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4"/>
  </p:notesMasterIdLst>
  <p:handoutMasterIdLst>
    <p:handoutMasterId r:id="rId25"/>
  </p:handoutMasterIdLst>
  <p:sldIdLst>
    <p:sldId id="256" r:id="rId3"/>
    <p:sldId id="273" r:id="rId4"/>
    <p:sldId id="1096" r:id="rId5"/>
    <p:sldId id="991" r:id="rId6"/>
    <p:sldId id="1072" r:id="rId7"/>
    <p:sldId id="808" r:id="rId8"/>
    <p:sldId id="1107" r:id="rId9"/>
    <p:sldId id="1006" r:id="rId10"/>
    <p:sldId id="1067" r:id="rId11"/>
    <p:sldId id="289" r:id="rId12"/>
    <p:sldId id="1084" r:id="rId13"/>
    <p:sldId id="1089" r:id="rId14"/>
    <p:sldId id="1105" r:id="rId15"/>
    <p:sldId id="1099" r:id="rId16"/>
    <p:sldId id="1092" r:id="rId17"/>
    <p:sldId id="1102" r:id="rId18"/>
    <p:sldId id="1101" r:id="rId19"/>
    <p:sldId id="1093" r:id="rId20"/>
    <p:sldId id="1064" r:id="rId21"/>
    <p:sldId id="1088" r:id="rId22"/>
    <p:sldId id="288"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9A9688-D182-5B35-7BFF-1BA7B20B32A5}" name="Stephanie Hussey" initials="SH" userId="S::StephanieHussey@altiusminerals.onmicrosoft.com::67946551-3e4f-47c6-b037-026e46295c87" providerId="AD"/>
  <p188:author id="{F01DCEFE-7FB9-85FE-6346-0BDC811FA9E1}" name="Flora Wood" initials="FW" userId="S::FloraWood@altiusminerals.onmicrosoft.com::1c594032-e1b7-473d-b4df-0e1ace3841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ndon Normoyle" initials="BN" lastIdx="1" clrIdx="0">
    <p:extLst>
      <p:ext uri="{19B8F6BF-5375-455C-9EA6-DF929625EA0E}">
        <p15:presenceInfo xmlns:p15="http://schemas.microsoft.com/office/powerpoint/2012/main" userId="9a415cb36f255738" providerId="Windows Live"/>
      </p:ext>
    </p:extLst>
  </p:cmAuthor>
  <p:cmAuthor id="2" name="Stephanie Hussey" initials="SH" lastIdx="9" clrIdx="1">
    <p:extLst>
      <p:ext uri="{19B8F6BF-5375-455C-9EA6-DF929625EA0E}">
        <p15:presenceInfo xmlns:p15="http://schemas.microsoft.com/office/powerpoint/2012/main" userId="S::StephanieHussey@altiusminerals.onmicrosoft.com::67946551-3e4f-47c6-b037-026e46295c87" providerId="AD"/>
      </p:ext>
    </p:extLst>
  </p:cmAuthor>
  <p:cmAuthor id="3" name="Flora Wood" initials="FW" lastIdx="12" clrIdx="2">
    <p:extLst>
      <p:ext uri="{19B8F6BF-5375-455C-9EA6-DF929625EA0E}">
        <p15:presenceInfo xmlns:p15="http://schemas.microsoft.com/office/powerpoint/2012/main" userId="S-1-5-21-1374594689-1296045524-2599256599-1269" providerId="AD"/>
      </p:ext>
    </p:extLst>
  </p:cmAuthor>
  <p:cmAuthor id="4" name="Ben Lewis" initials="BL" lastIdx="5" clrIdx="3">
    <p:extLst>
      <p:ext uri="{19B8F6BF-5375-455C-9EA6-DF929625EA0E}">
        <p15:presenceInfo xmlns:p15="http://schemas.microsoft.com/office/powerpoint/2012/main" userId="S-1-5-21-1374594689-1296045524-2599256599-1136" providerId="AD"/>
      </p:ext>
    </p:extLst>
  </p:cmAuthor>
  <p:cmAuthor id="5" name="Sandra Lewis" initials="SL" lastIdx="1" clrIdx="4">
    <p:extLst>
      <p:ext uri="{19B8F6BF-5375-455C-9EA6-DF929625EA0E}">
        <p15:presenceInfo xmlns:p15="http://schemas.microsoft.com/office/powerpoint/2012/main" userId="S::SandraLewis@altiusminerals.onmicrosoft.com::af34ed79-73b9-45a7-9b67-446ab3109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7CB"/>
    <a:srgbClr val="146773"/>
    <a:srgbClr val="85A652"/>
    <a:srgbClr val="E5F8FB"/>
    <a:srgbClr val="FFFFFF"/>
    <a:srgbClr val="0F3063"/>
    <a:srgbClr val="02B9BB"/>
    <a:srgbClr val="4193A3"/>
    <a:srgbClr val="EBF1E3"/>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3" autoAdjust="0"/>
    <p:restoredTop sz="94757"/>
  </p:normalViewPr>
  <p:slideViewPr>
    <p:cSldViewPr snapToGrid="0">
      <p:cViewPr varScale="1">
        <p:scale>
          <a:sx n="84" d="100"/>
          <a:sy n="84" d="100"/>
        </p:scale>
        <p:origin x="303" y="33"/>
      </p:cViewPr>
      <p:guideLst>
        <p:guide orient="horz"/>
        <p:guide pos="7680"/>
      </p:guideLst>
    </p:cSldViewPr>
  </p:slideViewPr>
  <p:notesTextViewPr>
    <p:cViewPr>
      <p:scale>
        <a:sx n="1" d="1"/>
        <a:sy n="1" d="1"/>
      </p:scale>
      <p:origin x="0" y="0"/>
    </p:cViewPr>
  </p:notesTextViewPr>
  <p:sorterViewPr>
    <p:cViewPr>
      <p:scale>
        <a:sx n="100" d="100"/>
        <a:sy n="100" d="100"/>
      </p:scale>
      <p:origin x="0" y="-286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192.168.1.252\data\Executive\Corporate%20Presentation%20-%20Altius\Potash%20price%20data%202022.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a472b0f3b34af535/Personal/Consulting%20Work/Altius/Data%20Files/Operating%20Cash%20Flow.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wood\AppData\Roaming\Microsoft\Excel\Copy%20of%202022-%20jan12-PG%20by%20Commodity%20(version%201).xlsb"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70624183672248E-2"/>
          <c:y val="5.0194354913612356E-2"/>
          <c:w val="0.94905869809055809"/>
          <c:h val="0.86196552398756598"/>
        </c:manualLayout>
      </c:layout>
      <c:barChart>
        <c:barDir val="col"/>
        <c:grouping val="stacked"/>
        <c:varyColors val="0"/>
        <c:ser>
          <c:idx val="0"/>
          <c:order val="0"/>
          <c:tx>
            <c:strRef>
              <c:f>Sheet1!$B$1</c:f>
              <c:strCache>
                <c:ptCount val="1"/>
                <c:pt idx="0">
                  <c:v>Net Investments</c:v>
                </c:pt>
              </c:strCache>
            </c:strRef>
          </c:tx>
          <c:spPr>
            <a:solidFill>
              <a:srgbClr val="026773"/>
            </a:solidFill>
            <a:ln>
              <a:noFill/>
            </a:ln>
            <a:effectLst/>
          </c:spPr>
          <c:invertIfNegative val="0"/>
          <c:dLbls>
            <c:numFmt formatCode="&quot;$&quot;#,##0&quot;M&quot;"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sa Sans Pro" panose="020B05040202010201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General</c:formatCode>
                <c:ptCount val="7"/>
                <c:pt idx="0">
                  <c:v>22</c:v>
                </c:pt>
                <c:pt idx="1">
                  <c:v>33</c:v>
                </c:pt>
                <c:pt idx="2">
                  <c:v>54</c:v>
                </c:pt>
                <c:pt idx="3">
                  <c:v>54</c:v>
                </c:pt>
                <c:pt idx="4">
                  <c:v>52</c:v>
                </c:pt>
                <c:pt idx="5">
                  <c:v>56</c:v>
                </c:pt>
                <c:pt idx="6">
                  <c:v>47</c:v>
                </c:pt>
              </c:numCache>
            </c:numRef>
          </c:val>
          <c:extLst>
            <c:ext xmlns:c16="http://schemas.microsoft.com/office/drawing/2014/chart" uri="{C3380CC4-5D6E-409C-BE32-E72D297353CC}">
              <c16:uniqueId val="{00000000-5F16-48A0-9EF2-9DE5C35D7C3F}"/>
            </c:ext>
          </c:extLst>
        </c:ser>
        <c:ser>
          <c:idx val="1"/>
          <c:order val="1"/>
          <c:tx>
            <c:strRef>
              <c:f>Sheet1!$C$1</c:f>
              <c:strCache>
                <c:ptCount val="1"/>
                <c:pt idx="0">
                  <c:v>Series 2</c:v>
                </c:pt>
              </c:strCache>
            </c:strRef>
          </c:tx>
          <c:spPr>
            <a:solidFill>
              <a:srgbClr val="02B9BB"/>
            </a:solidFill>
            <a:ln>
              <a:noFill/>
            </a:ln>
            <a:effectLst/>
          </c:spPr>
          <c:invertIfNegative val="0"/>
          <c:dLbls>
            <c:dLbl>
              <c:idx val="1"/>
              <c:layout>
                <c:manualLayout>
                  <c:x val="-1.2681788951066269E-3"/>
                  <c:y val="-6.2742943642015436E-2"/>
                </c:manualLayout>
              </c:layout>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2B9BB"/>
                      </a:solidFill>
                      <a:latin typeface="Tisa Sans Pro" panose="020B05040202010201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16-48A0-9EF2-9DE5C35D7C3F}"/>
                </c:ext>
              </c:extLst>
            </c:dLbl>
            <c:dLbl>
              <c:idx val="2"/>
              <c:layout>
                <c:manualLayout>
                  <c:x val="-9.2998711312103672E-17"/>
                  <c:y val="-7.5291038331492213E-2"/>
                </c:manualLayout>
              </c:layout>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2B9BB"/>
                      </a:solidFill>
                      <a:latin typeface="Tisa Sans Pro" panose="020B05040202010201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16-48A0-9EF2-9DE5C35D7C3F}"/>
                </c:ext>
              </c:extLst>
            </c:dLbl>
            <c:dLbl>
              <c:idx val="5"/>
              <c:layout>
                <c:manualLayout>
                  <c:x val="1.2681788951066269E-3"/>
                  <c:y val="-9.4116885657654446E-3"/>
                </c:manualLayout>
              </c:layout>
              <c:numFmt formatCode="&quot;$&quot;#,##0&quot;M&quot;"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Tisa Sans Pro" panose="020B05040202010201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5495508449865991E-2"/>
                      <c:h val="0.10167518719134916"/>
                    </c:manualLayout>
                  </c15:layout>
                </c:ext>
                <c:ext xmlns:c16="http://schemas.microsoft.com/office/drawing/2014/chart" uri="{C3380CC4-5D6E-409C-BE32-E72D297353CC}">
                  <c16:uniqueId val="{00000003-5F16-48A0-9EF2-9DE5C35D7C3F}"/>
                </c:ext>
              </c:extLst>
            </c:dLbl>
            <c:dLbl>
              <c:idx val="6"/>
              <c:layout>
                <c:manualLayout>
                  <c:x val="1.2681788951066269E-3"/>
                  <c:y val="-5.9613078264461453E-2"/>
                </c:manualLayout>
              </c:layout>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srgbClr val="02B9BB"/>
                      </a:solidFill>
                      <a:latin typeface="Tisa Sans Pro" panose="020B05040202010201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FA-4A34-B521-3880A4FAD326}"/>
                </c:ext>
              </c:extLst>
            </c:dLbl>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isa Sans Pro" panose="020B05040202010201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General</c:formatCode>
                <c:ptCount val="7"/>
                <c:pt idx="0">
                  <c:v>11</c:v>
                </c:pt>
                <c:pt idx="1">
                  <c:v>-3</c:v>
                </c:pt>
                <c:pt idx="2">
                  <c:v>-6</c:v>
                </c:pt>
                <c:pt idx="3">
                  <c:v>17</c:v>
                </c:pt>
                <c:pt idx="4">
                  <c:v>7</c:v>
                </c:pt>
                <c:pt idx="5">
                  <c:v>16</c:v>
                </c:pt>
                <c:pt idx="6">
                  <c:v>-2.6</c:v>
                </c:pt>
              </c:numCache>
            </c:numRef>
          </c:val>
          <c:extLst>
            <c:ext xmlns:c16="http://schemas.microsoft.com/office/drawing/2014/chart" uri="{C3380CC4-5D6E-409C-BE32-E72D297353CC}">
              <c16:uniqueId val="{00000004-5F16-48A0-9EF2-9DE5C35D7C3F}"/>
            </c:ext>
          </c:extLst>
        </c:ser>
        <c:dLbls>
          <c:showLegendKey val="0"/>
          <c:showVal val="0"/>
          <c:showCatName val="0"/>
          <c:showSerName val="0"/>
          <c:showPercent val="0"/>
          <c:showBubbleSize val="0"/>
        </c:dLbls>
        <c:gapWidth val="25"/>
        <c:overlap val="100"/>
        <c:axId val="1111795560"/>
        <c:axId val="1111800480"/>
      </c:barChart>
      <c:catAx>
        <c:axId val="1111795560"/>
        <c:scaling>
          <c:orientation val="minMax"/>
        </c:scaling>
        <c:delete val="0"/>
        <c:axPos val="b"/>
        <c:numFmt formatCode="General" sourceLinked="1"/>
        <c:majorTickMark val="none"/>
        <c:minorTickMark val="none"/>
        <c:tickLblPos val="nextTo"/>
        <c:spPr>
          <a:noFill/>
          <a:ln w="3175" cap="flat" cmpd="sng" algn="ctr">
            <a:solidFill>
              <a:srgbClr val="026773"/>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Tisa Sans Pro" panose="020B0504020201020104" pitchFamily="34" charset="0"/>
                <a:ea typeface="+mn-ea"/>
                <a:cs typeface="+mn-cs"/>
              </a:defRPr>
            </a:pPr>
            <a:endParaRPr lang="en-US"/>
          </a:p>
        </c:txPr>
        <c:crossAx val="1111800480"/>
        <c:crosses val="autoZero"/>
        <c:auto val="1"/>
        <c:lblAlgn val="ctr"/>
        <c:lblOffset val="100"/>
        <c:noMultiLvlLbl val="0"/>
      </c:catAx>
      <c:valAx>
        <c:axId val="1111800480"/>
        <c:scaling>
          <c:orientation val="minMax"/>
        </c:scaling>
        <c:delete val="1"/>
        <c:axPos val="l"/>
        <c:numFmt formatCode="General" sourceLinked="1"/>
        <c:majorTickMark val="none"/>
        <c:minorTickMark val="none"/>
        <c:tickLblPos val="nextTo"/>
        <c:crossAx val="1111795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latin typeface="Tisa Sans Pro" panose="020B05040202010201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2315222097287E-2"/>
          <c:y val="4.042764753342154E-2"/>
          <c:w val="0.91418908777087393"/>
          <c:h val="0.79024157038693632"/>
        </c:manualLayout>
      </c:layout>
      <c:lineChart>
        <c:grouping val="standard"/>
        <c:varyColors val="0"/>
        <c:ser>
          <c:idx val="0"/>
          <c:order val="0"/>
          <c:tx>
            <c:v>Potash (Granular, FOB Cornbelt)</c:v>
          </c:tx>
          <c:spPr>
            <a:ln w="28575" cap="rnd">
              <a:solidFill>
                <a:srgbClr val="1F497D"/>
              </a:solidFill>
              <a:round/>
            </a:ln>
            <a:effectLst/>
          </c:spPr>
          <c:marker>
            <c:symbol val="none"/>
          </c:marker>
          <c:cat>
            <c:numRef>
              <c:f>Potash!$B$158:$B$264</c:f>
              <c:numCache>
                <c:formatCode>m/d/yyyy</c:formatCode>
                <c:ptCount val="107"/>
                <c:pt idx="0">
                  <c:v>43833</c:v>
                </c:pt>
                <c:pt idx="1">
                  <c:v>43839</c:v>
                </c:pt>
                <c:pt idx="2">
                  <c:v>43846</c:v>
                </c:pt>
                <c:pt idx="3">
                  <c:v>43853</c:v>
                </c:pt>
                <c:pt idx="4">
                  <c:v>43860</c:v>
                </c:pt>
                <c:pt idx="5">
                  <c:v>43867</c:v>
                </c:pt>
                <c:pt idx="6">
                  <c:v>43874</c:v>
                </c:pt>
                <c:pt idx="7">
                  <c:v>43881</c:v>
                </c:pt>
                <c:pt idx="8">
                  <c:v>43888</c:v>
                </c:pt>
                <c:pt idx="9">
                  <c:v>43895</c:v>
                </c:pt>
                <c:pt idx="10">
                  <c:v>43902</c:v>
                </c:pt>
                <c:pt idx="11">
                  <c:v>43910</c:v>
                </c:pt>
                <c:pt idx="12">
                  <c:v>43917</c:v>
                </c:pt>
                <c:pt idx="13">
                  <c:v>43924</c:v>
                </c:pt>
                <c:pt idx="14">
                  <c:v>43931</c:v>
                </c:pt>
                <c:pt idx="15">
                  <c:v>43938</c:v>
                </c:pt>
                <c:pt idx="16">
                  <c:v>43945</c:v>
                </c:pt>
                <c:pt idx="17">
                  <c:v>43952</c:v>
                </c:pt>
                <c:pt idx="18">
                  <c:v>43959</c:v>
                </c:pt>
                <c:pt idx="19">
                  <c:v>43966</c:v>
                </c:pt>
                <c:pt idx="20">
                  <c:v>43973</c:v>
                </c:pt>
                <c:pt idx="21">
                  <c:v>43980</c:v>
                </c:pt>
                <c:pt idx="22">
                  <c:v>43987</c:v>
                </c:pt>
                <c:pt idx="23">
                  <c:v>43994</c:v>
                </c:pt>
                <c:pt idx="24">
                  <c:v>44001</c:v>
                </c:pt>
                <c:pt idx="25">
                  <c:v>44008</c:v>
                </c:pt>
                <c:pt idx="26">
                  <c:v>44015</c:v>
                </c:pt>
                <c:pt idx="27">
                  <c:v>44022</c:v>
                </c:pt>
                <c:pt idx="28">
                  <c:v>44029</c:v>
                </c:pt>
                <c:pt idx="29">
                  <c:v>44036</c:v>
                </c:pt>
                <c:pt idx="30">
                  <c:v>44043</c:v>
                </c:pt>
                <c:pt idx="31">
                  <c:v>44050</c:v>
                </c:pt>
                <c:pt idx="32">
                  <c:v>44057</c:v>
                </c:pt>
                <c:pt idx="33">
                  <c:v>44064</c:v>
                </c:pt>
                <c:pt idx="34">
                  <c:v>44071</c:v>
                </c:pt>
                <c:pt idx="35">
                  <c:v>44078</c:v>
                </c:pt>
                <c:pt idx="36">
                  <c:v>44085</c:v>
                </c:pt>
                <c:pt idx="37">
                  <c:v>44092</c:v>
                </c:pt>
                <c:pt idx="38">
                  <c:v>44099</c:v>
                </c:pt>
                <c:pt idx="39">
                  <c:v>44106</c:v>
                </c:pt>
                <c:pt idx="40">
                  <c:v>44113</c:v>
                </c:pt>
                <c:pt idx="41">
                  <c:v>44120</c:v>
                </c:pt>
                <c:pt idx="42">
                  <c:v>44127</c:v>
                </c:pt>
                <c:pt idx="43">
                  <c:v>44134</c:v>
                </c:pt>
                <c:pt idx="44">
                  <c:v>44141</c:v>
                </c:pt>
                <c:pt idx="45">
                  <c:v>44148</c:v>
                </c:pt>
                <c:pt idx="46">
                  <c:v>44155</c:v>
                </c:pt>
                <c:pt idx="47">
                  <c:v>44162</c:v>
                </c:pt>
                <c:pt idx="48">
                  <c:v>44169</c:v>
                </c:pt>
                <c:pt idx="49">
                  <c:v>44176</c:v>
                </c:pt>
                <c:pt idx="50">
                  <c:v>44183</c:v>
                </c:pt>
                <c:pt idx="51">
                  <c:v>44204</c:v>
                </c:pt>
                <c:pt idx="52">
                  <c:v>44211</c:v>
                </c:pt>
                <c:pt idx="53">
                  <c:v>44218</c:v>
                </c:pt>
                <c:pt idx="54">
                  <c:v>44225</c:v>
                </c:pt>
                <c:pt idx="55">
                  <c:v>44232</c:v>
                </c:pt>
                <c:pt idx="56">
                  <c:v>44239</c:v>
                </c:pt>
                <c:pt idx="57">
                  <c:v>44246</c:v>
                </c:pt>
                <c:pt idx="58">
                  <c:v>44253</c:v>
                </c:pt>
                <c:pt idx="59">
                  <c:v>44260</c:v>
                </c:pt>
                <c:pt idx="60">
                  <c:v>44267</c:v>
                </c:pt>
                <c:pt idx="61">
                  <c:v>44274</c:v>
                </c:pt>
                <c:pt idx="62">
                  <c:v>44281</c:v>
                </c:pt>
                <c:pt idx="63">
                  <c:v>44288</c:v>
                </c:pt>
                <c:pt idx="64">
                  <c:v>44295</c:v>
                </c:pt>
                <c:pt idx="65">
                  <c:v>44302</c:v>
                </c:pt>
                <c:pt idx="66">
                  <c:v>44309</c:v>
                </c:pt>
                <c:pt idx="67">
                  <c:v>44316</c:v>
                </c:pt>
                <c:pt idx="68">
                  <c:v>44323</c:v>
                </c:pt>
                <c:pt idx="69">
                  <c:v>44330</c:v>
                </c:pt>
                <c:pt idx="70">
                  <c:v>44337</c:v>
                </c:pt>
                <c:pt idx="71">
                  <c:v>44344</c:v>
                </c:pt>
                <c:pt idx="72">
                  <c:v>44351</c:v>
                </c:pt>
                <c:pt idx="73">
                  <c:v>44361</c:v>
                </c:pt>
                <c:pt idx="74">
                  <c:v>44365</c:v>
                </c:pt>
                <c:pt idx="75">
                  <c:v>44372</c:v>
                </c:pt>
                <c:pt idx="76">
                  <c:v>44379</c:v>
                </c:pt>
                <c:pt idx="77">
                  <c:v>44386</c:v>
                </c:pt>
                <c:pt idx="78">
                  <c:v>44393</c:v>
                </c:pt>
                <c:pt idx="79">
                  <c:v>44400</c:v>
                </c:pt>
                <c:pt idx="80">
                  <c:v>44407</c:v>
                </c:pt>
                <c:pt idx="81">
                  <c:v>44414</c:v>
                </c:pt>
                <c:pt idx="82">
                  <c:v>44421</c:v>
                </c:pt>
                <c:pt idx="83">
                  <c:v>44428</c:v>
                </c:pt>
                <c:pt idx="84">
                  <c:v>44435</c:v>
                </c:pt>
                <c:pt idx="85">
                  <c:v>44442</c:v>
                </c:pt>
                <c:pt idx="86">
                  <c:v>44449</c:v>
                </c:pt>
                <c:pt idx="87">
                  <c:v>44456</c:v>
                </c:pt>
                <c:pt idx="88">
                  <c:v>44463</c:v>
                </c:pt>
                <c:pt idx="89">
                  <c:v>44470</c:v>
                </c:pt>
                <c:pt idx="90">
                  <c:v>44477</c:v>
                </c:pt>
                <c:pt idx="91">
                  <c:v>44484</c:v>
                </c:pt>
                <c:pt idx="92">
                  <c:v>44491</c:v>
                </c:pt>
                <c:pt idx="93">
                  <c:v>44498</c:v>
                </c:pt>
                <c:pt idx="94">
                  <c:v>44505</c:v>
                </c:pt>
                <c:pt idx="95">
                  <c:v>44512</c:v>
                </c:pt>
                <c:pt idx="96">
                  <c:v>44519</c:v>
                </c:pt>
                <c:pt idx="97">
                  <c:v>44526</c:v>
                </c:pt>
                <c:pt idx="98">
                  <c:v>44533</c:v>
                </c:pt>
                <c:pt idx="99">
                  <c:v>44540</c:v>
                </c:pt>
                <c:pt idx="100">
                  <c:v>44547</c:v>
                </c:pt>
                <c:pt idx="101">
                  <c:v>44554</c:v>
                </c:pt>
                <c:pt idx="102">
                  <c:v>44568</c:v>
                </c:pt>
                <c:pt idx="103">
                  <c:v>44572</c:v>
                </c:pt>
                <c:pt idx="104">
                  <c:v>44596</c:v>
                </c:pt>
                <c:pt idx="105">
                  <c:v>44603</c:v>
                </c:pt>
                <c:pt idx="106">
                  <c:v>44610</c:v>
                </c:pt>
              </c:numCache>
            </c:numRef>
          </c:cat>
          <c:val>
            <c:numRef>
              <c:f>Potash!$I$158:$I$264</c:f>
              <c:numCache>
                <c:formatCode>#,##0</c:formatCode>
                <c:ptCount val="107"/>
                <c:pt idx="0">
                  <c:v>268.33333333333331</c:v>
                </c:pt>
                <c:pt idx="1">
                  <c:v>267.5</c:v>
                </c:pt>
                <c:pt idx="2">
                  <c:v>261.33333333333331</c:v>
                </c:pt>
                <c:pt idx="3">
                  <c:v>262.16666666666669</c:v>
                </c:pt>
                <c:pt idx="4">
                  <c:v>259.66666666666669</c:v>
                </c:pt>
                <c:pt idx="5">
                  <c:v>257.16666666666669</c:v>
                </c:pt>
                <c:pt idx="6">
                  <c:v>255.83333333333334</c:v>
                </c:pt>
                <c:pt idx="7">
                  <c:v>255.83333333333334</c:v>
                </c:pt>
                <c:pt idx="8">
                  <c:v>254.16666666666666</c:v>
                </c:pt>
                <c:pt idx="9">
                  <c:v>254</c:v>
                </c:pt>
                <c:pt idx="10">
                  <c:v>253</c:v>
                </c:pt>
                <c:pt idx="11">
                  <c:v>253</c:v>
                </c:pt>
                <c:pt idx="12">
                  <c:v>250</c:v>
                </c:pt>
                <c:pt idx="13">
                  <c:v>250</c:v>
                </c:pt>
                <c:pt idx="14">
                  <c:v>254</c:v>
                </c:pt>
                <c:pt idx="15">
                  <c:v>248</c:v>
                </c:pt>
                <c:pt idx="16">
                  <c:v>256</c:v>
                </c:pt>
                <c:pt idx="17">
                  <c:v>255</c:v>
                </c:pt>
                <c:pt idx="18">
                  <c:v>250</c:v>
                </c:pt>
                <c:pt idx="19">
                  <c:v>250</c:v>
                </c:pt>
                <c:pt idx="20">
                  <c:v>250</c:v>
                </c:pt>
                <c:pt idx="21">
                  <c:v>249</c:v>
                </c:pt>
                <c:pt idx="22">
                  <c:v>240</c:v>
                </c:pt>
                <c:pt idx="23">
                  <c:v>239</c:v>
                </c:pt>
                <c:pt idx="24">
                  <c:v>235</c:v>
                </c:pt>
                <c:pt idx="25">
                  <c:v>230</c:v>
                </c:pt>
                <c:pt idx="26">
                  <c:v>229</c:v>
                </c:pt>
                <c:pt idx="27">
                  <c:v>229</c:v>
                </c:pt>
                <c:pt idx="28">
                  <c:v>228</c:v>
                </c:pt>
                <c:pt idx="29">
                  <c:v>230</c:v>
                </c:pt>
                <c:pt idx="30">
                  <c:v>230</c:v>
                </c:pt>
                <c:pt idx="31">
                  <c:v>227</c:v>
                </c:pt>
                <c:pt idx="32">
                  <c:v>227</c:v>
                </c:pt>
                <c:pt idx="33">
                  <c:v>231</c:v>
                </c:pt>
                <c:pt idx="34">
                  <c:v>232</c:v>
                </c:pt>
                <c:pt idx="35">
                  <c:v>232</c:v>
                </c:pt>
                <c:pt idx="36">
                  <c:v>233</c:v>
                </c:pt>
                <c:pt idx="37">
                  <c:v>233</c:v>
                </c:pt>
                <c:pt idx="38">
                  <c:v>235</c:v>
                </c:pt>
                <c:pt idx="39">
                  <c:v>236</c:v>
                </c:pt>
                <c:pt idx="40">
                  <c:v>239</c:v>
                </c:pt>
                <c:pt idx="41">
                  <c:v>240</c:v>
                </c:pt>
                <c:pt idx="42">
                  <c:v>244</c:v>
                </c:pt>
                <c:pt idx="43">
                  <c:v>249</c:v>
                </c:pt>
                <c:pt idx="44">
                  <c:v>251</c:v>
                </c:pt>
                <c:pt idx="45">
                  <c:v>256</c:v>
                </c:pt>
                <c:pt idx="46">
                  <c:v>276</c:v>
                </c:pt>
                <c:pt idx="47">
                  <c:v>278</c:v>
                </c:pt>
                <c:pt idx="48">
                  <c:v>283</c:v>
                </c:pt>
                <c:pt idx="49">
                  <c:v>283</c:v>
                </c:pt>
                <c:pt idx="50">
                  <c:v>288</c:v>
                </c:pt>
                <c:pt idx="51">
                  <c:v>305</c:v>
                </c:pt>
                <c:pt idx="52">
                  <c:v>306</c:v>
                </c:pt>
                <c:pt idx="53">
                  <c:v>310</c:v>
                </c:pt>
                <c:pt idx="54">
                  <c:v>312</c:v>
                </c:pt>
                <c:pt idx="55">
                  <c:v>314</c:v>
                </c:pt>
                <c:pt idx="56">
                  <c:v>336</c:v>
                </c:pt>
                <c:pt idx="57">
                  <c:v>348</c:v>
                </c:pt>
                <c:pt idx="58">
                  <c:v>348</c:v>
                </c:pt>
                <c:pt idx="59">
                  <c:v>351</c:v>
                </c:pt>
                <c:pt idx="60">
                  <c:v>351</c:v>
                </c:pt>
                <c:pt idx="61">
                  <c:v>351</c:v>
                </c:pt>
                <c:pt idx="62">
                  <c:v>350</c:v>
                </c:pt>
                <c:pt idx="63">
                  <c:v>350</c:v>
                </c:pt>
                <c:pt idx="64">
                  <c:v>351</c:v>
                </c:pt>
                <c:pt idx="65">
                  <c:v>350</c:v>
                </c:pt>
                <c:pt idx="66">
                  <c:v>350</c:v>
                </c:pt>
                <c:pt idx="67">
                  <c:v>353</c:v>
                </c:pt>
                <c:pt idx="68">
                  <c:v>369</c:v>
                </c:pt>
                <c:pt idx="69">
                  <c:v>376</c:v>
                </c:pt>
                <c:pt idx="70">
                  <c:v>383</c:v>
                </c:pt>
                <c:pt idx="71">
                  <c:v>384</c:v>
                </c:pt>
                <c:pt idx="72">
                  <c:v>395</c:v>
                </c:pt>
                <c:pt idx="73">
                  <c:v>443</c:v>
                </c:pt>
                <c:pt idx="74">
                  <c:v>453</c:v>
                </c:pt>
                <c:pt idx="75">
                  <c:v>488</c:v>
                </c:pt>
                <c:pt idx="76">
                  <c:v>526</c:v>
                </c:pt>
                <c:pt idx="77">
                  <c:v>535</c:v>
                </c:pt>
                <c:pt idx="78">
                  <c:v>533</c:v>
                </c:pt>
                <c:pt idx="79">
                  <c:v>578</c:v>
                </c:pt>
                <c:pt idx="80">
                  <c:v>582</c:v>
                </c:pt>
                <c:pt idx="81">
                  <c:v>583</c:v>
                </c:pt>
                <c:pt idx="82">
                  <c:v>584</c:v>
                </c:pt>
                <c:pt idx="83">
                  <c:v>584</c:v>
                </c:pt>
                <c:pt idx="84">
                  <c:v>590</c:v>
                </c:pt>
                <c:pt idx="85">
                  <c:v>591</c:v>
                </c:pt>
                <c:pt idx="86">
                  <c:v>597</c:v>
                </c:pt>
                <c:pt idx="87">
                  <c:v>604</c:v>
                </c:pt>
                <c:pt idx="88">
                  <c:v>618</c:v>
                </c:pt>
                <c:pt idx="89">
                  <c:v>674</c:v>
                </c:pt>
                <c:pt idx="90">
                  <c:v>699</c:v>
                </c:pt>
                <c:pt idx="91">
                  <c:v>703</c:v>
                </c:pt>
                <c:pt idx="92">
                  <c:v>706</c:v>
                </c:pt>
                <c:pt idx="93">
                  <c:v>706</c:v>
                </c:pt>
                <c:pt idx="94">
                  <c:v>706</c:v>
                </c:pt>
                <c:pt idx="95">
                  <c:v>706</c:v>
                </c:pt>
                <c:pt idx="96">
                  <c:v>708</c:v>
                </c:pt>
                <c:pt idx="97">
                  <c:v>708</c:v>
                </c:pt>
                <c:pt idx="98">
                  <c:v>706</c:v>
                </c:pt>
                <c:pt idx="99">
                  <c:v>705</c:v>
                </c:pt>
                <c:pt idx="100">
                  <c:v>720</c:v>
                </c:pt>
                <c:pt idx="101">
                  <c:v>720</c:v>
                </c:pt>
                <c:pt idx="102">
                  <c:v>720</c:v>
                </c:pt>
                <c:pt idx="103" formatCode="General">
                  <c:v>710</c:v>
                </c:pt>
                <c:pt idx="104" formatCode="General">
                  <c:v>720</c:v>
                </c:pt>
                <c:pt idx="105" formatCode="General">
                  <c:v>720</c:v>
                </c:pt>
                <c:pt idx="106" formatCode="General">
                  <c:v>725</c:v>
                </c:pt>
              </c:numCache>
            </c:numRef>
          </c:val>
          <c:smooth val="0"/>
          <c:extLst>
            <c:ext xmlns:c16="http://schemas.microsoft.com/office/drawing/2014/chart" uri="{C3380CC4-5D6E-409C-BE32-E72D297353CC}">
              <c16:uniqueId val="{00000000-898B-4F6E-979E-8971757432F6}"/>
            </c:ext>
          </c:extLst>
        </c:ser>
        <c:ser>
          <c:idx val="1"/>
          <c:order val="1"/>
          <c:tx>
            <c:v>Altius Realized Price</c:v>
          </c:tx>
          <c:spPr>
            <a:ln w="28575" cap="rnd">
              <a:solidFill>
                <a:srgbClr val="8CB06B"/>
              </a:solidFill>
              <a:round/>
            </a:ln>
            <a:effectLst/>
          </c:spPr>
          <c:marker>
            <c:symbol val="none"/>
          </c:marker>
          <c:cat>
            <c:numRef>
              <c:f>Potash!$B$158:$B$264</c:f>
              <c:numCache>
                <c:formatCode>m/d/yyyy</c:formatCode>
                <c:ptCount val="107"/>
                <c:pt idx="0">
                  <c:v>43833</c:v>
                </c:pt>
                <c:pt idx="1">
                  <c:v>43839</c:v>
                </c:pt>
                <c:pt idx="2">
                  <c:v>43846</c:v>
                </c:pt>
                <c:pt idx="3">
                  <c:v>43853</c:v>
                </c:pt>
                <c:pt idx="4">
                  <c:v>43860</c:v>
                </c:pt>
                <c:pt idx="5">
                  <c:v>43867</c:v>
                </c:pt>
                <c:pt idx="6">
                  <c:v>43874</c:v>
                </c:pt>
                <c:pt idx="7">
                  <c:v>43881</c:v>
                </c:pt>
                <c:pt idx="8">
                  <c:v>43888</c:v>
                </c:pt>
                <c:pt idx="9">
                  <c:v>43895</c:v>
                </c:pt>
                <c:pt idx="10">
                  <c:v>43902</c:v>
                </c:pt>
                <c:pt idx="11">
                  <c:v>43910</c:v>
                </c:pt>
                <c:pt idx="12">
                  <c:v>43917</c:v>
                </c:pt>
                <c:pt idx="13">
                  <c:v>43924</c:v>
                </c:pt>
                <c:pt idx="14">
                  <c:v>43931</c:v>
                </c:pt>
                <c:pt idx="15">
                  <c:v>43938</c:v>
                </c:pt>
                <c:pt idx="16">
                  <c:v>43945</c:v>
                </c:pt>
                <c:pt idx="17">
                  <c:v>43952</c:v>
                </c:pt>
                <c:pt idx="18">
                  <c:v>43959</c:v>
                </c:pt>
                <c:pt idx="19">
                  <c:v>43966</c:v>
                </c:pt>
                <c:pt idx="20">
                  <c:v>43973</c:v>
                </c:pt>
                <c:pt idx="21">
                  <c:v>43980</c:v>
                </c:pt>
                <c:pt idx="22">
                  <c:v>43987</c:v>
                </c:pt>
                <c:pt idx="23">
                  <c:v>43994</c:v>
                </c:pt>
                <c:pt idx="24">
                  <c:v>44001</c:v>
                </c:pt>
                <c:pt idx="25">
                  <c:v>44008</c:v>
                </c:pt>
                <c:pt idx="26">
                  <c:v>44015</c:v>
                </c:pt>
                <c:pt idx="27">
                  <c:v>44022</c:v>
                </c:pt>
                <c:pt idx="28">
                  <c:v>44029</c:v>
                </c:pt>
                <c:pt idx="29">
                  <c:v>44036</c:v>
                </c:pt>
                <c:pt idx="30">
                  <c:v>44043</c:v>
                </c:pt>
                <c:pt idx="31">
                  <c:v>44050</c:v>
                </c:pt>
                <c:pt idx="32">
                  <c:v>44057</c:v>
                </c:pt>
                <c:pt idx="33">
                  <c:v>44064</c:v>
                </c:pt>
                <c:pt idx="34">
                  <c:v>44071</c:v>
                </c:pt>
                <c:pt idx="35">
                  <c:v>44078</c:v>
                </c:pt>
                <c:pt idx="36">
                  <c:v>44085</c:v>
                </c:pt>
                <c:pt idx="37">
                  <c:v>44092</c:v>
                </c:pt>
                <c:pt idx="38">
                  <c:v>44099</c:v>
                </c:pt>
                <c:pt idx="39">
                  <c:v>44106</c:v>
                </c:pt>
                <c:pt idx="40">
                  <c:v>44113</c:v>
                </c:pt>
                <c:pt idx="41">
                  <c:v>44120</c:v>
                </c:pt>
                <c:pt idx="42">
                  <c:v>44127</c:v>
                </c:pt>
                <c:pt idx="43">
                  <c:v>44134</c:v>
                </c:pt>
                <c:pt idx="44">
                  <c:v>44141</c:v>
                </c:pt>
                <c:pt idx="45">
                  <c:v>44148</c:v>
                </c:pt>
                <c:pt idx="46">
                  <c:v>44155</c:v>
                </c:pt>
                <c:pt idx="47">
                  <c:v>44162</c:v>
                </c:pt>
                <c:pt idx="48">
                  <c:v>44169</c:v>
                </c:pt>
                <c:pt idx="49">
                  <c:v>44176</c:v>
                </c:pt>
                <c:pt idx="50">
                  <c:v>44183</c:v>
                </c:pt>
                <c:pt idx="51">
                  <c:v>44204</c:v>
                </c:pt>
                <c:pt idx="52">
                  <c:v>44211</c:v>
                </c:pt>
                <c:pt idx="53">
                  <c:v>44218</c:v>
                </c:pt>
                <c:pt idx="54">
                  <c:v>44225</c:v>
                </c:pt>
                <c:pt idx="55">
                  <c:v>44232</c:v>
                </c:pt>
                <c:pt idx="56">
                  <c:v>44239</c:v>
                </c:pt>
                <c:pt idx="57">
                  <c:v>44246</c:v>
                </c:pt>
                <c:pt idx="58">
                  <c:v>44253</c:v>
                </c:pt>
                <c:pt idx="59">
                  <c:v>44260</c:v>
                </c:pt>
                <c:pt idx="60">
                  <c:v>44267</c:v>
                </c:pt>
                <c:pt idx="61">
                  <c:v>44274</c:v>
                </c:pt>
                <c:pt idx="62">
                  <c:v>44281</c:v>
                </c:pt>
                <c:pt idx="63">
                  <c:v>44288</c:v>
                </c:pt>
                <c:pt idx="64">
                  <c:v>44295</c:v>
                </c:pt>
                <c:pt idx="65">
                  <c:v>44302</c:v>
                </c:pt>
                <c:pt idx="66">
                  <c:v>44309</c:v>
                </c:pt>
                <c:pt idx="67">
                  <c:v>44316</c:v>
                </c:pt>
                <c:pt idx="68">
                  <c:v>44323</c:v>
                </c:pt>
                <c:pt idx="69">
                  <c:v>44330</c:v>
                </c:pt>
                <c:pt idx="70">
                  <c:v>44337</c:v>
                </c:pt>
                <c:pt idx="71">
                  <c:v>44344</c:v>
                </c:pt>
                <c:pt idx="72">
                  <c:v>44351</c:v>
                </c:pt>
                <c:pt idx="73">
                  <c:v>44361</c:v>
                </c:pt>
                <c:pt idx="74">
                  <c:v>44365</c:v>
                </c:pt>
                <c:pt idx="75">
                  <c:v>44372</c:v>
                </c:pt>
                <c:pt idx="76">
                  <c:v>44379</c:v>
                </c:pt>
                <c:pt idx="77">
                  <c:v>44386</c:v>
                </c:pt>
                <c:pt idx="78">
                  <c:v>44393</c:v>
                </c:pt>
                <c:pt idx="79">
                  <c:v>44400</c:v>
                </c:pt>
                <c:pt idx="80">
                  <c:v>44407</c:v>
                </c:pt>
                <c:pt idx="81">
                  <c:v>44414</c:v>
                </c:pt>
                <c:pt idx="82">
                  <c:v>44421</c:v>
                </c:pt>
                <c:pt idx="83">
                  <c:v>44428</c:v>
                </c:pt>
                <c:pt idx="84">
                  <c:v>44435</c:v>
                </c:pt>
                <c:pt idx="85">
                  <c:v>44442</c:v>
                </c:pt>
                <c:pt idx="86">
                  <c:v>44449</c:v>
                </c:pt>
                <c:pt idx="87">
                  <c:v>44456</c:v>
                </c:pt>
                <c:pt idx="88">
                  <c:v>44463</c:v>
                </c:pt>
                <c:pt idx="89">
                  <c:v>44470</c:v>
                </c:pt>
                <c:pt idx="90">
                  <c:v>44477</c:v>
                </c:pt>
                <c:pt idx="91">
                  <c:v>44484</c:v>
                </c:pt>
                <c:pt idx="92">
                  <c:v>44491</c:v>
                </c:pt>
                <c:pt idx="93">
                  <c:v>44498</c:v>
                </c:pt>
                <c:pt idx="94">
                  <c:v>44505</c:v>
                </c:pt>
                <c:pt idx="95">
                  <c:v>44512</c:v>
                </c:pt>
                <c:pt idx="96">
                  <c:v>44519</c:v>
                </c:pt>
                <c:pt idx="97">
                  <c:v>44526</c:v>
                </c:pt>
                <c:pt idx="98">
                  <c:v>44533</c:v>
                </c:pt>
                <c:pt idx="99">
                  <c:v>44540</c:v>
                </c:pt>
                <c:pt idx="100">
                  <c:v>44547</c:v>
                </c:pt>
                <c:pt idx="101">
                  <c:v>44554</c:v>
                </c:pt>
                <c:pt idx="102">
                  <c:v>44568</c:v>
                </c:pt>
                <c:pt idx="103">
                  <c:v>44572</c:v>
                </c:pt>
                <c:pt idx="104">
                  <c:v>44596</c:v>
                </c:pt>
                <c:pt idx="105">
                  <c:v>44603</c:v>
                </c:pt>
                <c:pt idx="106">
                  <c:v>44610</c:v>
                </c:pt>
              </c:numCache>
            </c:numRef>
          </c:cat>
          <c:val>
            <c:numRef>
              <c:f>Potash!$M$158:$M$261</c:f>
              <c:numCache>
                <c:formatCode>_("$"* #,##0.00_);_("$"* \(#,##0.00\);_("$"* "-"??_);_(@_)</c:formatCode>
                <c:ptCount val="104"/>
                <c:pt idx="0">
                  <c:v>262.01</c:v>
                </c:pt>
                <c:pt idx="1">
                  <c:v>262.01</c:v>
                </c:pt>
                <c:pt idx="2">
                  <c:v>262.01</c:v>
                </c:pt>
                <c:pt idx="3">
                  <c:v>262.01</c:v>
                </c:pt>
                <c:pt idx="4">
                  <c:v>262.01</c:v>
                </c:pt>
                <c:pt idx="5">
                  <c:v>262.01</c:v>
                </c:pt>
                <c:pt idx="6">
                  <c:v>262.01</c:v>
                </c:pt>
                <c:pt idx="7">
                  <c:v>262.01</c:v>
                </c:pt>
                <c:pt idx="8">
                  <c:v>262.01</c:v>
                </c:pt>
                <c:pt idx="9">
                  <c:v>262.01</c:v>
                </c:pt>
                <c:pt idx="10">
                  <c:v>262.01</c:v>
                </c:pt>
                <c:pt idx="11">
                  <c:v>262.01</c:v>
                </c:pt>
                <c:pt idx="12">
                  <c:v>262.01</c:v>
                </c:pt>
                <c:pt idx="13">
                  <c:v>265.17</c:v>
                </c:pt>
                <c:pt idx="14">
                  <c:v>265.17</c:v>
                </c:pt>
                <c:pt idx="15">
                  <c:v>265.17</c:v>
                </c:pt>
                <c:pt idx="16">
                  <c:v>265.17</c:v>
                </c:pt>
                <c:pt idx="17">
                  <c:v>265.17</c:v>
                </c:pt>
                <c:pt idx="18">
                  <c:v>265.17</c:v>
                </c:pt>
                <c:pt idx="19">
                  <c:v>265.17</c:v>
                </c:pt>
                <c:pt idx="20">
                  <c:v>265.17</c:v>
                </c:pt>
                <c:pt idx="21">
                  <c:v>265.17</c:v>
                </c:pt>
                <c:pt idx="22">
                  <c:v>265.17</c:v>
                </c:pt>
                <c:pt idx="23">
                  <c:v>265.17</c:v>
                </c:pt>
                <c:pt idx="24">
                  <c:v>265.17</c:v>
                </c:pt>
                <c:pt idx="25">
                  <c:v>265.17</c:v>
                </c:pt>
                <c:pt idx="26">
                  <c:v>234</c:v>
                </c:pt>
                <c:pt idx="27">
                  <c:v>234</c:v>
                </c:pt>
                <c:pt idx="28">
                  <c:v>234</c:v>
                </c:pt>
                <c:pt idx="29">
                  <c:v>234</c:v>
                </c:pt>
                <c:pt idx="30">
                  <c:v>234</c:v>
                </c:pt>
                <c:pt idx="31">
                  <c:v>234</c:v>
                </c:pt>
                <c:pt idx="32">
                  <c:v>234</c:v>
                </c:pt>
                <c:pt idx="33">
                  <c:v>234</c:v>
                </c:pt>
                <c:pt idx="34">
                  <c:v>234</c:v>
                </c:pt>
                <c:pt idx="35">
                  <c:v>234</c:v>
                </c:pt>
                <c:pt idx="36">
                  <c:v>234</c:v>
                </c:pt>
                <c:pt idx="37">
                  <c:v>234</c:v>
                </c:pt>
                <c:pt idx="38">
                  <c:v>234</c:v>
                </c:pt>
                <c:pt idx="39">
                  <c:v>246.61</c:v>
                </c:pt>
                <c:pt idx="40">
                  <c:v>246.61</c:v>
                </c:pt>
                <c:pt idx="41">
                  <c:v>246.61</c:v>
                </c:pt>
                <c:pt idx="42">
                  <c:v>246.61</c:v>
                </c:pt>
                <c:pt idx="43">
                  <c:v>246.61</c:v>
                </c:pt>
                <c:pt idx="44">
                  <c:v>246.61</c:v>
                </c:pt>
                <c:pt idx="45">
                  <c:v>246.61</c:v>
                </c:pt>
                <c:pt idx="46">
                  <c:v>246.61</c:v>
                </c:pt>
                <c:pt idx="47">
                  <c:v>246.61</c:v>
                </c:pt>
                <c:pt idx="48">
                  <c:v>246.61</c:v>
                </c:pt>
                <c:pt idx="49">
                  <c:v>246.61</c:v>
                </c:pt>
                <c:pt idx="50">
                  <c:v>246.61</c:v>
                </c:pt>
                <c:pt idx="51">
                  <c:v>283.49</c:v>
                </c:pt>
                <c:pt idx="52">
                  <c:v>283.49</c:v>
                </c:pt>
                <c:pt idx="53">
                  <c:v>283.49</c:v>
                </c:pt>
                <c:pt idx="54">
                  <c:v>283.49</c:v>
                </c:pt>
                <c:pt idx="55">
                  <c:v>283.49</c:v>
                </c:pt>
                <c:pt idx="56">
                  <c:v>283.49</c:v>
                </c:pt>
                <c:pt idx="57">
                  <c:v>283.49</c:v>
                </c:pt>
                <c:pt idx="58">
                  <c:v>283.49</c:v>
                </c:pt>
                <c:pt idx="59">
                  <c:v>283.49</c:v>
                </c:pt>
                <c:pt idx="60">
                  <c:v>283.49</c:v>
                </c:pt>
                <c:pt idx="61">
                  <c:v>283.49</c:v>
                </c:pt>
                <c:pt idx="62">
                  <c:v>283.49</c:v>
                </c:pt>
                <c:pt idx="63">
                  <c:v>326.14</c:v>
                </c:pt>
                <c:pt idx="64">
                  <c:v>326.14</c:v>
                </c:pt>
                <c:pt idx="65">
                  <c:v>326.14</c:v>
                </c:pt>
                <c:pt idx="66">
                  <c:v>326.14</c:v>
                </c:pt>
                <c:pt idx="67">
                  <c:v>326.14</c:v>
                </c:pt>
                <c:pt idx="68">
                  <c:v>326.14</c:v>
                </c:pt>
                <c:pt idx="69">
                  <c:v>326.14</c:v>
                </c:pt>
                <c:pt idx="70">
                  <c:v>326.14</c:v>
                </c:pt>
                <c:pt idx="71">
                  <c:v>326.14</c:v>
                </c:pt>
                <c:pt idx="72">
                  <c:v>326.14</c:v>
                </c:pt>
                <c:pt idx="73">
                  <c:v>326.14</c:v>
                </c:pt>
                <c:pt idx="74">
                  <c:v>326.14</c:v>
                </c:pt>
                <c:pt idx="75">
                  <c:v>326.14</c:v>
                </c:pt>
                <c:pt idx="76">
                  <c:v>370.5</c:v>
                </c:pt>
                <c:pt idx="77">
                  <c:v>370.5</c:v>
                </c:pt>
                <c:pt idx="78">
                  <c:v>370.5</c:v>
                </c:pt>
                <c:pt idx="79">
                  <c:v>370.5</c:v>
                </c:pt>
                <c:pt idx="80">
                  <c:v>370.5</c:v>
                </c:pt>
                <c:pt idx="81">
                  <c:v>370.5</c:v>
                </c:pt>
                <c:pt idx="82">
                  <c:v>370.5</c:v>
                </c:pt>
                <c:pt idx="83">
                  <c:v>370.5</c:v>
                </c:pt>
                <c:pt idx="84">
                  <c:v>370.5</c:v>
                </c:pt>
                <c:pt idx="85">
                  <c:v>370.5</c:v>
                </c:pt>
                <c:pt idx="86">
                  <c:v>370.5</c:v>
                </c:pt>
                <c:pt idx="87">
                  <c:v>370.5</c:v>
                </c:pt>
                <c:pt idx="88">
                  <c:v>370.5</c:v>
                </c:pt>
                <c:pt idx="89">
                  <c:v>552.38</c:v>
                </c:pt>
                <c:pt idx="90">
                  <c:v>552.38</c:v>
                </c:pt>
                <c:pt idx="91">
                  <c:v>552.38</c:v>
                </c:pt>
                <c:pt idx="92">
                  <c:v>552.38</c:v>
                </c:pt>
                <c:pt idx="93">
                  <c:v>552.38</c:v>
                </c:pt>
                <c:pt idx="94">
                  <c:v>552.38</c:v>
                </c:pt>
                <c:pt idx="95">
                  <c:v>552.38</c:v>
                </c:pt>
                <c:pt idx="96">
                  <c:v>552.38</c:v>
                </c:pt>
                <c:pt idx="97">
                  <c:v>552.38</c:v>
                </c:pt>
                <c:pt idx="98">
                  <c:v>552.38</c:v>
                </c:pt>
                <c:pt idx="99">
                  <c:v>552.38</c:v>
                </c:pt>
                <c:pt idx="100">
                  <c:v>552.38</c:v>
                </c:pt>
                <c:pt idx="101">
                  <c:v>552.38</c:v>
                </c:pt>
                <c:pt idx="102">
                  <c:v>552.38</c:v>
                </c:pt>
                <c:pt idx="103">
                  <c:v>677</c:v>
                </c:pt>
              </c:numCache>
            </c:numRef>
          </c:val>
          <c:smooth val="0"/>
          <c:extLst>
            <c:ext xmlns:c16="http://schemas.microsoft.com/office/drawing/2014/chart" uri="{C3380CC4-5D6E-409C-BE32-E72D297353CC}">
              <c16:uniqueId val="{00000001-898B-4F6E-979E-8971757432F6}"/>
            </c:ext>
          </c:extLst>
        </c:ser>
        <c:ser>
          <c:idx val="2"/>
          <c:order val="2"/>
          <c:tx>
            <c:v>Quarterly Average US Midwest</c:v>
          </c:tx>
          <c:spPr>
            <a:ln w="28575" cap="rnd">
              <a:solidFill>
                <a:srgbClr val="D7ACD6"/>
              </a:solidFill>
              <a:prstDash val="sysDash"/>
              <a:round/>
            </a:ln>
            <a:effectLst/>
          </c:spPr>
          <c:marker>
            <c:symbol val="none"/>
          </c:marker>
          <c:cat>
            <c:numRef>
              <c:f>Potash!$B$158:$B$264</c:f>
              <c:numCache>
                <c:formatCode>m/d/yyyy</c:formatCode>
                <c:ptCount val="107"/>
                <c:pt idx="0">
                  <c:v>43833</c:v>
                </c:pt>
                <c:pt idx="1">
                  <c:v>43839</c:v>
                </c:pt>
                <c:pt idx="2">
                  <c:v>43846</c:v>
                </c:pt>
                <c:pt idx="3">
                  <c:v>43853</c:v>
                </c:pt>
                <c:pt idx="4">
                  <c:v>43860</c:v>
                </c:pt>
                <c:pt idx="5">
                  <c:v>43867</c:v>
                </c:pt>
                <c:pt idx="6">
                  <c:v>43874</c:v>
                </c:pt>
                <c:pt idx="7">
                  <c:v>43881</c:v>
                </c:pt>
                <c:pt idx="8">
                  <c:v>43888</c:v>
                </c:pt>
                <c:pt idx="9">
                  <c:v>43895</c:v>
                </c:pt>
                <c:pt idx="10">
                  <c:v>43902</c:v>
                </c:pt>
                <c:pt idx="11">
                  <c:v>43910</c:v>
                </c:pt>
                <c:pt idx="12">
                  <c:v>43917</c:v>
                </c:pt>
                <c:pt idx="13">
                  <c:v>43924</c:v>
                </c:pt>
                <c:pt idx="14">
                  <c:v>43931</c:v>
                </c:pt>
                <c:pt idx="15">
                  <c:v>43938</c:v>
                </c:pt>
                <c:pt idx="16">
                  <c:v>43945</c:v>
                </c:pt>
                <c:pt idx="17">
                  <c:v>43952</c:v>
                </c:pt>
                <c:pt idx="18">
                  <c:v>43959</c:v>
                </c:pt>
                <c:pt idx="19">
                  <c:v>43966</c:v>
                </c:pt>
                <c:pt idx="20">
                  <c:v>43973</c:v>
                </c:pt>
                <c:pt idx="21">
                  <c:v>43980</c:v>
                </c:pt>
                <c:pt idx="22">
                  <c:v>43987</c:v>
                </c:pt>
                <c:pt idx="23">
                  <c:v>43994</c:v>
                </c:pt>
                <c:pt idx="24">
                  <c:v>44001</c:v>
                </c:pt>
                <c:pt idx="25">
                  <c:v>44008</c:v>
                </c:pt>
                <c:pt idx="26">
                  <c:v>44015</c:v>
                </c:pt>
                <c:pt idx="27">
                  <c:v>44022</c:v>
                </c:pt>
                <c:pt idx="28">
                  <c:v>44029</c:v>
                </c:pt>
                <c:pt idx="29">
                  <c:v>44036</c:v>
                </c:pt>
                <c:pt idx="30">
                  <c:v>44043</c:v>
                </c:pt>
                <c:pt idx="31">
                  <c:v>44050</c:v>
                </c:pt>
                <c:pt idx="32">
                  <c:v>44057</c:v>
                </c:pt>
                <c:pt idx="33">
                  <c:v>44064</c:v>
                </c:pt>
                <c:pt idx="34">
                  <c:v>44071</c:v>
                </c:pt>
                <c:pt idx="35">
                  <c:v>44078</c:v>
                </c:pt>
                <c:pt idx="36">
                  <c:v>44085</c:v>
                </c:pt>
                <c:pt idx="37">
                  <c:v>44092</c:v>
                </c:pt>
                <c:pt idx="38">
                  <c:v>44099</c:v>
                </c:pt>
                <c:pt idx="39">
                  <c:v>44106</c:v>
                </c:pt>
                <c:pt idx="40">
                  <c:v>44113</c:v>
                </c:pt>
                <c:pt idx="41">
                  <c:v>44120</c:v>
                </c:pt>
                <c:pt idx="42">
                  <c:v>44127</c:v>
                </c:pt>
                <c:pt idx="43">
                  <c:v>44134</c:v>
                </c:pt>
                <c:pt idx="44">
                  <c:v>44141</c:v>
                </c:pt>
                <c:pt idx="45">
                  <c:v>44148</c:v>
                </c:pt>
                <c:pt idx="46">
                  <c:v>44155</c:v>
                </c:pt>
                <c:pt idx="47">
                  <c:v>44162</c:v>
                </c:pt>
                <c:pt idx="48">
                  <c:v>44169</c:v>
                </c:pt>
                <c:pt idx="49">
                  <c:v>44176</c:v>
                </c:pt>
                <c:pt idx="50">
                  <c:v>44183</c:v>
                </c:pt>
                <c:pt idx="51">
                  <c:v>44204</c:v>
                </c:pt>
                <c:pt idx="52">
                  <c:v>44211</c:v>
                </c:pt>
                <c:pt idx="53">
                  <c:v>44218</c:v>
                </c:pt>
                <c:pt idx="54">
                  <c:v>44225</c:v>
                </c:pt>
                <c:pt idx="55">
                  <c:v>44232</c:v>
                </c:pt>
                <c:pt idx="56">
                  <c:v>44239</c:v>
                </c:pt>
                <c:pt idx="57">
                  <c:v>44246</c:v>
                </c:pt>
                <c:pt idx="58">
                  <c:v>44253</c:v>
                </c:pt>
                <c:pt idx="59">
                  <c:v>44260</c:v>
                </c:pt>
                <c:pt idx="60">
                  <c:v>44267</c:v>
                </c:pt>
                <c:pt idx="61">
                  <c:v>44274</c:v>
                </c:pt>
                <c:pt idx="62">
                  <c:v>44281</c:v>
                </c:pt>
                <c:pt idx="63">
                  <c:v>44288</c:v>
                </c:pt>
                <c:pt idx="64">
                  <c:v>44295</c:v>
                </c:pt>
                <c:pt idx="65">
                  <c:v>44302</c:v>
                </c:pt>
                <c:pt idx="66">
                  <c:v>44309</c:v>
                </c:pt>
                <c:pt idx="67">
                  <c:v>44316</c:v>
                </c:pt>
                <c:pt idx="68">
                  <c:v>44323</c:v>
                </c:pt>
                <c:pt idx="69">
                  <c:v>44330</c:v>
                </c:pt>
                <c:pt idx="70">
                  <c:v>44337</c:v>
                </c:pt>
                <c:pt idx="71">
                  <c:v>44344</c:v>
                </c:pt>
                <c:pt idx="72">
                  <c:v>44351</c:v>
                </c:pt>
                <c:pt idx="73">
                  <c:v>44361</c:v>
                </c:pt>
                <c:pt idx="74">
                  <c:v>44365</c:v>
                </c:pt>
                <c:pt idx="75">
                  <c:v>44372</c:v>
                </c:pt>
                <c:pt idx="76">
                  <c:v>44379</c:v>
                </c:pt>
                <c:pt idx="77">
                  <c:v>44386</c:v>
                </c:pt>
                <c:pt idx="78">
                  <c:v>44393</c:v>
                </c:pt>
                <c:pt idx="79">
                  <c:v>44400</c:v>
                </c:pt>
                <c:pt idx="80">
                  <c:v>44407</c:v>
                </c:pt>
                <c:pt idx="81">
                  <c:v>44414</c:v>
                </c:pt>
                <c:pt idx="82">
                  <c:v>44421</c:v>
                </c:pt>
                <c:pt idx="83">
                  <c:v>44428</c:v>
                </c:pt>
                <c:pt idx="84">
                  <c:v>44435</c:v>
                </c:pt>
                <c:pt idx="85">
                  <c:v>44442</c:v>
                </c:pt>
                <c:pt idx="86">
                  <c:v>44449</c:v>
                </c:pt>
                <c:pt idx="87">
                  <c:v>44456</c:v>
                </c:pt>
                <c:pt idx="88">
                  <c:v>44463</c:v>
                </c:pt>
                <c:pt idx="89">
                  <c:v>44470</c:v>
                </c:pt>
                <c:pt idx="90">
                  <c:v>44477</c:v>
                </c:pt>
                <c:pt idx="91">
                  <c:v>44484</c:v>
                </c:pt>
                <c:pt idx="92">
                  <c:v>44491</c:v>
                </c:pt>
                <c:pt idx="93">
                  <c:v>44498</c:v>
                </c:pt>
                <c:pt idx="94">
                  <c:v>44505</c:v>
                </c:pt>
                <c:pt idx="95">
                  <c:v>44512</c:v>
                </c:pt>
                <c:pt idx="96">
                  <c:v>44519</c:v>
                </c:pt>
                <c:pt idx="97">
                  <c:v>44526</c:v>
                </c:pt>
                <c:pt idx="98">
                  <c:v>44533</c:v>
                </c:pt>
                <c:pt idx="99">
                  <c:v>44540</c:v>
                </c:pt>
                <c:pt idx="100">
                  <c:v>44547</c:v>
                </c:pt>
                <c:pt idx="101">
                  <c:v>44554</c:v>
                </c:pt>
                <c:pt idx="102">
                  <c:v>44568</c:v>
                </c:pt>
                <c:pt idx="103">
                  <c:v>44572</c:v>
                </c:pt>
                <c:pt idx="104">
                  <c:v>44596</c:v>
                </c:pt>
                <c:pt idx="105">
                  <c:v>44603</c:v>
                </c:pt>
                <c:pt idx="106">
                  <c:v>44610</c:v>
                </c:pt>
              </c:numCache>
            </c:numRef>
          </c:cat>
          <c:val>
            <c:numLit>
              <c:formatCode>General</c:formatCode>
              <c:ptCount val="1"/>
              <c:pt idx="0">
                <c:v>1</c:v>
              </c:pt>
            </c:numLit>
          </c:val>
          <c:smooth val="0"/>
          <c:extLst>
            <c:ext xmlns:c16="http://schemas.microsoft.com/office/drawing/2014/chart" uri="{C3380CC4-5D6E-409C-BE32-E72D297353CC}">
              <c16:uniqueId val="{00000002-898B-4F6E-979E-8971757432F6}"/>
            </c:ext>
          </c:extLst>
        </c:ser>
        <c:dLbls>
          <c:showLegendKey val="0"/>
          <c:showVal val="0"/>
          <c:showCatName val="0"/>
          <c:showSerName val="0"/>
          <c:showPercent val="0"/>
          <c:showBubbleSize val="0"/>
        </c:dLbls>
        <c:smooth val="0"/>
        <c:axId val="1288564015"/>
        <c:axId val="306946480"/>
      </c:lineChart>
      <c:dateAx>
        <c:axId val="1288564015"/>
        <c:scaling>
          <c:orientation val="minMax"/>
          <c:min val="43831"/>
        </c:scaling>
        <c:delete val="0"/>
        <c:axPos val="b"/>
        <c:numFmt formatCode="mmm\ 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06946480"/>
        <c:crosses val="autoZero"/>
        <c:auto val="1"/>
        <c:lblOffset val="100"/>
        <c:baseTimeUnit val="days"/>
        <c:majorUnit val="3"/>
        <c:majorTimeUnit val="months"/>
      </c:dateAx>
      <c:valAx>
        <c:axId val="3069464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885640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Sheet1!$C$6</c:f>
              <c:strCache>
                <c:ptCount val="1"/>
                <c:pt idx="0">
                  <c:v>Nutrien</c:v>
                </c:pt>
              </c:strCache>
            </c:strRef>
          </c:tx>
          <c:spPr>
            <a:solidFill>
              <a:schemeClr val="accent6"/>
            </a:solidFill>
            <a:ln>
              <a:noFill/>
            </a:ln>
            <a:effectLst/>
          </c:spPr>
          <c:invertIfNegative val="0"/>
          <c:dLbls>
            <c:numFmt formatCode="0.0&quot;Mtpa&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Sheet1!$D$5:$F$5</c:f>
              <c:strCache>
                <c:ptCount val="3"/>
                <c:pt idx="0">
                  <c:v>2021A</c:v>
                </c:pt>
                <c:pt idx="1">
                  <c:v>2022F</c:v>
                </c:pt>
                <c:pt idx="2">
                  <c:v>Target</c:v>
                </c:pt>
              </c:strCache>
            </c:strRef>
          </c:cat>
          <c:val>
            <c:numRef>
              <c:f>Sheet1!$D$6:$F$6</c:f>
              <c:numCache>
                <c:formatCode>General</c:formatCode>
                <c:ptCount val="3"/>
                <c:pt idx="0">
                  <c:v>13.6</c:v>
                </c:pt>
                <c:pt idx="1">
                  <c:v>15</c:v>
                </c:pt>
                <c:pt idx="2">
                  <c:v>18</c:v>
                </c:pt>
              </c:numCache>
            </c:numRef>
          </c:val>
          <c:extLst>
            <c:ext xmlns:c16="http://schemas.microsoft.com/office/drawing/2014/chart" uri="{C3380CC4-5D6E-409C-BE32-E72D297353CC}">
              <c16:uniqueId val="{00000000-650B-4B00-AC5F-0EE4030B906B}"/>
            </c:ext>
          </c:extLst>
        </c:ser>
        <c:ser>
          <c:idx val="1"/>
          <c:order val="1"/>
          <c:tx>
            <c:strRef>
              <c:f>Sheet1!$C$7</c:f>
              <c:strCache>
                <c:ptCount val="1"/>
                <c:pt idx="0">
                  <c:v>Esterhazy</c:v>
                </c:pt>
              </c:strCache>
            </c:strRef>
          </c:tx>
          <c:spPr>
            <a:solidFill>
              <a:schemeClr val="accent1">
                <a:lumMod val="50000"/>
              </a:schemeClr>
            </a:solidFill>
            <a:ln>
              <a:noFill/>
            </a:ln>
            <a:effectLst/>
          </c:spPr>
          <c:invertIfNegative val="0"/>
          <c:dLbls>
            <c:numFmt formatCode="0.0&quot;Mtpa&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Sheet1!$D$5:$F$5</c:f>
              <c:strCache>
                <c:ptCount val="3"/>
                <c:pt idx="0">
                  <c:v>2021A</c:v>
                </c:pt>
                <c:pt idx="1">
                  <c:v>2022F</c:v>
                </c:pt>
                <c:pt idx="2">
                  <c:v>Target</c:v>
                </c:pt>
              </c:strCache>
            </c:strRef>
          </c:cat>
          <c:val>
            <c:numRef>
              <c:f>Sheet1!$D$7:$F$7</c:f>
              <c:numCache>
                <c:formatCode>General</c:formatCode>
                <c:ptCount val="3"/>
                <c:pt idx="0">
                  <c:v>4.4000000000000004</c:v>
                </c:pt>
                <c:pt idx="1">
                  <c:v>5.5</c:v>
                </c:pt>
                <c:pt idx="2">
                  <c:v>6.5</c:v>
                </c:pt>
              </c:numCache>
            </c:numRef>
          </c:val>
          <c:extLst>
            <c:ext xmlns:c16="http://schemas.microsoft.com/office/drawing/2014/chart" uri="{C3380CC4-5D6E-409C-BE32-E72D297353CC}">
              <c16:uniqueId val="{00000001-650B-4B00-AC5F-0EE4030B906B}"/>
            </c:ext>
          </c:extLst>
        </c:ser>
        <c:dLbls>
          <c:showLegendKey val="0"/>
          <c:showVal val="0"/>
          <c:showCatName val="0"/>
          <c:showSerName val="0"/>
          <c:showPercent val="0"/>
          <c:showBubbleSize val="0"/>
        </c:dLbls>
        <c:gapWidth val="50"/>
        <c:axId val="1685712815"/>
        <c:axId val="1685712399"/>
      </c:barChart>
      <c:catAx>
        <c:axId val="168571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85712399"/>
        <c:crosses val="autoZero"/>
        <c:auto val="1"/>
        <c:lblAlgn val="ctr"/>
        <c:lblOffset val="100"/>
        <c:noMultiLvlLbl val="0"/>
      </c:catAx>
      <c:valAx>
        <c:axId val="1685712399"/>
        <c:scaling>
          <c:orientation val="minMax"/>
        </c:scaling>
        <c:delete val="1"/>
        <c:axPos val="l"/>
        <c:numFmt formatCode="General" sourceLinked="1"/>
        <c:majorTickMark val="none"/>
        <c:minorTickMark val="none"/>
        <c:tickLblPos val="nextTo"/>
        <c:crossAx val="1685712815"/>
        <c:crosses val="autoZero"/>
        <c:crossBetween val="between"/>
      </c:valAx>
      <c:spPr>
        <a:noFill/>
        <a:ln>
          <a:noFill/>
        </a:ln>
        <a:effectLst/>
      </c:spPr>
    </c:plotArea>
    <c:legend>
      <c:legendPos val="t"/>
      <c:layout>
        <c:manualLayout>
          <c:xMode val="edge"/>
          <c:yMode val="edge"/>
          <c:x val="0.3692929926047801"/>
          <c:y val="0.11224878094575151"/>
          <c:w val="0.26141384068284995"/>
          <c:h val="7.95867887061610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PowerPoint]By MW!PivotTable1</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dLbl>
          <c:idx val="0"/>
          <c:layout>
            <c:manualLayout>
              <c:x val="-4.4771441175944539E-2"/>
              <c:y val="-7.368750439041835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dLbl>
          <c:idx val="0"/>
          <c:layout>
            <c:manualLayout>
              <c:x val="-0.16137541681412335"/>
              <c:y val="4.521332643638523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dLbl>
          <c:idx val="0"/>
          <c:layout>
            <c:manualLayout>
              <c:x val="0.15839597003201109"/>
              <c:y val="-0.1750409665945041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s>
    <c:plotArea>
      <c:layout>
        <c:manualLayout>
          <c:layoutTarget val="inner"/>
          <c:xMode val="edge"/>
          <c:yMode val="edge"/>
          <c:x val="0.25466025732260306"/>
          <c:y val="0.20608564146002792"/>
          <c:w val="0.49067966971500127"/>
          <c:h val="0.7918715500084943"/>
        </c:manualLayout>
      </c:layout>
      <c:doughnutChart>
        <c:varyColors val="1"/>
        <c:ser>
          <c:idx val="0"/>
          <c:order val="0"/>
          <c:tx>
            <c:strRef>
              <c:f>'By MW'!$C$3:$C$4</c:f>
              <c:strCache>
                <c:ptCount val="1"/>
                <c:pt idx="0">
                  <c:v>Total</c:v>
                </c:pt>
              </c:strCache>
            </c:strRef>
          </c:tx>
          <c:spPr>
            <a:solidFill>
              <a:srgbClr val="84A651"/>
            </a:solidFill>
          </c:spPr>
          <c:dPt>
            <c:idx val="0"/>
            <c:bubble3D val="0"/>
            <c:spPr>
              <a:solidFill>
                <a:srgbClr val="84A651"/>
              </a:solidFill>
              <a:ln w="19050">
                <a:solidFill>
                  <a:schemeClr val="lt1"/>
                </a:solidFill>
              </a:ln>
              <a:effectLst/>
            </c:spPr>
            <c:extLst>
              <c:ext xmlns:c16="http://schemas.microsoft.com/office/drawing/2014/chart" uri="{C3380CC4-5D6E-409C-BE32-E72D297353CC}">
                <c16:uniqueId val="{00000001-BEB5-45B6-B268-79AD1D358F9D}"/>
              </c:ext>
            </c:extLst>
          </c:dPt>
          <c:dPt>
            <c:idx val="1"/>
            <c:bubble3D val="0"/>
            <c:spPr>
              <a:solidFill>
                <a:srgbClr val="000000"/>
              </a:solidFill>
              <a:ln w="19050">
                <a:solidFill>
                  <a:schemeClr val="lt1"/>
                </a:solidFill>
              </a:ln>
              <a:effectLst/>
            </c:spPr>
            <c:extLst>
              <c:ext xmlns:c16="http://schemas.microsoft.com/office/drawing/2014/chart" uri="{C3380CC4-5D6E-409C-BE32-E72D297353CC}">
                <c16:uniqueId val="{00000003-BEB5-45B6-B268-79AD1D358F9D}"/>
              </c:ext>
            </c:extLst>
          </c:dPt>
          <c:dPt>
            <c:idx val="2"/>
            <c:bubble3D val="0"/>
            <c:spPr>
              <a:solidFill>
                <a:srgbClr val="F5A11B"/>
              </a:solidFill>
              <a:ln w="19050">
                <a:solidFill>
                  <a:schemeClr val="lt1"/>
                </a:solidFill>
              </a:ln>
              <a:effectLst/>
            </c:spPr>
            <c:extLst>
              <c:ext xmlns:c16="http://schemas.microsoft.com/office/drawing/2014/chart" uri="{C3380CC4-5D6E-409C-BE32-E72D297353CC}">
                <c16:uniqueId val="{00000005-BEB5-45B6-B268-79AD1D358F9D}"/>
              </c:ext>
            </c:extLst>
          </c:dPt>
          <c:dPt>
            <c:idx val="3"/>
            <c:bubble3D val="0"/>
            <c:spPr>
              <a:solidFill>
                <a:srgbClr val="4193A3"/>
              </a:solidFill>
              <a:ln w="19050">
                <a:solidFill>
                  <a:schemeClr val="lt1"/>
                </a:solidFill>
              </a:ln>
              <a:effectLst/>
            </c:spPr>
            <c:extLst>
              <c:ext xmlns:c16="http://schemas.microsoft.com/office/drawing/2014/chart" uri="{C3380CC4-5D6E-409C-BE32-E72D297353CC}">
                <c16:uniqueId val="{00000007-BEB5-45B6-B268-79AD1D358F9D}"/>
              </c:ext>
            </c:extLst>
          </c:dPt>
          <c:dPt>
            <c:idx val="4"/>
            <c:bubble3D val="0"/>
            <c:spPr>
              <a:solidFill>
                <a:srgbClr val="038C7E"/>
              </a:solidFill>
              <a:ln w="19050">
                <a:solidFill>
                  <a:schemeClr val="lt1"/>
                </a:solidFill>
              </a:ln>
              <a:effectLst/>
            </c:spPr>
            <c:extLst>
              <c:ext xmlns:c16="http://schemas.microsoft.com/office/drawing/2014/chart" uri="{C3380CC4-5D6E-409C-BE32-E72D297353CC}">
                <c16:uniqueId val="{00000009-BEB5-45B6-B268-79AD1D358F9D}"/>
              </c:ext>
            </c:extLst>
          </c:dPt>
          <c:dPt>
            <c:idx val="5"/>
            <c:bubble3D val="0"/>
            <c:spPr>
              <a:solidFill>
                <a:srgbClr val="84A651"/>
              </a:solidFill>
              <a:ln w="19050">
                <a:solidFill>
                  <a:schemeClr val="lt1"/>
                </a:solidFill>
              </a:ln>
              <a:effectLst/>
            </c:spPr>
            <c:extLst>
              <c:ext xmlns:c16="http://schemas.microsoft.com/office/drawing/2014/chart" uri="{C3380CC4-5D6E-409C-BE32-E72D297353CC}">
                <c16:uniqueId val="{0000000B-BEB5-45B6-B268-79AD1D358F9D}"/>
              </c:ext>
            </c:extLst>
          </c:dPt>
          <c:dLbls>
            <c:dLbl>
              <c:idx val="0"/>
              <c:delete val="1"/>
              <c:extLst>
                <c:ext xmlns:c15="http://schemas.microsoft.com/office/drawing/2012/chart" uri="{CE6537A1-D6FC-4f65-9D91-7224C49458BB}"/>
                <c:ext xmlns:c16="http://schemas.microsoft.com/office/drawing/2014/chart" uri="{C3380CC4-5D6E-409C-BE32-E72D297353CC}">
                  <c16:uniqueId val="{00000001-BEB5-45B6-B268-79AD1D358F9D}"/>
                </c:ext>
              </c:extLst>
            </c:dLbl>
            <c:dLbl>
              <c:idx val="1"/>
              <c:layout>
                <c:manualLayout>
                  <c:x val="4.5887716521845576E-2"/>
                  <c:y val="-0.24528712527807456"/>
                </c:manualLayout>
              </c:layout>
              <c:tx>
                <c:rich>
                  <a:bodyPr/>
                  <a:lstStyle/>
                  <a:p>
                    <a:fld id="{90A58191-11F9-42BF-9322-76E3A01C598C}" type="CATEGORYNAME">
                      <a:rPr lang="en-US"/>
                      <a:pPr/>
                      <a:t>[CATEGORY NAME]</a:t>
                    </a:fld>
                    <a:r>
                      <a:rPr lang="en-US" baseline="0" dirty="0"/>
                      <a:t>, </a:t>
                    </a:r>
                    <a:fld id="{2AE1CBE1-E5E1-4035-A5B1-6E5BADD1D1A4}" type="VALUE">
                      <a:rPr lang="en-US" baseline="0" smtClean="0"/>
                      <a:pPr/>
                      <a:t>[VALUE]</a:t>
                    </a:fld>
                    <a:r>
                      <a:rPr lang="en-US" baseline="0" dirty="0"/>
                      <a:t>MW</a:t>
                    </a:r>
                  </a:p>
                </c:rich>
              </c:tx>
              <c:showLegendKey val="0"/>
              <c:showVal val="1"/>
              <c:showCatName val="1"/>
              <c:showSerName val="0"/>
              <c:showPercent val="0"/>
              <c:showBubbleSize val="0"/>
              <c:extLst>
                <c:ext xmlns:c15="http://schemas.microsoft.com/office/drawing/2012/chart" uri="{CE6537A1-D6FC-4f65-9D91-7224C49458BB}">
                  <c15:layout>
                    <c:manualLayout>
                      <c:w val="0.33746232599161818"/>
                      <c:h val="0.13746441225816028"/>
                    </c:manualLayout>
                  </c15:layout>
                  <c15:dlblFieldTable/>
                  <c15:showDataLabelsRange val="0"/>
                </c:ext>
                <c:ext xmlns:c16="http://schemas.microsoft.com/office/drawing/2014/chart" uri="{C3380CC4-5D6E-409C-BE32-E72D297353CC}">
                  <c16:uniqueId val="{00000003-BEB5-45B6-B268-79AD1D358F9D}"/>
                </c:ext>
              </c:extLst>
            </c:dLbl>
            <c:dLbl>
              <c:idx val="2"/>
              <c:layout>
                <c:manualLayout>
                  <c:x val="0.16962706142365902"/>
                  <c:y val="-6.1397166785825574E-2"/>
                </c:manualLayout>
              </c:layout>
              <c:tx>
                <c:rich>
                  <a:bodyPr/>
                  <a:lstStyle/>
                  <a:p>
                    <a:fld id="{02109751-8F7F-426A-AA76-63312B730C50}" type="CATEGORYNAME">
                      <a:rPr lang="en-US"/>
                      <a:pPr/>
                      <a:t>[CATEGORY NAME]</a:t>
                    </a:fld>
                    <a:r>
                      <a:rPr lang="en-US" baseline="0" dirty="0"/>
                      <a:t>, </a:t>
                    </a:r>
                    <a:fld id="{276FAC7B-32D3-481C-9A6D-7D11510F128C}" type="VALUE">
                      <a:rPr lang="en-US" baseline="0" smtClean="0"/>
                      <a:pPr/>
                      <a:t>[VALUE]</a:t>
                    </a:fld>
                    <a:r>
                      <a:rPr lang="en-US" baseline="0" dirty="0"/>
                      <a:t>MW</a:t>
                    </a:r>
                  </a:p>
                </c:rich>
              </c:tx>
              <c:showLegendKey val="0"/>
              <c:showVal val="1"/>
              <c:showCatName val="1"/>
              <c:showSerName val="0"/>
              <c:showPercent val="0"/>
              <c:showBubbleSize val="0"/>
              <c:extLst>
                <c:ext xmlns:c15="http://schemas.microsoft.com/office/drawing/2012/chart" uri="{CE6537A1-D6FC-4f65-9D91-7224C49458BB}">
                  <c15:layout>
                    <c:manualLayout>
                      <c:w val="0.2095377278415623"/>
                      <c:h val="0.12204784265911427"/>
                    </c:manualLayout>
                  </c15:layout>
                  <c15:dlblFieldTable/>
                  <c15:showDataLabelsRange val="0"/>
                </c:ext>
                <c:ext xmlns:c16="http://schemas.microsoft.com/office/drawing/2014/chart" uri="{C3380CC4-5D6E-409C-BE32-E72D297353CC}">
                  <c16:uniqueId val="{00000005-BEB5-45B6-B268-79AD1D358F9D}"/>
                </c:ext>
              </c:extLst>
            </c:dLbl>
            <c:dLbl>
              <c:idx val="3"/>
              <c:layout>
                <c:manualLayout>
                  <c:x val="0.19945654298063267"/>
                  <c:y val="1.4357379623505568E-2"/>
                </c:manualLayout>
              </c:layout>
              <c:tx>
                <c:rich>
                  <a:bodyPr/>
                  <a:lstStyle/>
                  <a:p>
                    <a:fld id="{40F1013D-8536-4583-92B9-0A63B3AE2603}" type="CATEGORYNAME">
                      <a:rPr lang="en-US"/>
                      <a:pPr/>
                      <a:t>[CATEGORY NAME]</a:t>
                    </a:fld>
                    <a:r>
                      <a:rPr lang="en-US" baseline="0" dirty="0"/>
                      <a:t>, </a:t>
                    </a:r>
                    <a:fld id="{9BA5A629-6059-4220-815E-2FD6A941DEB7}" type="VALUE">
                      <a:rPr lang="en-US" baseline="0" smtClean="0"/>
                      <a:pPr/>
                      <a:t>[VALUE]</a:t>
                    </a:fld>
                    <a:r>
                      <a:rPr lang="en-US" baseline="0" dirty="0"/>
                      <a:t>MW</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EB5-45B6-B268-79AD1D358F9D}"/>
                </c:ext>
              </c:extLst>
            </c:dLbl>
            <c:dLbl>
              <c:idx val="4"/>
              <c:layout>
                <c:manualLayout>
                  <c:x val="-0.16223532326824927"/>
                  <c:y val="-0.33602653211383676"/>
                </c:manualLayout>
              </c:layout>
              <c:tx>
                <c:rich>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fld id="{7C40B34E-81E8-4822-8F62-F55055F3C600}" type="CATEGORYNAME">
                      <a:rPr lang="en-US" smtClean="0">
                        <a:solidFill>
                          <a:schemeClr val="tx1"/>
                        </a:solidFill>
                      </a:rPr>
                      <a:pPr>
                        <a:defRPr>
                          <a:solidFill>
                            <a:schemeClr val="tx1"/>
                          </a:solidFill>
                        </a:defRPr>
                      </a:pPr>
                      <a:t>[CATEGORY NAME]</a:t>
                    </a:fld>
                    <a:r>
                      <a:rPr lang="en-US" dirty="0">
                        <a:solidFill>
                          <a:schemeClr val="tx1"/>
                        </a:solidFill>
                      </a:rPr>
                      <a:t>, </a:t>
                    </a:r>
                    <a:fld id="{3054708F-9A49-4F0D-B3EF-A1D030940BEA}" type="VALUE">
                      <a:rPr lang="en-US">
                        <a:solidFill>
                          <a:schemeClr val="tx1"/>
                        </a:solidFill>
                      </a:rPr>
                      <a:pPr>
                        <a:defRPr>
                          <a:solidFill>
                            <a:schemeClr val="tx1"/>
                          </a:solidFill>
                        </a:defRPr>
                      </a:pPr>
                      <a:t>[VALUE]</a:t>
                    </a:fld>
                    <a:r>
                      <a:rPr lang="en-US" dirty="0">
                        <a:solidFill>
                          <a:schemeClr val="tx1"/>
                        </a:solidFill>
                      </a:rPr>
                      <a:t>MW</a:t>
                    </a:r>
                  </a:p>
                </c:rich>
              </c:tx>
              <c:numFmt formatCode="#,##0" sourceLinked="0"/>
              <c:spPr>
                <a:solidFill>
                  <a:sysClr val="window" lastClr="FFFFFF"/>
                </a:solid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EB5-45B6-B268-79AD1D358F9D}"/>
                </c:ext>
              </c:extLst>
            </c:dLbl>
            <c:dLbl>
              <c:idx val="5"/>
              <c:layout>
                <c:manualLayout>
                  <c:x val="0.22766562450795536"/>
                  <c:y val="2.435794171018035E-2"/>
                </c:manualLayout>
              </c:layout>
              <c:tx>
                <c:rich>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fld id="{8B2F2ABC-1ED8-454A-9C91-B28BCA40ECE6}" type="CATEGORYNAME">
                      <a:rPr lang="en-US">
                        <a:solidFill>
                          <a:schemeClr val="bg1"/>
                        </a:solidFill>
                      </a:rPr>
                      <a:pPr>
                        <a:defRPr>
                          <a:solidFill>
                            <a:schemeClr val="bg1"/>
                          </a:solidFill>
                        </a:defRPr>
                      </a:pPr>
                      <a:t>[CATEGORY NAME]</a:t>
                    </a:fld>
                    <a:r>
                      <a:rPr lang="en-US">
                        <a:solidFill>
                          <a:schemeClr val="bg1"/>
                        </a:solidFill>
                      </a:rPr>
                      <a:t>, </a:t>
                    </a:r>
                    <a:fld id="{434300A7-E0CD-4727-9D2E-CDFDCB5D68A4}" type="VALUE">
                      <a:rPr lang="en-US">
                        <a:solidFill>
                          <a:schemeClr val="bg1"/>
                        </a:solidFill>
                      </a:rPr>
                      <a:pPr>
                        <a:defRPr>
                          <a:solidFill>
                            <a:schemeClr val="bg1"/>
                          </a:solidFill>
                        </a:defRPr>
                      </a:pPr>
                      <a:t>[VALUE]</a:t>
                    </a:fld>
                    <a:r>
                      <a:rPr lang="en-US">
                        <a:solidFill>
                          <a:schemeClr val="bg1"/>
                        </a:solidFill>
                      </a:rPr>
                      <a:t>MW</a:t>
                    </a:r>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EB5-45B6-B268-79AD1D358F9D}"/>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'By MW'!$A$5:$B$10</c:f>
              <c:multiLvlStrCache>
                <c:ptCount val="5"/>
                <c:lvl>
                  <c:pt idx="0">
                    <c:v>Hydro</c:v>
                  </c:pt>
                  <c:pt idx="1">
                    <c:v>Solar</c:v>
                  </c:pt>
                  <c:pt idx="2">
                    <c:v>Wind</c:v>
                  </c:pt>
                </c:lvl>
                <c:lvl>
                  <c:pt idx="0">
                    <c:v>Operational</c:v>
                  </c:pt>
                  <c:pt idx="3">
                    <c:v>Late-stage Development</c:v>
                  </c:pt>
                  <c:pt idx="4">
                    <c:v>Mid-stage Development</c:v>
                  </c:pt>
                </c:lvl>
              </c:multiLvlStrCache>
            </c:multiLvlStrRef>
          </c:cat>
          <c:val>
            <c:numRef>
              <c:f>'By MW'!$C$5:$C$10</c:f>
              <c:numCache>
                <c:formatCode>General</c:formatCode>
                <c:ptCount val="5"/>
                <c:pt idx="0">
                  <c:v>5</c:v>
                </c:pt>
                <c:pt idx="1">
                  <c:v>265</c:v>
                </c:pt>
                <c:pt idx="2">
                  <c:v>395</c:v>
                </c:pt>
                <c:pt idx="3">
                  <c:v>1160</c:v>
                </c:pt>
                <c:pt idx="4">
                  <c:v>1685</c:v>
                </c:pt>
              </c:numCache>
            </c:numRef>
          </c:val>
          <c:extLst>
            <c:ext xmlns:c16="http://schemas.microsoft.com/office/drawing/2014/chart" uri="{C3380CC4-5D6E-409C-BE32-E72D297353CC}">
              <c16:uniqueId val="{0000000C-BEB5-45B6-B268-79AD1D358F9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185977018605008E-2"/>
          <c:y val="5.2810352533932924E-2"/>
          <c:w val="0.80646064386497895"/>
          <c:h val="0.82117804964913976"/>
        </c:manualLayout>
      </c:layout>
      <c:lineChart>
        <c:grouping val="standard"/>
        <c:varyColors val="0"/>
        <c:ser>
          <c:idx val="1"/>
          <c:order val="0"/>
          <c:tx>
            <c:v>Royalty Megawatts</c:v>
          </c:tx>
          <c:spPr>
            <a:ln w="41275" cap="rnd">
              <a:solidFill>
                <a:srgbClr val="EAA340"/>
              </a:solidFill>
              <a:round/>
            </a:ln>
            <a:effectLst/>
          </c:spPr>
          <c:marker>
            <c:symbol val="none"/>
          </c:marker>
          <c:cat>
            <c:numRef>
              <c:f>'Capital-MW'!$D$2:$D$12</c:f>
              <c:numCache>
                <c:formatCode>mmm\-yy</c:formatCode>
                <c:ptCount val="11"/>
                <c:pt idx="0">
                  <c:v>43525</c:v>
                </c:pt>
                <c:pt idx="1">
                  <c:v>43617</c:v>
                </c:pt>
                <c:pt idx="2">
                  <c:v>43709</c:v>
                </c:pt>
                <c:pt idx="3">
                  <c:v>43800</c:v>
                </c:pt>
                <c:pt idx="4">
                  <c:v>43891</c:v>
                </c:pt>
                <c:pt idx="5">
                  <c:v>43983</c:v>
                </c:pt>
                <c:pt idx="6">
                  <c:v>44075</c:v>
                </c:pt>
                <c:pt idx="7">
                  <c:v>44105</c:v>
                </c:pt>
                <c:pt idx="8">
                  <c:v>44256</c:v>
                </c:pt>
                <c:pt idx="9">
                  <c:v>44348</c:v>
                </c:pt>
                <c:pt idx="10">
                  <c:v>44440</c:v>
                </c:pt>
              </c:numCache>
            </c:numRef>
          </c:cat>
          <c:val>
            <c:numRef>
              <c:f>'Capital-MW'!$H$2:$H$12</c:f>
              <c:numCache>
                <c:formatCode>General</c:formatCode>
                <c:ptCount val="11"/>
                <c:pt idx="0">
                  <c:v>360</c:v>
                </c:pt>
                <c:pt idx="1">
                  <c:v>360</c:v>
                </c:pt>
                <c:pt idx="2">
                  <c:v>360</c:v>
                </c:pt>
                <c:pt idx="3">
                  <c:v>760</c:v>
                </c:pt>
                <c:pt idx="4">
                  <c:v>940</c:v>
                </c:pt>
                <c:pt idx="5">
                  <c:v>940</c:v>
                </c:pt>
                <c:pt idx="6">
                  <c:v>940</c:v>
                </c:pt>
                <c:pt idx="7">
                  <c:v>940</c:v>
                </c:pt>
                <c:pt idx="8">
                  <c:v>1130</c:v>
                </c:pt>
                <c:pt idx="9">
                  <c:v>1885</c:v>
                </c:pt>
                <c:pt idx="10">
                  <c:v>3216</c:v>
                </c:pt>
              </c:numCache>
            </c:numRef>
          </c:val>
          <c:smooth val="0"/>
          <c:extLst>
            <c:ext xmlns:c16="http://schemas.microsoft.com/office/drawing/2014/chart" uri="{C3380CC4-5D6E-409C-BE32-E72D297353CC}">
              <c16:uniqueId val="{00000000-6F2F-4279-BBCD-DE8064D0C368}"/>
            </c:ext>
          </c:extLst>
        </c:ser>
        <c:dLbls>
          <c:showLegendKey val="0"/>
          <c:showVal val="0"/>
          <c:showCatName val="0"/>
          <c:showSerName val="0"/>
          <c:showPercent val="0"/>
          <c:showBubbleSize val="0"/>
        </c:dLbls>
        <c:smooth val="0"/>
        <c:axId val="115841072"/>
        <c:axId val="115829424"/>
      </c:lineChart>
      <c:valAx>
        <c:axId val="115829424"/>
        <c:scaling>
          <c:orientation val="minMax"/>
          <c:min val="0"/>
        </c:scaling>
        <c:delete val="1"/>
        <c:axPos val="r"/>
        <c:numFmt formatCode="#,###&quot; MW&quot;" sourceLinked="0"/>
        <c:majorTickMark val="out"/>
        <c:minorTickMark val="none"/>
        <c:tickLblPos val="nextTo"/>
        <c:crossAx val="115841072"/>
        <c:crosses val="max"/>
        <c:crossBetween val="between"/>
        <c:majorUnit val="1000"/>
      </c:valAx>
      <c:dateAx>
        <c:axId val="11584107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3887A3"/>
                </a:solidFill>
                <a:latin typeface="Arial" panose="020B0604020202020204" pitchFamily="34" charset="0"/>
                <a:ea typeface="+mn-ea"/>
                <a:cs typeface="Arial" panose="020B0604020202020204" pitchFamily="34" charset="0"/>
              </a:defRPr>
            </a:pPr>
            <a:endParaRPr lang="en-US"/>
          </a:p>
        </c:txPr>
        <c:crossAx val="115829424"/>
        <c:crosses val="autoZero"/>
        <c:auto val="1"/>
        <c:lblOffset val="100"/>
        <c:baseTimeUnit val="months"/>
        <c:majorUnit val="6"/>
        <c:majorTimeUnit val="months"/>
        <c:minorUnit val="1"/>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732700039489296E-3"/>
          <c:y val="0.11304039029907152"/>
          <c:w val="0.99521165763564789"/>
          <c:h val="0.66038437917557091"/>
        </c:manualLayout>
      </c:layout>
      <c:barChart>
        <c:barDir val="col"/>
        <c:grouping val="clustered"/>
        <c:varyColors val="0"/>
        <c:ser>
          <c:idx val="0"/>
          <c:order val="0"/>
          <c:tx>
            <c:strRef>
              <c:f>Sheet1!$B$1</c:f>
              <c:strCache>
                <c:ptCount val="1"/>
                <c:pt idx="0">
                  <c:v>Series 1</c:v>
                </c:pt>
              </c:strCache>
            </c:strRef>
          </c:tx>
          <c:spPr>
            <a:solidFill>
              <a:srgbClr val="4193A3"/>
            </a:solidFill>
            <a:ln>
              <a:noFill/>
            </a:ln>
            <a:effectLst/>
          </c:spPr>
          <c:invertIfNegative val="0"/>
          <c:dPt>
            <c:idx val="6"/>
            <c:invertIfNegative val="0"/>
            <c:bubble3D val="0"/>
            <c:extLst>
              <c:ext xmlns:c16="http://schemas.microsoft.com/office/drawing/2014/chart" uri="{C3380CC4-5D6E-409C-BE32-E72D297353CC}">
                <c16:uniqueId val="{00000000-1624-4D64-993D-F4446080AC08}"/>
              </c:ext>
            </c:extLst>
          </c:dPt>
          <c:dPt>
            <c:idx val="7"/>
            <c:invertIfNegative val="0"/>
            <c:bubble3D val="0"/>
            <c:extLst>
              <c:ext xmlns:c16="http://schemas.microsoft.com/office/drawing/2014/chart" uri="{C3380CC4-5D6E-409C-BE32-E72D297353CC}">
                <c16:uniqueId val="{00000001-1624-4D64-993D-F4446080AC08}"/>
              </c:ext>
            </c:extLst>
          </c:dPt>
          <c:dPt>
            <c:idx val="21"/>
            <c:invertIfNegative val="0"/>
            <c:bubble3D val="0"/>
            <c:spPr>
              <a:solidFill>
                <a:srgbClr val="4193A3"/>
              </a:solidFill>
              <a:ln>
                <a:noFill/>
                <a:prstDash val="dash"/>
              </a:ln>
              <a:effectLst/>
            </c:spPr>
            <c:extLst>
              <c:ext xmlns:c16="http://schemas.microsoft.com/office/drawing/2014/chart" uri="{C3380CC4-5D6E-409C-BE32-E72D297353CC}">
                <c16:uniqueId val="{00000001-C3BB-F04C-9D2E-97CA773E7514}"/>
              </c:ext>
            </c:extLst>
          </c:dPt>
          <c:dPt>
            <c:idx val="28"/>
            <c:invertIfNegative val="0"/>
            <c:bubble3D val="0"/>
            <c:extLst>
              <c:ext xmlns:c16="http://schemas.microsoft.com/office/drawing/2014/chart" uri="{C3380CC4-5D6E-409C-BE32-E72D297353CC}">
                <c16:uniqueId val="{00000003-1624-4D64-993D-F4446080AC08}"/>
              </c:ext>
            </c:extLst>
          </c:dPt>
          <c:dLbls>
            <c:dLbl>
              <c:idx val="1"/>
              <c:layout>
                <c:manualLayout>
                  <c:x val="4.431024545040124E-8"/>
                  <c:y val="1.0723550461276356E-2"/>
                </c:manualLayout>
              </c:layout>
              <c:numFmt formatCode="&quot;$&quot;#,##0&quot;M&quot;" sourceLinked="0"/>
              <c:spPr>
                <a:noFill/>
                <a:ln>
                  <a:noFill/>
                </a:ln>
                <a:effectLst/>
              </c:spPr>
              <c:txPr>
                <a:bodyPr rot="0" spcFirstLastPara="1" vertOverflow="ellipsis" vert="horz" wrap="square" lIns="38100" tIns="144000" rIns="38100" bIns="576000" anchor="ctr" anchorCtr="1">
                  <a:noAutofit/>
                </a:bodyPr>
                <a:lstStyle/>
                <a:p>
                  <a:pPr>
                    <a:defRPr sz="900" b="0" i="0" u="none" strike="noStrike" kern="1200" baseline="0">
                      <a:solidFill>
                        <a:srgbClr val="4193A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0127865189091309E-2"/>
                      <c:h val="8.268017714285851E-2"/>
                    </c:manualLayout>
                  </c15:layout>
                </c:ext>
                <c:ext xmlns:c16="http://schemas.microsoft.com/office/drawing/2014/chart" uri="{C3380CC4-5D6E-409C-BE32-E72D297353CC}">
                  <c16:uniqueId val="{00000005-C3BB-F04C-9D2E-97CA773E7514}"/>
                </c:ext>
              </c:extLst>
            </c:dLbl>
            <c:dLbl>
              <c:idx val="10"/>
              <c:layout>
                <c:manualLayout>
                  <c:x val="1.1254802344401915E-3"/>
                  <c:y val="3.67660451580638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BB-F04C-9D2E-97CA773E7514}"/>
                </c:ext>
              </c:extLst>
            </c:dLbl>
            <c:dLbl>
              <c:idx val="11"/>
              <c:layout>
                <c:manualLayout>
                  <c:x val="4.431024545040124E-8"/>
                  <c:y val="1.8383143202539656E-2"/>
                </c:manualLayout>
              </c:layout>
              <c:numFmt formatCode="&quot;$&quot;#,##0&quot;M&quot;" sourceLinked="0"/>
              <c:spPr>
                <a:noFill/>
                <a:ln>
                  <a:noFill/>
                </a:ln>
                <a:effectLst/>
              </c:spPr>
              <c:txPr>
                <a:bodyPr rot="0" spcFirstLastPara="1" vertOverflow="ellipsis" vert="horz" wrap="square" lIns="38100" tIns="144000" rIns="38100" bIns="576000" anchor="ctr" anchorCtr="1">
                  <a:noAutofit/>
                </a:bodyPr>
                <a:lstStyle/>
                <a:p>
                  <a:pPr>
                    <a:defRPr sz="900" b="0" i="0" u="none" strike="noStrike" kern="1200" baseline="0">
                      <a:solidFill>
                        <a:srgbClr val="4193A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0127865189091309E-2"/>
                      <c:h val="8.268017714285851E-2"/>
                    </c:manualLayout>
                  </c15:layout>
                </c:ext>
                <c:ext xmlns:c16="http://schemas.microsoft.com/office/drawing/2014/chart" uri="{C3380CC4-5D6E-409C-BE32-E72D297353CC}">
                  <c16:uniqueId val="{00000002-C3BB-F04C-9D2E-97CA773E7514}"/>
                </c:ext>
              </c:extLst>
            </c:dLbl>
            <c:dLbl>
              <c:idx val="12"/>
              <c:layout>
                <c:manualLayout>
                  <c:x val="0"/>
                  <c:y val="1.5319185482526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BB-F04C-9D2E-97CA773E7514}"/>
                </c:ext>
              </c:extLst>
            </c:dLbl>
            <c:dLbl>
              <c:idx val="28"/>
              <c:layout>
                <c:manualLayout>
                  <c:x val="-3.3763963930751239E-3"/>
                  <c:y val="4.5957556447579796E-3"/>
                </c:manualLayout>
              </c:layout>
              <c:numFmt formatCode="&quot;$&quot;#,##0&quot;M&quot;" sourceLinked="0"/>
              <c:spPr>
                <a:noFill/>
                <a:ln>
                  <a:noFill/>
                </a:ln>
                <a:effectLst/>
              </c:spPr>
              <c:txPr>
                <a:bodyPr rot="0" spcFirstLastPara="1" vertOverflow="ellipsis" vert="horz" wrap="square" lIns="38100" tIns="144000" rIns="38100" bIns="576000" anchor="ctr" anchorCtr="1">
                  <a:noAutofit/>
                </a:bodyPr>
                <a:lstStyle/>
                <a:p>
                  <a:pPr>
                    <a:defRPr sz="900" b="0" i="0" u="none" strike="noStrike" kern="1200" baseline="0">
                      <a:solidFill>
                        <a:srgbClr val="4193A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0127865189091309E-2"/>
                      <c:h val="7.0424828756837241E-2"/>
                    </c:manualLayout>
                  </c15:layout>
                </c:ext>
                <c:ext xmlns:c16="http://schemas.microsoft.com/office/drawing/2014/chart" uri="{C3380CC4-5D6E-409C-BE32-E72D297353CC}">
                  <c16:uniqueId val="{00000003-1624-4D64-993D-F4446080AC08}"/>
                </c:ext>
              </c:extLst>
            </c:dLbl>
            <c:dLbl>
              <c:idx val="31"/>
              <c:layout>
                <c:manualLayout>
                  <c:x val="0"/>
                  <c:y val="2.14468596755372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BB-F04C-9D2E-97CA773E7514}"/>
                </c:ext>
              </c:extLst>
            </c:dLbl>
            <c:dLbl>
              <c:idx val="32"/>
              <c:layout>
                <c:manualLayout>
                  <c:x val="0"/>
                  <c:y val="3.063837096505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BB-F04C-9D2E-97CA773E7514}"/>
                </c:ext>
              </c:extLst>
            </c:dLbl>
            <c:dLbl>
              <c:idx val="33"/>
              <c:layout>
                <c:manualLayout>
                  <c:x val="-1.650685274988459E-16"/>
                  <c:y val="2.4510696772042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BB-F04C-9D2E-97CA773E7514}"/>
                </c:ext>
              </c:extLst>
            </c:dLbl>
            <c:dLbl>
              <c:idx val="34"/>
              <c:layout>
                <c:manualLayout>
                  <c:x val="-5.5662537554977054E-3"/>
                  <c:y val="1.5320953275055585E-3"/>
                </c:manualLayout>
              </c:layout>
              <c:numFmt formatCode="&quot;$&quot;#,##0&quot;M&quot;" sourceLinked="0"/>
              <c:spPr>
                <a:noFill/>
                <a:ln>
                  <a:noFill/>
                </a:ln>
                <a:effectLst/>
              </c:spPr>
              <c:txPr>
                <a:bodyPr rot="0" spcFirstLastPara="1" vertOverflow="ellipsis" vert="horz" wrap="square" lIns="38100" tIns="144000" rIns="38100" bIns="576000" anchor="ctr" anchorCtr="1">
                  <a:noAutofit/>
                </a:bodyPr>
                <a:lstStyle/>
                <a:p>
                  <a:pPr>
                    <a:defRPr sz="900" b="0" i="0" u="none" strike="noStrike" kern="1200" baseline="0">
                      <a:solidFill>
                        <a:srgbClr val="4193A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1260465735186935E-2"/>
                      <c:h val="8.2680306689141697E-2"/>
                    </c:manualLayout>
                  </c15:layout>
                </c:ext>
                <c:ext xmlns:c16="http://schemas.microsoft.com/office/drawing/2014/chart" uri="{C3380CC4-5D6E-409C-BE32-E72D297353CC}">
                  <c16:uniqueId val="{00000009-C3BB-F04C-9D2E-97CA773E7514}"/>
                </c:ext>
              </c:extLst>
            </c:dLbl>
            <c:dLbl>
              <c:idx val="35"/>
              <c:numFmt formatCode="&quot;$&quot;#,##0&quot;M&quot;" sourceLinked="0"/>
              <c:spPr>
                <a:noFill/>
                <a:ln>
                  <a:noFill/>
                </a:ln>
                <a:effectLst/>
              </c:spPr>
              <c:txPr>
                <a:bodyPr rot="0" spcFirstLastPara="1" vertOverflow="ellipsis" vert="horz" wrap="square" lIns="38100" tIns="144000" rIns="38100" bIns="576000" anchor="ctr" anchorCtr="1">
                  <a:noAutofit/>
                </a:bodyPr>
                <a:lstStyle/>
                <a:p>
                  <a:pPr>
                    <a:defRPr sz="900" b="0" i="0" u="none" strike="noStrike" kern="1200" baseline="0">
                      <a:solidFill>
                        <a:srgbClr val="4193A3"/>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5694168150574392E-2"/>
                      <c:h val="9.2936450482408936E-2"/>
                    </c:manualLayout>
                  </c15:layout>
                </c:ext>
                <c:ext xmlns:c16="http://schemas.microsoft.com/office/drawing/2014/chart" uri="{C3380CC4-5D6E-409C-BE32-E72D297353CC}">
                  <c16:uniqueId val="{00000004-1815-44A5-B712-3CCB56035906}"/>
                </c:ext>
              </c:extLst>
            </c:dLbl>
            <c:numFmt formatCode="&quot;$&quot;#,##0&quot;M&quot;" sourceLinked="0"/>
            <c:spPr>
              <a:noFill/>
              <a:ln>
                <a:noFill/>
              </a:ln>
              <a:effectLst/>
            </c:spPr>
            <c:txPr>
              <a:bodyPr rot="0" spcFirstLastPara="1" vertOverflow="ellipsis" vert="horz" wrap="square" lIns="38100" tIns="144000" rIns="38100" bIns="576000" anchor="ctr" anchorCtr="1">
                <a:spAutoFit/>
              </a:bodyPr>
              <a:lstStyle/>
              <a:p>
                <a:pPr>
                  <a:defRPr sz="900" b="0" i="0" u="none" strike="noStrike" kern="1200" baseline="0">
                    <a:solidFill>
                      <a:srgbClr val="4193A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Sheet1!$A$2:$A$38</c:f>
              <c:strCache>
                <c:ptCount val="36"/>
                <c:pt idx="0">
                  <c:v>FQ1 -14</c:v>
                </c:pt>
                <c:pt idx="4">
                  <c:v>FQ1 -15</c:v>
                </c:pt>
                <c:pt idx="8">
                  <c:v>FQ1 -16</c:v>
                </c:pt>
                <c:pt idx="12">
                  <c:v>FQ1 -17</c:v>
                </c:pt>
                <c:pt idx="16">
                  <c:v>Q1-2017</c:v>
                </c:pt>
                <c:pt idx="19">
                  <c:v>Q1-2018</c:v>
                </c:pt>
                <c:pt idx="23">
                  <c:v>Q1-2019</c:v>
                </c:pt>
                <c:pt idx="27">
                  <c:v>Q1-2020</c:v>
                </c:pt>
                <c:pt idx="31">
                  <c:v>Q1-2021</c:v>
                </c:pt>
                <c:pt idx="35">
                  <c:v>Q1-2022</c:v>
                </c:pt>
              </c:strCache>
            </c:strRef>
          </c:cat>
          <c:val>
            <c:numRef>
              <c:f>Sheet1!$B$2:$B$38</c:f>
              <c:numCache>
                <c:formatCode>"$"#,##0_);\("$"#,##0\)</c:formatCode>
                <c:ptCount val="37"/>
                <c:pt idx="0">
                  <c:v>1</c:v>
                </c:pt>
                <c:pt idx="1">
                  <c:v>1</c:v>
                </c:pt>
                <c:pt idx="2">
                  <c:v>3</c:v>
                </c:pt>
                <c:pt idx="3">
                  <c:v>1</c:v>
                </c:pt>
                <c:pt idx="4">
                  <c:v>7</c:v>
                </c:pt>
                <c:pt idx="5">
                  <c:v>7</c:v>
                </c:pt>
                <c:pt idx="6">
                  <c:v>8</c:v>
                </c:pt>
                <c:pt idx="7">
                  <c:v>7</c:v>
                </c:pt>
                <c:pt idx="8">
                  <c:v>10</c:v>
                </c:pt>
                <c:pt idx="9">
                  <c:v>9</c:v>
                </c:pt>
                <c:pt idx="10">
                  <c:v>7</c:v>
                </c:pt>
                <c:pt idx="11">
                  <c:v>7</c:v>
                </c:pt>
                <c:pt idx="12">
                  <c:v>8</c:v>
                </c:pt>
                <c:pt idx="13">
                  <c:v>10</c:v>
                </c:pt>
                <c:pt idx="14">
                  <c:v>15</c:v>
                </c:pt>
                <c:pt idx="15">
                  <c:v>13</c:v>
                </c:pt>
                <c:pt idx="16">
                  <c:v>15</c:v>
                </c:pt>
                <c:pt idx="17">
                  <c:v>18</c:v>
                </c:pt>
                <c:pt idx="18">
                  <c:v>14</c:v>
                </c:pt>
                <c:pt idx="19">
                  <c:v>16</c:v>
                </c:pt>
                <c:pt idx="20">
                  <c:v>17</c:v>
                </c:pt>
                <c:pt idx="21">
                  <c:v>18</c:v>
                </c:pt>
                <c:pt idx="22">
                  <c:v>18</c:v>
                </c:pt>
                <c:pt idx="23">
                  <c:v>22</c:v>
                </c:pt>
                <c:pt idx="24">
                  <c:v>20</c:v>
                </c:pt>
                <c:pt idx="25">
                  <c:v>19</c:v>
                </c:pt>
                <c:pt idx="26">
                  <c:v>18</c:v>
                </c:pt>
                <c:pt idx="27">
                  <c:v>16</c:v>
                </c:pt>
                <c:pt idx="28">
                  <c:v>13</c:v>
                </c:pt>
                <c:pt idx="29">
                  <c:v>16</c:v>
                </c:pt>
                <c:pt idx="30">
                  <c:v>22</c:v>
                </c:pt>
                <c:pt idx="31">
                  <c:v>18</c:v>
                </c:pt>
                <c:pt idx="32">
                  <c:v>22</c:v>
                </c:pt>
                <c:pt idx="33">
                  <c:v>21</c:v>
                </c:pt>
                <c:pt idx="34">
                  <c:v>23</c:v>
                </c:pt>
                <c:pt idx="35">
                  <c:v>25</c:v>
                </c:pt>
                <c:pt idx="36">
                  <c:v>29</c:v>
                </c:pt>
              </c:numCache>
            </c:numRef>
          </c:val>
          <c:extLst>
            <c:ext xmlns:c16="http://schemas.microsoft.com/office/drawing/2014/chart" uri="{C3380CC4-5D6E-409C-BE32-E72D297353CC}">
              <c16:uniqueId val="{00000004-1624-4D64-993D-F4446080AC08}"/>
            </c:ext>
          </c:extLst>
        </c:ser>
        <c:dLbls>
          <c:showLegendKey val="0"/>
          <c:showVal val="0"/>
          <c:showCatName val="0"/>
          <c:showSerName val="0"/>
          <c:showPercent val="0"/>
          <c:showBubbleSize val="0"/>
        </c:dLbls>
        <c:gapWidth val="20"/>
        <c:overlap val="100"/>
        <c:axId val="777794576"/>
        <c:axId val="777796872"/>
      </c:barChart>
      <c:catAx>
        <c:axId val="777794576"/>
        <c:scaling>
          <c:orientation val="minMax"/>
        </c:scaling>
        <c:delete val="0"/>
        <c:axPos val="b"/>
        <c:numFmt formatCode="General" sourceLinked="1"/>
        <c:majorTickMark val="none"/>
        <c:minorTickMark val="none"/>
        <c:tickLblPos val="nextTo"/>
        <c:spPr>
          <a:noFill/>
          <a:ln w="9525" cap="flat" cmpd="sng" algn="ctr">
            <a:solidFill>
              <a:srgbClr val="026773"/>
            </a:solidFill>
            <a:round/>
          </a:ln>
          <a:effectLst/>
        </c:spPr>
        <c:txPr>
          <a:bodyPr rot="-60000000" spcFirstLastPara="1" vertOverflow="ellipsis" vert="horz" wrap="square" anchor="ctr" anchorCtr="1"/>
          <a:lstStyle/>
          <a:p>
            <a:pPr>
              <a:defRPr sz="800" b="1" i="0" u="none" strike="noStrike" kern="1200" baseline="0">
                <a:solidFill>
                  <a:schemeClr val="tx1">
                    <a:lumMod val="85000"/>
                    <a:lumOff val="15000"/>
                  </a:schemeClr>
                </a:solidFill>
                <a:latin typeface="+mn-lt"/>
                <a:ea typeface="+mn-ea"/>
                <a:cs typeface="+mn-cs"/>
              </a:defRPr>
            </a:pPr>
            <a:endParaRPr lang="en-US"/>
          </a:p>
        </c:txPr>
        <c:crossAx val="777796872"/>
        <c:crosses val="autoZero"/>
        <c:auto val="1"/>
        <c:lblAlgn val="ctr"/>
        <c:lblOffset val="100"/>
        <c:noMultiLvlLbl val="0"/>
      </c:catAx>
      <c:valAx>
        <c:axId val="777796872"/>
        <c:scaling>
          <c:orientation val="minMax"/>
        </c:scaling>
        <c:delete val="1"/>
        <c:axPos val="l"/>
        <c:numFmt formatCode="&quot;$&quot;#,##0_);\(&quot;$&quot;#,##0\)" sourceLinked="1"/>
        <c:majorTickMark val="none"/>
        <c:minorTickMark val="none"/>
        <c:tickLblPos val="nextTo"/>
        <c:crossAx val="77779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Revenue %</c:v>
                </c:pt>
              </c:strCache>
            </c:strRef>
          </c:tx>
          <c:dPt>
            <c:idx val="0"/>
            <c:bubble3D val="0"/>
            <c:spPr>
              <a:solidFill>
                <a:srgbClr val="0F3063"/>
              </a:solidFill>
              <a:ln w="19050">
                <a:solidFill>
                  <a:schemeClr val="lt1"/>
                </a:solidFill>
              </a:ln>
              <a:effectLst/>
            </c:spPr>
            <c:extLst>
              <c:ext xmlns:c16="http://schemas.microsoft.com/office/drawing/2014/chart" uri="{C3380CC4-5D6E-409C-BE32-E72D297353CC}">
                <c16:uniqueId val="{00000002-51DC-4B7B-8078-404DB1AA48AC}"/>
              </c:ext>
            </c:extLst>
          </c:dPt>
          <c:dPt>
            <c:idx val="1"/>
            <c:bubble3D val="0"/>
            <c:spPr>
              <a:solidFill>
                <a:srgbClr val="C3EFF5"/>
              </a:solidFill>
              <a:ln w="19050">
                <a:solidFill>
                  <a:schemeClr val="lt1"/>
                </a:solidFill>
              </a:ln>
              <a:effectLst/>
            </c:spPr>
            <c:extLst>
              <c:ext xmlns:c16="http://schemas.microsoft.com/office/drawing/2014/chart" uri="{C3380CC4-5D6E-409C-BE32-E72D297353CC}">
                <c16:uniqueId val="{00000005-51DC-4B7B-8078-404DB1AA48AC}"/>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4-51DC-4B7B-8078-404DB1AA48AC}"/>
              </c:ext>
            </c:extLst>
          </c:dPt>
          <c:dPt>
            <c:idx val="3"/>
            <c:bubble3D val="0"/>
            <c:spPr>
              <a:solidFill>
                <a:srgbClr val="146773"/>
              </a:solidFill>
              <a:ln w="19050">
                <a:solidFill>
                  <a:schemeClr val="lt1"/>
                </a:solidFill>
              </a:ln>
              <a:effectLst/>
            </c:spPr>
            <c:extLst>
              <c:ext xmlns:c16="http://schemas.microsoft.com/office/drawing/2014/chart" uri="{C3380CC4-5D6E-409C-BE32-E72D297353CC}">
                <c16:uniqueId val="{00000003-51DC-4B7B-8078-404DB1AA48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8-51DC-4B7B-8078-404DB1AA48AC}"/>
              </c:ext>
            </c:extLst>
          </c:dPt>
          <c:dPt>
            <c:idx val="5"/>
            <c:bubble3D val="0"/>
            <c:spPr>
              <a:solidFill>
                <a:srgbClr val="02B9BB"/>
              </a:solidFill>
              <a:ln w="19050">
                <a:solidFill>
                  <a:schemeClr val="lt1"/>
                </a:solidFill>
              </a:ln>
              <a:effectLst/>
            </c:spPr>
            <c:extLst>
              <c:ext xmlns:c16="http://schemas.microsoft.com/office/drawing/2014/chart" uri="{C3380CC4-5D6E-409C-BE32-E72D297353CC}">
                <c16:uniqueId val="{00000007-51DC-4B7B-8078-404DB1AA48A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2D-4556-8B49-56CC67B26FBB}"/>
              </c:ext>
            </c:extLst>
          </c:dPt>
          <c:cat>
            <c:strRef>
              <c:f>Sheet1!$A$2:$A$8</c:f>
              <c:strCache>
                <c:ptCount val="6"/>
                <c:pt idx="0">
                  <c:v>Copper</c:v>
                </c:pt>
                <c:pt idx="1">
                  <c:v>Iron Ore</c:v>
                </c:pt>
                <c:pt idx="2">
                  <c:v>Potash</c:v>
                </c:pt>
                <c:pt idx="3">
                  <c:v>Ni-Zn-Cu</c:v>
                </c:pt>
                <c:pt idx="4">
                  <c:v>Power Generation (coal dominant)</c:v>
                </c:pt>
                <c:pt idx="5">
                  <c:v>Other</c:v>
                </c:pt>
              </c:strCache>
            </c:strRef>
          </c:cat>
          <c:val>
            <c:numRef>
              <c:f>Sheet1!$B$2:$B$8</c:f>
              <c:numCache>
                <c:formatCode>0%</c:formatCode>
                <c:ptCount val="7"/>
                <c:pt idx="0">
                  <c:v>0.35699999999999998</c:v>
                </c:pt>
                <c:pt idx="1">
                  <c:v>0.23</c:v>
                </c:pt>
                <c:pt idx="2">
                  <c:v>0.20599999999999999</c:v>
                </c:pt>
                <c:pt idx="3">
                  <c:v>7.0999999999999994E-2</c:v>
                </c:pt>
                <c:pt idx="4">
                  <c:v>9.8000000000000004E-2</c:v>
                </c:pt>
                <c:pt idx="5">
                  <c:v>3.7999999999999999E-2</c:v>
                </c:pt>
              </c:numCache>
            </c:numRef>
          </c:val>
          <c:extLst>
            <c:ext xmlns:c16="http://schemas.microsoft.com/office/drawing/2014/chart" uri="{C3380CC4-5D6E-409C-BE32-E72D297353CC}">
              <c16:uniqueId val="{00000000-51DC-4B7B-8078-404DB1AA48AC}"/>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Revenue %</c:v>
                </c:pt>
              </c:strCache>
            </c:strRef>
          </c:tx>
          <c:dPt>
            <c:idx val="0"/>
            <c:bubble3D val="0"/>
            <c:spPr>
              <a:solidFill>
                <a:srgbClr val="0F3063"/>
              </a:solidFill>
              <a:ln w="19050">
                <a:solidFill>
                  <a:schemeClr val="lt1"/>
                </a:solidFill>
              </a:ln>
              <a:effectLst/>
            </c:spPr>
            <c:extLst>
              <c:ext xmlns:c16="http://schemas.microsoft.com/office/drawing/2014/chart" uri="{C3380CC4-5D6E-409C-BE32-E72D297353CC}">
                <c16:uniqueId val="{00000001-464F-42BA-8DBF-D60A9DB32FBF}"/>
              </c:ext>
            </c:extLst>
          </c:dPt>
          <c:dPt>
            <c:idx val="1"/>
            <c:bubble3D val="0"/>
            <c:spPr>
              <a:solidFill>
                <a:srgbClr val="C3EFF5"/>
              </a:solidFill>
              <a:ln w="19050">
                <a:solidFill>
                  <a:schemeClr val="lt1"/>
                </a:solidFill>
              </a:ln>
              <a:effectLst/>
            </c:spPr>
            <c:extLst>
              <c:ext xmlns:c16="http://schemas.microsoft.com/office/drawing/2014/chart" uri="{C3380CC4-5D6E-409C-BE32-E72D297353CC}">
                <c16:uniqueId val="{00000003-464F-42BA-8DBF-D60A9DB32FBF}"/>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464F-42BA-8DBF-D60A9DB32FBF}"/>
              </c:ext>
            </c:extLst>
          </c:dPt>
          <c:dPt>
            <c:idx val="3"/>
            <c:bubble3D val="0"/>
            <c:spPr>
              <a:solidFill>
                <a:srgbClr val="146773"/>
              </a:solidFill>
              <a:ln w="19050">
                <a:solidFill>
                  <a:schemeClr val="lt1"/>
                </a:solidFill>
              </a:ln>
              <a:effectLst/>
            </c:spPr>
            <c:extLst>
              <c:ext xmlns:c16="http://schemas.microsoft.com/office/drawing/2014/chart" uri="{C3380CC4-5D6E-409C-BE32-E72D297353CC}">
                <c16:uniqueId val="{00000007-464F-42BA-8DBF-D60A9DB32FB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64F-42BA-8DBF-D60A9DB32FBF}"/>
              </c:ext>
            </c:extLst>
          </c:dPt>
          <c:dPt>
            <c:idx val="5"/>
            <c:bubble3D val="0"/>
            <c:spPr>
              <a:solidFill>
                <a:srgbClr val="02B9BB"/>
              </a:solidFill>
              <a:ln w="19050">
                <a:solidFill>
                  <a:schemeClr val="lt1"/>
                </a:solidFill>
              </a:ln>
              <a:effectLst/>
            </c:spPr>
            <c:extLst>
              <c:ext xmlns:c16="http://schemas.microsoft.com/office/drawing/2014/chart" uri="{C3380CC4-5D6E-409C-BE32-E72D297353CC}">
                <c16:uniqueId val="{0000000B-464F-42BA-8DBF-D60A9DB32FB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64F-42BA-8DBF-D60A9DB32FBF}"/>
              </c:ext>
            </c:extLst>
          </c:dPt>
          <c:cat>
            <c:strRef>
              <c:f>Sheet1!$A$2:$A$8</c:f>
              <c:strCache>
                <c:ptCount val="6"/>
                <c:pt idx="0">
                  <c:v>Copper</c:v>
                </c:pt>
                <c:pt idx="1">
                  <c:v>Iron Ore</c:v>
                </c:pt>
                <c:pt idx="2">
                  <c:v>Potash</c:v>
                </c:pt>
                <c:pt idx="3">
                  <c:v>Ni-Zn-Cu</c:v>
                </c:pt>
                <c:pt idx="4">
                  <c:v>Power Generation (coal dominant)</c:v>
                </c:pt>
                <c:pt idx="5">
                  <c:v>Renewables</c:v>
                </c:pt>
              </c:strCache>
            </c:strRef>
          </c:cat>
          <c:val>
            <c:numRef>
              <c:f>Sheet1!$B$2:$B$8</c:f>
              <c:numCache>
                <c:formatCode>0%</c:formatCode>
                <c:ptCount val="7"/>
                <c:pt idx="0">
                  <c:v>0.23100000000000001</c:v>
                </c:pt>
                <c:pt idx="1">
                  <c:v>0.1</c:v>
                </c:pt>
                <c:pt idx="2">
                  <c:v>0.4</c:v>
                </c:pt>
                <c:pt idx="3">
                  <c:v>0.06</c:v>
                </c:pt>
                <c:pt idx="4">
                  <c:v>0.158</c:v>
                </c:pt>
                <c:pt idx="5">
                  <c:v>5.0999999999999997E-2</c:v>
                </c:pt>
              </c:numCache>
            </c:numRef>
          </c:val>
          <c:extLst>
            <c:ext xmlns:c16="http://schemas.microsoft.com/office/drawing/2014/chart" uri="{C3380CC4-5D6E-409C-BE32-E72D297353CC}">
              <c16:uniqueId val="{0000000E-464F-42BA-8DBF-D60A9DB32FBF}"/>
            </c:ext>
          </c:extLst>
        </c:ser>
        <c:dLbls>
          <c:showLegendKey val="0"/>
          <c:showVal val="0"/>
          <c:showCatName val="0"/>
          <c:showSerName val="0"/>
          <c:showPercent val="0"/>
          <c:showBubbleSize val="0"/>
          <c:showLeaderLines val="1"/>
        </c:dLbls>
        <c:firstSliceAng val="0"/>
        <c:holeSize val="63"/>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704289774230891E-2"/>
          <c:y val="2.3423394763757589E-2"/>
          <c:w val="0.94411663427770498"/>
          <c:h val="0.78364099041063273"/>
        </c:manualLayout>
      </c:layout>
      <c:barChart>
        <c:barDir val="col"/>
        <c:grouping val="stacked"/>
        <c:varyColors val="0"/>
        <c:ser>
          <c:idx val="0"/>
          <c:order val="0"/>
          <c:tx>
            <c:strRef>
              <c:f>Sheet1!$B$1</c:f>
              <c:strCache>
                <c:ptCount val="1"/>
                <c:pt idx="0">
                  <c:v>Dividends</c:v>
                </c:pt>
              </c:strCache>
            </c:strRef>
          </c:tx>
          <c:spPr>
            <a:solidFill>
              <a:srgbClr val="146773"/>
            </a:solidFill>
            <a:ln>
              <a:noFill/>
            </a:ln>
            <a:effectLst/>
          </c:spPr>
          <c:invertIfNegative val="0"/>
          <c:dLbls>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isa Sans Pro" panose="020B05040202010201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2016</c:v>
                </c:pt>
                <c:pt idx="1">
                  <c:v>2017</c:v>
                </c:pt>
                <c:pt idx="2">
                  <c:v>2018</c:v>
                </c:pt>
                <c:pt idx="3">
                  <c:v>2019</c:v>
                </c:pt>
                <c:pt idx="4">
                  <c:v>2020</c:v>
                </c:pt>
                <c:pt idx="5">
                  <c:v>2021</c:v>
                </c:pt>
                <c:pt idx="6">
                  <c:v>2022</c:v>
                </c:pt>
              </c:numCache>
            </c:numRef>
          </c:cat>
          <c:val>
            <c:numRef>
              <c:f>Sheet1!$B$3:$B$9</c:f>
              <c:numCache>
                <c:formatCode>_("$"* #,##0_);_("$"* \(#,##0\);_("$"* "-"??_);_(@_)</c:formatCode>
                <c:ptCount val="7"/>
                <c:pt idx="0">
                  <c:v>5</c:v>
                </c:pt>
                <c:pt idx="1">
                  <c:v>7</c:v>
                </c:pt>
                <c:pt idx="2">
                  <c:v>7</c:v>
                </c:pt>
                <c:pt idx="3">
                  <c:v>8</c:v>
                </c:pt>
                <c:pt idx="4">
                  <c:v>8</c:v>
                </c:pt>
                <c:pt idx="5">
                  <c:v>9</c:v>
                </c:pt>
                <c:pt idx="6">
                  <c:v>9.8000000000000007</c:v>
                </c:pt>
              </c:numCache>
            </c:numRef>
          </c:val>
          <c:extLst>
            <c:ext xmlns:c16="http://schemas.microsoft.com/office/drawing/2014/chart" uri="{C3380CC4-5D6E-409C-BE32-E72D297353CC}">
              <c16:uniqueId val="{00000000-64EC-4654-B2A3-4FF308A4466A}"/>
            </c:ext>
          </c:extLst>
        </c:ser>
        <c:ser>
          <c:idx val="1"/>
          <c:order val="1"/>
          <c:tx>
            <c:strRef>
              <c:f>Sheet1!$C$1</c:f>
              <c:strCache>
                <c:ptCount val="1"/>
                <c:pt idx="0">
                  <c:v>Share Buyback</c:v>
                </c:pt>
              </c:strCache>
            </c:strRef>
          </c:tx>
          <c:spPr>
            <a:solidFill>
              <a:srgbClr val="85A652"/>
            </a:solidFill>
            <a:ln>
              <a:noFill/>
            </a:ln>
            <a:effectLst/>
          </c:spPr>
          <c:invertIfNegative val="0"/>
          <c:dLbls>
            <c:numFmt formatCode="&quot;$&quot;0&quot;M&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isa Sans Pro" panose="020B05040202010201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Sheet1!$A$3:$A$9</c:f>
              <c:numCache>
                <c:formatCode>General</c:formatCode>
                <c:ptCount val="7"/>
                <c:pt idx="0">
                  <c:v>2016</c:v>
                </c:pt>
                <c:pt idx="1">
                  <c:v>2017</c:v>
                </c:pt>
                <c:pt idx="2">
                  <c:v>2018</c:v>
                </c:pt>
                <c:pt idx="3">
                  <c:v>2019</c:v>
                </c:pt>
                <c:pt idx="4">
                  <c:v>2020</c:v>
                </c:pt>
                <c:pt idx="5">
                  <c:v>2021</c:v>
                </c:pt>
                <c:pt idx="6">
                  <c:v>2022</c:v>
                </c:pt>
              </c:numCache>
            </c:numRef>
          </c:cat>
          <c:val>
            <c:numRef>
              <c:f>Sheet1!$C$3:$C$9</c:f>
              <c:numCache>
                <c:formatCode>_("$"* #,##0_);_("$"* \(#,##0\);_("$"* "-"??_);_(@_)</c:formatCode>
                <c:ptCount val="7"/>
                <c:pt idx="0">
                  <c:v>2</c:v>
                </c:pt>
                <c:pt idx="1">
                  <c:v>2</c:v>
                </c:pt>
                <c:pt idx="2">
                  <c:v>5</c:v>
                </c:pt>
                <c:pt idx="3">
                  <c:v>9</c:v>
                </c:pt>
                <c:pt idx="4">
                  <c:v>6</c:v>
                </c:pt>
                <c:pt idx="5">
                  <c:v>13</c:v>
                </c:pt>
                <c:pt idx="6">
                  <c:v>2</c:v>
                </c:pt>
              </c:numCache>
            </c:numRef>
          </c:val>
          <c:extLst>
            <c:ext xmlns:c16="http://schemas.microsoft.com/office/drawing/2014/chart" uri="{C3380CC4-5D6E-409C-BE32-E72D297353CC}">
              <c16:uniqueId val="{00000001-64EC-4654-B2A3-4FF308A4466A}"/>
            </c:ext>
          </c:extLst>
        </c:ser>
        <c:dLbls>
          <c:showLegendKey val="0"/>
          <c:showVal val="0"/>
          <c:showCatName val="0"/>
          <c:showSerName val="0"/>
          <c:showPercent val="0"/>
          <c:showBubbleSize val="0"/>
        </c:dLbls>
        <c:gapWidth val="50"/>
        <c:overlap val="100"/>
        <c:axId val="1337583312"/>
        <c:axId val="1337582480"/>
      </c:barChart>
      <c:catAx>
        <c:axId val="133758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7582480"/>
        <c:crosses val="autoZero"/>
        <c:auto val="1"/>
        <c:lblAlgn val="ctr"/>
        <c:lblOffset val="100"/>
        <c:noMultiLvlLbl val="0"/>
      </c:catAx>
      <c:valAx>
        <c:axId val="1337582480"/>
        <c:scaling>
          <c:orientation val="minMax"/>
        </c:scaling>
        <c:delete val="0"/>
        <c:axPos val="l"/>
        <c:majorGridlines>
          <c:spPr>
            <a:ln w="9525" cap="flat" cmpd="sng" algn="ctr">
              <a:no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337583312"/>
        <c:crosses val="autoZero"/>
        <c:crossBetween val="between"/>
      </c:valAx>
      <c:spPr>
        <a:noFill/>
        <a:ln>
          <a:noFill/>
        </a:ln>
        <a:effectLst/>
      </c:spPr>
    </c:plotArea>
    <c:legend>
      <c:legendPos val="b"/>
      <c:layout>
        <c:manualLayout>
          <c:xMode val="edge"/>
          <c:yMode val="edge"/>
          <c:x val="0.36922849995265994"/>
          <c:y val="1.6628241172492949E-2"/>
          <c:w val="0.26154288218654503"/>
          <c:h val="6.37042013287131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sa Sans Pro" panose="020B05040202010201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902726559709873E-2"/>
          <c:y val="0.16925771112681343"/>
          <c:w val="0.87063315313197809"/>
          <c:h val="0.64011019514365908"/>
        </c:manualLayout>
      </c:layout>
      <c:barChart>
        <c:barDir val="col"/>
        <c:grouping val="stacked"/>
        <c:varyColors val="0"/>
        <c:ser>
          <c:idx val="0"/>
          <c:order val="0"/>
          <c:tx>
            <c:strRef>
              <c:f>'Debt Cash Chart Reporting'!$B$1</c:f>
              <c:strCache>
                <c:ptCount val="1"/>
                <c:pt idx="0">
                  <c:v>Debt</c:v>
                </c:pt>
              </c:strCache>
            </c:strRef>
          </c:tx>
          <c:spPr>
            <a:solidFill>
              <a:srgbClr val="93C6D6"/>
            </a:solidFill>
            <a:ln>
              <a:noFill/>
            </a:ln>
            <a:effectLst/>
          </c:spPr>
          <c:invertIfNegative val="0"/>
          <c:cat>
            <c:strRef>
              <c:f>('Debt Cash Chart Reporting'!$A$2,'Debt Cash Chart Reporting'!$A$9:$A$25)</c:f>
              <c:strCache>
                <c:ptCount val="17"/>
                <c:pt idx="1">
                  <c:v>2017</c:v>
                </c:pt>
                <c:pt idx="4">
                  <c:v>2018</c:v>
                </c:pt>
                <c:pt idx="7">
                  <c:v>2019</c:v>
                </c:pt>
                <c:pt idx="10">
                  <c:v>2020</c:v>
                </c:pt>
                <c:pt idx="13">
                  <c:v>2021</c:v>
                </c:pt>
                <c:pt idx="16">
                  <c:v>Q2 2022</c:v>
                </c:pt>
              </c:strCache>
              <c:extLst/>
            </c:strRef>
          </c:cat>
          <c:val>
            <c:numRef>
              <c:f>('Debt Cash Chart Reporting'!$B$2,'Debt Cash Chart Reporting'!$B$9:$B$25)</c:f>
              <c:numCache>
                <c:formatCode>General</c:formatCode>
                <c:ptCount val="18"/>
                <c:pt idx="1">
                  <c:v>66.2</c:v>
                </c:pt>
                <c:pt idx="4">
                  <c:v>115</c:v>
                </c:pt>
                <c:pt idx="7">
                  <c:v>109</c:v>
                </c:pt>
                <c:pt idx="10">
                  <c:v>133</c:v>
                </c:pt>
                <c:pt idx="13">
                  <c:v>117</c:v>
                </c:pt>
                <c:pt idx="16">
                  <c:v>123</c:v>
                </c:pt>
              </c:numCache>
              <c:extLst/>
            </c:numRef>
          </c:val>
          <c:extLst>
            <c:ext xmlns:c16="http://schemas.microsoft.com/office/drawing/2014/chart" uri="{C3380CC4-5D6E-409C-BE32-E72D297353CC}">
              <c16:uniqueId val="{00000000-43C5-4EE2-B808-0D4B9C629A3D}"/>
            </c:ext>
          </c:extLst>
        </c:ser>
        <c:ser>
          <c:idx val="1"/>
          <c:order val="1"/>
          <c:tx>
            <c:strRef>
              <c:f>'Debt Cash Chart Reporting'!$C$1</c:f>
              <c:strCache>
                <c:ptCount val="1"/>
                <c:pt idx="0">
                  <c:v>PG Equities</c:v>
                </c:pt>
              </c:strCache>
            </c:strRef>
          </c:tx>
          <c:spPr>
            <a:solidFill>
              <a:srgbClr val="71A9F7"/>
            </a:solidFill>
            <a:ln>
              <a:noFill/>
            </a:ln>
            <a:effectLst/>
          </c:spPr>
          <c:invertIfNegative val="0"/>
          <c:cat>
            <c:strRef>
              <c:f>('Debt Cash Chart Reporting'!$A$2,'Debt Cash Chart Reporting'!$A$9:$A$25)</c:f>
              <c:strCache>
                <c:ptCount val="17"/>
                <c:pt idx="1">
                  <c:v>2017</c:v>
                </c:pt>
                <c:pt idx="4">
                  <c:v>2018</c:v>
                </c:pt>
                <c:pt idx="7">
                  <c:v>2019</c:v>
                </c:pt>
                <c:pt idx="10">
                  <c:v>2020</c:v>
                </c:pt>
                <c:pt idx="13">
                  <c:v>2021</c:v>
                </c:pt>
                <c:pt idx="16">
                  <c:v>Q2 2022</c:v>
                </c:pt>
              </c:strCache>
              <c:extLst/>
            </c:strRef>
          </c:cat>
          <c:val>
            <c:numRef>
              <c:f>('Debt Cash Chart Reporting'!$C$2,'Debt Cash Chart Reporting'!$C$9:$C$25)</c:f>
              <c:numCache>
                <c:formatCode>General</c:formatCode>
                <c:ptCount val="18"/>
                <c:pt idx="2">
                  <c:v>33</c:v>
                </c:pt>
                <c:pt idx="5">
                  <c:v>54</c:v>
                </c:pt>
                <c:pt idx="8">
                  <c:v>54</c:v>
                </c:pt>
                <c:pt idx="11">
                  <c:v>52</c:v>
                </c:pt>
                <c:pt idx="14">
                  <c:v>56</c:v>
                </c:pt>
                <c:pt idx="17">
                  <c:v>47</c:v>
                </c:pt>
              </c:numCache>
              <c:extLst/>
            </c:numRef>
          </c:val>
          <c:extLst>
            <c:ext xmlns:c16="http://schemas.microsoft.com/office/drawing/2014/chart" uri="{C3380CC4-5D6E-409C-BE32-E72D297353CC}">
              <c16:uniqueId val="{00000001-43C5-4EE2-B808-0D4B9C629A3D}"/>
            </c:ext>
          </c:extLst>
        </c:ser>
        <c:ser>
          <c:idx val="2"/>
          <c:order val="2"/>
          <c:tx>
            <c:strRef>
              <c:f>'Debt Cash Chart Reporting'!$D$1</c:f>
              <c:strCache>
                <c:ptCount val="1"/>
              </c:strCache>
            </c:strRef>
          </c:tx>
          <c:spPr>
            <a:solidFill>
              <a:schemeClr val="accent3"/>
            </a:solidFill>
            <a:ln>
              <a:noFill/>
            </a:ln>
            <a:effectLst/>
          </c:spPr>
          <c:invertIfNegative val="0"/>
          <c:cat>
            <c:strRef>
              <c:f>('Debt Cash Chart Reporting'!$A$2,'Debt Cash Chart Reporting'!$A$9:$A$25)</c:f>
              <c:strCache>
                <c:ptCount val="17"/>
                <c:pt idx="1">
                  <c:v>2017</c:v>
                </c:pt>
                <c:pt idx="4">
                  <c:v>2018</c:v>
                </c:pt>
                <c:pt idx="7">
                  <c:v>2019</c:v>
                </c:pt>
                <c:pt idx="10">
                  <c:v>2020</c:v>
                </c:pt>
                <c:pt idx="13">
                  <c:v>2021</c:v>
                </c:pt>
                <c:pt idx="16">
                  <c:v>Q2 2022</c:v>
                </c:pt>
              </c:strCache>
              <c:extLst/>
            </c:strRef>
          </c:cat>
          <c:val>
            <c:numRef>
              <c:f>('Debt Cash Chart Reporting'!$D$2,'Debt Cash Chart Reporting'!$D$9:$D$23)</c:f>
              <c:numCache>
                <c:formatCode>General</c:formatCode>
                <c:ptCount val="16"/>
              </c:numCache>
              <c:extLst/>
            </c:numRef>
          </c:val>
          <c:extLst>
            <c:ext xmlns:c16="http://schemas.microsoft.com/office/drawing/2014/chart" uri="{C3380CC4-5D6E-409C-BE32-E72D297353CC}">
              <c16:uniqueId val="{00000002-43C5-4EE2-B808-0D4B9C629A3D}"/>
            </c:ext>
          </c:extLst>
        </c:ser>
        <c:ser>
          <c:idx val="3"/>
          <c:order val="3"/>
          <c:tx>
            <c:strRef>
              <c:f>'Debt Cash Chart Reporting'!$E$1</c:f>
              <c:strCache>
                <c:ptCount val="1"/>
                <c:pt idx="0">
                  <c:v>Cash</c:v>
                </c:pt>
              </c:strCache>
            </c:strRef>
          </c:tx>
          <c:spPr>
            <a:solidFill>
              <a:srgbClr val="114170"/>
            </a:solidFill>
            <a:ln>
              <a:noFill/>
            </a:ln>
            <a:effectLst/>
          </c:spPr>
          <c:invertIfNegative val="0"/>
          <c:cat>
            <c:strRef>
              <c:f>('Debt Cash Chart Reporting'!$A$2,'Debt Cash Chart Reporting'!$A$9:$A$25)</c:f>
              <c:strCache>
                <c:ptCount val="17"/>
                <c:pt idx="1">
                  <c:v>2017</c:v>
                </c:pt>
                <c:pt idx="4">
                  <c:v>2018</c:v>
                </c:pt>
                <c:pt idx="7">
                  <c:v>2019</c:v>
                </c:pt>
                <c:pt idx="10">
                  <c:v>2020</c:v>
                </c:pt>
                <c:pt idx="13">
                  <c:v>2021</c:v>
                </c:pt>
                <c:pt idx="16">
                  <c:v>Q2 2022</c:v>
                </c:pt>
              </c:strCache>
              <c:extLst/>
            </c:strRef>
          </c:cat>
          <c:val>
            <c:numRef>
              <c:f>('Debt Cash Chart Reporting'!$E$2,'Debt Cash Chart Reporting'!$E$9:$E$25)</c:f>
              <c:numCache>
                <c:formatCode>General</c:formatCode>
                <c:ptCount val="18"/>
                <c:pt idx="2">
                  <c:v>62</c:v>
                </c:pt>
                <c:pt idx="5">
                  <c:v>28</c:v>
                </c:pt>
                <c:pt idx="8">
                  <c:v>22</c:v>
                </c:pt>
                <c:pt idx="11">
                  <c:v>21.8</c:v>
                </c:pt>
                <c:pt idx="14">
                  <c:v>37</c:v>
                </c:pt>
                <c:pt idx="17">
                  <c:v>28</c:v>
                </c:pt>
              </c:numCache>
              <c:extLst/>
            </c:numRef>
          </c:val>
          <c:extLst>
            <c:ext xmlns:c16="http://schemas.microsoft.com/office/drawing/2014/chart" uri="{C3380CC4-5D6E-409C-BE32-E72D297353CC}">
              <c16:uniqueId val="{00000003-43C5-4EE2-B808-0D4B9C629A3D}"/>
            </c:ext>
          </c:extLst>
        </c:ser>
        <c:dLbls>
          <c:showLegendKey val="0"/>
          <c:showVal val="0"/>
          <c:showCatName val="0"/>
          <c:showSerName val="0"/>
          <c:showPercent val="0"/>
          <c:showBubbleSize val="0"/>
        </c:dLbls>
        <c:gapWidth val="0"/>
        <c:overlap val="100"/>
        <c:axId val="918614384"/>
        <c:axId val="918615696"/>
      </c:barChart>
      <c:catAx>
        <c:axId val="918614384"/>
        <c:scaling>
          <c:orientation val="minMax"/>
        </c:scaling>
        <c:delete val="0"/>
        <c:axPos val="t"/>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Tisa Sans Pro" panose="020B0504020201020104" pitchFamily="34" charset="0"/>
                <a:ea typeface="+mn-ea"/>
                <a:cs typeface="Arial" panose="020B0604020202020204" pitchFamily="34" charset="0"/>
              </a:defRPr>
            </a:pPr>
            <a:endParaRPr lang="en-US"/>
          </a:p>
        </c:txPr>
        <c:crossAx val="918615696"/>
        <c:crosses val="max"/>
        <c:auto val="1"/>
        <c:lblAlgn val="ctr"/>
        <c:lblOffset val="100"/>
        <c:noMultiLvlLbl val="0"/>
      </c:catAx>
      <c:valAx>
        <c:axId val="918615696"/>
        <c:scaling>
          <c:orientation val="minMax"/>
        </c:scaling>
        <c:delete val="0"/>
        <c:axPos val="l"/>
        <c:numFmt formatCode="&quot;$&quot;#&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Tisa Sans Pro" panose="020B0504020201020104" pitchFamily="34" charset="0"/>
                <a:ea typeface="+mn-ea"/>
                <a:cs typeface="Arial" panose="020B0604020202020204" pitchFamily="34" charset="0"/>
              </a:defRPr>
            </a:pPr>
            <a:endParaRPr lang="en-US"/>
          </a:p>
        </c:txPr>
        <c:crossAx val="918614384"/>
        <c:crosses val="autoZero"/>
        <c:crossBetween val="between"/>
        <c:majorUnit val="30"/>
      </c:valAx>
      <c:spPr>
        <a:noFill/>
        <a:ln>
          <a:noFill/>
        </a:ln>
        <a:effectLst/>
      </c:spPr>
    </c:plotArea>
    <c:legend>
      <c:legendPos val="t"/>
      <c:legendEntry>
        <c:idx val="2"/>
        <c:delete val="1"/>
      </c:legendEntry>
      <c:layout>
        <c:manualLayout>
          <c:xMode val="edge"/>
          <c:yMode val="edge"/>
          <c:x val="0.38535692611868017"/>
          <c:y val="4.070490741914122E-2"/>
          <c:w val="0.2189719348562349"/>
          <c:h val="6.419960246763947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Tisa Sans Pro" panose="020B05040202010201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lumMod val="85000"/>
              <a:lumOff val="15000"/>
            </a:schemeClr>
          </a:solidFill>
          <a:latin typeface="Tisa Sans Pro" panose="020B05040202010201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9D7CE">
                <a:alpha val="32000"/>
              </a:srgbClr>
            </a:solidFill>
            <a:ln>
              <a:noFill/>
            </a:ln>
            <a:effectLst/>
          </c:spPr>
          <c:invertIfNegative val="0"/>
          <c:dPt>
            <c:idx val="6"/>
            <c:invertIfNegative val="0"/>
            <c:bubble3D val="0"/>
            <c:extLst>
              <c:ext xmlns:c16="http://schemas.microsoft.com/office/drawing/2014/chart" uri="{C3380CC4-5D6E-409C-BE32-E72D297353CC}">
                <c16:uniqueId val="{00000001-8759-A14D-8EB1-B53887AEE405}"/>
              </c:ext>
            </c:extLst>
          </c:dPt>
          <c:dLbls>
            <c:dLbl>
              <c:idx val="0"/>
              <c:delete val="1"/>
              <c:extLst>
                <c:ext xmlns:c15="http://schemas.microsoft.com/office/drawing/2012/chart" uri="{CE6537A1-D6FC-4f65-9D91-7224C49458BB}"/>
                <c:ext xmlns:c16="http://schemas.microsoft.com/office/drawing/2014/chart" uri="{C3380CC4-5D6E-409C-BE32-E72D297353CC}">
                  <c16:uniqueId val="{00000002-8759-A14D-8EB1-B53887AEE405}"/>
                </c:ext>
              </c:extLst>
            </c:dLbl>
            <c:dLbl>
              <c:idx val="1"/>
              <c:layout>
                <c:manualLayout>
                  <c:x val="3.3362676726958538E-3"/>
                  <c:y val="-2.6658578942557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59-A14D-8EB1-B53887AEE405}"/>
                </c:ext>
              </c:extLst>
            </c:dLbl>
            <c:dLbl>
              <c:idx val="2"/>
              <c:layout>
                <c:manualLayout>
                  <c:x val="3.3362676726958538E-3"/>
                  <c:y val="1.00861674989821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59-A14D-8EB1-B53887AEE405}"/>
                </c:ext>
              </c:extLst>
            </c:dLbl>
            <c:dLbl>
              <c:idx val="3"/>
              <c:layout>
                <c:manualLayout>
                  <c:x val="3.3362676726957927E-3"/>
                  <c:y val="9.10467232253392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59-A14D-8EB1-B53887AEE405}"/>
                </c:ext>
              </c:extLst>
            </c:dLbl>
            <c:dLbl>
              <c:idx val="4"/>
              <c:layout>
                <c:manualLayout>
                  <c:x val="0"/>
                  <c:y val="4.91611756005542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59-A14D-8EB1-B53887AEE405}"/>
                </c:ext>
              </c:extLst>
            </c:dLbl>
            <c:dLbl>
              <c:idx val="5"/>
              <c:layout>
                <c:manualLayout>
                  <c:x val="-3.3362676726959761E-3"/>
                  <c:y val="1.18191562731102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59-A14D-8EB1-B53887AEE405}"/>
                </c:ext>
              </c:extLst>
            </c:dLbl>
            <c:dLbl>
              <c:idx val="6"/>
              <c:layout>
                <c:manualLayout>
                  <c:x val="-3.3362676726959761E-3"/>
                  <c:y val="-5.50574588481644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59-A14D-8EB1-B53887AEE405}"/>
                </c:ext>
              </c:extLst>
            </c:dLbl>
            <c:numFmt formatCode="&quot;$&quot;#,##0.00&quot;/share&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F3063"/>
                    </a:solidFill>
                    <a:latin typeface="Tisa Sans Pro" panose="020B05040202010201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'[Operating Cash Flow.xlsx]Sheet1'!$A$2:$A$8</c:f>
              <c:strCache>
                <c:ptCount val="7"/>
                <c:pt idx="0">
                  <c:v>FY 2014</c:v>
                </c:pt>
                <c:pt idx="1">
                  <c:v>FY 2015</c:v>
                </c:pt>
                <c:pt idx="2">
                  <c:v>FY 2016</c:v>
                </c:pt>
                <c:pt idx="3">
                  <c:v>FY 2017</c:v>
                </c:pt>
                <c:pt idx="4">
                  <c:v>2018</c:v>
                </c:pt>
                <c:pt idx="5">
                  <c:v>2019</c:v>
                </c:pt>
                <c:pt idx="6">
                  <c:v>2020</c:v>
                </c:pt>
              </c:strCache>
            </c:strRef>
          </c:cat>
          <c:val>
            <c:numRef>
              <c:f>'[Operating Cash Flow.xlsx]Sheet1'!$H$2:$H$8</c:f>
              <c:numCache>
                <c:formatCode>0.00</c:formatCode>
                <c:ptCount val="7"/>
                <c:pt idx="0">
                  <c:v>0.11546410798203378</c:v>
                </c:pt>
                <c:pt idx="1">
                  <c:v>4.3546234919433394E-2</c:v>
                </c:pt>
                <c:pt idx="2">
                  <c:v>0.38689539084737656</c:v>
                </c:pt>
                <c:pt idx="3">
                  <c:v>0.6068755994199474</c:v>
                </c:pt>
                <c:pt idx="4">
                  <c:v>0.80887666379169687</c:v>
                </c:pt>
                <c:pt idx="5">
                  <c:v>1.0279959905825311</c:v>
                </c:pt>
                <c:pt idx="6">
                  <c:v>1.1445783132530121</c:v>
                </c:pt>
              </c:numCache>
            </c:numRef>
          </c:val>
          <c:extLst>
            <c:ext xmlns:c16="http://schemas.microsoft.com/office/drawing/2014/chart" uri="{C3380CC4-5D6E-409C-BE32-E72D297353CC}">
              <c16:uniqueId val="{00000004-8759-A14D-8EB1-B53887AEE405}"/>
            </c:ext>
          </c:extLst>
        </c:ser>
        <c:dLbls>
          <c:showLegendKey val="0"/>
          <c:showVal val="0"/>
          <c:showCatName val="0"/>
          <c:showSerName val="0"/>
          <c:showPercent val="0"/>
          <c:showBubbleSize val="0"/>
        </c:dLbls>
        <c:gapWidth val="27"/>
        <c:overlap val="-100"/>
        <c:axId val="685463112"/>
        <c:axId val="685458520"/>
      </c:barChart>
      <c:catAx>
        <c:axId val="685463112"/>
        <c:scaling>
          <c:orientation val="minMax"/>
        </c:scaling>
        <c:delete val="1"/>
        <c:axPos val="b"/>
        <c:numFmt formatCode="General" sourceLinked="1"/>
        <c:majorTickMark val="none"/>
        <c:minorTickMark val="none"/>
        <c:tickLblPos val="nextTo"/>
        <c:crossAx val="685458520"/>
        <c:crosses val="autoZero"/>
        <c:auto val="1"/>
        <c:lblAlgn val="ctr"/>
        <c:lblOffset val="100"/>
        <c:noMultiLvlLbl val="0"/>
      </c:catAx>
      <c:valAx>
        <c:axId val="685458520"/>
        <c:scaling>
          <c:orientation val="minMax"/>
        </c:scaling>
        <c:delete val="1"/>
        <c:axPos val="l"/>
        <c:numFmt formatCode="0.00" sourceLinked="1"/>
        <c:majorTickMark val="none"/>
        <c:minorTickMark val="none"/>
        <c:tickLblPos val="nextTo"/>
        <c:crossAx val="685463112"/>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Tisa Sans Pro" panose="020B05040202010201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82584167360933E-2"/>
          <c:y val="0.29531248183363179"/>
          <c:w val="0.97603483166527816"/>
          <c:h val="0.63128920821301615"/>
        </c:manualLayout>
      </c:layout>
      <c:barChart>
        <c:barDir val="col"/>
        <c:grouping val="clustered"/>
        <c:varyColors val="0"/>
        <c:dLbls>
          <c:showLegendKey val="0"/>
          <c:showVal val="0"/>
          <c:showCatName val="0"/>
          <c:showSerName val="0"/>
          <c:showPercent val="0"/>
          <c:showBubbleSize val="0"/>
        </c:dLbls>
        <c:gapWidth val="25"/>
        <c:overlap val="-27"/>
        <c:axId val="358097528"/>
        <c:axId val="358098512"/>
      </c:barChart>
      <c:catAx>
        <c:axId val="358097528"/>
        <c:scaling>
          <c:orientation val="minMax"/>
        </c:scaling>
        <c:delete val="0"/>
        <c:axPos val="b"/>
        <c:numFmt formatCode="General" sourceLinked="1"/>
        <c:majorTickMark val="none"/>
        <c:minorTickMark val="none"/>
        <c:tickLblPos val="nextTo"/>
        <c:spPr>
          <a:noFill/>
          <a:ln w="9525" cap="flat" cmpd="sng" algn="ctr">
            <a:solidFill>
              <a:srgbClr val="146773"/>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sa Sans Pro" panose="020B0504020201020104" pitchFamily="34" charset="0"/>
                <a:ea typeface="+mn-ea"/>
                <a:cs typeface="+mn-cs"/>
              </a:defRPr>
            </a:pPr>
            <a:endParaRPr lang="en-US"/>
          </a:p>
        </c:txPr>
        <c:crossAx val="358098512"/>
        <c:crosses val="autoZero"/>
        <c:auto val="1"/>
        <c:lblAlgn val="ctr"/>
        <c:lblOffset val="100"/>
        <c:noMultiLvlLbl val="0"/>
      </c:catAx>
      <c:valAx>
        <c:axId val="358098512"/>
        <c:scaling>
          <c:orientation val="minMax"/>
        </c:scaling>
        <c:delete val="1"/>
        <c:axPos val="l"/>
        <c:numFmt formatCode="General" sourceLinked="1"/>
        <c:majorTickMark val="none"/>
        <c:minorTickMark val="none"/>
        <c:tickLblPos val="nextTo"/>
        <c:crossAx val="3580975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Tisa Sans Pro" panose="020B05040202010201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8CB06B"/>
              </a:solidFill>
              <a:ln w="19050">
                <a:solidFill>
                  <a:schemeClr val="lt1"/>
                </a:solidFill>
              </a:ln>
              <a:effectLst/>
            </c:spPr>
            <c:extLst>
              <c:ext xmlns:c16="http://schemas.microsoft.com/office/drawing/2014/chart" uri="{C3380CC4-5D6E-409C-BE32-E72D297353CC}">
                <c16:uniqueId val="{00000001-9C61-416C-B41B-B1838803EBAD}"/>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9C61-416C-B41B-B1838803EBAD}"/>
              </c:ext>
            </c:extLst>
          </c:dPt>
          <c:dPt>
            <c:idx val="2"/>
            <c:bubble3D val="0"/>
            <c:spPr>
              <a:solidFill>
                <a:srgbClr val="4193A3">
                  <a:alpha val="72549"/>
                </a:srgbClr>
              </a:solidFill>
              <a:ln w="19050">
                <a:solidFill>
                  <a:schemeClr val="lt1"/>
                </a:solidFill>
              </a:ln>
              <a:effectLst/>
            </c:spPr>
            <c:extLst>
              <c:ext xmlns:c16="http://schemas.microsoft.com/office/drawing/2014/chart" uri="{C3380CC4-5D6E-409C-BE32-E72D297353CC}">
                <c16:uniqueId val="{00000005-9C61-416C-B41B-B1838803EBAD}"/>
              </c:ext>
            </c:extLst>
          </c:dPt>
          <c:dPt>
            <c:idx val="3"/>
            <c:bubble3D val="0"/>
            <c:spPr>
              <a:solidFill>
                <a:srgbClr val="EAA440"/>
              </a:solidFill>
              <a:ln w="19050">
                <a:solidFill>
                  <a:schemeClr val="lt1"/>
                </a:solidFill>
              </a:ln>
              <a:effectLst/>
            </c:spPr>
            <c:extLst>
              <c:ext xmlns:c16="http://schemas.microsoft.com/office/drawing/2014/chart" uri="{C3380CC4-5D6E-409C-BE32-E72D297353CC}">
                <c16:uniqueId val="{00000007-9C61-416C-B41B-B1838803EBAD}"/>
              </c:ext>
            </c:extLst>
          </c:dPt>
          <c:dLbls>
            <c:dLbl>
              <c:idx val="0"/>
              <c:layout>
                <c:manualLayout>
                  <c:x val="0.13531676146957969"/>
                  <c:y val="-0.1237824652503783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61-416C-B41B-B1838803EBAD}"/>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C61-416C-B41B-B1838803EBAD}"/>
                </c:ext>
              </c:extLst>
            </c:dLbl>
            <c:dLbl>
              <c:idx val="3"/>
              <c:layout>
                <c:manualLayout>
                  <c:x val="-0.11598579554535395"/>
                  <c:y val="-8.56955528656465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C61-416C-B41B-B1838803EB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Sheet1!$K$3:$N$3</c:f>
              <c:strCache>
                <c:ptCount val="4"/>
                <c:pt idx="0">
                  <c:v>Cu/Ni (+Zn)</c:v>
                </c:pt>
                <c:pt idx="1">
                  <c:v>Fe</c:v>
                </c:pt>
                <c:pt idx="2">
                  <c:v>U</c:v>
                </c:pt>
                <c:pt idx="3">
                  <c:v>Precious</c:v>
                </c:pt>
              </c:strCache>
            </c:strRef>
          </c:cat>
          <c:val>
            <c:numRef>
              <c:f>Sheet1!$K$5:$N$5</c:f>
              <c:numCache>
                <c:formatCode>0.00%</c:formatCode>
                <c:ptCount val="4"/>
                <c:pt idx="0">
                  <c:v>0.42937915363417917</c:v>
                </c:pt>
                <c:pt idx="1">
                  <c:v>0.11183079046538359</c:v>
                </c:pt>
                <c:pt idx="2">
                  <c:v>9.6940481914720614E-2</c:v>
                </c:pt>
                <c:pt idx="3">
                  <c:v>0.36184957398571671</c:v>
                </c:pt>
              </c:numCache>
            </c:numRef>
          </c:val>
          <c:extLst>
            <c:ext xmlns:c16="http://schemas.microsoft.com/office/drawing/2014/chart" uri="{C3380CC4-5D6E-409C-BE32-E72D297353CC}">
              <c16:uniqueId val="{00000008-9C61-416C-B41B-B1838803EBA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0.32759</cdr:x>
      <cdr:y>0.22302</cdr:y>
    </cdr:from>
    <cdr:to>
      <cdr:x>0.67052</cdr:x>
      <cdr:y>0.77697</cdr:y>
    </cdr:to>
    <cdr:sp macro="" textlink="">
      <cdr:nvSpPr>
        <cdr:cNvPr id="14" name="object 26">
          <a:extLst xmlns:a="http://schemas.openxmlformats.org/drawingml/2006/main">
            <a:ext uri="{FF2B5EF4-FFF2-40B4-BE49-F238E27FC236}">
              <a16:creationId xmlns:a16="http://schemas.microsoft.com/office/drawing/2014/main" id="{B9B1ECCF-3993-4882-B462-58112C1910A5}"/>
            </a:ext>
          </a:extLst>
        </cdr:cNvPr>
        <cdr:cNvSpPr/>
      </cdr:nvSpPr>
      <cdr:spPr>
        <a:xfrm xmlns:a="http://schemas.openxmlformats.org/drawingml/2006/main">
          <a:off x="1509713" y="617981"/>
          <a:ext cx="1580424" cy="1534945"/>
        </a:xfrm>
        <a:custGeom xmlns:a="http://schemas.openxmlformats.org/drawingml/2006/main">
          <a:avLst/>
          <a:gdLst/>
          <a:ahLst/>
          <a:cxnLst/>
          <a:rect l="l" t="t" r="r" b="b"/>
          <a:pathLst>
            <a:path w="1783714" h="1804670">
              <a:moveTo>
                <a:pt x="891565" y="0"/>
              </a:moveTo>
              <a:lnTo>
                <a:pt x="844215" y="1250"/>
              </a:lnTo>
              <a:lnTo>
                <a:pt x="797509" y="4961"/>
              </a:lnTo>
              <a:lnTo>
                <a:pt x="751509" y="11069"/>
              </a:lnTo>
              <a:lnTo>
                <a:pt x="706275" y="19512"/>
              </a:lnTo>
              <a:lnTo>
                <a:pt x="661870" y="30228"/>
              </a:lnTo>
              <a:lnTo>
                <a:pt x="618354" y="43154"/>
              </a:lnTo>
              <a:lnTo>
                <a:pt x="575791" y="58229"/>
              </a:lnTo>
              <a:lnTo>
                <a:pt x="534241" y="75389"/>
              </a:lnTo>
              <a:lnTo>
                <a:pt x="493766" y="94572"/>
              </a:lnTo>
              <a:lnTo>
                <a:pt x="454427" y="115717"/>
              </a:lnTo>
              <a:lnTo>
                <a:pt x="416287" y="138760"/>
              </a:lnTo>
              <a:lnTo>
                <a:pt x="379406" y="163639"/>
              </a:lnTo>
              <a:lnTo>
                <a:pt x="343847" y="190292"/>
              </a:lnTo>
              <a:lnTo>
                <a:pt x="309671" y="218657"/>
              </a:lnTo>
              <a:lnTo>
                <a:pt x="276940" y="248671"/>
              </a:lnTo>
              <a:lnTo>
                <a:pt x="245715" y="280272"/>
              </a:lnTo>
              <a:lnTo>
                <a:pt x="216058" y="313397"/>
              </a:lnTo>
              <a:lnTo>
                <a:pt x="188030" y="347984"/>
              </a:lnTo>
              <a:lnTo>
                <a:pt x="161694" y="383971"/>
              </a:lnTo>
              <a:lnTo>
                <a:pt x="137111" y="421296"/>
              </a:lnTo>
              <a:lnTo>
                <a:pt x="114341" y="459895"/>
              </a:lnTo>
              <a:lnTo>
                <a:pt x="93448" y="499707"/>
              </a:lnTo>
              <a:lnTo>
                <a:pt x="74493" y="540670"/>
              </a:lnTo>
              <a:lnTo>
                <a:pt x="57537" y="582720"/>
              </a:lnTo>
              <a:lnTo>
                <a:pt x="42641" y="625796"/>
              </a:lnTo>
              <a:lnTo>
                <a:pt x="29869" y="669835"/>
              </a:lnTo>
              <a:lnTo>
                <a:pt x="19280" y="714775"/>
              </a:lnTo>
              <a:lnTo>
                <a:pt x="10937" y="760553"/>
              </a:lnTo>
              <a:lnTo>
                <a:pt x="4902" y="807108"/>
              </a:lnTo>
              <a:lnTo>
                <a:pt x="1235" y="854377"/>
              </a:lnTo>
              <a:lnTo>
                <a:pt x="0" y="902296"/>
              </a:lnTo>
              <a:lnTo>
                <a:pt x="1235" y="950216"/>
              </a:lnTo>
              <a:lnTo>
                <a:pt x="4902" y="997485"/>
              </a:lnTo>
              <a:lnTo>
                <a:pt x="10937" y="1044039"/>
              </a:lnTo>
              <a:lnTo>
                <a:pt x="19280" y="1089818"/>
              </a:lnTo>
              <a:lnTo>
                <a:pt x="29869" y="1134758"/>
              </a:lnTo>
              <a:lnTo>
                <a:pt x="42641" y="1178797"/>
              </a:lnTo>
              <a:lnTo>
                <a:pt x="57537" y="1221873"/>
              </a:lnTo>
              <a:lnTo>
                <a:pt x="74493" y="1263923"/>
              </a:lnTo>
              <a:lnTo>
                <a:pt x="93448" y="1304886"/>
              </a:lnTo>
              <a:lnTo>
                <a:pt x="114341" y="1344698"/>
              </a:lnTo>
              <a:lnTo>
                <a:pt x="137111" y="1383297"/>
              </a:lnTo>
              <a:lnTo>
                <a:pt x="161694" y="1420621"/>
              </a:lnTo>
              <a:lnTo>
                <a:pt x="188030" y="1456609"/>
              </a:lnTo>
              <a:lnTo>
                <a:pt x="216058" y="1491196"/>
              </a:lnTo>
              <a:lnTo>
                <a:pt x="245715" y="1524321"/>
              </a:lnTo>
              <a:lnTo>
                <a:pt x="276940" y="1555922"/>
              </a:lnTo>
              <a:lnTo>
                <a:pt x="309671" y="1585936"/>
              </a:lnTo>
              <a:lnTo>
                <a:pt x="343847" y="1614300"/>
              </a:lnTo>
              <a:lnTo>
                <a:pt x="379406" y="1640954"/>
              </a:lnTo>
              <a:lnTo>
                <a:pt x="416287" y="1665833"/>
              </a:lnTo>
              <a:lnTo>
                <a:pt x="454427" y="1688876"/>
              </a:lnTo>
              <a:lnTo>
                <a:pt x="493766" y="1710020"/>
              </a:lnTo>
              <a:lnTo>
                <a:pt x="534241" y="1729204"/>
              </a:lnTo>
              <a:lnTo>
                <a:pt x="575791" y="1746364"/>
              </a:lnTo>
              <a:lnTo>
                <a:pt x="618354" y="1761438"/>
              </a:lnTo>
              <a:lnTo>
                <a:pt x="661870" y="1774365"/>
              </a:lnTo>
              <a:lnTo>
                <a:pt x="706275" y="1785081"/>
              </a:lnTo>
              <a:lnTo>
                <a:pt x="751509" y="1793524"/>
              </a:lnTo>
              <a:lnTo>
                <a:pt x="797509" y="1799632"/>
              </a:lnTo>
              <a:lnTo>
                <a:pt x="844215" y="1803343"/>
              </a:lnTo>
              <a:lnTo>
                <a:pt x="891565" y="1804593"/>
              </a:lnTo>
              <a:lnTo>
                <a:pt x="938914" y="1803343"/>
              </a:lnTo>
              <a:lnTo>
                <a:pt x="985620" y="1799632"/>
              </a:lnTo>
              <a:lnTo>
                <a:pt x="1031621" y="1793524"/>
              </a:lnTo>
              <a:lnTo>
                <a:pt x="1076855" y="1785081"/>
              </a:lnTo>
              <a:lnTo>
                <a:pt x="1121260" y="1774365"/>
              </a:lnTo>
              <a:lnTo>
                <a:pt x="1164775" y="1761438"/>
              </a:lnTo>
              <a:lnTo>
                <a:pt x="1207339" y="1746364"/>
              </a:lnTo>
              <a:lnTo>
                <a:pt x="1248889" y="1729204"/>
              </a:lnTo>
              <a:lnTo>
                <a:pt x="1289364" y="1710020"/>
              </a:lnTo>
              <a:lnTo>
                <a:pt x="1328703" y="1688876"/>
              </a:lnTo>
              <a:lnTo>
                <a:pt x="1366843" y="1665833"/>
              </a:lnTo>
              <a:lnTo>
                <a:pt x="1403723" y="1640954"/>
              </a:lnTo>
              <a:lnTo>
                <a:pt x="1439283" y="1614300"/>
              </a:lnTo>
              <a:lnTo>
                <a:pt x="1473459" y="1585936"/>
              </a:lnTo>
              <a:lnTo>
                <a:pt x="1506190" y="1555922"/>
              </a:lnTo>
              <a:lnTo>
                <a:pt x="1537415" y="1524321"/>
              </a:lnTo>
              <a:lnTo>
                <a:pt x="1567072" y="1491196"/>
              </a:lnTo>
              <a:lnTo>
                <a:pt x="1595099" y="1456609"/>
              </a:lnTo>
              <a:lnTo>
                <a:pt x="1621436" y="1420621"/>
              </a:lnTo>
              <a:lnTo>
                <a:pt x="1646019" y="1383297"/>
              </a:lnTo>
              <a:lnTo>
                <a:pt x="1668788" y="1344698"/>
              </a:lnTo>
              <a:lnTo>
                <a:pt x="1689681" y="1304886"/>
              </a:lnTo>
              <a:lnTo>
                <a:pt x="1708637" y="1263923"/>
              </a:lnTo>
              <a:lnTo>
                <a:pt x="1725593" y="1221873"/>
              </a:lnTo>
              <a:lnTo>
                <a:pt x="1740488" y="1178797"/>
              </a:lnTo>
              <a:lnTo>
                <a:pt x="1753261" y="1134758"/>
              </a:lnTo>
              <a:lnTo>
                <a:pt x="1763850" y="1089818"/>
              </a:lnTo>
              <a:lnTo>
                <a:pt x="1772193" y="1044039"/>
              </a:lnTo>
              <a:lnTo>
                <a:pt x="1778228" y="997485"/>
              </a:lnTo>
              <a:lnTo>
                <a:pt x="1781894" y="950216"/>
              </a:lnTo>
              <a:lnTo>
                <a:pt x="1783130" y="902296"/>
              </a:lnTo>
              <a:lnTo>
                <a:pt x="1781894" y="854377"/>
              </a:lnTo>
              <a:lnTo>
                <a:pt x="1778228" y="807108"/>
              </a:lnTo>
              <a:lnTo>
                <a:pt x="1772193" y="760553"/>
              </a:lnTo>
              <a:lnTo>
                <a:pt x="1763850" y="714775"/>
              </a:lnTo>
              <a:lnTo>
                <a:pt x="1753261" y="669835"/>
              </a:lnTo>
              <a:lnTo>
                <a:pt x="1740488" y="625796"/>
              </a:lnTo>
              <a:lnTo>
                <a:pt x="1725593" y="582720"/>
              </a:lnTo>
              <a:lnTo>
                <a:pt x="1708637" y="540670"/>
              </a:lnTo>
              <a:lnTo>
                <a:pt x="1689681" y="499707"/>
              </a:lnTo>
              <a:lnTo>
                <a:pt x="1668788" y="459895"/>
              </a:lnTo>
              <a:lnTo>
                <a:pt x="1646019" y="421296"/>
              </a:lnTo>
              <a:lnTo>
                <a:pt x="1621436" y="383971"/>
              </a:lnTo>
              <a:lnTo>
                <a:pt x="1595099" y="347984"/>
              </a:lnTo>
              <a:lnTo>
                <a:pt x="1567072" y="313397"/>
              </a:lnTo>
              <a:lnTo>
                <a:pt x="1537415" y="280272"/>
              </a:lnTo>
              <a:lnTo>
                <a:pt x="1506190" y="248671"/>
              </a:lnTo>
              <a:lnTo>
                <a:pt x="1473459" y="218657"/>
              </a:lnTo>
              <a:lnTo>
                <a:pt x="1439283" y="190292"/>
              </a:lnTo>
              <a:lnTo>
                <a:pt x="1403723" y="163639"/>
              </a:lnTo>
              <a:lnTo>
                <a:pt x="1366843" y="138760"/>
              </a:lnTo>
              <a:lnTo>
                <a:pt x="1328703" y="115717"/>
              </a:lnTo>
              <a:lnTo>
                <a:pt x="1289364" y="94572"/>
              </a:lnTo>
              <a:lnTo>
                <a:pt x="1248889" y="75389"/>
              </a:lnTo>
              <a:lnTo>
                <a:pt x="1207339" y="58229"/>
              </a:lnTo>
              <a:lnTo>
                <a:pt x="1164775" y="43154"/>
              </a:lnTo>
              <a:lnTo>
                <a:pt x="1121260" y="30228"/>
              </a:lnTo>
              <a:lnTo>
                <a:pt x="1076855" y="19512"/>
              </a:lnTo>
              <a:lnTo>
                <a:pt x="1031621" y="11069"/>
              </a:lnTo>
              <a:lnTo>
                <a:pt x="985620" y="4961"/>
              </a:lnTo>
              <a:lnTo>
                <a:pt x="938914" y="1250"/>
              </a:lnTo>
              <a:lnTo>
                <a:pt x="891565" y="0"/>
              </a:lnTo>
              <a:close/>
            </a:path>
          </a:pathLst>
        </a:custGeom>
        <a:solidFill xmlns:a="http://schemas.openxmlformats.org/drawingml/2006/main">
          <a:schemeClr val="bg1"/>
        </a:solidFill>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a:p>
      </cdr:txBody>
    </cdr:sp>
  </cdr:relSizeAnchor>
  <cdr:relSizeAnchor xmlns:cdr="http://schemas.openxmlformats.org/drawingml/2006/chartDrawing">
    <cdr:from>
      <cdr:x>0.65062</cdr:x>
      <cdr:y>0.40092</cdr:y>
    </cdr:from>
    <cdr:to>
      <cdr:x>0.78808</cdr:x>
      <cdr:y>0.54532</cdr:y>
    </cdr:to>
    <cdr:sp macro="" textlink="">
      <cdr:nvSpPr>
        <cdr:cNvPr id="15" name="TextBox 3">
          <a:extLst xmlns:a="http://schemas.openxmlformats.org/drawingml/2006/main">
            <a:ext uri="{FF2B5EF4-FFF2-40B4-BE49-F238E27FC236}">
              <a16:creationId xmlns:a16="http://schemas.microsoft.com/office/drawing/2014/main" id="{EA6F1985-2622-48F6-9C12-09EFA092A372}"/>
            </a:ext>
          </a:extLst>
        </cdr:cNvPr>
        <cdr:cNvSpPr txBox="1"/>
      </cdr:nvSpPr>
      <cdr:spPr>
        <a:xfrm xmlns:a="http://schemas.openxmlformats.org/drawingml/2006/main">
          <a:off x="2998459" y="1110912"/>
          <a:ext cx="633479" cy="4001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bg1"/>
              </a:solidFill>
            </a:rPr>
            <a:t>Copper </a:t>
          </a:r>
        </a:p>
        <a:p xmlns:a="http://schemas.openxmlformats.org/drawingml/2006/main">
          <a:pPr algn="ctr"/>
          <a:r>
            <a:rPr lang="en-US" sz="1000" dirty="0">
              <a:solidFill>
                <a:schemeClr val="bg1"/>
              </a:solidFill>
            </a:rPr>
            <a:t>36%</a:t>
          </a:r>
          <a:endParaRPr lang="en-CA" sz="1000" dirty="0">
            <a:solidFill>
              <a:schemeClr val="bg1"/>
            </a:solidFill>
          </a:endParaRPr>
        </a:p>
      </cdr:txBody>
    </cdr:sp>
  </cdr:relSizeAnchor>
  <cdr:relSizeAnchor xmlns:cdr="http://schemas.openxmlformats.org/drawingml/2006/chartDrawing">
    <cdr:from>
      <cdr:x>0.35138</cdr:x>
      <cdr:y>0.78086</cdr:y>
    </cdr:from>
    <cdr:to>
      <cdr:x>0.5</cdr:x>
      <cdr:y>0.93082</cdr:y>
    </cdr:to>
    <cdr:sp macro="" textlink="">
      <cdr:nvSpPr>
        <cdr:cNvPr id="16" name="TextBox 61">
          <a:extLst xmlns:a="http://schemas.openxmlformats.org/drawingml/2006/main">
            <a:ext uri="{FF2B5EF4-FFF2-40B4-BE49-F238E27FC236}">
              <a16:creationId xmlns:a16="http://schemas.microsoft.com/office/drawing/2014/main" id="{48431064-0BDA-481A-A92F-88EC49B8376F}"/>
            </a:ext>
          </a:extLst>
        </cdr:cNvPr>
        <cdr:cNvSpPr txBox="1"/>
      </cdr:nvSpPr>
      <cdr:spPr>
        <a:xfrm xmlns:a="http://schemas.openxmlformats.org/drawingml/2006/main">
          <a:off x="1619367" y="2163691"/>
          <a:ext cx="684929" cy="4155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chemeClr val="bg1"/>
              </a:solidFill>
            </a:rPr>
            <a:t>Potash</a:t>
          </a:r>
        </a:p>
        <a:p xmlns:a="http://schemas.openxmlformats.org/drawingml/2006/main">
          <a:pPr algn="ctr"/>
          <a:r>
            <a:rPr lang="en-US" sz="1000" dirty="0">
              <a:solidFill>
                <a:schemeClr val="bg1"/>
              </a:solidFill>
            </a:rPr>
            <a:t>23%</a:t>
          </a:r>
          <a:endParaRPr lang="en-CA" sz="1000" dirty="0">
            <a:solidFill>
              <a:schemeClr val="bg1"/>
            </a:solidFill>
          </a:endParaRPr>
        </a:p>
      </cdr:txBody>
    </cdr:sp>
  </cdr:relSizeAnchor>
  <cdr:relSizeAnchor xmlns:cdr="http://schemas.openxmlformats.org/drawingml/2006/chartDrawing">
    <cdr:from>
      <cdr:x>0.21488</cdr:x>
      <cdr:y>0.36671</cdr:y>
    </cdr:from>
    <cdr:to>
      <cdr:x>0.35373</cdr:x>
      <cdr:y>0.5</cdr:y>
    </cdr:to>
    <cdr:sp macro="" textlink="">
      <cdr:nvSpPr>
        <cdr:cNvPr id="17" name="TextBox 62">
          <a:extLst xmlns:a="http://schemas.openxmlformats.org/drawingml/2006/main">
            <a:ext uri="{FF2B5EF4-FFF2-40B4-BE49-F238E27FC236}">
              <a16:creationId xmlns:a16="http://schemas.microsoft.com/office/drawing/2014/main" id="{129EC03A-6A89-4FBF-BD62-0DF97DFFFC23}"/>
            </a:ext>
          </a:extLst>
        </cdr:cNvPr>
        <cdr:cNvSpPr txBox="1"/>
      </cdr:nvSpPr>
      <cdr:spPr>
        <a:xfrm xmlns:a="http://schemas.openxmlformats.org/drawingml/2006/main">
          <a:off x="990276" y="1016119"/>
          <a:ext cx="639903" cy="36933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bg1"/>
              </a:solidFill>
            </a:rPr>
            <a:t>Iron Ore</a:t>
          </a:r>
        </a:p>
        <a:p xmlns:a="http://schemas.openxmlformats.org/drawingml/2006/main">
          <a:pPr algn="ctr"/>
          <a:r>
            <a:rPr lang="en-US" sz="900" dirty="0">
              <a:solidFill>
                <a:schemeClr val="bg1"/>
              </a:solidFill>
            </a:rPr>
            <a:t>21%</a:t>
          </a:r>
          <a:endParaRPr lang="en-CA" sz="9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0.03545</cdr:x>
      <cdr:y>0.83267</cdr:y>
    </cdr:from>
    <cdr:to>
      <cdr:x>0.16613</cdr:x>
      <cdr:y>0.95317</cdr:y>
    </cdr:to>
    <cdr:sp macro="" textlink="">
      <cdr:nvSpPr>
        <cdr:cNvPr id="2" name="Rectangle 1">
          <a:extLst xmlns:a="http://schemas.openxmlformats.org/drawingml/2006/main">
            <a:ext uri="{FF2B5EF4-FFF2-40B4-BE49-F238E27FC236}">
              <a16:creationId xmlns:a16="http://schemas.microsoft.com/office/drawing/2014/main" id="{04881C56-54C7-AB46-9100-EA40E28C7A92}"/>
            </a:ext>
          </a:extLst>
        </cdr:cNvPr>
        <cdr:cNvSpPr/>
      </cdr:nvSpPr>
      <cdr:spPr>
        <a:xfrm xmlns:a="http://schemas.openxmlformats.org/drawingml/2006/main">
          <a:off x="134941" y="2362980"/>
          <a:ext cx="497448" cy="34195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0.02087</cdr:x>
      <cdr:y>0.08689</cdr:y>
    </cdr:from>
    <cdr:to>
      <cdr:x>0.96392</cdr:x>
      <cdr:y>0.89303</cdr:y>
    </cdr:to>
    <cdr:sp macro="" textlink="">
      <cdr:nvSpPr>
        <cdr:cNvPr id="4" name="Freeform 3">
          <a:extLst xmlns:a="http://schemas.openxmlformats.org/drawingml/2006/main">
            <a:ext uri="{FF2B5EF4-FFF2-40B4-BE49-F238E27FC236}">
              <a16:creationId xmlns:a16="http://schemas.microsoft.com/office/drawing/2014/main" id="{83AF25AE-D1BC-4C4E-B680-A96AD9BB87FB}"/>
            </a:ext>
          </a:extLst>
        </cdr:cNvPr>
        <cdr:cNvSpPr/>
      </cdr:nvSpPr>
      <cdr:spPr>
        <a:xfrm xmlns:a="http://schemas.openxmlformats.org/drawingml/2006/main">
          <a:off x="241659" y="324440"/>
          <a:ext cx="10917716" cy="3009950"/>
        </a:xfrm>
        <a:custGeom xmlns:a="http://schemas.openxmlformats.org/drawingml/2006/main">
          <a:avLst/>
          <a:gdLst>
            <a:gd name="connsiteX0" fmla="*/ 0 w 10917716"/>
            <a:gd name="connsiteY0" fmla="*/ 2087336 h 3009950"/>
            <a:gd name="connsiteX1" fmla="*/ 716097 w 10917716"/>
            <a:gd name="connsiteY1" fmla="*/ 3001736 h 3009950"/>
            <a:gd name="connsiteX2" fmla="*/ 1465244 w 10917716"/>
            <a:gd name="connsiteY2" fmla="*/ 2550044 h 3009950"/>
            <a:gd name="connsiteX3" fmla="*/ 2346593 w 10917716"/>
            <a:gd name="connsiteY3" fmla="*/ 2770382 h 3009950"/>
            <a:gd name="connsiteX4" fmla="*/ 4627085 w 10917716"/>
            <a:gd name="connsiteY4" fmla="*/ 368705 h 3009950"/>
            <a:gd name="connsiteX5" fmla="*/ 5221996 w 10917716"/>
            <a:gd name="connsiteY5" fmla="*/ 1536493 h 3009950"/>
            <a:gd name="connsiteX6" fmla="*/ 6566053 w 10917716"/>
            <a:gd name="connsiteY6" fmla="*/ 16165 h 3009950"/>
            <a:gd name="connsiteX7" fmla="*/ 8284685 w 10917716"/>
            <a:gd name="connsiteY7" fmla="*/ 2715297 h 3009950"/>
            <a:gd name="connsiteX8" fmla="*/ 9375355 w 10917716"/>
            <a:gd name="connsiteY8" fmla="*/ 2472926 h 3009950"/>
            <a:gd name="connsiteX9" fmla="*/ 10278738 w 10917716"/>
            <a:gd name="connsiteY9" fmla="*/ 2704280 h 3009950"/>
            <a:gd name="connsiteX10" fmla="*/ 10917716 w 10917716"/>
            <a:gd name="connsiteY10" fmla="*/ 1811914 h 30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7716" h="3009950">
              <a:moveTo>
                <a:pt x="0" y="2087336"/>
              </a:moveTo>
              <a:cubicBezTo>
                <a:pt x="235945" y="2505977"/>
                <a:pt x="471890" y="2924618"/>
                <a:pt x="716097" y="3001736"/>
              </a:cubicBezTo>
              <a:cubicBezTo>
                <a:pt x="960304" y="3078854"/>
                <a:pt x="1193495" y="2588603"/>
                <a:pt x="1465244" y="2550044"/>
              </a:cubicBezTo>
              <a:cubicBezTo>
                <a:pt x="1736993" y="2511485"/>
                <a:pt x="1819620" y="3133938"/>
                <a:pt x="2346593" y="2770382"/>
              </a:cubicBezTo>
              <a:cubicBezTo>
                <a:pt x="2873566" y="2406826"/>
                <a:pt x="4147851" y="574353"/>
                <a:pt x="4627085" y="368705"/>
              </a:cubicBezTo>
              <a:cubicBezTo>
                <a:pt x="5106319" y="163057"/>
                <a:pt x="4898835" y="1595250"/>
                <a:pt x="5221996" y="1536493"/>
              </a:cubicBezTo>
              <a:cubicBezTo>
                <a:pt x="5545157" y="1477736"/>
                <a:pt x="6055605" y="-180302"/>
                <a:pt x="6566053" y="16165"/>
              </a:cubicBezTo>
              <a:cubicBezTo>
                <a:pt x="7076501" y="212632"/>
                <a:pt x="7816468" y="2305837"/>
                <a:pt x="8284685" y="2715297"/>
              </a:cubicBezTo>
              <a:cubicBezTo>
                <a:pt x="8752902" y="3124757"/>
                <a:pt x="9043013" y="2474762"/>
                <a:pt x="9375355" y="2472926"/>
              </a:cubicBezTo>
              <a:cubicBezTo>
                <a:pt x="9707697" y="2471090"/>
                <a:pt x="10021678" y="2814449"/>
                <a:pt x="10278738" y="2704280"/>
              </a:cubicBezTo>
              <a:cubicBezTo>
                <a:pt x="10535798" y="2594111"/>
                <a:pt x="10726757" y="2203012"/>
                <a:pt x="10917716" y="1811914"/>
              </a:cubicBezTo>
            </a:path>
          </a:pathLst>
        </a:custGeom>
        <a:noFill xmlns:a="http://schemas.openxmlformats.org/drawingml/2006/main"/>
        <a:ln xmlns:a="http://schemas.openxmlformats.org/drawingml/2006/main">
          <a:solidFill>
            <a:srgbClr val="EAA34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0.71667</cdr:x>
      <cdr:y>0.5</cdr:y>
    </cdr:from>
    <cdr:to>
      <cdr:x>0.79566</cdr:x>
      <cdr:y>0.7449</cdr:y>
    </cdr:to>
    <cdr:sp macro="" textlink="">
      <cdr:nvSpPr>
        <cdr:cNvPr id="2" name="TextBox 1">
          <a:extLst xmlns:a="http://schemas.openxmlformats.org/drawingml/2006/main">
            <a:ext uri="{FF2B5EF4-FFF2-40B4-BE49-F238E27FC236}">
              <a16:creationId xmlns:a16="http://schemas.microsoft.com/office/drawing/2014/main" id="{DD584ACC-9341-7E47-8E87-9844F8E99DAA}"/>
            </a:ext>
          </a:extLst>
        </cdr:cNvPr>
        <cdr:cNvSpPr txBox="1"/>
      </cdr:nvSpPr>
      <cdr:spPr>
        <a:xfrm xmlns:a="http://schemas.openxmlformats.org/drawingml/2006/main">
          <a:off x="8297014" y="1866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0.91088</cdr:x>
      <cdr:y>0.77522</cdr:y>
    </cdr:from>
    <cdr:to>
      <cdr:x>0.92344</cdr:x>
      <cdr:y>0.81855</cdr:y>
    </cdr:to>
    <cdr:sp macro="" textlink="">
      <cdr:nvSpPr>
        <cdr:cNvPr id="5" name="5-Point Star 4">
          <a:extLst xmlns:a="http://schemas.openxmlformats.org/drawingml/2006/main">
            <a:ext uri="{FF2B5EF4-FFF2-40B4-BE49-F238E27FC236}">
              <a16:creationId xmlns:a16="http://schemas.microsoft.com/office/drawing/2014/main" id="{CC59CB45-0070-444B-831F-FCC05B8864A7}"/>
            </a:ext>
          </a:extLst>
        </cdr:cNvPr>
        <cdr:cNvSpPr/>
      </cdr:nvSpPr>
      <cdr:spPr>
        <a:xfrm xmlns:a="http://schemas.openxmlformats.org/drawingml/2006/main">
          <a:off x="10545300" y="2894503"/>
          <a:ext cx="145432" cy="161781"/>
        </a:xfrm>
        <a:prstGeom xmlns:a="http://schemas.openxmlformats.org/drawingml/2006/main" prst="star5">
          <a:avLst/>
        </a:prstGeom>
        <a:solidFill xmlns:a="http://schemas.openxmlformats.org/drawingml/2006/main">
          <a:srgbClr val="4093A3"/>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437">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0.85432</cdr:x>
      <cdr:y>0.68629</cdr:y>
    </cdr:from>
    <cdr:to>
      <cdr:x>0.92801</cdr:x>
      <cdr:y>0.80169</cdr:y>
    </cdr:to>
    <cdr:sp macro="" textlink="">
      <cdr:nvSpPr>
        <cdr:cNvPr id="6" name="TextBox 34">
          <a:extLst xmlns:a="http://schemas.openxmlformats.org/drawingml/2006/main">
            <a:ext uri="{FF2B5EF4-FFF2-40B4-BE49-F238E27FC236}">
              <a16:creationId xmlns:a16="http://schemas.microsoft.com/office/drawing/2014/main" id="{D9322B88-9A75-AE4D-8CFA-D8F7AB52E6DF}"/>
            </a:ext>
          </a:extLst>
        </cdr:cNvPr>
        <cdr:cNvSpPr txBox="1"/>
      </cdr:nvSpPr>
      <cdr:spPr>
        <a:xfrm xmlns:a="http://schemas.openxmlformats.org/drawingml/2006/main">
          <a:off x="9890517" y="2562485"/>
          <a:ext cx="853116" cy="43088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a:solidFill>
                <a:schemeClr val="bg1">
                  <a:lumMod val="50000"/>
                </a:schemeClr>
              </a:solidFill>
              <a:latin typeface="Tisa Sans Pro" panose="020B0504020201020104" pitchFamily="34" charset="0"/>
            </a:rPr>
            <a:t>Renewable </a:t>
          </a:r>
        </a:p>
        <a:p xmlns:a="http://schemas.openxmlformats.org/drawingml/2006/main">
          <a:pPr algn="ctr"/>
          <a:r>
            <a:rPr lang="en-US" sz="1100" dirty="0">
              <a:solidFill>
                <a:schemeClr val="bg1">
                  <a:lumMod val="50000"/>
                </a:schemeClr>
              </a:solidFill>
              <a:latin typeface="Tisa Sans Pro" panose="020B0504020201020104" pitchFamily="34" charset="0"/>
            </a:rPr>
            <a:t>Energy</a:t>
          </a:r>
        </a:p>
      </cdr:txBody>
    </cdr:sp>
  </cdr:relSizeAnchor>
  <cdr:relSizeAnchor xmlns:cdr="http://schemas.openxmlformats.org/drawingml/2006/chartDrawing">
    <cdr:from>
      <cdr:x>0.87903</cdr:x>
      <cdr:y>0.78475</cdr:y>
    </cdr:from>
    <cdr:to>
      <cdr:x>0.89159</cdr:x>
      <cdr:y>0.82808</cdr:y>
    </cdr:to>
    <cdr:sp macro="" textlink="">
      <cdr:nvSpPr>
        <cdr:cNvPr id="7" name="5-Point Star 6">
          <a:extLst xmlns:a="http://schemas.openxmlformats.org/drawingml/2006/main">
            <a:ext uri="{FF2B5EF4-FFF2-40B4-BE49-F238E27FC236}">
              <a16:creationId xmlns:a16="http://schemas.microsoft.com/office/drawing/2014/main" id="{055A1365-455A-9149-B6E6-09AFDF9DB026}"/>
            </a:ext>
          </a:extLst>
        </cdr:cNvPr>
        <cdr:cNvSpPr/>
      </cdr:nvSpPr>
      <cdr:spPr>
        <a:xfrm xmlns:a="http://schemas.openxmlformats.org/drawingml/2006/main">
          <a:off x="10176647" y="2930114"/>
          <a:ext cx="145432" cy="161781"/>
        </a:xfrm>
        <a:prstGeom xmlns:a="http://schemas.openxmlformats.org/drawingml/2006/main" prst="star5">
          <a:avLst/>
        </a:prstGeom>
        <a:solidFill xmlns:a="http://schemas.openxmlformats.org/drawingml/2006/main">
          <a:srgbClr val="4093A3"/>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437">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0.82579</cdr:x>
      <cdr:y>0.77883</cdr:y>
    </cdr:from>
    <cdr:to>
      <cdr:x>0.87885</cdr:x>
      <cdr:y>0.8489</cdr:y>
    </cdr:to>
    <cdr:sp macro="" textlink="">
      <cdr:nvSpPr>
        <cdr:cNvPr id="13" name="TextBox 38">
          <a:extLst xmlns:a="http://schemas.openxmlformats.org/drawingml/2006/main">
            <a:ext uri="{FF2B5EF4-FFF2-40B4-BE49-F238E27FC236}">
              <a16:creationId xmlns:a16="http://schemas.microsoft.com/office/drawing/2014/main" id="{11C64224-FAE2-7D43-953C-98A9C0513121}"/>
            </a:ext>
          </a:extLst>
        </cdr:cNvPr>
        <cdr:cNvSpPr txBox="1"/>
      </cdr:nvSpPr>
      <cdr:spPr>
        <a:xfrm xmlns:a="http://schemas.openxmlformats.org/drawingml/2006/main">
          <a:off x="9560303" y="2907980"/>
          <a:ext cx="614281" cy="26162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schemeClr val="bg1">
                  <a:lumMod val="50000"/>
                </a:schemeClr>
              </a:solidFill>
            </a:rPr>
            <a:t>Lithium</a:t>
          </a:r>
        </a:p>
      </cdr:txBody>
    </cdr:sp>
  </cdr:relSizeAnchor>
  <cdr:relSizeAnchor xmlns:cdr="http://schemas.openxmlformats.org/drawingml/2006/chartDrawing">
    <cdr:from>
      <cdr:x>0.8961</cdr:x>
      <cdr:y>0.80188</cdr:y>
    </cdr:from>
    <cdr:to>
      <cdr:x>0.96979</cdr:x>
      <cdr:y>0.91728</cdr:y>
    </cdr:to>
    <cdr:sp macro="" textlink="">
      <cdr:nvSpPr>
        <cdr:cNvPr id="10" name="TextBox 34">
          <a:extLst xmlns:a="http://schemas.openxmlformats.org/drawingml/2006/main">
            <a:ext uri="{FF2B5EF4-FFF2-40B4-BE49-F238E27FC236}">
              <a16:creationId xmlns:a16="http://schemas.microsoft.com/office/drawing/2014/main" id="{996AEBFC-217B-496E-BC6E-EF2C813C3808}"/>
            </a:ext>
          </a:extLst>
        </cdr:cNvPr>
        <cdr:cNvSpPr txBox="1"/>
      </cdr:nvSpPr>
      <cdr:spPr>
        <a:xfrm xmlns:a="http://schemas.openxmlformats.org/drawingml/2006/main">
          <a:off x="10374291" y="2994042"/>
          <a:ext cx="853116" cy="43088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solidFill>
                <a:schemeClr val="bg1">
                  <a:lumMod val="50000"/>
                </a:schemeClr>
              </a:solidFill>
              <a:latin typeface="Tisa Sans Pro" panose="020B0504020201020104" pitchFamily="34" charset="0"/>
            </a:rPr>
            <a:t>Renewable </a:t>
          </a:r>
        </a:p>
        <a:p xmlns:a="http://schemas.openxmlformats.org/drawingml/2006/main">
          <a:pPr algn="ctr"/>
          <a:r>
            <a:rPr lang="en-US" sz="1100" dirty="0">
              <a:solidFill>
                <a:schemeClr val="bg1">
                  <a:lumMod val="50000"/>
                </a:schemeClr>
              </a:solidFill>
              <a:latin typeface="Tisa Sans Pro" panose="020B0504020201020104" pitchFamily="34" charset="0"/>
            </a:rPr>
            <a:t>Energy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13FEC-9311-704D-B919-A5B8C286024B}"/>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D3EFD0-F159-5848-9EB9-B5B37F7009CF}"/>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90377A8C-62A9-CB46-8CA1-AA483F424168}" type="datetimeFigureOut">
              <a:rPr lang="en-US" smtClean="0"/>
              <a:t>8/9/2022</a:t>
            </a:fld>
            <a:endParaRPr lang="en-US"/>
          </a:p>
        </p:txBody>
      </p:sp>
      <p:sp>
        <p:nvSpPr>
          <p:cNvPr id="4" name="Footer Placeholder 3">
            <a:extLst>
              <a:ext uri="{FF2B5EF4-FFF2-40B4-BE49-F238E27FC236}">
                <a16:creationId xmlns:a16="http://schemas.microsoft.com/office/drawing/2014/main" id="{2C1F7E6D-44DF-7D4B-AF1F-16FFEA9F1D4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1C1F9E-ACD1-FE4D-B888-5020CF6BBF6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A6302790-28EB-5246-9CB4-524A5B754C3E}" type="slidenum">
              <a:rPr lang="en-US" smtClean="0"/>
              <a:t>‹#›</a:t>
            </a:fld>
            <a:endParaRPr lang="en-US"/>
          </a:p>
        </p:txBody>
      </p:sp>
    </p:spTree>
    <p:extLst>
      <p:ext uri="{BB962C8B-B14F-4D97-AF65-F5344CB8AC3E}">
        <p14:creationId xmlns:p14="http://schemas.microsoft.com/office/powerpoint/2010/main" val="349679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82CA21E-D129-684B-A986-E746368919B0}" type="datetimeFigureOut">
              <a:rPr lang="en-US" smtClean="0"/>
              <a:t>8/9/2022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50AE296-EFA9-3E42-9CE3-F1F29D1AC319}" type="slidenum">
              <a:rPr lang="en-US" smtClean="0"/>
              <a:t>‹#›</a:t>
            </a:fld>
            <a:endParaRPr lang="en-US"/>
          </a:p>
        </p:txBody>
      </p:sp>
    </p:spTree>
    <p:extLst>
      <p:ext uri="{BB962C8B-B14F-4D97-AF65-F5344CB8AC3E}">
        <p14:creationId xmlns:p14="http://schemas.microsoft.com/office/powerpoint/2010/main" val="361284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900113"/>
            <a:ext cx="4114800" cy="2314575"/>
          </a:xfrm>
          <a:prstGeom prst="rect">
            <a:avLst/>
          </a:prstGeo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50AE296-EFA9-3E42-9CE3-F1F29D1AC319}" type="slidenum">
              <a:rPr lang="en-US" smtClean="0"/>
              <a:t>8</a:t>
            </a:fld>
            <a:endParaRPr lang="en-US"/>
          </a:p>
        </p:txBody>
      </p:sp>
    </p:spTree>
    <p:extLst>
      <p:ext uri="{BB962C8B-B14F-4D97-AF65-F5344CB8AC3E}">
        <p14:creationId xmlns:p14="http://schemas.microsoft.com/office/powerpoint/2010/main" val="247498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9049" indent="-288096" eaLnBrk="0" hangingPunct="0">
              <a:defRPr>
                <a:solidFill>
                  <a:schemeClr val="tx1"/>
                </a:solidFill>
                <a:latin typeface="Arial" charset="0"/>
              </a:defRPr>
            </a:lvl2pPr>
            <a:lvl3pPr marL="1152383" indent="-230477" eaLnBrk="0" hangingPunct="0">
              <a:defRPr>
                <a:solidFill>
                  <a:schemeClr val="tx1"/>
                </a:solidFill>
                <a:latin typeface="Arial" charset="0"/>
              </a:defRPr>
            </a:lvl3pPr>
            <a:lvl4pPr marL="1613336" indent="-230477" eaLnBrk="0" hangingPunct="0">
              <a:defRPr>
                <a:solidFill>
                  <a:schemeClr val="tx1"/>
                </a:solidFill>
                <a:latin typeface="Arial" charset="0"/>
              </a:defRPr>
            </a:lvl4pPr>
            <a:lvl5pPr marL="2074290" indent="-230477" eaLnBrk="0" hangingPunct="0">
              <a:defRPr>
                <a:solidFill>
                  <a:schemeClr val="tx1"/>
                </a:solidFill>
                <a:latin typeface="Arial" charset="0"/>
              </a:defRPr>
            </a:lvl5pPr>
            <a:lvl6pPr marL="2535243" indent="-230477" eaLnBrk="0" fontAlgn="base" hangingPunct="0">
              <a:spcBef>
                <a:spcPct val="0"/>
              </a:spcBef>
              <a:spcAft>
                <a:spcPct val="0"/>
              </a:spcAft>
              <a:defRPr>
                <a:solidFill>
                  <a:schemeClr val="tx1"/>
                </a:solidFill>
                <a:latin typeface="Arial" charset="0"/>
              </a:defRPr>
            </a:lvl6pPr>
            <a:lvl7pPr marL="2996196" indent="-230477" eaLnBrk="0" fontAlgn="base" hangingPunct="0">
              <a:spcBef>
                <a:spcPct val="0"/>
              </a:spcBef>
              <a:spcAft>
                <a:spcPct val="0"/>
              </a:spcAft>
              <a:defRPr>
                <a:solidFill>
                  <a:schemeClr val="tx1"/>
                </a:solidFill>
                <a:latin typeface="Arial" charset="0"/>
              </a:defRPr>
            </a:lvl7pPr>
            <a:lvl8pPr marL="3457150" indent="-230477" eaLnBrk="0" fontAlgn="base" hangingPunct="0">
              <a:spcBef>
                <a:spcPct val="0"/>
              </a:spcBef>
              <a:spcAft>
                <a:spcPct val="0"/>
              </a:spcAft>
              <a:defRPr>
                <a:solidFill>
                  <a:schemeClr val="tx1"/>
                </a:solidFill>
                <a:latin typeface="Arial" charset="0"/>
              </a:defRPr>
            </a:lvl8pPr>
            <a:lvl9pPr marL="3918103" indent="-230477" eaLnBrk="0" fontAlgn="base" hangingPunct="0">
              <a:spcBef>
                <a:spcPct val="0"/>
              </a:spcBef>
              <a:spcAft>
                <a:spcPct val="0"/>
              </a:spcAft>
              <a:defRPr>
                <a:solidFill>
                  <a:schemeClr val="tx1"/>
                </a:solidFill>
                <a:latin typeface="Arial" charset="0"/>
              </a:defRPr>
            </a:lvl9pPr>
          </a:lstStyle>
          <a:p>
            <a:pPr eaLnBrk="1" hangingPunct="1"/>
            <a:fld id="{04E3408C-F4CD-421A-8D39-1AE1FFF931C8}" type="slidenum">
              <a:rPr lang="en-CA"/>
              <a:pPr eaLnBrk="1" hangingPunct="1"/>
              <a:t>19</a:t>
            </a:fld>
            <a:endParaRPr lang="en-CA" dirty="0"/>
          </a:p>
        </p:txBody>
      </p:sp>
    </p:spTree>
    <p:extLst>
      <p:ext uri="{BB962C8B-B14F-4D97-AF65-F5344CB8AC3E}">
        <p14:creationId xmlns:p14="http://schemas.microsoft.com/office/powerpoint/2010/main" val="93262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23863" y="698500"/>
            <a:ext cx="6205537"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9049" indent="-288096" eaLnBrk="0" hangingPunct="0">
              <a:defRPr>
                <a:solidFill>
                  <a:schemeClr val="tx1"/>
                </a:solidFill>
                <a:latin typeface="Arial" charset="0"/>
              </a:defRPr>
            </a:lvl2pPr>
            <a:lvl3pPr marL="1152383" indent="-230477" eaLnBrk="0" hangingPunct="0">
              <a:defRPr>
                <a:solidFill>
                  <a:schemeClr val="tx1"/>
                </a:solidFill>
                <a:latin typeface="Arial" charset="0"/>
              </a:defRPr>
            </a:lvl3pPr>
            <a:lvl4pPr marL="1613336" indent="-230477" eaLnBrk="0" hangingPunct="0">
              <a:defRPr>
                <a:solidFill>
                  <a:schemeClr val="tx1"/>
                </a:solidFill>
                <a:latin typeface="Arial" charset="0"/>
              </a:defRPr>
            </a:lvl4pPr>
            <a:lvl5pPr marL="2074290" indent="-230477" eaLnBrk="0" hangingPunct="0">
              <a:defRPr>
                <a:solidFill>
                  <a:schemeClr val="tx1"/>
                </a:solidFill>
                <a:latin typeface="Arial" charset="0"/>
              </a:defRPr>
            </a:lvl5pPr>
            <a:lvl6pPr marL="2535243" indent="-230477" eaLnBrk="0" fontAlgn="base" hangingPunct="0">
              <a:spcBef>
                <a:spcPct val="0"/>
              </a:spcBef>
              <a:spcAft>
                <a:spcPct val="0"/>
              </a:spcAft>
              <a:defRPr>
                <a:solidFill>
                  <a:schemeClr val="tx1"/>
                </a:solidFill>
                <a:latin typeface="Arial" charset="0"/>
              </a:defRPr>
            </a:lvl6pPr>
            <a:lvl7pPr marL="2996196" indent="-230477" eaLnBrk="0" fontAlgn="base" hangingPunct="0">
              <a:spcBef>
                <a:spcPct val="0"/>
              </a:spcBef>
              <a:spcAft>
                <a:spcPct val="0"/>
              </a:spcAft>
              <a:defRPr>
                <a:solidFill>
                  <a:schemeClr val="tx1"/>
                </a:solidFill>
                <a:latin typeface="Arial" charset="0"/>
              </a:defRPr>
            </a:lvl7pPr>
            <a:lvl8pPr marL="3457150" indent="-230477" eaLnBrk="0" fontAlgn="base" hangingPunct="0">
              <a:spcBef>
                <a:spcPct val="0"/>
              </a:spcBef>
              <a:spcAft>
                <a:spcPct val="0"/>
              </a:spcAft>
              <a:defRPr>
                <a:solidFill>
                  <a:schemeClr val="tx1"/>
                </a:solidFill>
                <a:latin typeface="Arial" charset="0"/>
              </a:defRPr>
            </a:lvl8pPr>
            <a:lvl9pPr marL="3918103" indent="-230477" eaLnBrk="0" fontAlgn="base" hangingPunct="0">
              <a:spcBef>
                <a:spcPct val="0"/>
              </a:spcBef>
              <a:spcAft>
                <a:spcPct val="0"/>
              </a:spcAft>
              <a:defRPr>
                <a:solidFill>
                  <a:schemeClr val="tx1"/>
                </a:solidFill>
                <a:latin typeface="Arial" charset="0"/>
              </a:defRPr>
            </a:lvl9pPr>
          </a:lstStyle>
          <a:p>
            <a:pPr eaLnBrk="1" hangingPunct="1"/>
            <a:fld id="{04E3408C-F4CD-421A-8D39-1AE1FFF931C8}" type="slidenum">
              <a:rPr lang="en-CA"/>
              <a:pPr eaLnBrk="1" hangingPunct="1"/>
              <a:t>20</a:t>
            </a:fld>
            <a:endParaRPr lang="en-CA" dirty="0"/>
          </a:p>
        </p:txBody>
      </p:sp>
    </p:spTree>
    <p:extLst>
      <p:ext uri="{BB962C8B-B14F-4D97-AF65-F5344CB8AC3E}">
        <p14:creationId xmlns:p14="http://schemas.microsoft.com/office/powerpoint/2010/main" val="238498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2600" y="1701800"/>
            <a:ext cx="5520001" cy="324000"/>
          </a:xfrm>
        </p:spPr>
        <p:txBody>
          <a:bodyPr anchor="t">
            <a:noAutofit/>
          </a:bodyPr>
          <a:lstStyle>
            <a:lvl1pPr marL="0" indent="0">
              <a:buNone/>
              <a:defRPr sz="23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text</a:t>
            </a:r>
          </a:p>
        </p:txBody>
      </p:sp>
      <p:sp>
        <p:nvSpPr>
          <p:cNvPr id="4" name="Content Placeholder 3"/>
          <p:cNvSpPr>
            <a:spLocks noGrp="1"/>
          </p:cNvSpPr>
          <p:nvPr>
            <p:ph sz="half" idx="2" hasCustomPrompt="1"/>
          </p:nvPr>
        </p:nvSpPr>
        <p:spPr>
          <a:xfrm>
            <a:off x="482600" y="2084852"/>
            <a:ext cx="5520001" cy="3360000"/>
          </a:xfrm>
        </p:spPr>
        <p:txBody>
          <a:bodyPr>
            <a:noAutofit/>
          </a:bodyPr>
          <a:lstStyle>
            <a:lvl1pPr>
              <a:defRPr sz="2133"/>
            </a:lvl1pPr>
            <a:lvl2pPr>
              <a:defRPr sz="2133"/>
            </a:lvl2pPr>
            <a:lvl3pPr>
              <a:defRPr sz="2133"/>
            </a:lvl3pPr>
            <a:lvl4pPr>
              <a:defRPr sz="2399"/>
            </a:lvl4pPr>
            <a:lvl5pPr>
              <a:defRPr sz="2399"/>
            </a:lvl5pPr>
            <a:lvl6pPr>
              <a:defRPr sz="2133"/>
            </a:lvl6pPr>
            <a:lvl7pPr>
              <a:defRPr sz="2133"/>
            </a:lvl7pPr>
            <a:lvl8pPr>
              <a:defRPr sz="2133"/>
            </a:lvl8pPr>
            <a:lvl9pPr>
              <a:defRPr sz="2133"/>
            </a:lvl9pPr>
          </a:lstStyle>
          <a:p>
            <a:pPr lvl="0"/>
            <a:r>
              <a:rPr lang="en-US" dirty="0"/>
              <a:t>Click to edit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182625" y="1701800"/>
            <a:ext cx="5520001" cy="324000"/>
          </a:xfrm>
        </p:spPr>
        <p:txBody>
          <a:bodyPr anchor="t">
            <a:noAutofit/>
          </a:bodyPr>
          <a:lstStyle>
            <a:lvl1pPr marL="0" indent="0">
              <a:buNone/>
              <a:defRPr sz="2399"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dirty="0"/>
              <a:t>Click to edit text</a:t>
            </a:r>
          </a:p>
        </p:txBody>
      </p:sp>
      <p:sp>
        <p:nvSpPr>
          <p:cNvPr id="6" name="Content Placeholder 5"/>
          <p:cNvSpPr>
            <a:spLocks noGrp="1"/>
          </p:cNvSpPr>
          <p:nvPr>
            <p:ph sz="quarter" idx="4" hasCustomPrompt="1"/>
          </p:nvPr>
        </p:nvSpPr>
        <p:spPr>
          <a:xfrm>
            <a:off x="6182625" y="2084851"/>
            <a:ext cx="5520001" cy="3360000"/>
          </a:xfrm>
        </p:spPr>
        <p:txBody>
          <a:bodyPr>
            <a:noAutofit/>
          </a:bodyPr>
          <a:lstStyle>
            <a:lvl1pPr>
              <a:defRPr sz="2133"/>
            </a:lvl1pPr>
            <a:lvl2pPr>
              <a:defRPr sz="2133"/>
            </a:lvl2pPr>
            <a:lvl3pPr>
              <a:defRPr sz="2133"/>
            </a:lvl3pPr>
            <a:lvl4pPr>
              <a:defRPr sz="2399"/>
            </a:lvl4pPr>
            <a:lvl5pPr>
              <a:defRPr sz="2399"/>
            </a:lvl5pPr>
            <a:lvl6pPr>
              <a:defRPr sz="2133"/>
            </a:lvl6pPr>
            <a:lvl7pPr>
              <a:defRPr sz="2133"/>
            </a:lvl7pPr>
            <a:lvl8pPr>
              <a:defRPr sz="2133"/>
            </a:lvl8pPr>
            <a:lvl9pPr>
              <a:defRPr sz="2133"/>
            </a:lvl9pPr>
          </a:lstStyle>
          <a:p>
            <a:pPr lvl="0"/>
            <a:r>
              <a:rPr lang="en-US" dirty="0"/>
              <a:t>Click to edit text</a:t>
            </a:r>
          </a:p>
          <a:p>
            <a:pPr lvl="1"/>
            <a:r>
              <a:rPr lang="en-US" dirty="0"/>
              <a:t>Second level</a:t>
            </a:r>
          </a:p>
          <a:p>
            <a:pPr lvl="2"/>
            <a:r>
              <a:rPr lang="en-US" dirty="0"/>
              <a:t>Third level</a:t>
            </a:r>
          </a:p>
        </p:txBody>
      </p:sp>
      <p:sp>
        <p:nvSpPr>
          <p:cNvPr id="13" name="Text Placeholder 12"/>
          <p:cNvSpPr>
            <a:spLocks noGrp="1"/>
          </p:cNvSpPr>
          <p:nvPr>
            <p:ph type="body" sz="quarter" idx="14" hasCustomPrompt="1"/>
          </p:nvPr>
        </p:nvSpPr>
        <p:spPr>
          <a:xfrm>
            <a:off x="482600" y="5544848"/>
            <a:ext cx="11241024" cy="540000"/>
          </a:xfrm>
          <a:solidFill>
            <a:schemeClr val="bg1">
              <a:lumMod val="85000"/>
            </a:schemeClr>
          </a:solidFill>
        </p:spPr>
        <p:txBody>
          <a:bodyPr anchor="ctr">
            <a:noAutofit/>
          </a:bodyPr>
          <a:lstStyle>
            <a:lvl1pPr marL="0" indent="0" algn="ctr">
              <a:buNone/>
              <a:defRPr sz="1866" b="1" baseline="0">
                <a:solidFill>
                  <a:schemeClr val="tx1"/>
                </a:solidFill>
              </a:defRPr>
            </a:lvl1pPr>
            <a:lvl2pPr marL="0" indent="0" algn="ctr">
              <a:buNone/>
              <a:defRPr sz="2133"/>
            </a:lvl2pPr>
            <a:lvl3pPr marL="0" indent="0" algn="ctr">
              <a:buNone/>
              <a:defRPr sz="2133"/>
            </a:lvl3pPr>
            <a:lvl4pPr marL="0" indent="0" algn="ctr">
              <a:buNone/>
              <a:defRPr sz="2133"/>
            </a:lvl4pPr>
            <a:lvl5pPr marL="0" indent="0" algn="ctr">
              <a:buNone/>
              <a:defRPr sz="2133"/>
            </a:lvl5pPr>
          </a:lstStyle>
          <a:p>
            <a:pPr lvl="0"/>
            <a:r>
              <a:rPr lang="en-US" dirty="0"/>
              <a:t>Click to edit text</a:t>
            </a:r>
          </a:p>
        </p:txBody>
      </p:sp>
      <p:sp>
        <p:nvSpPr>
          <p:cNvPr id="17" name="Footer Placeholder 4">
            <a:extLst>
              <a:ext uri="{FF2B5EF4-FFF2-40B4-BE49-F238E27FC236}">
                <a16:creationId xmlns:a16="http://schemas.microsoft.com/office/drawing/2014/main" id="{C8508B24-E78F-2542-A419-8BBFA97F56F5}"/>
              </a:ext>
            </a:extLst>
          </p:cNvPr>
          <p:cNvSpPr>
            <a:spLocks noGrp="1"/>
          </p:cNvSpPr>
          <p:nvPr>
            <p:ph type="ftr" sz="quarter" idx="11"/>
          </p:nvPr>
        </p:nvSpPr>
        <p:spPr>
          <a:xfrm>
            <a:off x="1748671" y="6453336"/>
            <a:ext cx="9259001" cy="304722"/>
          </a:xfrm>
        </p:spPr>
        <p:txBody>
          <a:bodyPr/>
          <a:lstStyle/>
          <a:p>
            <a:endParaRPr lang="en-US" dirty="0"/>
          </a:p>
        </p:txBody>
      </p:sp>
      <p:sp>
        <p:nvSpPr>
          <p:cNvPr id="19" name="Slide Number Placeholder 5">
            <a:extLst>
              <a:ext uri="{FF2B5EF4-FFF2-40B4-BE49-F238E27FC236}">
                <a16:creationId xmlns:a16="http://schemas.microsoft.com/office/drawing/2014/main" id="{3428AD8C-CEA3-A144-B54C-568355A21607}"/>
              </a:ext>
            </a:extLst>
          </p:cNvPr>
          <p:cNvSpPr>
            <a:spLocks noGrp="1"/>
          </p:cNvSpPr>
          <p:nvPr>
            <p:ph type="sldNum" sz="quarter" idx="12"/>
          </p:nvPr>
        </p:nvSpPr>
        <p:spPr>
          <a:xfrm>
            <a:off x="11038848" y="6453336"/>
            <a:ext cx="681542" cy="304722"/>
          </a:xfrm>
        </p:spPr>
        <p:txBody>
          <a:bodyPr/>
          <a:lstStyle/>
          <a:p>
            <a:fld id="{086C485A-6D5D-461D-B45A-E5B1F84E7F9D}" type="slidenum">
              <a:rPr lang="en-US" smtClean="0"/>
              <a:t>‹#›</a:t>
            </a:fld>
            <a:endParaRPr lang="en-US" dirty="0"/>
          </a:p>
        </p:txBody>
      </p:sp>
      <p:pic>
        <p:nvPicPr>
          <p:cNvPr id="20" name="Picture 19">
            <a:extLst>
              <a:ext uri="{FF2B5EF4-FFF2-40B4-BE49-F238E27FC236}">
                <a16:creationId xmlns:a16="http://schemas.microsoft.com/office/drawing/2014/main" id="{789FB2C9-3ED3-C445-8371-F5ABAE54C4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563" y="6454092"/>
            <a:ext cx="1036155" cy="287276"/>
          </a:xfrm>
          <a:prstGeom prst="rect">
            <a:avLst/>
          </a:prstGeom>
        </p:spPr>
      </p:pic>
      <p:sp>
        <p:nvSpPr>
          <p:cNvPr id="21" name="Subtitle 2">
            <a:extLst>
              <a:ext uri="{FF2B5EF4-FFF2-40B4-BE49-F238E27FC236}">
                <a16:creationId xmlns:a16="http://schemas.microsoft.com/office/drawing/2014/main" id="{0451D751-671A-2348-8F81-C843C808C598}"/>
              </a:ext>
            </a:extLst>
          </p:cNvPr>
          <p:cNvSpPr>
            <a:spLocks noGrp="1"/>
          </p:cNvSpPr>
          <p:nvPr>
            <p:ph type="subTitle" idx="15" hasCustomPrompt="1"/>
          </p:nvPr>
        </p:nvSpPr>
        <p:spPr>
          <a:xfrm>
            <a:off x="766020" y="932449"/>
            <a:ext cx="9936001" cy="288000"/>
          </a:xfrm>
        </p:spPr>
        <p:txBody>
          <a:bodyPr>
            <a:noAutofit/>
          </a:bodyPr>
          <a:lstStyle>
            <a:lvl1pPr marL="0" indent="0" algn="l">
              <a:spcBef>
                <a:spcPts val="0"/>
              </a:spcBef>
              <a:buNone/>
              <a:defRPr sz="1800">
                <a:solidFill>
                  <a:srgbClr val="649DA4"/>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subtitle</a:t>
            </a:r>
          </a:p>
        </p:txBody>
      </p:sp>
      <p:sp>
        <p:nvSpPr>
          <p:cNvPr id="22" name="Title 6">
            <a:extLst>
              <a:ext uri="{FF2B5EF4-FFF2-40B4-BE49-F238E27FC236}">
                <a16:creationId xmlns:a16="http://schemas.microsoft.com/office/drawing/2014/main" id="{0EF36576-23B9-F848-9AB8-19D124F46501}"/>
              </a:ext>
            </a:extLst>
          </p:cNvPr>
          <p:cNvSpPr>
            <a:spLocks noGrp="1"/>
          </p:cNvSpPr>
          <p:nvPr>
            <p:ph type="title" hasCustomPrompt="1"/>
          </p:nvPr>
        </p:nvSpPr>
        <p:spPr>
          <a:xfrm>
            <a:off x="766020" y="451122"/>
            <a:ext cx="9933880" cy="432000"/>
          </a:xfrm>
          <a:prstGeom prst="rect">
            <a:avLst/>
          </a:prstGeom>
        </p:spPr>
        <p:txBody>
          <a:bodyPr lIns="0" tIns="0" rIns="0" bIns="0">
            <a:noAutofit/>
          </a:bodyPr>
          <a:lstStyle>
            <a:lvl1pPr>
              <a:defRPr sz="2400" b="0" i="0">
                <a:solidFill>
                  <a:srgbClr val="85A651"/>
                </a:solidFill>
                <a:latin typeface="Tisa Sans Pro" panose="020B0504020201020104" pitchFamily="34" charset="0"/>
              </a:defRPr>
            </a:lvl1pPr>
          </a:lstStyle>
          <a:p>
            <a:r>
              <a:rPr lang="en-US" dirty="0"/>
              <a:t>Click to edit title</a:t>
            </a:r>
          </a:p>
        </p:txBody>
      </p:sp>
    </p:spTree>
    <p:extLst>
      <p:ext uri="{BB962C8B-B14F-4D97-AF65-F5344CB8AC3E}">
        <p14:creationId xmlns:p14="http://schemas.microsoft.com/office/powerpoint/2010/main" val="347859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2600" y="5544848"/>
            <a:ext cx="11241024" cy="540000"/>
          </a:xfrm>
          <a:solidFill>
            <a:schemeClr val="bg1">
              <a:lumMod val="85000"/>
            </a:schemeClr>
          </a:solidFill>
        </p:spPr>
        <p:txBody>
          <a:bodyPr anchor="ctr">
            <a:noAutofit/>
          </a:bodyPr>
          <a:lstStyle>
            <a:lvl1pPr marL="0" indent="0" algn="ctr">
              <a:buNone/>
              <a:defRPr sz="1866" b="1">
                <a:solidFill>
                  <a:schemeClr val="tx1"/>
                </a:solidFill>
              </a:defRPr>
            </a:lvl1pPr>
            <a:lvl2pPr marL="0" indent="0" algn="ctr">
              <a:buNone/>
              <a:defRPr sz="2133">
                <a:solidFill>
                  <a:schemeClr val="bg1">
                    <a:lumMod val="50000"/>
                  </a:schemeClr>
                </a:solidFill>
              </a:defRPr>
            </a:lvl2pPr>
            <a:lvl3pPr marL="0" indent="0" algn="ctr">
              <a:buNone/>
              <a:defRPr sz="2133">
                <a:solidFill>
                  <a:schemeClr val="bg1">
                    <a:lumMod val="50000"/>
                  </a:schemeClr>
                </a:solidFill>
              </a:defRPr>
            </a:lvl3pPr>
            <a:lvl4pPr marL="0" indent="0" algn="ctr">
              <a:buNone/>
              <a:defRPr sz="2133">
                <a:solidFill>
                  <a:schemeClr val="bg1">
                    <a:lumMod val="50000"/>
                  </a:schemeClr>
                </a:solidFill>
              </a:defRPr>
            </a:lvl4pPr>
            <a:lvl5pPr marL="0" indent="0" algn="ctr">
              <a:buNone/>
              <a:defRPr sz="2133">
                <a:solidFill>
                  <a:schemeClr val="bg1">
                    <a:lumMod val="50000"/>
                  </a:schemeClr>
                </a:solidFill>
              </a:defRPr>
            </a:lvl5pPr>
          </a:lstStyle>
          <a:p>
            <a:pPr lvl="0"/>
            <a:r>
              <a:rPr lang="en-US" dirty="0"/>
              <a:t>Click to edit text</a:t>
            </a:r>
          </a:p>
        </p:txBody>
      </p:sp>
      <p:sp>
        <p:nvSpPr>
          <p:cNvPr id="10" name="Footer Placeholder 4">
            <a:extLst>
              <a:ext uri="{FF2B5EF4-FFF2-40B4-BE49-F238E27FC236}">
                <a16:creationId xmlns:a16="http://schemas.microsoft.com/office/drawing/2014/main" id="{58FCCAB4-9845-D548-A8B0-9BD778B36E54}"/>
              </a:ext>
            </a:extLst>
          </p:cNvPr>
          <p:cNvSpPr>
            <a:spLocks noGrp="1"/>
          </p:cNvSpPr>
          <p:nvPr>
            <p:ph type="ftr" sz="quarter" idx="11"/>
          </p:nvPr>
        </p:nvSpPr>
        <p:spPr>
          <a:xfrm>
            <a:off x="1748671" y="6453336"/>
            <a:ext cx="9259001" cy="304722"/>
          </a:xfrm>
        </p:spPr>
        <p:txBody>
          <a:bodyPr/>
          <a:lstStyle/>
          <a:p>
            <a:endParaRPr lang="en-US" dirty="0"/>
          </a:p>
        </p:txBody>
      </p:sp>
      <p:sp>
        <p:nvSpPr>
          <p:cNvPr id="13" name="Slide Number Placeholder 5">
            <a:extLst>
              <a:ext uri="{FF2B5EF4-FFF2-40B4-BE49-F238E27FC236}">
                <a16:creationId xmlns:a16="http://schemas.microsoft.com/office/drawing/2014/main" id="{2B1C954F-685D-B049-84FF-752DAFEF09A3}"/>
              </a:ext>
            </a:extLst>
          </p:cNvPr>
          <p:cNvSpPr>
            <a:spLocks noGrp="1"/>
          </p:cNvSpPr>
          <p:nvPr>
            <p:ph type="sldNum" sz="quarter" idx="12"/>
          </p:nvPr>
        </p:nvSpPr>
        <p:spPr>
          <a:xfrm>
            <a:off x="11038848" y="6453336"/>
            <a:ext cx="681542" cy="304722"/>
          </a:xfrm>
        </p:spPr>
        <p:txBody>
          <a:bodyPr/>
          <a:lstStyle/>
          <a:p>
            <a:fld id="{086C485A-6D5D-461D-B45A-E5B1F84E7F9D}" type="slidenum">
              <a:rPr lang="en-US" smtClean="0"/>
              <a:t>‹#›</a:t>
            </a:fld>
            <a:endParaRPr lang="en-US" dirty="0"/>
          </a:p>
        </p:txBody>
      </p:sp>
      <p:pic>
        <p:nvPicPr>
          <p:cNvPr id="15" name="Picture 14">
            <a:extLst>
              <a:ext uri="{FF2B5EF4-FFF2-40B4-BE49-F238E27FC236}">
                <a16:creationId xmlns:a16="http://schemas.microsoft.com/office/drawing/2014/main" id="{EF0827B4-BEFE-794A-99B5-55EB1D200F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563" y="6454092"/>
            <a:ext cx="1036155" cy="287276"/>
          </a:xfrm>
          <a:prstGeom prst="rect">
            <a:avLst/>
          </a:prstGeom>
        </p:spPr>
      </p:pic>
      <p:sp>
        <p:nvSpPr>
          <p:cNvPr id="16" name="Subtitle 2">
            <a:extLst>
              <a:ext uri="{FF2B5EF4-FFF2-40B4-BE49-F238E27FC236}">
                <a16:creationId xmlns:a16="http://schemas.microsoft.com/office/drawing/2014/main" id="{71F6E8AC-6A00-FA44-90CA-B27D976D67CA}"/>
              </a:ext>
            </a:extLst>
          </p:cNvPr>
          <p:cNvSpPr>
            <a:spLocks noGrp="1"/>
          </p:cNvSpPr>
          <p:nvPr>
            <p:ph type="subTitle" idx="1" hasCustomPrompt="1"/>
          </p:nvPr>
        </p:nvSpPr>
        <p:spPr>
          <a:xfrm>
            <a:off x="766020" y="932449"/>
            <a:ext cx="9936001" cy="288000"/>
          </a:xfrm>
        </p:spPr>
        <p:txBody>
          <a:bodyPr>
            <a:noAutofit/>
          </a:bodyPr>
          <a:lstStyle>
            <a:lvl1pPr marL="0" indent="0" algn="l">
              <a:spcBef>
                <a:spcPts val="0"/>
              </a:spcBef>
              <a:buNone/>
              <a:defRPr sz="1800">
                <a:solidFill>
                  <a:srgbClr val="649DA4"/>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subtitle</a:t>
            </a:r>
          </a:p>
        </p:txBody>
      </p:sp>
      <p:sp>
        <p:nvSpPr>
          <p:cNvPr id="17" name="Title 6">
            <a:extLst>
              <a:ext uri="{FF2B5EF4-FFF2-40B4-BE49-F238E27FC236}">
                <a16:creationId xmlns:a16="http://schemas.microsoft.com/office/drawing/2014/main" id="{F806B020-4EB0-4749-BFD8-5FC301D369BB}"/>
              </a:ext>
            </a:extLst>
          </p:cNvPr>
          <p:cNvSpPr>
            <a:spLocks noGrp="1"/>
          </p:cNvSpPr>
          <p:nvPr>
            <p:ph type="title" hasCustomPrompt="1"/>
          </p:nvPr>
        </p:nvSpPr>
        <p:spPr>
          <a:xfrm>
            <a:off x="766020" y="451122"/>
            <a:ext cx="9933880" cy="432000"/>
          </a:xfrm>
          <a:prstGeom prst="rect">
            <a:avLst/>
          </a:prstGeom>
        </p:spPr>
        <p:txBody>
          <a:bodyPr lIns="0" tIns="0" rIns="0" bIns="0">
            <a:noAutofit/>
          </a:bodyPr>
          <a:lstStyle>
            <a:lvl1pPr>
              <a:defRPr sz="2400" b="0" i="0">
                <a:solidFill>
                  <a:srgbClr val="85A651"/>
                </a:solidFill>
                <a:latin typeface="Tisa Sans Pro" panose="020B0504020201020104" pitchFamily="34" charset="0"/>
              </a:defRPr>
            </a:lvl1pPr>
          </a:lstStyle>
          <a:p>
            <a:r>
              <a:rPr lang="en-US" dirty="0"/>
              <a:t>Click to edit title</a:t>
            </a:r>
          </a:p>
        </p:txBody>
      </p:sp>
    </p:spTree>
    <p:extLst>
      <p:ext uri="{BB962C8B-B14F-4D97-AF65-F5344CB8AC3E}">
        <p14:creationId xmlns:p14="http://schemas.microsoft.com/office/powerpoint/2010/main" val="122868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70F8C2C-D2C8-7E4D-AA8E-98EACD3C33A4}"/>
              </a:ext>
            </a:extLst>
          </p:cNvPr>
          <p:cNvSpPr>
            <a:spLocks noGrp="1"/>
          </p:cNvSpPr>
          <p:nvPr>
            <p:ph type="ftr" sz="quarter" idx="11"/>
          </p:nvPr>
        </p:nvSpPr>
        <p:spPr>
          <a:xfrm>
            <a:off x="1748671" y="6453336"/>
            <a:ext cx="9259001" cy="304722"/>
          </a:xfrm>
        </p:spPr>
        <p:txBody>
          <a:bodyPr/>
          <a:lstStyle/>
          <a:p>
            <a:endParaRPr lang="en-US" dirty="0"/>
          </a:p>
        </p:txBody>
      </p:sp>
      <p:sp>
        <p:nvSpPr>
          <p:cNvPr id="6" name="Slide Number Placeholder 5">
            <a:extLst>
              <a:ext uri="{FF2B5EF4-FFF2-40B4-BE49-F238E27FC236}">
                <a16:creationId xmlns:a16="http://schemas.microsoft.com/office/drawing/2014/main" id="{5225FA37-6D05-8642-BDBD-127D0E1D46B6}"/>
              </a:ext>
            </a:extLst>
          </p:cNvPr>
          <p:cNvSpPr>
            <a:spLocks noGrp="1"/>
          </p:cNvSpPr>
          <p:nvPr>
            <p:ph type="sldNum" sz="quarter" idx="12"/>
          </p:nvPr>
        </p:nvSpPr>
        <p:spPr>
          <a:xfrm>
            <a:off x="11038848" y="6453336"/>
            <a:ext cx="681542" cy="304722"/>
          </a:xfrm>
        </p:spPr>
        <p:txBody>
          <a:bodyPr/>
          <a:lstStyle/>
          <a:p>
            <a:fld id="{086C485A-6D5D-461D-B45A-E5B1F84E7F9D}" type="slidenum">
              <a:rPr lang="en-US" smtClean="0"/>
              <a:t>‹#›</a:t>
            </a:fld>
            <a:endParaRPr lang="en-US" dirty="0"/>
          </a:p>
        </p:txBody>
      </p:sp>
      <p:pic>
        <p:nvPicPr>
          <p:cNvPr id="7" name="Picture 6">
            <a:extLst>
              <a:ext uri="{FF2B5EF4-FFF2-40B4-BE49-F238E27FC236}">
                <a16:creationId xmlns:a16="http://schemas.microsoft.com/office/drawing/2014/main" id="{B81B0417-FDDB-4E40-A386-92567DD2C9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563" y="6454092"/>
            <a:ext cx="1036155" cy="287276"/>
          </a:xfrm>
          <a:prstGeom prst="rect">
            <a:avLst/>
          </a:prstGeom>
        </p:spPr>
      </p:pic>
    </p:spTree>
    <p:extLst>
      <p:ext uri="{BB962C8B-B14F-4D97-AF65-F5344CB8AC3E}">
        <p14:creationId xmlns:p14="http://schemas.microsoft.com/office/powerpoint/2010/main" val="1999900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Divider">
    <p:spTree>
      <p:nvGrpSpPr>
        <p:cNvPr id="1" name=""/>
        <p:cNvGrpSpPr/>
        <p:nvPr/>
      </p:nvGrpSpPr>
      <p:grpSpPr>
        <a:xfrm>
          <a:off x="0" y="0"/>
          <a:ext cx="0" cy="0"/>
          <a:chOff x="0" y="0"/>
          <a:chExt cx="0" cy="0"/>
        </a:xfrm>
      </p:grpSpPr>
      <p:sp>
        <p:nvSpPr>
          <p:cNvPr id="2" name="Divider Title"/>
          <p:cNvSpPr>
            <a:spLocks noGrp="1"/>
          </p:cNvSpPr>
          <p:nvPr>
            <p:ph type="title"/>
          </p:nvPr>
        </p:nvSpPr>
        <p:spPr>
          <a:xfrm>
            <a:off x="3259636" y="2858823"/>
            <a:ext cx="5441455" cy="1018412"/>
          </a:xfrm>
        </p:spPr>
        <p:txBody>
          <a:bodyPr anchor="t" anchorCtr="0"/>
          <a:lstStyle>
            <a:lvl1pPr algn="l">
              <a:defRPr sz="2118" b="0" i="0" cap="none" baseline="0">
                <a:latin typeface="Tisa Sans Pro" panose="020B0504020201020104" pitchFamily="34" charset="0"/>
              </a:defRPr>
            </a:lvl1pPr>
          </a:lstStyle>
          <a:p>
            <a:r>
              <a:rPr lang="en-US" dirty="0"/>
              <a:t>Click to edit Master title style</a:t>
            </a:r>
            <a:endParaRPr lang="en-CA" dirty="0"/>
          </a:p>
        </p:txBody>
      </p:sp>
      <p:sp>
        <p:nvSpPr>
          <p:cNvPr id="3" name="Divider Subtitle"/>
          <p:cNvSpPr>
            <a:spLocks noGrp="1"/>
          </p:cNvSpPr>
          <p:nvPr>
            <p:ph type="body" idx="1"/>
          </p:nvPr>
        </p:nvSpPr>
        <p:spPr>
          <a:xfrm>
            <a:off x="3259636" y="3931528"/>
            <a:ext cx="5441455" cy="298672"/>
          </a:xfrm>
        </p:spPr>
        <p:txBody>
          <a:bodyPr anchor="t" anchorCtr="0">
            <a:spAutoFit/>
          </a:bodyPr>
          <a:lstStyle>
            <a:lvl1pPr marL="0" indent="0">
              <a:spcBef>
                <a:spcPts val="0"/>
              </a:spcBef>
              <a:buNone/>
              <a:defRPr sz="1941" b="0">
                <a:solidFill>
                  <a:schemeClr val="tx1"/>
                </a:solidFill>
              </a:defRPr>
            </a:lvl1pPr>
            <a:lvl2pPr marL="506216" indent="0">
              <a:buNone/>
              <a:defRPr sz="2038">
                <a:solidFill>
                  <a:schemeClr val="tx1">
                    <a:tint val="75000"/>
                  </a:schemeClr>
                </a:solidFill>
              </a:defRPr>
            </a:lvl2pPr>
            <a:lvl3pPr marL="1012432" indent="0">
              <a:buNone/>
              <a:defRPr sz="1747">
                <a:solidFill>
                  <a:schemeClr val="tx1">
                    <a:tint val="75000"/>
                  </a:schemeClr>
                </a:solidFill>
              </a:defRPr>
            </a:lvl3pPr>
            <a:lvl4pPr marL="1518647" indent="0">
              <a:buNone/>
              <a:defRPr sz="1553">
                <a:solidFill>
                  <a:schemeClr val="tx1">
                    <a:tint val="75000"/>
                  </a:schemeClr>
                </a:solidFill>
              </a:defRPr>
            </a:lvl4pPr>
            <a:lvl5pPr marL="2024864" indent="0">
              <a:buNone/>
              <a:defRPr sz="1553">
                <a:solidFill>
                  <a:schemeClr val="tx1">
                    <a:tint val="75000"/>
                  </a:schemeClr>
                </a:solidFill>
              </a:defRPr>
            </a:lvl5pPr>
            <a:lvl6pPr marL="2531080" indent="0">
              <a:buNone/>
              <a:defRPr sz="1553">
                <a:solidFill>
                  <a:schemeClr val="tx1">
                    <a:tint val="75000"/>
                  </a:schemeClr>
                </a:solidFill>
              </a:defRPr>
            </a:lvl6pPr>
            <a:lvl7pPr marL="3037296" indent="0">
              <a:buNone/>
              <a:defRPr sz="1553">
                <a:solidFill>
                  <a:schemeClr val="tx1">
                    <a:tint val="75000"/>
                  </a:schemeClr>
                </a:solidFill>
              </a:defRPr>
            </a:lvl7pPr>
            <a:lvl8pPr marL="3543512" indent="0">
              <a:buNone/>
              <a:defRPr sz="1553">
                <a:solidFill>
                  <a:schemeClr val="tx1">
                    <a:tint val="75000"/>
                  </a:schemeClr>
                </a:solidFill>
              </a:defRPr>
            </a:lvl8pPr>
            <a:lvl9pPr marL="4049727" indent="0">
              <a:buNone/>
              <a:defRPr sz="1553">
                <a:solidFill>
                  <a:schemeClr val="tx1">
                    <a:tint val="75000"/>
                  </a:schemeClr>
                </a:solidFill>
              </a:defRPr>
            </a:lvl9pPr>
          </a:lstStyle>
          <a:p>
            <a:pPr lvl="0"/>
            <a:r>
              <a:rPr lang="en-US"/>
              <a:t>Click to edit Master text styles</a:t>
            </a:r>
          </a:p>
        </p:txBody>
      </p:sp>
      <p:grpSp>
        <p:nvGrpSpPr>
          <p:cNvPr id="5" name="Group 4">
            <a:extLst>
              <a:ext uri="{FF2B5EF4-FFF2-40B4-BE49-F238E27FC236}">
                <a16:creationId xmlns:a16="http://schemas.microsoft.com/office/drawing/2014/main" id="{077EE40C-C85E-4E4E-AEA4-F18DC2970718}"/>
              </a:ext>
            </a:extLst>
          </p:cNvPr>
          <p:cNvGrpSpPr/>
          <p:nvPr/>
        </p:nvGrpSpPr>
        <p:grpSpPr>
          <a:xfrm>
            <a:off x="1540625" y="1210235"/>
            <a:ext cx="5974080" cy="3630706"/>
            <a:chOff x="1271016" y="1371600"/>
            <a:chExt cx="4928616" cy="4114800"/>
          </a:xfrm>
        </p:grpSpPr>
        <p:cxnSp>
          <p:nvCxnSpPr>
            <p:cNvPr id="6" name="Straight Connector 5">
              <a:extLst>
                <a:ext uri="{FF2B5EF4-FFF2-40B4-BE49-F238E27FC236}">
                  <a16:creationId xmlns:a16="http://schemas.microsoft.com/office/drawing/2014/main" id="{0EBA51DF-B21F-4CF5-A120-B89CB3082BB3}"/>
                </a:ext>
              </a:extLst>
            </p:cNvPr>
            <p:cNvCxnSpPr/>
            <p:nvPr/>
          </p:nvCxnSpPr>
          <p:spPr>
            <a:xfrm>
              <a:off x="1271016" y="2587752"/>
              <a:ext cx="4928616"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B5B9A9-B722-409B-94DF-A03AB033D3BB}"/>
                </a:ext>
              </a:extLst>
            </p:cNvPr>
            <p:cNvCxnSpPr/>
            <p:nvPr/>
          </p:nvCxnSpPr>
          <p:spPr>
            <a:xfrm>
              <a:off x="2395728" y="1371600"/>
              <a:ext cx="0" cy="411480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6201BD-E6AB-47CF-B1F7-DDAAA4E9DE45}"/>
                </a:ext>
              </a:extLst>
            </p:cNvPr>
            <p:cNvCxnSpPr/>
            <p:nvPr/>
          </p:nvCxnSpPr>
          <p:spPr>
            <a:xfrm>
              <a:off x="1792224" y="5029200"/>
              <a:ext cx="98755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0B7521-D8FC-430C-BCE9-D087D980F741}"/>
                </a:ext>
              </a:extLst>
            </p:cNvPr>
            <p:cNvCxnSpPr/>
            <p:nvPr/>
          </p:nvCxnSpPr>
          <p:spPr>
            <a:xfrm>
              <a:off x="5175504" y="2066544"/>
              <a:ext cx="0" cy="77724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11" name="Filename" hidden="1">
            <a:extLst>
              <a:ext uri="{FF2B5EF4-FFF2-40B4-BE49-F238E27FC236}">
                <a16:creationId xmlns:a16="http://schemas.microsoft.com/office/drawing/2014/main" id="{86C32397-8B46-4E2A-A976-B3519A796B68}"/>
              </a:ext>
            </a:extLst>
          </p:cNvPr>
          <p:cNvSpPr txBox="1"/>
          <p:nvPr/>
        </p:nvSpPr>
        <p:spPr>
          <a:xfrm>
            <a:off x="429908" y="6619442"/>
            <a:ext cx="11349640" cy="148913"/>
          </a:xfrm>
          <a:prstGeom prst="rect">
            <a:avLst/>
          </a:prstGeom>
          <a:noFill/>
        </p:spPr>
        <p:txBody>
          <a:bodyPr wrap="square" lIns="0" tIns="0" rIns="0" bIns="0" rtlCol="0" anchor="b" anchorCtr="0">
            <a:normAutofit/>
          </a:bodyPr>
          <a:lstStyle/>
          <a:p>
            <a:r>
              <a:rPr lang="en-US" sz="582" b="0" i="0" noProof="1">
                <a:solidFill>
                  <a:schemeClr val="tx1"/>
                </a:solidFill>
                <a:latin typeface="Tisa Sans Pro" panose="020B0504020201020104" pitchFamily="34" charset="0"/>
                <a:cs typeface="Arial" pitchFamily="34" charset="0"/>
              </a:rPr>
              <a:t>D:\Presentation Solutions Ltd\PS - WIP Q1 2020\TD Securities\Library\Resources Landscape Letter.potx</a:t>
            </a:r>
            <a:endParaRPr lang="en-CA" sz="582" b="0" i="0" noProof="1">
              <a:solidFill>
                <a:schemeClr val="tx1"/>
              </a:solidFill>
              <a:latin typeface="Tisa Sans Pro" panose="020B0504020201020104" pitchFamily="34" charset="0"/>
              <a:cs typeface="Arial" pitchFamily="34" charset="0"/>
            </a:endParaRPr>
          </a:p>
        </p:txBody>
      </p:sp>
      <p:sp>
        <p:nvSpPr>
          <p:cNvPr id="13" name="Draft" hidden="1">
            <a:extLst>
              <a:ext uri="{FF2B5EF4-FFF2-40B4-BE49-F238E27FC236}">
                <a16:creationId xmlns:a16="http://schemas.microsoft.com/office/drawing/2014/main" id="{6E18A5BF-395C-4BFB-B357-67C70217BE01}"/>
              </a:ext>
            </a:extLst>
          </p:cNvPr>
          <p:cNvSpPr txBox="1"/>
          <p:nvPr/>
        </p:nvSpPr>
        <p:spPr>
          <a:xfrm>
            <a:off x="6033469" y="221986"/>
            <a:ext cx="424907" cy="190052"/>
          </a:xfrm>
          <a:prstGeom prst="rect">
            <a:avLst/>
          </a:prstGeom>
          <a:noFill/>
        </p:spPr>
        <p:txBody>
          <a:bodyPr wrap="none" lIns="0" tIns="0" rIns="0" bIns="0" rtlCol="0">
            <a:spAutoFit/>
          </a:bodyPr>
          <a:lstStyle/>
          <a:p>
            <a:pPr algn="r"/>
            <a:r>
              <a:rPr lang="en-CA" sz="1235" b="0" i="0" dirty="0">
                <a:solidFill>
                  <a:srgbClr val="FF0000"/>
                </a:solidFill>
                <a:latin typeface="Tisa Sans Pro" panose="020B0504020201020104" pitchFamily="34" charset="0"/>
                <a:cs typeface="Arial" pitchFamily="34" charset="0"/>
              </a:rPr>
              <a:t>DRAFT</a:t>
            </a:r>
          </a:p>
        </p:txBody>
      </p:sp>
    </p:spTree>
    <p:extLst>
      <p:ext uri="{BB962C8B-B14F-4D97-AF65-F5344CB8AC3E}">
        <p14:creationId xmlns:p14="http://schemas.microsoft.com/office/powerpoint/2010/main" val="148820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EB3F9436-D73D-AE42-BD67-6AA5E516322F}"/>
              </a:ext>
            </a:extLst>
          </p:cNvPr>
          <p:cNvSpPr/>
          <p:nvPr userDrawn="1"/>
        </p:nvSpPr>
        <p:spPr>
          <a:xfrm>
            <a:off x="847623" y="6451600"/>
            <a:ext cx="0" cy="280670"/>
          </a:xfrm>
          <a:custGeom>
            <a:avLst/>
            <a:gdLst/>
            <a:ahLst/>
            <a:cxnLst/>
            <a:rect l="l" t="t" r="r" b="b"/>
            <a:pathLst>
              <a:path h="280670">
                <a:moveTo>
                  <a:pt x="0" y="0"/>
                </a:moveTo>
                <a:lnTo>
                  <a:pt x="0" y="280352"/>
                </a:lnTo>
              </a:path>
            </a:pathLst>
          </a:custGeom>
          <a:ln w="6350">
            <a:solidFill>
              <a:srgbClr val="111E6C"/>
            </a:solidFill>
          </a:ln>
        </p:spPr>
        <p:txBody>
          <a:bodyPr wrap="square" lIns="0" tIns="0" rIns="0" bIns="0" rtlCol="0"/>
          <a:lstStyle/>
          <a:p>
            <a:endParaRPr/>
          </a:p>
        </p:txBody>
      </p:sp>
      <p:sp>
        <p:nvSpPr>
          <p:cNvPr id="10" name="object 5">
            <a:extLst>
              <a:ext uri="{FF2B5EF4-FFF2-40B4-BE49-F238E27FC236}">
                <a16:creationId xmlns:a16="http://schemas.microsoft.com/office/drawing/2014/main" id="{7EF8C397-B3A3-D94F-A408-2AF897CA74C1}"/>
              </a:ext>
            </a:extLst>
          </p:cNvPr>
          <p:cNvSpPr txBox="1"/>
          <p:nvPr userDrawn="1"/>
        </p:nvSpPr>
        <p:spPr>
          <a:xfrm>
            <a:off x="878563" y="6501333"/>
            <a:ext cx="1447165" cy="147320"/>
          </a:xfrm>
          <a:prstGeom prst="rect">
            <a:avLst/>
          </a:prstGeom>
        </p:spPr>
        <p:txBody>
          <a:bodyPr vert="horz" wrap="square" lIns="0" tIns="12700" rIns="0" bIns="0" rtlCol="0">
            <a:spAutoFit/>
          </a:bodyPr>
          <a:lstStyle/>
          <a:p>
            <a:pPr marL="12700">
              <a:lnSpc>
                <a:spcPct val="100000"/>
              </a:lnSpc>
              <a:spcBef>
                <a:spcPts val="100"/>
              </a:spcBef>
            </a:pPr>
            <a:r>
              <a:rPr sz="800" spc="70">
                <a:solidFill>
                  <a:srgbClr val="111E6C"/>
                </a:solidFill>
                <a:latin typeface="Tisa Sans Pro"/>
                <a:cs typeface="Tisa Sans Pro"/>
              </a:rPr>
              <a:t>TSX: </a:t>
            </a:r>
            <a:r>
              <a:rPr sz="800" b="1" spc="65">
                <a:solidFill>
                  <a:srgbClr val="111E6C"/>
                </a:solidFill>
                <a:latin typeface="Tisa Sans Pro"/>
                <a:cs typeface="Tisa Sans Pro"/>
              </a:rPr>
              <a:t>ALS </a:t>
            </a:r>
            <a:r>
              <a:rPr sz="800">
                <a:solidFill>
                  <a:srgbClr val="111E6C"/>
                </a:solidFill>
                <a:latin typeface="Tisa Sans Pro"/>
                <a:cs typeface="Tisa Sans Pro"/>
              </a:rPr>
              <a:t>| </a:t>
            </a:r>
            <a:r>
              <a:rPr sz="800" spc="65">
                <a:solidFill>
                  <a:srgbClr val="111E6C"/>
                </a:solidFill>
                <a:latin typeface="Tisa Sans Pro"/>
                <a:cs typeface="Tisa Sans Pro"/>
              </a:rPr>
              <a:t>OTCQX:</a:t>
            </a:r>
            <a:r>
              <a:rPr sz="800" spc="-55">
                <a:solidFill>
                  <a:srgbClr val="111E6C"/>
                </a:solidFill>
                <a:latin typeface="Tisa Sans Pro"/>
                <a:cs typeface="Tisa Sans Pro"/>
              </a:rPr>
              <a:t> </a:t>
            </a:r>
            <a:r>
              <a:rPr sz="800" b="1" spc="65">
                <a:solidFill>
                  <a:srgbClr val="111E6C"/>
                </a:solidFill>
                <a:latin typeface="Tisa Sans Pro"/>
                <a:cs typeface="Tisa Sans Pro"/>
              </a:rPr>
              <a:t>ATUSF</a:t>
            </a:r>
            <a:r>
              <a:rPr sz="800" b="1" spc="-60">
                <a:solidFill>
                  <a:srgbClr val="111E6C"/>
                </a:solidFill>
                <a:latin typeface="Tisa Sans Pro"/>
                <a:cs typeface="Tisa Sans Pro"/>
              </a:rPr>
              <a:t> </a:t>
            </a:r>
            <a:endParaRPr sz="800">
              <a:latin typeface="Tisa Sans Pro"/>
              <a:cs typeface="Tisa Sans Pro"/>
            </a:endParaRPr>
          </a:p>
        </p:txBody>
      </p:sp>
      <p:sp>
        <p:nvSpPr>
          <p:cNvPr id="11" name="object 6">
            <a:extLst>
              <a:ext uri="{FF2B5EF4-FFF2-40B4-BE49-F238E27FC236}">
                <a16:creationId xmlns:a16="http://schemas.microsoft.com/office/drawing/2014/main" id="{328B72CE-F533-A64E-A54F-DEBFB8F524AA}"/>
              </a:ext>
            </a:extLst>
          </p:cNvPr>
          <p:cNvSpPr/>
          <p:nvPr userDrawn="1"/>
        </p:nvSpPr>
        <p:spPr>
          <a:xfrm>
            <a:off x="457206" y="6454689"/>
            <a:ext cx="285751" cy="2781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14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3" y="172149"/>
            <a:ext cx="9625082" cy="462361"/>
          </a:xfrm>
          <a:prstGeom prst="rect">
            <a:avLst/>
          </a:prstGeom>
        </p:spPr>
        <p:txBody>
          <a:bodyPr>
            <a:normAutofit/>
          </a:bodyPr>
          <a:lstStyle>
            <a:lvl1pPr>
              <a:defRPr sz="2454">
                <a:solidFill>
                  <a:srgbClr val="0F306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2"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endParaRPr lang="en-CA"/>
          </a:p>
        </p:txBody>
      </p:sp>
      <p:sp>
        <p:nvSpPr>
          <p:cNvPr id="5" name="Footer Placeholder 4"/>
          <p:cNvSpPr>
            <a:spLocks noGrp="1"/>
          </p:cNvSpPr>
          <p:nvPr>
            <p:ph type="ftr" sz="quarter" idx="11"/>
          </p:nvPr>
        </p:nvSpPr>
        <p:spPr>
          <a:xfrm>
            <a:off x="4038602" y="6356352"/>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7827E507-21DD-4F69-B0F9-AE254B0B7365}" type="slidenum">
              <a:rPr lang="en-CA" smtClean="0"/>
              <a:t>‹#›</a:t>
            </a:fld>
            <a:endParaRPr lang="en-CA"/>
          </a:p>
        </p:txBody>
      </p:sp>
    </p:spTree>
    <p:extLst>
      <p:ext uri="{BB962C8B-B14F-4D97-AF65-F5344CB8AC3E}">
        <p14:creationId xmlns:p14="http://schemas.microsoft.com/office/powerpoint/2010/main" val="10074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48671" y="6453336"/>
            <a:ext cx="9259001" cy="304722"/>
          </a:xfrm>
        </p:spPr>
        <p:txBody>
          <a:bodyPr/>
          <a:lstStyle/>
          <a:p>
            <a:endParaRPr lang="en-US" dirty="0"/>
          </a:p>
        </p:txBody>
      </p:sp>
      <p:sp>
        <p:nvSpPr>
          <p:cNvPr id="6" name="Slide Number Placeholder 5"/>
          <p:cNvSpPr>
            <a:spLocks noGrp="1"/>
          </p:cNvSpPr>
          <p:nvPr>
            <p:ph type="sldNum" sz="quarter" idx="12"/>
          </p:nvPr>
        </p:nvSpPr>
        <p:spPr>
          <a:xfrm>
            <a:off x="11038848" y="6453336"/>
            <a:ext cx="681542" cy="304722"/>
          </a:xfrm>
        </p:spPr>
        <p:txBody>
          <a:bodyPr/>
          <a:lstStyle/>
          <a:p>
            <a:fld id="{086C485A-6D5D-461D-B45A-E5B1F84E7F9D}" type="slidenum">
              <a:rPr lang="en-US" smtClean="0"/>
              <a:t>‹#›</a:t>
            </a:fld>
            <a:endParaRPr lang="en-US" dirty="0"/>
          </a:p>
        </p:txBody>
      </p:sp>
      <p:sp>
        <p:nvSpPr>
          <p:cNvPr id="8" name="Text Placeholder 7"/>
          <p:cNvSpPr>
            <a:spLocks noGrp="1"/>
          </p:cNvSpPr>
          <p:nvPr>
            <p:ph type="body" sz="quarter" idx="13" hasCustomPrompt="1"/>
          </p:nvPr>
        </p:nvSpPr>
        <p:spPr>
          <a:xfrm>
            <a:off x="474133" y="1701801"/>
            <a:ext cx="11245851" cy="3744659"/>
          </a:xfrm>
        </p:spPr>
        <p:txBody>
          <a:bodyPr/>
          <a:lstStyle/>
          <a:p>
            <a:pPr lvl="0"/>
            <a:r>
              <a:rPr lang="en-US" dirty="0"/>
              <a:t>Click to edit text</a:t>
            </a:r>
          </a:p>
          <a:p>
            <a:pPr lvl="1"/>
            <a:r>
              <a:rPr lang="en-US" dirty="0"/>
              <a:t>Second level</a:t>
            </a:r>
          </a:p>
          <a:p>
            <a:pPr lvl="2"/>
            <a:r>
              <a:rPr lang="en-US" dirty="0"/>
              <a:t>Third level</a:t>
            </a:r>
          </a:p>
        </p:txBody>
      </p:sp>
      <p:sp>
        <p:nvSpPr>
          <p:cNvPr id="10" name="Text Placeholder 9"/>
          <p:cNvSpPr>
            <a:spLocks noGrp="1"/>
          </p:cNvSpPr>
          <p:nvPr>
            <p:ph type="body" sz="quarter" idx="14" hasCustomPrompt="1"/>
          </p:nvPr>
        </p:nvSpPr>
        <p:spPr>
          <a:xfrm>
            <a:off x="478960" y="5545801"/>
            <a:ext cx="11241024" cy="540000"/>
          </a:xfrm>
          <a:solidFill>
            <a:schemeClr val="bg1">
              <a:lumMod val="85000"/>
            </a:schemeClr>
          </a:solidFill>
        </p:spPr>
        <p:txBody>
          <a:bodyPr anchor="ctr">
            <a:noAutofit/>
          </a:bodyPr>
          <a:lstStyle>
            <a:lvl1pPr marL="0" indent="0" algn="ctr">
              <a:spcBef>
                <a:spcPts val="0"/>
              </a:spcBef>
              <a:buNone/>
              <a:defRPr sz="1866" b="1"/>
            </a:lvl1pPr>
            <a:lvl2pPr marL="0" indent="0" algn="ctr">
              <a:spcBef>
                <a:spcPts val="0"/>
              </a:spcBef>
              <a:buNone/>
              <a:defRPr sz="2133"/>
            </a:lvl2pPr>
            <a:lvl3pPr marL="0" indent="0" algn="ctr">
              <a:spcBef>
                <a:spcPts val="0"/>
              </a:spcBef>
              <a:buNone/>
              <a:defRPr sz="2133"/>
            </a:lvl3pPr>
            <a:lvl4pPr marL="0" indent="0" algn="ctr">
              <a:spcBef>
                <a:spcPts val="0"/>
              </a:spcBef>
              <a:buNone/>
              <a:defRPr sz="2133"/>
            </a:lvl4pPr>
            <a:lvl5pPr marL="0" indent="0" algn="ctr">
              <a:spcBef>
                <a:spcPts val="0"/>
              </a:spcBef>
              <a:buNone/>
              <a:defRPr sz="2133"/>
            </a:lvl5pPr>
          </a:lstStyle>
          <a:p>
            <a:pPr lvl="0"/>
            <a:r>
              <a:rPr lang="en-US" dirty="0"/>
              <a:t>Click to edit text</a:t>
            </a:r>
          </a:p>
        </p:txBody>
      </p:sp>
      <p:sp>
        <p:nvSpPr>
          <p:cNvPr id="9" name="Subtitle 2">
            <a:extLst>
              <a:ext uri="{FF2B5EF4-FFF2-40B4-BE49-F238E27FC236}">
                <a16:creationId xmlns:a16="http://schemas.microsoft.com/office/drawing/2014/main" id="{2CC56E29-3C81-410E-BA42-49D9DC6D8436}"/>
              </a:ext>
            </a:extLst>
          </p:cNvPr>
          <p:cNvSpPr>
            <a:spLocks noGrp="1"/>
          </p:cNvSpPr>
          <p:nvPr>
            <p:ph type="subTitle" idx="1" hasCustomPrompt="1"/>
          </p:nvPr>
        </p:nvSpPr>
        <p:spPr>
          <a:xfrm>
            <a:off x="766020" y="932449"/>
            <a:ext cx="9936001" cy="288000"/>
          </a:xfrm>
        </p:spPr>
        <p:txBody>
          <a:bodyPr>
            <a:noAutofit/>
          </a:bodyPr>
          <a:lstStyle>
            <a:lvl1pPr marL="0" indent="0" algn="l">
              <a:spcBef>
                <a:spcPts val="0"/>
              </a:spcBef>
              <a:buNone/>
              <a:defRPr sz="1800">
                <a:solidFill>
                  <a:srgbClr val="649DA4"/>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subtitle</a:t>
            </a:r>
          </a:p>
        </p:txBody>
      </p:sp>
      <p:sp>
        <p:nvSpPr>
          <p:cNvPr id="11" name="Title 6">
            <a:extLst>
              <a:ext uri="{FF2B5EF4-FFF2-40B4-BE49-F238E27FC236}">
                <a16:creationId xmlns:a16="http://schemas.microsoft.com/office/drawing/2014/main" id="{FBB5D541-0AAF-4159-8F57-52D9B5D424E7}"/>
              </a:ext>
            </a:extLst>
          </p:cNvPr>
          <p:cNvSpPr>
            <a:spLocks noGrp="1"/>
          </p:cNvSpPr>
          <p:nvPr>
            <p:ph type="title" hasCustomPrompt="1"/>
          </p:nvPr>
        </p:nvSpPr>
        <p:spPr>
          <a:xfrm>
            <a:off x="766020" y="451122"/>
            <a:ext cx="9933880" cy="432000"/>
          </a:xfrm>
          <a:prstGeom prst="rect">
            <a:avLst/>
          </a:prstGeom>
        </p:spPr>
        <p:txBody>
          <a:bodyPr lIns="0" tIns="0" rIns="0" bIns="0">
            <a:noAutofit/>
          </a:bodyPr>
          <a:lstStyle>
            <a:lvl1pPr>
              <a:defRPr sz="2400" b="0" i="0">
                <a:solidFill>
                  <a:srgbClr val="85A651"/>
                </a:solidFill>
                <a:latin typeface="Tisa Sans Pro" panose="020B0504020201020104" pitchFamily="34" charset="0"/>
              </a:defRPr>
            </a:lvl1pPr>
          </a:lstStyle>
          <a:p>
            <a:r>
              <a:rPr lang="en-US" dirty="0"/>
              <a:t>Click to edit title</a:t>
            </a:r>
          </a:p>
        </p:txBody>
      </p:sp>
    </p:spTree>
    <p:extLst>
      <p:ext uri="{BB962C8B-B14F-4D97-AF65-F5344CB8AC3E}">
        <p14:creationId xmlns:p14="http://schemas.microsoft.com/office/powerpoint/2010/main" val="293277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48671" y="6453336"/>
            <a:ext cx="9259001" cy="304722"/>
          </a:xfrm>
        </p:spPr>
        <p:txBody>
          <a:bodyPr/>
          <a:lstStyle/>
          <a:p>
            <a:endParaRPr lang="en-US" dirty="0"/>
          </a:p>
        </p:txBody>
      </p:sp>
      <p:sp>
        <p:nvSpPr>
          <p:cNvPr id="6" name="Slide Number Placeholder 5"/>
          <p:cNvSpPr>
            <a:spLocks noGrp="1"/>
          </p:cNvSpPr>
          <p:nvPr>
            <p:ph type="sldNum" sz="quarter" idx="12"/>
          </p:nvPr>
        </p:nvSpPr>
        <p:spPr>
          <a:xfrm>
            <a:off x="11038848" y="6453336"/>
            <a:ext cx="681542" cy="304722"/>
          </a:xfrm>
        </p:spPr>
        <p:txBody>
          <a:bodyPr/>
          <a:lstStyle/>
          <a:p>
            <a:fld id="{086C485A-6D5D-461D-B45A-E5B1F84E7F9D}" type="slidenum">
              <a:rPr lang="en-US" smtClean="0"/>
              <a:t>‹#›</a:t>
            </a:fld>
            <a:endParaRPr lang="en-US" dirty="0"/>
          </a:p>
        </p:txBody>
      </p:sp>
      <p:sp>
        <p:nvSpPr>
          <p:cNvPr id="8" name="Text Placeholder 7"/>
          <p:cNvSpPr>
            <a:spLocks noGrp="1"/>
          </p:cNvSpPr>
          <p:nvPr>
            <p:ph type="body" sz="quarter" idx="13" hasCustomPrompt="1"/>
          </p:nvPr>
        </p:nvSpPr>
        <p:spPr>
          <a:xfrm>
            <a:off x="474133" y="1701801"/>
            <a:ext cx="11245851" cy="3744659"/>
          </a:xfrm>
        </p:spPr>
        <p:txBody>
          <a:bodyPr/>
          <a:lstStyle/>
          <a:p>
            <a:pPr lvl="0"/>
            <a:r>
              <a:rPr lang="en-US" dirty="0"/>
              <a:t>Click to edit text</a:t>
            </a:r>
          </a:p>
          <a:p>
            <a:pPr lvl="1"/>
            <a:r>
              <a:rPr lang="en-US" dirty="0"/>
              <a:t>Second level</a:t>
            </a:r>
          </a:p>
          <a:p>
            <a:pPr lvl="2"/>
            <a:r>
              <a:rPr lang="en-US" dirty="0"/>
              <a:t>Third level</a:t>
            </a:r>
          </a:p>
        </p:txBody>
      </p:sp>
      <p:sp>
        <p:nvSpPr>
          <p:cNvPr id="10" name="Text Placeholder 9"/>
          <p:cNvSpPr>
            <a:spLocks noGrp="1"/>
          </p:cNvSpPr>
          <p:nvPr>
            <p:ph type="body" sz="quarter" idx="14" hasCustomPrompt="1"/>
          </p:nvPr>
        </p:nvSpPr>
        <p:spPr>
          <a:xfrm>
            <a:off x="478960" y="5545801"/>
            <a:ext cx="11241024" cy="540000"/>
          </a:xfrm>
          <a:solidFill>
            <a:schemeClr val="bg1">
              <a:lumMod val="85000"/>
            </a:schemeClr>
          </a:solidFill>
        </p:spPr>
        <p:txBody>
          <a:bodyPr anchor="ctr">
            <a:noAutofit/>
          </a:bodyPr>
          <a:lstStyle>
            <a:lvl1pPr marL="0" indent="0" algn="ctr">
              <a:spcBef>
                <a:spcPts val="0"/>
              </a:spcBef>
              <a:buNone/>
              <a:defRPr sz="1866" b="1"/>
            </a:lvl1pPr>
            <a:lvl2pPr marL="0" indent="0" algn="ctr">
              <a:spcBef>
                <a:spcPts val="0"/>
              </a:spcBef>
              <a:buNone/>
              <a:defRPr sz="2133"/>
            </a:lvl2pPr>
            <a:lvl3pPr marL="0" indent="0" algn="ctr">
              <a:spcBef>
                <a:spcPts val="0"/>
              </a:spcBef>
              <a:buNone/>
              <a:defRPr sz="2133"/>
            </a:lvl3pPr>
            <a:lvl4pPr marL="0" indent="0" algn="ctr">
              <a:spcBef>
                <a:spcPts val="0"/>
              </a:spcBef>
              <a:buNone/>
              <a:defRPr sz="2133"/>
            </a:lvl4pPr>
            <a:lvl5pPr marL="0" indent="0" algn="ctr">
              <a:spcBef>
                <a:spcPts val="0"/>
              </a:spcBef>
              <a:buNone/>
              <a:defRPr sz="2133"/>
            </a:lvl5pPr>
          </a:lstStyle>
          <a:p>
            <a:pPr lvl="0"/>
            <a:r>
              <a:rPr lang="en-US" dirty="0"/>
              <a:t>Click to edit text</a:t>
            </a:r>
          </a:p>
        </p:txBody>
      </p:sp>
      <p:sp>
        <p:nvSpPr>
          <p:cNvPr id="9" name="Subtitle 2">
            <a:extLst>
              <a:ext uri="{FF2B5EF4-FFF2-40B4-BE49-F238E27FC236}">
                <a16:creationId xmlns:a16="http://schemas.microsoft.com/office/drawing/2014/main" id="{2CC56E29-3C81-410E-BA42-49D9DC6D8436}"/>
              </a:ext>
            </a:extLst>
          </p:cNvPr>
          <p:cNvSpPr>
            <a:spLocks noGrp="1"/>
          </p:cNvSpPr>
          <p:nvPr>
            <p:ph type="subTitle" idx="1" hasCustomPrompt="1"/>
          </p:nvPr>
        </p:nvSpPr>
        <p:spPr>
          <a:xfrm>
            <a:off x="766020" y="932449"/>
            <a:ext cx="9936001" cy="288000"/>
          </a:xfrm>
        </p:spPr>
        <p:txBody>
          <a:bodyPr>
            <a:noAutofit/>
          </a:bodyPr>
          <a:lstStyle>
            <a:lvl1pPr marL="0" indent="0" algn="l">
              <a:spcBef>
                <a:spcPts val="0"/>
              </a:spcBef>
              <a:buNone/>
              <a:defRPr sz="1800">
                <a:solidFill>
                  <a:srgbClr val="649DA4"/>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subtitle</a:t>
            </a:r>
          </a:p>
        </p:txBody>
      </p:sp>
      <p:sp>
        <p:nvSpPr>
          <p:cNvPr id="11" name="Title 6">
            <a:extLst>
              <a:ext uri="{FF2B5EF4-FFF2-40B4-BE49-F238E27FC236}">
                <a16:creationId xmlns:a16="http://schemas.microsoft.com/office/drawing/2014/main" id="{FBB5D541-0AAF-4159-8F57-52D9B5D424E7}"/>
              </a:ext>
            </a:extLst>
          </p:cNvPr>
          <p:cNvSpPr>
            <a:spLocks noGrp="1"/>
          </p:cNvSpPr>
          <p:nvPr>
            <p:ph type="title" hasCustomPrompt="1"/>
          </p:nvPr>
        </p:nvSpPr>
        <p:spPr>
          <a:xfrm>
            <a:off x="766020" y="451122"/>
            <a:ext cx="9933880" cy="432000"/>
          </a:xfrm>
          <a:prstGeom prst="rect">
            <a:avLst/>
          </a:prstGeom>
        </p:spPr>
        <p:txBody>
          <a:bodyPr lIns="0" tIns="0" rIns="0" bIns="0">
            <a:noAutofit/>
          </a:bodyPr>
          <a:lstStyle>
            <a:lvl1pPr>
              <a:defRPr sz="2400" b="0" i="0">
                <a:solidFill>
                  <a:srgbClr val="85A651"/>
                </a:solidFill>
                <a:latin typeface="Tisa Sans Pro" panose="020B0504020201020104" pitchFamily="34" charset="0"/>
              </a:defRPr>
            </a:lvl1pPr>
          </a:lstStyle>
          <a:p>
            <a:r>
              <a:rPr lang="en-US" dirty="0"/>
              <a:t>Click to edit title</a:t>
            </a:r>
          </a:p>
        </p:txBody>
      </p:sp>
      <p:pic>
        <p:nvPicPr>
          <p:cNvPr id="4" name="Picture 3" descr="A picture containing text, clipart&#10;&#10;Description automatically generated">
            <a:extLst>
              <a:ext uri="{FF2B5EF4-FFF2-40B4-BE49-F238E27FC236}">
                <a16:creationId xmlns:a16="http://schemas.microsoft.com/office/drawing/2014/main" id="{2A9C226C-D29E-495F-B2EC-079BCAE108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9805" y="6304191"/>
            <a:ext cx="1345957" cy="448535"/>
          </a:xfrm>
          <a:prstGeom prst="rect">
            <a:avLst/>
          </a:prstGeom>
        </p:spPr>
      </p:pic>
    </p:spTree>
    <p:extLst>
      <p:ext uri="{BB962C8B-B14F-4D97-AF65-F5344CB8AC3E}">
        <p14:creationId xmlns:p14="http://schemas.microsoft.com/office/powerpoint/2010/main" val="70827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78367" y="1702199"/>
            <a:ext cx="5472000" cy="3744000"/>
          </a:xfrm>
        </p:spPr>
        <p:txBody>
          <a:bodyPr>
            <a:noAutofit/>
          </a:bodyPr>
          <a:lstStyle>
            <a:lvl1pPr>
              <a:defRPr sz="1400"/>
            </a:lvl1pPr>
            <a:lvl2pPr>
              <a:defRPr sz="1400"/>
            </a:lvl2pPr>
            <a:lvl3pPr>
              <a:defRPr sz="1400"/>
            </a:lvl3pPr>
          </a:lstStyle>
          <a:p>
            <a:pPr lvl="0"/>
            <a:r>
              <a:rPr lang="en-US" dirty="0"/>
              <a:t>Click to edit text</a:t>
            </a:r>
          </a:p>
          <a:p>
            <a:pPr lvl="1"/>
            <a:r>
              <a:rPr lang="en-US" dirty="0"/>
              <a:t>Second level</a:t>
            </a:r>
          </a:p>
          <a:p>
            <a:pPr lvl="2"/>
            <a:r>
              <a:rPr lang="en-US" dirty="0"/>
              <a:t>Third level</a:t>
            </a:r>
          </a:p>
        </p:txBody>
      </p:sp>
      <p:sp>
        <p:nvSpPr>
          <p:cNvPr id="7" name="Text Placeholder 6"/>
          <p:cNvSpPr>
            <a:spLocks noGrp="1"/>
          </p:cNvSpPr>
          <p:nvPr>
            <p:ph type="body" sz="quarter" idx="14" hasCustomPrompt="1"/>
          </p:nvPr>
        </p:nvSpPr>
        <p:spPr>
          <a:xfrm>
            <a:off x="6243751" y="1701799"/>
            <a:ext cx="5472000" cy="3744000"/>
          </a:xfrm>
        </p:spPr>
        <p:txBody>
          <a:bodyPr>
            <a:noAutofit/>
          </a:bodyPr>
          <a:lstStyle>
            <a:lvl1pPr>
              <a:defRPr sz="1400"/>
            </a:lvl1pPr>
            <a:lvl2pPr>
              <a:defRPr sz="1400"/>
            </a:lvl2pPr>
            <a:lvl3pPr>
              <a:defRPr sz="1400"/>
            </a:lvl3pPr>
          </a:lstStyle>
          <a:p>
            <a:pPr lvl="0"/>
            <a:r>
              <a:rPr lang="en-US" dirty="0"/>
              <a:t>Click to edit text</a:t>
            </a:r>
          </a:p>
          <a:p>
            <a:pPr lvl="1"/>
            <a:r>
              <a:rPr lang="en-US" dirty="0"/>
              <a:t>Second level</a:t>
            </a:r>
          </a:p>
          <a:p>
            <a:pPr lvl="2"/>
            <a:r>
              <a:rPr lang="en-US" dirty="0"/>
              <a:t>Third level</a:t>
            </a:r>
          </a:p>
        </p:txBody>
      </p:sp>
      <p:sp>
        <p:nvSpPr>
          <p:cNvPr id="10" name="Text Placeholder 9"/>
          <p:cNvSpPr>
            <a:spLocks noGrp="1"/>
          </p:cNvSpPr>
          <p:nvPr>
            <p:ph type="body" sz="quarter" idx="15" hasCustomPrompt="1"/>
          </p:nvPr>
        </p:nvSpPr>
        <p:spPr>
          <a:xfrm>
            <a:off x="478367" y="5545801"/>
            <a:ext cx="11241024" cy="540000"/>
          </a:xfrm>
          <a:solidFill>
            <a:schemeClr val="bg1">
              <a:lumMod val="85000"/>
            </a:schemeClr>
          </a:solidFill>
        </p:spPr>
        <p:txBody>
          <a:bodyPr anchor="ctr">
            <a:noAutofit/>
          </a:bodyPr>
          <a:lstStyle>
            <a:lvl1pPr marL="0" indent="0" algn="ctr">
              <a:buFontTx/>
              <a:buNone/>
              <a:defRPr sz="1866" b="1"/>
            </a:lvl1pPr>
            <a:lvl2pPr marL="0" indent="0" algn="ctr">
              <a:buFontTx/>
              <a:buNone/>
              <a:defRPr sz="2133"/>
            </a:lvl2pPr>
            <a:lvl3pPr marL="0" indent="0" algn="ctr">
              <a:buFontTx/>
              <a:buNone/>
              <a:defRPr sz="2133"/>
            </a:lvl3pPr>
            <a:lvl4pPr marL="0" indent="0" algn="ctr">
              <a:buFontTx/>
              <a:buNone/>
              <a:defRPr sz="2133"/>
            </a:lvl4pPr>
            <a:lvl5pPr marL="0" indent="0" algn="ctr">
              <a:buFontTx/>
              <a:buNone/>
              <a:defRPr sz="2133"/>
            </a:lvl5pPr>
          </a:lstStyle>
          <a:p>
            <a:pPr lvl="0"/>
            <a:r>
              <a:rPr lang="en-US" dirty="0"/>
              <a:t>Click to edit text</a:t>
            </a:r>
          </a:p>
        </p:txBody>
      </p:sp>
      <p:sp>
        <p:nvSpPr>
          <p:cNvPr id="12" name="object 80">
            <a:extLst>
              <a:ext uri="{FF2B5EF4-FFF2-40B4-BE49-F238E27FC236}">
                <a16:creationId xmlns:a16="http://schemas.microsoft.com/office/drawing/2014/main" id="{8A763590-B0CD-4ABF-B166-FE9141A0BA4F}"/>
              </a:ext>
            </a:extLst>
          </p:cNvPr>
          <p:cNvSpPr/>
          <p:nvPr userDrawn="1"/>
        </p:nvSpPr>
        <p:spPr>
          <a:xfrm>
            <a:off x="6243751" y="1298436"/>
            <a:ext cx="5471999" cy="360000"/>
          </a:xfrm>
          <a:custGeom>
            <a:avLst/>
            <a:gdLst/>
            <a:ahLst/>
            <a:cxnLst/>
            <a:rect l="l" t="t" r="r" b="b"/>
            <a:pathLst>
              <a:path w="5148580" h="358139">
                <a:moveTo>
                  <a:pt x="4995672" y="0"/>
                </a:moveTo>
                <a:lnTo>
                  <a:pt x="152400" y="0"/>
                </a:lnTo>
                <a:lnTo>
                  <a:pt x="104231" y="7769"/>
                </a:lnTo>
                <a:lnTo>
                  <a:pt x="62396" y="29405"/>
                </a:lnTo>
                <a:lnTo>
                  <a:pt x="29405" y="62396"/>
                </a:lnTo>
                <a:lnTo>
                  <a:pt x="7769" y="104231"/>
                </a:lnTo>
                <a:lnTo>
                  <a:pt x="0" y="152400"/>
                </a:lnTo>
                <a:lnTo>
                  <a:pt x="0" y="358140"/>
                </a:lnTo>
                <a:lnTo>
                  <a:pt x="5148072" y="358140"/>
                </a:lnTo>
                <a:lnTo>
                  <a:pt x="5148072" y="152400"/>
                </a:lnTo>
                <a:lnTo>
                  <a:pt x="5140302" y="104231"/>
                </a:lnTo>
                <a:lnTo>
                  <a:pt x="5118666" y="62396"/>
                </a:lnTo>
                <a:lnTo>
                  <a:pt x="5085675" y="29405"/>
                </a:lnTo>
                <a:lnTo>
                  <a:pt x="5043840" y="7769"/>
                </a:lnTo>
                <a:lnTo>
                  <a:pt x="4995672" y="0"/>
                </a:lnTo>
                <a:close/>
              </a:path>
            </a:pathLst>
          </a:custGeom>
          <a:solidFill>
            <a:srgbClr val="649DA3"/>
          </a:solidFill>
        </p:spPr>
        <p:txBody>
          <a:bodyPr wrap="square" lIns="0" tIns="0" rIns="0" bIns="0" rtlCol="0" anchor="ctr"/>
          <a:lstStyle/>
          <a:p>
            <a:pPr algn="ctr"/>
            <a:endParaRPr sz="1200" b="0" i="0" kern="0" baseline="30000" dirty="0">
              <a:solidFill>
                <a:schemeClr val="bg1"/>
              </a:solidFill>
              <a:latin typeface="Tisa Sans Pro" panose="020B0504020201020104" pitchFamily="34" charset="0"/>
            </a:endParaRPr>
          </a:p>
        </p:txBody>
      </p:sp>
      <p:sp>
        <p:nvSpPr>
          <p:cNvPr id="13" name="object 80">
            <a:extLst>
              <a:ext uri="{FF2B5EF4-FFF2-40B4-BE49-F238E27FC236}">
                <a16:creationId xmlns:a16="http://schemas.microsoft.com/office/drawing/2014/main" id="{26439834-AC6D-4E0B-B16A-3BC3FD91CC23}"/>
              </a:ext>
            </a:extLst>
          </p:cNvPr>
          <p:cNvSpPr/>
          <p:nvPr userDrawn="1"/>
        </p:nvSpPr>
        <p:spPr>
          <a:xfrm>
            <a:off x="470302" y="1298436"/>
            <a:ext cx="5480064" cy="360000"/>
          </a:xfrm>
          <a:custGeom>
            <a:avLst/>
            <a:gdLst/>
            <a:ahLst/>
            <a:cxnLst/>
            <a:rect l="l" t="t" r="r" b="b"/>
            <a:pathLst>
              <a:path w="5148580" h="358139">
                <a:moveTo>
                  <a:pt x="4995672" y="0"/>
                </a:moveTo>
                <a:lnTo>
                  <a:pt x="152400" y="0"/>
                </a:lnTo>
                <a:lnTo>
                  <a:pt x="104231" y="7769"/>
                </a:lnTo>
                <a:lnTo>
                  <a:pt x="62396" y="29405"/>
                </a:lnTo>
                <a:lnTo>
                  <a:pt x="29405" y="62396"/>
                </a:lnTo>
                <a:lnTo>
                  <a:pt x="7769" y="104231"/>
                </a:lnTo>
                <a:lnTo>
                  <a:pt x="0" y="152400"/>
                </a:lnTo>
                <a:lnTo>
                  <a:pt x="0" y="358140"/>
                </a:lnTo>
                <a:lnTo>
                  <a:pt x="5148072" y="358140"/>
                </a:lnTo>
                <a:lnTo>
                  <a:pt x="5148072" y="152400"/>
                </a:lnTo>
                <a:lnTo>
                  <a:pt x="5140302" y="104231"/>
                </a:lnTo>
                <a:lnTo>
                  <a:pt x="5118666" y="62396"/>
                </a:lnTo>
                <a:lnTo>
                  <a:pt x="5085675" y="29405"/>
                </a:lnTo>
                <a:lnTo>
                  <a:pt x="5043840" y="7769"/>
                </a:lnTo>
                <a:lnTo>
                  <a:pt x="4995672" y="0"/>
                </a:lnTo>
                <a:close/>
              </a:path>
            </a:pathLst>
          </a:custGeom>
          <a:solidFill>
            <a:srgbClr val="649DA3"/>
          </a:solidFill>
        </p:spPr>
        <p:txBody>
          <a:bodyPr wrap="square" lIns="0" tIns="0" rIns="0" bIns="0" rtlCol="0" anchor="ctr"/>
          <a:lstStyle/>
          <a:p>
            <a:pPr algn="ctr"/>
            <a:endParaRPr sz="1200" b="0" i="0" kern="0" baseline="30000" dirty="0">
              <a:solidFill>
                <a:schemeClr val="bg1"/>
              </a:solidFill>
              <a:latin typeface="Tisa Sans Pro" panose="020B0504020201020104" pitchFamily="34" charset="0"/>
            </a:endParaRPr>
          </a:p>
        </p:txBody>
      </p:sp>
      <p:sp>
        <p:nvSpPr>
          <p:cNvPr id="16" name="Subtitle 2">
            <a:extLst>
              <a:ext uri="{FF2B5EF4-FFF2-40B4-BE49-F238E27FC236}">
                <a16:creationId xmlns:a16="http://schemas.microsoft.com/office/drawing/2014/main" id="{45160480-1E1B-F545-908D-128DE16C5455}"/>
              </a:ext>
            </a:extLst>
          </p:cNvPr>
          <p:cNvSpPr>
            <a:spLocks noGrp="1"/>
          </p:cNvSpPr>
          <p:nvPr>
            <p:ph type="subTitle" idx="1" hasCustomPrompt="1"/>
          </p:nvPr>
        </p:nvSpPr>
        <p:spPr>
          <a:xfrm>
            <a:off x="766020" y="932449"/>
            <a:ext cx="9936001" cy="288000"/>
          </a:xfrm>
        </p:spPr>
        <p:txBody>
          <a:bodyPr>
            <a:noAutofit/>
          </a:bodyPr>
          <a:lstStyle>
            <a:lvl1pPr marL="0" indent="0" algn="l">
              <a:spcBef>
                <a:spcPts val="0"/>
              </a:spcBef>
              <a:buNone/>
              <a:defRPr sz="1800">
                <a:solidFill>
                  <a:srgbClr val="649DA4"/>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subtitle</a:t>
            </a:r>
          </a:p>
        </p:txBody>
      </p:sp>
      <p:sp>
        <p:nvSpPr>
          <p:cNvPr id="18" name="Title 6">
            <a:extLst>
              <a:ext uri="{FF2B5EF4-FFF2-40B4-BE49-F238E27FC236}">
                <a16:creationId xmlns:a16="http://schemas.microsoft.com/office/drawing/2014/main" id="{EDAAE265-748F-D340-A533-13FFEBC38E92}"/>
              </a:ext>
            </a:extLst>
          </p:cNvPr>
          <p:cNvSpPr>
            <a:spLocks noGrp="1"/>
          </p:cNvSpPr>
          <p:nvPr>
            <p:ph type="title" hasCustomPrompt="1"/>
          </p:nvPr>
        </p:nvSpPr>
        <p:spPr>
          <a:xfrm>
            <a:off x="766020" y="451122"/>
            <a:ext cx="9933880" cy="432000"/>
          </a:xfrm>
          <a:prstGeom prst="rect">
            <a:avLst/>
          </a:prstGeom>
        </p:spPr>
        <p:txBody>
          <a:bodyPr lIns="0" tIns="0" rIns="0" bIns="0">
            <a:noAutofit/>
          </a:bodyPr>
          <a:lstStyle>
            <a:lvl1pPr>
              <a:defRPr sz="2400" b="0" i="0">
                <a:solidFill>
                  <a:srgbClr val="85A651"/>
                </a:solidFill>
                <a:latin typeface="Tisa Sans Pro" panose="020B0504020201020104" pitchFamily="34" charset="0"/>
              </a:defRPr>
            </a:lvl1pPr>
          </a:lstStyle>
          <a:p>
            <a:r>
              <a:rPr lang="en-US" dirty="0"/>
              <a:t>Click to edit title</a:t>
            </a:r>
          </a:p>
        </p:txBody>
      </p:sp>
      <p:sp>
        <p:nvSpPr>
          <p:cNvPr id="19" name="Footer Placeholder 4">
            <a:extLst>
              <a:ext uri="{FF2B5EF4-FFF2-40B4-BE49-F238E27FC236}">
                <a16:creationId xmlns:a16="http://schemas.microsoft.com/office/drawing/2014/main" id="{53929AA5-11A2-0948-AC45-66F99A0DB536}"/>
              </a:ext>
            </a:extLst>
          </p:cNvPr>
          <p:cNvSpPr>
            <a:spLocks noGrp="1"/>
          </p:cNvSpPr>
          <p:nvPr>
            <p:ph type="ftr" sz="quarter" idx="11"/>
          </p:nvPr>
        </p:nvSpPr>
        <p:spPr>
          <a:xfrm>
            <a:off x="1748671" y="6453336"/>
            <a:ext cx="9259001" cy="304722"/>
          </a:xfrm>
        </p:spPr>
        <p:txBody>
          <a:bodyPr/>
          <a:lstStyle/>
          <a:p>
            <a:endParaRPr lang="en-US" dirty="0"/>
          </a:p>
        </p:txBody>
      </p:sp>
      <p:sp>
        <p:nvSpPr>
          <p:cNvPr id="20" name="Slide Number Placeholder 5">
            <a:extLst>
              <a:ext uri="{FF2B5EF4-FFF2-40B4-BE49-F238E27FC236}">
                <a16:creationId xmlns:a16="http://schemas.microsoft.com/office/drawing/2014/main" id="{1370A6DA-3A8A-BE48-A35F-9BD312AEA9AB}"/>
              </a:ext>
            </a:extLst>
          </p:cNvPr>
          <p:cNvSpPr>
            <a:spLocks noGrp="1"/>
          </p:cNvSpPr>
          <p:nvPr>
            <p:ph type="sldNum" sz="quarter" idx="12"/>
          </p:nvPr>
        </p:nvSpPr>
        <p:spPr>
          <a:xfrm>
            <a:off x="11038848" y="6453336"/>
            <a:ext cx="681542" cy="304722"/>
          </a:xfrm>
        </p:spPr>
        <p:txBody>
          <a:bodyPr/>
          <a:lstStyle/>
          <a:p>
            <a:fld id="{086C485A-6D5D-461D-B45A-E5B1F84E7F9D}" type="slidenum">
              <a:rPr lang="en-US" smtClean="0"/>
              <a:t>‹#›</a:t>
            </a:fld>
            <a:endParaRPr lang="en-US" dirty="0"/>
          </a:p>
        </p:txBody>
      </p:sp>
      <p:pic>
        <p:nvPicPr>
          <p:cNvPr id="21" name="Picture 20">
            <a:extLst>
              <a:ext uri="{FF2B5EF4-FFF2-40B4-BE49-F238E27FC236}">
                <a16:creationId xmlns:a16="http://schemas.microsoft.com/office/drawing/2014/main" id="{405CC09F-BD7F-864A-B26E-EA40610FDB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563" y="6454092"/>
            <a:ext cx="1036155" cy="287276"/>
          </a:xfrm>
          <a:prstGeom prst="rect">
            <a:avLst/>
          </a:prstGeom>
        </p:spPr>
      </p:pic>
    </p:spTree>
    <p:extLst>
      <p:ext uri="{BB962C8B-B14F-4D97-AF65-F5344CB8AC3E}">
        <p14:creationId xmlns:p14="http://schemas.microsoft.com/office/powerpoint/2010/main" val="36963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30CF28B-5DD6-8F44-85D3-48450D421667}"/>
              </a:ext>
            </a:extLst>
          </p:cNvPr>
          <p:cNvSpPr txBox="1"/>
          <p:nvPr userDrawn="1"/>
        </p:nvSpPr>
        <p:spPr>
          <a:xfrm>
            <a:off x="11603741" y="6451600"/>
            <a:ext cx="588256" cy="197490"/>
          </a:xfrm>
          <a:prstGeom prst="rect">
            <a:avLst/>
          </a:prstGeom>
        </p:spPr>
        <p:txBody>
          <a:bodyPr vert="horz" wrap="square" lIns="0" tIns="12700" rIns="0" bIns="0" rtlCol="0">
            <a:spAutoFit/>
          </a:bodyPr>
          <a:lstStyle/>
          <a:p>
            <a:pPr marL="12700">
              <a:lnSpc>
                <a:spcPct val="100000"/>
              </a:lnSpc>
              <a:spcBef>
                <a:spcPts val="100"/>
              </a:spcBef>
            </a:pPr>
            <a:r>
              <a:rPr sz="1200" b="1">
                <a:solidFill>
                  <a:srgbClr val="038B7D"/>
                </a:solidFill>
                <a:latin typeface="Tisa Sans Pro"/>
                <a:cs typeface="Tisa Sans Pro"/>
              </a:rPr>
              <a:t>|</a:t>
            </a:r>
            <a:fld id="{3D56B8B6-6C34-3446-BD78-B5496C25D67C}" type="slidenum">
              <a:rPr lang="en-CA" sz="1200" b="1" smtClean="0">
                <a:solidFill>
                  <a:srgbClr val="038B7D"/>
                </a:solidFill>
                <a:latin typeface="Tisa Sans Pro"/>
                <a:cs typeface="Tisa Sans Pro"/>
              </a:rPr>
              <a:t>‹#›</a:t>
            </a:fld>
            <a:endParaRPr sz="1200">
              <a:latin typeface="Tisa Sans Pro"/>
              <a:cs typeface="Tisa Sans Pro"/>
            </a:endParaRPr>
          </a:p>
        </p:txBody>
      </p:sp>
      <p:sp>
        <p:nvSpPr>
          <p:cNvPr id="12" name="object 4">
            <a:extLst>
              <a:ext uri="{FF2B5EF4-FFF2-40B4-BE49-F238E27FC236}">
                <a16:creationId xmlns:a16="http://schemas.microsoft.com/office/drawing/2014/main" id="{A7B4561D-8F07-2F40-BA39-B1598867FE89}"/>
              </a:ext>
            </a:extLst>
          </p:cNvPr>
          <p:cNvSpPr/>
          <p:nvPr userDrawn="1"/>
        </p:nvSpPr>
        <p:spPr>
          <a:xfrm>
            <a:off x="847623" y="6451600"/>
            <a:ext cx="0" cy="280670"/>
          </a:xfrm>
          <a:custGeom>
            <a:avLst/>
            <a:gdLst/>
            <a:ahLst/>
            <a:cxnLst/>
            <a:rect l="l" t="t" r="r" b="b"/>
            <a:pathLst>
              <a:path h="280670">
                <a:moveTo>
                  <a:pt x="0" y="0"/>
                </a:moveTo>
                <a:lnTo>
                  <a:pt x="0" y="280352"/>
                </a:lnTo>
              </a:path>
            </a:pathLst>
          </a:custGeom>
          <a:ln w="6350">
            <a:solidFill>
              <a:srgbClr val="111E6C"/>
            </a:solidFill>
          </a:ln>
        </p:spPr>
        <p:txBody>
          <a:bodyPr wrap="square" lIns="0" tIns="0" rIns="0" bIns="0" rtlCol="0"/>
          <a:lstStyle/>
          <a:p>
            <a:endParaRPr/>
          </a:p>
        </p:txBody>
      </p:sp>
      <p:sp>
        <p:nvSpPr>
          <p:cNvPr id="13" name="object 5">
            <a:extLst>
              <a:ext uri="{FF2B5EF4-FFF2-40B4-BE49-F238E27FC236}">
                <a16:creationId xmlns:a16="http://schemas.microsoft.com/office/drawing/2014/main" id="{57609902-8C6E-D640-B509-1D94176DB981}"/>
              </a:ext>
            </a:extLst>
          </p:cNvPr>
          <p:cNvSpPr txBox="1"/>
          <p:nvPr userDrawn="1"/>
        </p:nvSpPr>
        <p:spPr>
          <a:xfrm>
            <a:off x="878563" y="6501333"/>
            <a:ext cx="1447165" cy="147320"/>
          </a:xfrm>
          <a:prstGeom prst="rect">
            <a:avLst/>
          </a:prstGeom>
        </p:spPr>
        <p:txBody>
          <a:bodyPr vert="horz" wrap="square" lIns="0" tIns="12700" rIns="0" bIns="0" rtlCol="0">
            <a:spAutoFit/>
          </a:bodyPr>
          <a:lstStyle/>
          <a:p>
            <a:pPr marL="12700">
              <a:lnSpc>
                <a:spcPct val="100000"/>
              </a:lnSpc>
              <a:spcBef>
                <a:spcPts val="100"/>
              </a:spcBef>
            </a:pPr>
            <a:r>
              <a:rPr sz="800" spc="70">
                <a:solidFill>
                  <a:srgbClr val="111E6C"/>
                </a:solidFill>
                <a:latin typeface="Tisa Sans Pro"/>
                <a:cs typeface="Tisa Sans Pro"/>
              </a:rPr>
              <a:t>TSX: </a:t>
            </a:r>
            <a:r>
              <a:rPr sz="800" b="1" spc="65">
                <a:solidFill>
                  <a:srgbClr val="111E6C"/>
                </a:solidFill>
                <a:latin typeface="Tisa Sans Pro"/>
                <a:cs typeface="Tisa Sans Pro"/>
              </a:rPr>
              <a:t>ALS </a:t>
            </a:r>
            <a:r>
              <a:rPr sz="800">
                <a:solidFill>
                  <a:srgbClr val="111E6C"/>
                </a:solidFill>
                <a:latin typeface="Tisa Sans Pro"/>
                <a:cs typeface="Tisa Sans Pro"/>
              </a:rPr>
              <a:t>| </a:t>
            </a:r>
            <a:r>
              <a:rPr sz="800" spc="65">
                <a:solidFill>
                  <a:srgbClr val="111E6C"/>
                </a:solidFill>
                <a:latin typeface="Tisa Sans Pro"/>
                <a:cs typeface="Tisa Sans Pro"/>
              </a:rPr>
              <a:t>OTCQX:</a:t>
            </a:r>
            <a:r>
              <a:rPr sz="800" spc="-55">
                <a:solidFill>
                  <a:srgbClr val="111E6C"/>
                </a:solidFill>
                <a:latin typeface="Tisa Sans Pro"/>
                <a:cs typeface="Tisa Sans Pro"/>
              </a:rPr>
              <a:t> </a:t>
            </a:r>
            <a:r>
              <a:rPr sz="800" b="1" spc="65">
                <a:solidFill>
                  <a:srgbClr val="111E6C"/>
                </a:solidFill>
                <a:latin typeface="Tisa Sans Pro"/>
                <a:cs typeface="Tisa Sans Pro"/>
              </a:rPr>
              <a:t>ATUSF</a:t>
            </a:r>
            <a:r>
              <a:rPr sz="800" b="1" spc="-60">
                <a:solidFill>
                  <a:srgbClr val="111E6C"/>
                </a:solidFill>
                <a:latin typeface="Tisa Sans Pro"/>
                <a:cs typeface="Tisa Sans Pro"/>
              </a:rPr>
              <a:t> </a:t>
            </a:r>
            <a:endParaRPr sz="800">
              <a:latin typeface="Tisa Sans Pro"/>
              <a:cs typeface="Tisa Sans Pro"/>
            </a:endParaRPr>
          </a:p>
        </p:txBody>
      </p:sp>
      <p:sp>
        <p:nvSpPr>
          <p:cNvPr id="14" name="object 6">
            <a:extLst>
              <a:ext uri="{FF2B5EF4-FFF2-40B4-BE49-F238E27FC236}">
                <a16:creationId xmlns:a16="http://schemas.microsoft.com/office/drawing/2014/main" id="{ED5BF5B0-8B79-AE44-B139-FB2C470D47F1}"/>
              </a:ext>
            </a:extLst>
          </p:cNvPr>
          <p:cNvSpPr/>
          <p:nvPr userDrawn="1"/>
        </p:nvSpPr>
        <p:spPr>
          <a:xfrm>
            <a:off x="457206" y="6454689"/>
            <a:ext cx="285751" cy="278130"/>
          </a:xfrm>
          <a:prstGeom prst="rect">
            <a:avLst/>
          </a:prstGeom>
          <a:blipFill>
            <a:blip r:embed="rId9"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5" r:id="rId6"/>
    <p:sldLayoutId id="2147483676" r:id="rId7"/>
  </p:sldLayoutIdLst>
  <p:txStyles>
    <p:titleStyle>
      <a:lvl1pPr>
        <a:defRPr b="0" i="0">
          <a:latin typeface="Vollkorn Medium" pitchFamily="2"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7309" y="1701800"/>
            <a:ext cx="11241024" cy="3743327"/>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77307" y="6381753"/>
            <a:ext cx="10485121" cy="365125"/>
          </a:xfrm>
          <a:prstGeom prst="rect">
            <a:avLst/>
          </a:prstGeom>
        </p:spPr>
        <p:txBody>
          <a:bodyPr vert="horz" lIns="0" tIns="0" rIns="0" bIns="0" rtlCol="0" anchor="t"/>
          <a:lstStyle>
            <a:lvl1pPr marL="239124" indent="-239124" algn="l">
              <a:buFont typeface="+mj-lt"/>
              <a:buAutoNum type="arabicPeriod"/>
              <a:defRPr sz="933" b="0" i="0">
                <a:solidFill>
                  <a:schemeClr val="tx2"/>
                </a:solidFill>
                <a:latin typeface="Tisa Sans Pro" panose="020B0504020201020104" pitchFamily="34" charset="0"/>
              </a:defRPr>
            </a:lvl1pPr>
          </a:lstStyle>
          <a:p>
            <a:endParaRPr lang="en-US" dirty="0"/>
          </a:p>
        </p:txBody>
      </p:sp>
      <p:sp>
        <p:nvSpPr>
          <p:cNvPr id="6" name="Slide Number Placeholder 5"/>
          <p:cNvSpPr>
            <a:spLocks noGrp="1"/>
          </p:cNvSpPr>
          <p:nvPr>
            <p:ph type="sldNum" sz="quarter" idx="4"/>
          </p:nvPr>
        </p:nvSpPr>
        <p:spPr>
          <a:xfrm>
            <a:off x="11005242" y="6381753"/>
            <a:ext cx="713590" cy="365125"/>
          </a:xfrm>
          <a:prstGeom prst="rect">
            <a:avLst/>
          </a:prstGeom>
        </p:spPr>
        <p:txBody>
          <a:bodyPr vert="horz" lIns="0" tIns="0" rIns="0" bIns="0" rtlCol="0" anchor="t"/>
          <a:lstStyle>
            <a:lvl1pPr algn="r">
              <a:defRPr sz="1066" b="0" i="0">
                <a:solidFill>
                  <a:schemeClr val="tx2"/>
                </a:solidFill>
                <a:latin typeface="Tisa Sans Pro" panose="020B0504020201020104" pitchFamily="34" charset="0"/>
              </a:defRPr>
            </a:lvl1pPr>
          </a:lstStyle>
          <a:p>
            <a:fld id="{086C485A-6D5D-461D-B45A-E5B1F84E7F9D}" type="slidenum">
              <a:rPr lang="en-US" smtClean="0"/>
              <a:pPr/>
              <a:t>‹#›</a:t>
            </a:fld>
            <a:endParaRPr lang="en-US" dirty="0"/>
          </a:p>
        </p:txBody>
      </p:sp>
    </p:spTree>
    <p:extLst>
      <p:ext uri="{BB962C8B-B14F-4D97-AF65-F5344CB8AC3E}">
        <p14:creationId xmlns:p14="http://schemas.microsoft.com/office/powerpoint/2010/main" val="1881669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dt="0"/>
  <p:txStyles>
    <p:titleStyle>
      <a:lvl1pPr algn="l" defTabSz="1218895" rtl="0" eaLnBrk="1" latinLnBrk="0" hangingPunct="1">
        <a:spcBef>
          <a:spcPct val="0"/>
        </a:spcBef>
        <a:buNone/>
        <a:defRPr sz="3199" b="1" kern="1200">
          <a:solidFill>
            <a:schemeClr val="accent1"/>
          </a:solidFill>
          <a:latin typeface="+mj-lt"/>
          <a:ea typeface="+mj-ea"/>
          <a:cs typeface="+mj-cs"/>
        </a:defRPr>
      </a:lvl1pPr>
    </p:titleStyle>
    <p:bodyStyle>
      <a:lvl1pPr marL="480364" indent="-480364" algn="l" defTabSz="1218895" rtl="0" eaLnBrk="1" latinLnBrk="0" hangingPunct="1">
        <a:spcBef>
          <a:spcPts val="800"/>
        </a:spcBef>
        <a:buClr>
          <a:schemeClr val="tx1"/>
        </a:buClr>
        <a:buSzPct val="80000"/>
        <a:buFont typeface="Arial" panose="020B0604020202020204" pitchFamily="34" charset="0"/>
        <a:buChar char="•"/>
        <a:defRPr sz="1400" b="0" i="0" kern="1200">
          <a:solidFill>
            <a:schemeClr val="tx1"/>
          </a:solidFill>
          <a:latin typeface="Tisa Sans Pro" panose="020B0504020201020104" pitchFamily="34" charset="0"/>
          <a:ea typeface="+mn-ea"/>
          <a:cs typeface="+mn-cs"/>
        </a:defRPr>
      </a:lvl1pPr>
      <a:lvl2pPr marL="958611" indent="-478247" algn="l" defTabSz="1218895" rtl="0" eaLnBrk="1" latinLnBrk="0" hangingPunct="1">
        <a:spcBef>
          <a:spcPts val="400"/>
        </a:spcBef>
        <a:buClr>
          <a:schemeClr val="tx1"/>
        </a:buClr>
        <a:buFont typeface="Arial" panose="020B0604020202020204" pitchFamily="34" charset="0"/>
        <a:buChar char="•"/>
        <a:defRPr sz="1400" b="0" i="0" kern="1200">
          <a:solidFill>
            <a:schemeClr val="tx1"/>
          </a:solidFill>
          <a:latin typeface="Tisa Sans Pro" panose="020B0504020201020104" pitchFamily="34" charset="0"/>
          <a:ea typeface="+mn-ea"/>
          <a:cs typeface="+mn-cs"/>
        </a:defRPr>
      </a:lvl2pPr>
      <a:lvl3pPr marL="1438974" indent="-480364" algn="l" defTabSz="1218895" rtl="0" eaLnBrk="1" latinLnBrk="0" hangingPunct="1">
        <a:spcBef>
          <a:spcPts val="400"/>
        </a:spcBef>
        <a:buClr>
          <a:schemeClr val="tx1"/>
        </a:buClr>
        <a:buFont typeface="Arial" panose="020B0604020202020204" pitchFamily="34" charset="0"/>
        <a:buChar char="•"/>
        <a:defRPr sz="1400" b="0" i="0" kern="1200">
          <a:solidFill>
            <a:schemeClr val="tx1"/>
          </a:solidFill>
          <a:latin typeface="Tisa Sans Pro" panose="020B0504020201020104" pitchFamily="34" charset="0"/>
          <a:ea typeface="+mn-ea"/>
          <a:cs typeface="+mn-cs"/>
        </a:defRPr>
      </a:lvl3pPr>
      <a:lvl4pPr marL="1908756" indent="-469783" algn="l" defTabSz="1218895" rtl="0" eaLnBrk="1" latinLnBrk="0" hangingPunct="1">
        <a:spcBef>
          <a:spcPct val="20000"/>
        </a:spcBef>
        <a:buClr>
          <a:schemeClr val="bg2"/>
        </a:buClr>
        <a:buFont typeface="Arial" panose="020B0604020202020204" pitchFamily="34" charset="0"/>
        <a:buChar char="–"/>
        <a:defRPr sz="2399" kern="1200">
          <a:solidFill>
            <a:schemeClr val="tx1"/>
          </a:solidFill>
          <a:latin typeface="+mn-lt"/>
          <a:ea typeface="+mn-ea"/>
          <a:cs typeface="+mn-cs"/>
        </a:defRPr>
      </a:lvl4pPr>
      <a:lvl5pPr marL="2387003" indent="-478247" algn="l" defTabSz="1218895" rtl="0" eaLnBrk="1" latinLnBrk="0" hangingPunct="1">
        <a:spcBef>
          <a:spcPct val="20000"/>
        </a:spcBef>
        <a:buClr>
          <a:schemeClr val="bg2"/>
        </a:buClr>
        <a:buFont typeface="Arial" panose="020B0604020202020204" pitchFamily="34" charset="0"/>
        <a:buChar char="−"/>
        <a:defRPr sz="2399"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297">
          <p15:clr>
            <a:srgbClr val="F26B43"/>
          </p15:clr>
        </p15:guide>
        <p15:guide id="4" pos="7381">
          <p15:clr>
            <a:srgbClr val="F26B43"/>
          </p15:clr>
        </p15:guide>
        <p15:guide id="5" orient="horz" pos="425">
          <p15:clr>
            <a:srgbClr val="F26B43"/>
          </p15:clr>
        </p15:guide>
        <p15:guide id="6" orient="horz" pos="4019">
          <p15:clr>
            <a:srgbClr val="F26B43"/>
          </p15:clr>
        </p15:guide>
        <p15:guide id="7" orient="horz" pos="34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tif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hyperlink" Target="http://www.arr.energy/" TargetMode="Externa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flora@altiusminerals.com"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chart" Target="../charts/chart9.xml"/><Relationship Id="rId16" Type="http://schemas.openxmlformats.org/officeDocument/2006/relationships/image" Target="../media/image24.png"/><Relationship Id="rId20"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24" Type="http://schemas.openxmlformats.org/officeDocument/2006/relationships/image" Target="../media/image32.jpe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A5B3D2FF-DF3D-CA46-B2D0-A05239435485}"/>
              </a:ext>
            </a:extLst>
          </p:cNvPr>
          <p:cNvSpPr/>
          <p:nvPr/>
        </p:nvSpPr>
        <p:spPr>
          <a:xfrm>
            <a:off x="-9739" y="-10858"/>
            <a:ext cx="12346770" cy="6945058"/>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A12344B1-A5E2-1845-B744-1ABFF603B31B}"/>
              </a:ext>
            </a:extLst>
          </p:cNvPr>
          <p:cNvSpPr/>
          <p:nvPr/>
        </p:nvSpPr>
        <p:spPr>
          <a:xfrm>
            <a:off x="-9739" y="-10858"/>
            <a:ext cx="12349081" cy="6955916"/>
          </a:xfrm>
          <a:custGeom>
            <a:avLst/>
            <a:gdLst/>
            <a:ahLst/>
            <a:cxnLst/>
            <a:rect l="l" t="t" r="r" b="b"/>
            <a:pathLst>
              <a:path w="12192000" h="5868034">
                <a:moveTo>
                  <a:pt x="12192000" y="0"/>
                </a:moveTo>
                <a:lnTo>
                  <a:pt x="0" y="0"/>
                </a:lnTo>
                <a:lnTo>
                  <a:pt x="0" y="5867412"/>
                </a:lnTo>
                <a:lnTo>
                  <a:pt x="12192000" y="5867412"/>
                </a:lnTo>
                <a:lnTo>
                  <a:pt x="12192000" y="0"/>
                </a:lnTo>
                <a:close/>
              </a:path>
            </a:pathLst>
          </a:custGeom>
          <a:solidFill>
            <a:srgbClr val="013036">
              <a:alpha val="59999"/>
            </a:srgbClr>
          </a:solidFill>
        </p:spPr>
        <p:txBody>
          <a:bodyPr wrap="square" lIns="0" tIns="0" rIns="0" bIns="0" rtlCol="0"/>
          <a:lstStyle/>
          <a:p>
            <a:endParaRPr/>
          </a:p>
        </p:txBody>
      </p:sp>
      <p:sp>
        <p:nvSpPr>
          <p:cNvPr id="2" name="object 2"/>
          <p:cNvSpPr txBox="1"/>
          <p:nvPr/>
        </p:nvSpPr>
        <p:spPr>
          <a:xfrm>
            <a:off x="4991094" y="3987577"/>
            <a:ext cx="2209800" cy="197490"/>
          </a:xfrm>
          <a:prstGeom prst="rect">
            <a:avLst/>
          </a:prstGeom>
        </p:spPr>
        <p:txBody>
          <a:bodyPr vert="horz" wrap="square" lIns="0" tIns="12700" rIns="0" bIns="0" rtlCol="0">
            <a:spAutoFit/>
          </a:bodyPr>
          <a:lstStyle/>
          <a:p>
            <a:pPr marL="12700" algn="ctr">
              <a:lnSpc>
                <a:spcPct val="100000"/>
              </a:lnSpc>
              <a:spcBef>
                <a:spcPts val="100"/>
              </a:spcBef>
            </a:pPr>
            <a:r>
              <a:rPr sz="1200" spc="110" dirty="0">
                <a:solidFill>
                  <a:srgbClr val="FFFFFF"/>
                </a:solidFill>
                <a:latin typeface="Tisa Sans Pro"/>
                <a:cs typeface="Tisa Sans Pro"/>
              </a:rPr>
              <a:t>TSX: </a:t>
            </a:r>
            <a:r>
              <a:rPr sz="1200" b="1" spc="100" dirty="0">
                <a:solidFill>
                  <a:srgbClr val="FFFFFF"/>
                </a:solidFill>
                <a:latin typeface="Tisa Sans Pro"/>
                <a:cs typeface="Tisa Sans Pro"/>
              </a:rPr>
              <a:t>ALS </a:t>
            </a:r>
            <a:r>
              <a:rPr sz="1200" b="1" dirty="0">
                <a:solidFill>
                  <a:srgbClr val="FFFFFF"/>
                </a:solidFill>
                <a:latin typeface="Tisa Sans Pro"/>
                <a:cs typeface="Tisa Sans Pro"/>
              </a:rPr>
              <a:t>| </a:t>
            </a:r>
            <a:r>
              <a:rPr sz="1200" spc="100" dirty="0">
                <a:solidFill>
                  <a:srgbClr val="FFFFFF"/>
                </a:solidFill>
                <a:latin typeface="Tisa Sans Pro"/>
                <a:cs typeface="Tisa Sans Pro"/>
              </a:rPr>
              <a:t>OTCQX:</a:t>
            </a:r>
            <a:r>
              <a:rPr sz="1200" dirty="0">
                <a:solidFill>
                  <a:srgbClr val="FFFFFF"/>
                </a:solidFill>
                <a:latin typeface="Tisa Sans Pro"/>
                <a:cs typeface="Tisa Sans Pro"/>
              </a:rPr>
              <a:t> </a:t>
            </a:r>
            <a:r>
              <a:rPr sz="1200" b="1" spc="95" dirty="0">
                <a:solidFill>
                  <a:srgbClr val="FFFFFF"/>
                </a:solidFill>
                <a:latin typeface="Tisa Sans Pro"/>
                <a:cs typeface="Tisa Sans Pro"/>
              </a:rPr>
              <a:t>ATUSF</a:t>
            </a:r>
            <a:r>
              <a:rPr sz="1200" b="1" spc="-85" dirty="0">
                <a:solidFill>
                  <a:srgbClr val="FFFFFF"/>
                </a:solidFill>
                <a:latin typeface="Tisa Sans Pro"/>
                <a:cs typeface="Tisa Sans Pro"/>
              </a:rPr>
              <a:t> </a:t>
            </a:r>
            <a:endParaRPr sz="1200" dirty="0">
              <a:latin typeface="Tisa Sans Pro"/>
              <a:cs typeface="Tisa Sans Pro"/>
            </a:endParaRPr>
          </a:p>
        </p:txBody>
      </p:sp>
      <p:sp>
        <p:nvSpPr>
          <p:cNvPr id="3" name="object 3"/>
          <p:cNvSpPr txBox="1"/>
          <p:nvPr/>
        </p:nvSpPr>
        <p:spPr>
          <a:xfrm>
            <a:off x="2653910" y="6383351"/>
            <a:ext cx="7014518" cy="197490"/>
          </a:xfrm>
          <a:prstGeom prst="rect">
            <a:avLst/>
          </a:prstGeom>
        </p:spPr>
        <p:txBody>
          <a:bodyPr vert="horz" wrap="square" lIns="0" tIns="12700" rIns="0" bIns="0" rtlCol="0">
            <a:spAutoFit/>
          </a:bodyPr>
          <a:lstStyle/>
          <a:p>
            <a:pPr marL="12700" algn="ctr">
              <a:lnSpc>
                <a:spcPct val="100000"/>
              </a:lnSpc>
              <a:spcBef>
                <a:spcPts val="100"/>
              </a:spcBef>
            </a:pPr>
            <a:r>
              <a:rPr lang="en-CA" sz="1200" b="1" spc="70" dirty="0">
                <a:solidFill>
                  <a:srgbClr val="A9D6CE"/>
                </a:solidFill>
                <a:latin typeface="Tisa Sans Pro"/>
                <a:cs typeface="Tisa Sans Pro"/>
              </a:rPr>
              <a:t>Coal to </a:t>
            </a:r>
            <a:r>
              <a:rPr sz="1200" b="1" spc="70" dirty="0">
                <a:solidFill>
                  <a:srgbClr val="A9D6CE"/>
                </a:solidFill>
                <a:latin typeface="Tisa Sans Pro"/>
                <a:cs typeface="Tisa Sans Pro"/>
              </a:rPr>
              <a:t>Renewable</a:t>
            </a:r>
            <a:r>
              <a:rPr sz="1200" b="1" spc="175" dirty="0">
                <a:solidFill>
                  <a:srgbClr val="A9D6CE"/>
                </a:solidFill>
                <a:latin typeface="Tisa Sans Pro"/>
                <a:cs typeface="Tisa Sans Pro"/>
              </a:rPr>
              <a:t> </a:t>
            </a:r>
            <a:r>
              <a:rPr sz="1200" b="1" spc="60" dirty="0">
                <a:solidFill>
                  <a:srgbClr val="A9D6CE"/>
                </a:solidFill>
                <a:latin typeface="Tisa Sans Pro"/>
                <a:cs typeface="Tisa Sans Pro"/>
              </a:rPr>
              <a:t>Power</a:t>
            </a:r>
            <a:r>
              <a:rPr sz="1200" b="1" spc="180" dirty="0">
                <a:solidFill>
                  <a:srgbClr val="A9D6CE"/>
                </a:solidFill>
                <a:latin typeface="Tisa Sans Pro"/>
                <a:cs typeface="Tisa Sans Pro"/>
              </a:rPr>
              <a:t> </a:t>
            </a:r>
            <a:r>
              <a:rPr sz="1200" b="1" dirty="0">
                <a:solidFill>
                  <a:srgbClr val="A9D6CE"/>
                </a:solidFill>
                <a:latin typeface="Tisa Sans Pro"/>
                <a:cs typeface="Tisa Sans Pro"/>
              </a:rPr>
              <a:t>|</a:t>
            </a:r>
            <a:r>
              <a:rPr sz="1200" b="1" spc="175" dirty="0">
                <a:solidFill>
                  <a:srgbClr val="A9D6CE"/>
                </a:solidFill>
                <a:latin typeface="Tisa Sans Pro"/>
                <a:cs typeface="Tisa Sans Pro"/>
              </a:rPr>
              <a:t> </a:t>
            </a:r>
            <a:r>
              <a:rPr sz="1200" b="1" spc="70" dirty="0">
                <a:solidFill>
                  <a:srgbClr val="A9D6CE"/>
                </a:solidFill>
                <a:latin typeface="Tisa Sans Pro"/>
                <a:cs typeface="Tisa Sans Pro"/>
              </a:rPr>
              <a:t>Clean</a:t>
            </a:r>
            <a:r>
              <a:rPr sz="1200" b="1" spc="180" dirty="0">
                <a:solidFill>
                  <a:srgbClr val="A9D6CE"/>
                </a:solidFill>
                <a:latin typeface="Tisa Sans Pro"/>
                <a:cs typeface="Tisa Sans Pro"/>
              </a:rPr>
              <a:t> </a:t>
            </a:r>
            <a:r>
              <a:rPr sz="1200" b="1" spc="65" dirty="0">
                <a:solidFill>
                  <a:srgbClr val="A9D6CE"/>
                </a:solidFill>
                <a:latin typeface="Tisa Sans Pro"/>
                <a:cs typeface="Tisa Sans Pro"/>
              </a:rPr>
              <a:t>Steel</a:t>
            </a:r>
            <a:r>
              <a:rPr sz="1200" b="1" spc="175" dirty="0">
                <a:solidFill>
                  <a:srgbClr val="A9D6CE"/>
                </a:solidFill>
                <a:latin typeface="Tisa Sans Pro"/>
                <a:cs typeface="Tisa Sans Pro"/>
              </a:rPr>
              <a:t> </a:t>
            </a:r>
            <a:r>
              <a:rPr sz="1200" b="1" dirty="0">
                <a:solidFill>
                  <a:srgbClr val="A9D6CE"/>
                </a:solidFill>
                <a:latin typeface="Tisa Sans Pro"/>
                <a:cs typeface="Tisa Sans Pro"/>
              </a:rPr>
              <a:t>|</a:t>
            </a:r>
            <a:r>
              <a:rPr sz="1200" b="1" spc="180" dirty="0">
                <a:solidFill>
                  <a:srgbClr val="A9D6CE"/>
                </a:solidFill>
                <a:latin typeface="Tisa Sans Pro"/>
                <a:cs typeface="Tisa Sans Pro"/>
              </a:rPr>
              <a:t> </a:t>
            </a:r>
            <a:r>
              <a:rPr sz="1200" b="1" spc="70" dirty="0">
                <a:solidFill>
                  <a:srgbClr val="A9D6CE"/>
                </a:solidFill>
                <a:latin typeface="Tisa Sans Pro"/>
                <a:cs typeface="Tisa Sans Pro"/>
              </a:rPr>
              <a:t>Potash</a:t>
            </a:r>
            <a:r>
              <a:rPr sz="1200" b="1" spc="175" dirty="0">
                <a:solidFill>
                  <a:srgbClr val="A9D6CE"/>
                </a:solidFill>
                <a:latin typeface="Tisa Sans Pro"/>
                <a:cs typeface="Tisa Sans Pro"/>
              </a:rPr>
              <a:t> </a:t>
            </a:r>
            <a:r>
              <a:rPr sz="1200" b="1" dirty="0">
                <a:solidFill>
                  <a:srgbClr val="A9D6CE"/>
                </a:solidFill>
                <a:latin typeface="Tisa Sans Pro"/>
                <a:cs typeface="Tisa Sans Pro"/>
              </a:rPr>
              <a:t>|</a:t>
            </a:r>
            <a:r>
              <a:rPr sz="1200" b="1" spc="180" dirty="0">
                <a:solidFill>
                  <a:srgbClr val="A9D6CE"/>
                </a:solidFill>
                <a:latin typeface="Tisa Sans Pro"/>
                <a:cs typeface="Tisa Sans Pro"/>
              </a:rPr>
              <a:t> </a:t>
            </a:r>
            <a:r>
              <a:rPr sz="1200" b="1" spc="65" dirty="0">
                <a:solidFill>
                  <a:srgbClr val="A9D6CE"/>
                </a:solidFill>
                <a:latin typeface="Tisa Sans Pro"/>
                <a:cs typeface="Tisa Sans Pro"/>
              </a:rPr>
              <a:t>Copper</a:t>
            </a:r>
            <a:r>
              <a:rPr sz="1200" b="1" spc="180" dirty="0">
                <a:solidFill>
                  <a:srgbClr val="A9D6CE"/>
                </a:solidFill>
                <a:latin typeface="Tisa Sans Pro"/>
                <a:cs typeface="Tisa Sans Pro"/>
              </a:rPr>
              <a:t> </a:t>
            </a:r>
            <a:r>
              <a:rPr sz="1200" b="1" dirty="0">
                <a:solidFill>
                  <a:srgbClr val="A9D6CE"/>
                </a:solidFill>
                <a:latin typeface="Tisa Sans Pro"/>
                <a:cs typeface="Tisa Sans Pro"/>
              </a:rPr>
              <a:t>|</a:t>
            </a:r>
            <a:r>
              <a:rPr sz="1200" b="1" spc="175" dirty="0">
                <a:solidFill>
                  <a:srgbClr val="A9D6CE"/>
                </a:solidFill>
                <a:latin typeface="Tisa Sans Pro"/>
                <a:cs typeface="Tisa Sans Pro"/>
              </a:rPr>
              <a:t> </a:t>
            </a:r>
            <a:r>
              <a:rPr sz="1200" b="1" spc="75" dirty="0">
                <a:solidFill>
                  <a:srgbClr val="A9D6CE"/>
                </a:solidFill>
                <a:latin typeface="Tisa Sans Pro"/>
                <a:cs typeface="Tisa Sans Pro"/>
              </a:rPr>
              <a:t>Lithium</a:t>
            </a:r>
            <a:r>
              <a:rPr sz="1200" b="1" spc="180" dirty="0">
                <a:solidFill>
                  <a:srgbClr val="A9D6CE"/>
                </a:solidFill>
                <a:latin typeface="Tisa Sans Pro"/>
                <a:cs typeface="Tisa Sans Pro"/>
              </a:rPr>
              <a:t> </a:t>
            </a:r>
            <a:r>
              <a:rPr sz="1200" b="1" dirty="0">
                <a:solidFill>
                  <a:srgbClr val="A9D6CE"/>
                </a:solidFill>
                <a:latin typeface="Tisa Sans Pro"/>
                <a:cs typeface="Tisa Sans Pro"/>
              </a:rPr>
              <a:t>|</a:t>
            </a:r>
            <a:r>
              <a:rPr sz="1200" b="1" spc="175" dirty="0">
                <a:solidFill>
                  <a:srgbClr val="A9D6CE"/>
                </a:solidFill>
                <a:latin typeface="Tisa Sans Pro"/>
                <a:cs typeface="Tisa Sans Pro"/>
              </a:rPr>
              <a:t> </a:t>
            </a:r>
            <a:r>
              <a:rPr sz="1200" b="1" spc="70" dirty="0">
                <a:solidFill>
                  <a:srgbClr val="A9D6CE"/>
                </a:solidFill>
                <a:latin typeface="Tisa Sans Pro"/>
                <a:cs typeface="Tisa Sans Pro"/>
              </a:rPr>
              <a:t>Nickel</a:t>
            </a:r>
            <a:r>
              <a:rPr sz="1200" b="1" spc="180" dirty="0">
                <a:solidFill>
                  <a:srgbClr val="A9D6CE"/>
                </a:solidFill>
                <a:latin typeface="Tisa Sans Pro"/>
                <a:cs typeface="Tisa Sans Pro"/>
              </a:rPr>
              <a:t> </a:t>
            </a:r>
            <a:r>
              <a:rPr sz="1200" b="1" dirty="0">
                <a:solidFill>
                  <a:srgbClr val="A9D6CE"/>
                </a:solidFill>
                <a:latin typeface="Tisa Sans Pro"/>
                <a:cs typeface="Tisa Sans Pro"/>
              </a:rPr>
              <a:t>|</a:t>
            </a:r>
            <a:r>
              <a:rPr sz="1200" b="1" spc="175" dirty="0">
                <a:solidFill>
                  <a:srgbClr val="A9D6CE"/>
                </a:solidFill>
                <a:latin typeface="Tisa Sans Pro"/>
                <a:cs typeface="Tisa Sans Pro"/>
              </a:rPr>
              <a:t> </a:t>
            </a:r>
            <a:r>
              <a:rPr sz="1200" b="1" spc="80" dirty="0">
                <a:solidFill>
                  <a:srgbClr val="A9D6CE"/>
                </a:solidFill>
                <a:latin typeface="Tisa Sans Pro"/>
                <a:cs typeface="Tisa Sans Pro"/>
              </a:rPr>
              <a:t>Cobalt</a:t>
            </a:r>
            <a:endParaRPr sz="1200" dirty="0">
              <a:latin typeface="Tisa Sans Pro"/>
              <a:cs typeface="Tisa Sans Pro"/>
            </a:endParaRPr>
          </a:p>
        </p:txBody>
      </p:sp>
      <p:grpSp>
        <p:nvGrpSpPr>
          <p:cNvPr id="4" name="object 4"/>
          <p:cNvGrpSpPr/>
          <p:nvPr/>
        </p:nvGrpSpPr>
        <p:grpSpPr>
          <a:xfrm>
            <a:off x="4391371" y="2414518"/>
            <a:ext cx="3409315" cy="1293495"/>
            <a:chOff x="4391371" y="2414518"/>
            <a:chExt cx="3409315" cy="1293495"/>
          </a:xfrm>
        </p:grpSpPr>
        <p:sp>
          <p:nvSpPr>
            <p:cNvPr id="5" name="object 5"/>
            <p:cNvSpPr/>
            <p:nvPr/>
          </p:nvSpPr>
          <p:spPr>
            <a:xfrm>
              <a:off x="6793715" y="2793398"/>
              <a:ext cx="106476" cy="10648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746291" y="3001009"/>
              <a:ext cx="1035685" cy="426084"/>
            </a:xfrm>
            <a:custGeom>
              <a:avLst/>
              <a:gdLst/>
              <a:ahLst/>
              <a:cxnLst/>
              <a:rect l="l" t="t" r="r" b="b"/>
              <a:pathLst>
                <a:path w="1035684" h="426085">
                  <a:moveTo>
                    <a:pt x="204914" y="416394"/>
                  </a:moveTo>
                  <a:lnTo>
                    <a:pt x="203403" y="394919"/>
                  </a:lnTo>
                  <a:lnTo>
                    <a:pt x="202222" y="388048"/>
                  </a:lnTo>
                  <a:lnTo>
                    <a:pt x="200431" y="382079"/>
                  </a:lnTo>
                  <a:lnTo>
                    <a:pt x="187134" y="381050"/>
                  </a:lnTo>
                  <a:lnTo>
                    <a:pt x="175920" y="377952"/>
                  </a:lnTo>
                  <a:lnTo>
                    <a:pt x="150647" y="341922"/>
                  </a:lnTo>
                  <a:lnTo>
                    <a:pt x="147637" y="304228"/>
                  </a:lnTo>
                  <a:lnTo>
                    <a:pt x="147637" y="35788"/>
                  </a:lnTo>
                  <a:lnTo>
                    <a:pt x="147269" y="27851"/>
                  </a:lnTo>
                  <a:lnTo>
                    <a:pt x="127952" y="0"/>
                  </a:lnTo>
                  <a:lnTo>
                    <a:pt x="121805" y="3581"/>
                  </a:lnTo>
                  <a:lnTo>
                    <a:pt x="114084" y="7162"/>
                  </a:lnTo>
                  <a:lnTo>
                    <a:pt x="70345" y="20815"/>
                  </a:lnTo>
                  <a:lnTo>
                    <a:pt x="24269" y="29298"/>
                  </a:lnTo>
                  <a:lnTo>
                    <a:pt x="8051" y="30416"/>
                  </a:lnTo>
                  <a:lnTo>
                    <a:pt x="5054" y="35204"/>
                  </a:lnTo>
                  <a:lnTo>
                    <a:pt x="2971" y="40259"/>
                  </a:lnTo>
                  <a:lnTo>
                    <a:pt x="584" y="51003"/>
                  </a:lnTo>
                  <a:lnTo>
                    <a:pt x="0" y="56972"/>
                  </a:lnTo>
                  <a:lnTo>
                    <a:pt x="0" y="63525"/>
                  </a:lnTo>
                  <a:lnTo>
                    <a:pt x="14198" y="63969"/>
                  </a:lnTo>
                  <a:lnTo>
                    <a:pt x="26390" y="65316"/>
                  </a:lnTo>
                  <a:lnTo>
                    <a:pt x="60426" y="85204"/>
                  </a:lnTo>
                  <a:lnTo>
                    <a:pt x="67106" y="127063"/>
                  </a:lnTo>
                  <a:lnTo>
                    <a:pt x="67106" y="304228"/>
                  </a:lnTo>
                  <a:lnTo>
                    <a:pt x="59804" y="355485"/>
                  </a:lnTo>
                  <a:lnTo>
                    <a:pt x="21831" y="381050"/>
                  </a:lnTo>
                  <a:lnTo>
                    <a:pt x="5359" y="382079"/>
                  </a:lnTo>
                  <a:lnTo>
                    <a:pt x="3581" y="388048"/>
                  </a:lnTo>
                  <a:lnTo>
                    <a:pt x="2374" y="394462"/>
                  </a:lnTo>
                  <a:lnTo>
                    <a:pt x="1181" y="408190"/>
                  </a:lnTo>
                  <a:lnTo>
                    <a:pt x="889" y="414604"/>
                  </a:lnTo>
                  <a:lnTo>
                    <a:pt x="889" y="420560"/>
                  </a:lnTo>
                  <a:lnTo>
                    <a:pt x="86448" y="417982"/>
                  </a:lnTo>
                  <a:lnTo>
                    <a:pt x="129540" y="418122"/>
                  </a:lnTo>
                  <a:lnTo>
                    <a:pt x="189242" y="419773"/>
                  </a:lnTo>
                  <a:lnTo>
                    <a:pt x="204914" y="420560"/>
                  </a:lnTo>
                  <a:lnTo>
                    <a:pt x="204914" y="416394"/>
                  </a:lnTo>
                  <a:close/>
                </a:path>
                <a:path w="1035684" h="426085">
                  <a:moveTo>
                    <a:pt x="670204" y="357022"/>
                  </a:moveTo>
                  <a:lnTo>
                    <a:pt x="628446" y="347154"/>
                  </a:lnTo>
                  <a:lnTo>
                    <a:pt x="614946" y="306044"/>
                  </a:lnTo>
                  <a:lnTo>
                    <a:pt x="614718" y="296176"/>
                  </a:lnTo>
                  <a:lnTo>
                    <a:pt x="614718" y="39370"/>
                  </a:lnTo>
                  <a:lnTo>
                    <a:pt x="614362" y="30226"/>
                  </a:lnTo>
                  <a:lnTo>
                    <a:pt x="595033" y="0"/>
                  </a:lnTo>
                  <a:lnTo>
                    <a:pt x="584327" y="4394"/>
                  </a:lnTo>
                  <a:lnTo>
                    <a:pt x="571881" y="8610"/>
                  </a:lnTo>
                  <a:lnTo>
                    <a:pt x="524929" y="19989"/>
                  </a:lnTo>
                  <a:lnTo>
                    <a:pt x="473341" y="25946"/>
                  </a:lnTo>
                  <a:lnTo>
                    <a:pt x="470344" y="31318"/>
                  </a:lnTo>
                  <a:lnTo>
                    <a:pt x="468553" y="36550"/>
                  </a:lnTo>
                  <a:lnTo>
                    <a:pt x="467372" y="46685"/>
                  </a:lnTo>
                  <a:lnTo>
                    <a:pt x="467080" y="52501"/>
                  </a:lnTo>
                  <a:lnTo>
                    <a:pt x="467080" y="59055"/>
                  </a:lnTo>
                  <a:lnTo>
                    <a:pt x="487349" y="60426"/>
                  </a:lnTo>
                  <a:lnTo>
                    <a:pt x="503428" y="63639"/>
                  </a:lnTo>
                  <a:lnTo>
                    <a:pt x="531393" y="95186"/>
                  </a:lnTo>
                  <a:lnTo>
                    <a:pt x="534187" y="122593"/>
                  </a:lnTo>
                  <a:lnTo>
                    <a:pt x="534187" y="213855"/>
                  </a:lnTo>
                  <a:lnTo>
                    <a:pt x="526694" y="281647"/>
                  </a:lnTo>
                  <a:lnTo>
                    <a:pt x="504215" y="329285"/>
                  </a:lnTo>
                  <a:lnTo>
                    <a:pt x="470547" y="357466"/>
                  </a:lnTo>
                  <a:lnTo>
                    <a:pt x="429501" y="366864"/>
                  </a:lnTo>
                  <a:lnTo>
                    <a:pt x="410464" y="364845"/>
                  </a:lnTo>
                  <a:lnTo>
                    <a:pt x="371779" y="334657"/>
                  </a:lnTo>
                  <a:lnTo>
                    <a:pt x="359371" y="295503"/>
                  </a:lnTo>
                  <a:lnTo>
                    <a:pt x="355231" y="242493"/>
                  </a:lnTo>
                  <a:lnTo>
                    <a:pt x="355231" y="39370"/>
                  </a:lnTo>
                  <a:lnTo>
                    <a:pt x="354876" y="30226"/>
                  </a:lnTo>
                  <a:lnTo>
                    <a:pt x="335534" y="0"/>
                  </a:lnTo>
                  <a:lnTo>
                    <a:pt x="324485" y="5257"/>
                  </a:lnTo>
                  <a:lnTo>
                    <a:pt x="311937" y="10299"/>
                  </a:lnTo>
                  <a:lnTo>
                    <a:pt x="266268" y="23710"/>
                  </a:lnTo>
                  <a:lnTo>
                    <a:pt x="221894" y="30416"/>
                  </a:lnTo>
                  <a:lnTo>
                    <a:pt x="219506" y="35788"/>
                  </a:lnTo>
                  <a:lnTo>
                    <a:pt x="217868" y="41021"/>
                  </a:lnTo>
                  <a:lnTo>
                    <a:pt x="216077" y="51155"/>
                  </a:lnTo>
                  <a:lnTo>
                    <a:pt x="215633" y="56972"/>
                  </a:lnTo>
                  <a:lnTo>
                    <a:pt x="215633" y="63525"/>
                  </a:lnTo>
                  <a:lnTo>
                    <a:pt x="234200" y="64897"/>
                  </a:lnTo>
                  <a:lnTo>
                    <a:pt x="248742" y="68122"/>
                  </a:lnTo>
                  <a:lnTo>
                    <a:pt x="272453" y="99656"/>
                  </a:lnTo>
                  <a:lnTo>
                    <a:pt x="274688" y="127063"/>
                  </a:lnTo>
                  <a:lnTo>
                    <a:pt x="274688" y="262178"/>
                  </a:lnTo>
                  <a:lnTo>
                    <a:pt x="276821" y="303504"/>
                  </a:lnTo>
                  <a:lnTo>
                    <a:pt x="293814" y="365696"/>
                  </a:lnTo>
                  <a:lnTo>
                    <a:pt x="327317" y="401828"/>
                  </a:lnTo>
                  <a:lnTo>
                    <a:pt x="374294" y="419265"/>
                  </a:lnTo>
                  <a:lnTo>
                    <a:pt x="402653" y="421449"/>
                  </a:lnTo>
                  <a:lnTo>
                    <a:pt x="420319" y="420751"/>
                  </a:lnTo>
                  <a:lnTo>
                    <a:pt x="465289" y="410260"/>
                  </a:lnTo>
                  <a:lnTo>
                    <a:pt x="502704" y="386702"/>
                  </a:lnTo>
                  <a:lnTo>
                    <a:pt x="536676" y="348843"/>
                  </a:lnTo>
                  <a:lnTo>
                    <a:pt x="542747" y="336626"/>
                  </a:lnTo>
                  <a:lnTo>
                    <a:pt x="541794" y="346290"/>
                  </a:lnTo>
                  <a:lnTo>
                    <a:pt x="540537" y="368604"/>
                  </a:lnTo>
                  <a:lnTo>
                    <a:pt x="540448" y="374027"/>
                  </a:lnTo>
                  <a:lnTo>
                    <a:pt x="540867" y="387870"/>
                  </a:lnTo>
                  <a:lnTo>
                    <a:pt x="556844" y="422935"/>
                  </a:lnTo>
                  <a:lnTo>
                    <a:pt x="562813" y="425932"/>
                  </a:lnTo>
                  <a:lnTo>
                    <a:pt x="573671" y="420370"/>
                  </a:lnTo>
                  <a:lnTo>
                    <a:pt x="585635" y="415302"/>
                  </a:lnTo>
                  <a:lnTo>
                    <a:pt x="627253" y="403313"/>
                  </a:lnTo>
                  <a:lnTo>
                    <a:pt x="664832" y="398183"/>
                  </a:lnTo>
                  <a:lnTo>
                    <a:pt x="667207" y="391629"/>
                  </a:lnTo>
                  <a:lnTo>
                    <a:pt x="668705" y="384632"/>
                  </a:lnTo>
                  <a:lnTo>
                    <a:pt x="669886" y="369709"/>
                  </a:lnTo>
                  <a:lnTo>
                    <a:pt x="670204" y="362991"/>
                  </a:lnTo>
                  <a:lnTo>
                    <a:pt x="670204" y="357022"/>
                  </a:lnTo>
                  <a:close/>
                </a:path>
                <a:path w="1035684" h="426085">
                  <a:moveTo>
                    <a:pt x="1035278" y="299758"/>
                  </a:moveTo>
                  <a:lnTo>
                    <a:pt x="1028725" y="256971"/>
                  </a:lnTo>
                  <a:lnTo>
                    <a:pt x="1007973" y="223939"/>
                  </a:lnTo>
                  <a:lnTo>
                    <a:pt x="969111" y="195961"/>
                  </a:lnTo>
                  <a:lnTo>
                    <a:pt x="931087" y="178066"/>
                  </a:lnTo>
                  <a:lnTo>
                    <a:pt x="908215" y="169113"/>
                  </a:lnTo>
                  <a:lnTo>
                    <a:pt x="886040" y="160083"/>
                  </a:lnTo>
                  <a:lnTo>
                    <a:pt x="850912" y="144208"/>
                  </a:lnTo>
                  <a:lnTo>
                    <a:pt x="812800" y="118643"/>
                  </a:lnTo>
                  <a:lnTo>
                    <a:pt x="801725" y="85890"/>
                  </a:lnTo>
                  <a:lnTo>
                    <a:pt x="802754" y="75272"/>
                  </a:lnTo>
                  <a:lnTo>
                    <a:pt x="827265" y="44234"/>
                  </a:lnTo>
                  <a:lnTo>
                    <a:pt x="862584" y="36677"/>
                  </a:lnTo>
                  <a:lnTo>
                    <a:pt x="876846" y="37579"/>
                  </a:lnTo>
                  <a:lnTo>
                    <a:pt x="913587" y="51003"/>
                  </a:lnTo>
                  <a:lnTo>
                    <a:pt x="948029" y="87680"/>
                  </a:lnTo>
                  <a:lnTo>
                    <a:pt x="962799" y="135115"/>
                  </a:lnTo>
                  <a:lnTo>
                    <a:pt x="971143" y="135115"/>
                  </a:lnTo>
                  <a:lnTo>
                    <a:pt x="979195" y="134213"/>
                  </a:lnTo>
                  <a:lnTo>
                    <a:pt x="994702" y="130632"/>
                  </a:lnTo>
                  <a:lnTo>
                    <a:pt x="1001572" y="127952"/>
                  </a:lnTo>
                  <a:lnTo>
                    <a:pt x="1007541" y="124371"/>
                  </a:lnTo>
                  <a:lnTo>
                    <a:pt x="1005992" y="112687"/>
                  </a:lnTo>
                  <a:lnTo>
                    <a:pt x="1004951" y="100888"/>
                  </a:lnTo>
                  <a:lnTo>
                    <a:pt x="1004430" y="88976"/>
                  </a:lnTo>
                  <a:lnTo>
                    <a:pt x="1004404" y="76949"/>
                  </a:lnTo>
                  <a:lnTo>
                    <a:pt x="1005751" y="31318"/>
                  </a:lnTo>
                  <a:lnTo>
                    <a:pt x="991717" y="24155"/>
                  </a:lnTo>
                  <a:lnTo>
                    <a:pt x="947585" y="8051"/>
                  </a:lnTo>
                  <a:lnTo>
                    <a:pt x="896416" y="508"/>
                  </a:lnTo>
                  <a:lnTo>
                    <a:pt x="876896" y="0"/>
                  </a:lnTo>
                  <a:lnTo>
                    <a:pt x="865479" y="419"/>
                  </a:lnTo>
                  <a:lnTo>
                    <a:pt x="815797" y="10515"/>
                  </a:lnTo>
                  <a:lnTo>
                    <a:pt x="779818" y="27292"/>
                  </a:lnTo>
                  <a:lnTo>
                    <a:pt x="750354" y="52120"/>
                  </a:lnTo>
                  <a:lnTo>
                    <a:pt x="729246" y="98005"/>
                  </a:lnTo>
                  <a:lnTo>
                    <a:pt x="728357" y="111848"/>
                  </a:lnTo>
                  <a:lnTo>
                    <a:pt x="729170" y="128968"/>
                  </a:lnTo>
                  <a:lnTo>
                    <a:pt x="741337" y="170903"/>
                  </a:lnTo>
                  <a:lnTo>
                    <a:pt x="769848" y="202285"/>
                  </a:lnTo>
                  <a:lnTo>
                    <a:pt x="817270" y="228854"/>
                  </a:lnTo>
                  <a:lnTo>
                    <a:pt x="879690" y="255638"/>
                  </a:lnTo>
                  <a:lnTo>
                    <a:pt x="896137" y="262851"/>
                  </a:lnTo>
                  <a:lnTo>
                    <a:pt x="931113" y="281419"/>
                  </a:lnTo>
                  <a:lnTo>
                    <a:pt x="955522" y="311619"/>
                  </a:lnTo>
                  <a:lnTo>
                    <a:pt x="957427" y="326605"/>
                  </a:lnTo>
                  <a:lnTo>
                    <a:pt x="956170" y="338569"/>
                  </a:lnTo>
                  <a:lnTo>
                    <a:pt x="926198" y="374802"/>
                  </a:lnTo>
                  <a:lnTo>
                    <a:pt x="880478" y="383870"/>
                  </a:lnTo>
                  <a:lnTo>
                    <a:pt x="858380" y="382143"/>
                  </a:lnTo>
                  <a:lnTo>
                    <a:pt x="821245" y="368274"/>
                  </a:lnTo>
                  <a:lnTo>
                    <a:pt x="793610" y="340474"/>
                  </a:lnTo>
                  <a:lnTo>
                    <a:pt x="776160" y="298411"/>
                  </a:lnTo>
                  <a:lnTo>
                    <a:pt x="771309" y="272008"/>
                  </a:lnTo>
                  <a:lnTo>
                    <a:pt x="764628" y="272148"/>
                  </a:lnTo>
                  <a:lnTo>
                    <a:pt x="724776" y="281863"/>
                  </a:lnTo>
                  <a:lnTo>
                    <a:pt x="725551" y="289420"/>
                  </a:lnTo>
                  <a:lnTo>
                    <a:pt x="726122" y="297751"/>
                  </a:lnTo>
                  <a:lnTo>
                    <a:pt x="726567" y="316750"/>
                  </a:lnTo>
                  <a:lnTo>
                    <a:pt x="726122" y="357924"/>
                  </a:lnTo>
                  <a:lnTo>
                    <a:pt x="725335" y="376948"/>
                  </a:lnTo>
                  <a:lnTo>
                    <a:pt x="723887" y="392823"/>
                  </a:lnTo>
                  <a:lnTo>
                    <a:pt x="739178" y="400405"/>
                  </a:lnTo>
                  <a:lnTo>
                    <a:pt x="786079" y="417423"/>
                  </a:lnTo>
                  <a:lnTo>
                    <a:pt x="846048" y="425386"/>
                  </a:lnTo>
                  <a:lnTo>
                    <a:pt x="871524" y="425919"/>
                  </a:lnTo>
                  <a:lnTo>
                    <a:pt x="894194" y="424942"/>
                  </a:lnTo>
                  <a:lnTo>
                    <a:pt x="936040" y="417106"/>
                  </a:lnTo>
                  <a:lnTo>
                    <a:pt x="972781" y="401624"/>
                  </a:lnTo>
                  <a:lnTo>
                    <a:pt x="1013802" y="365975"/>
                  </a:lnTo>
                  <a:lnTo>
                    <a:pt x="1033932" y="317995"/>
                  </a:lnTo>
                  <a:lnTo>
                    <a:pt x="1035278" y="299758"/>
                  </a:lnTo>
                  <a:close/>
                </a:path>
              </a:pathLst>
            </a:custGeom>
            <a:solidFill>
              <a:srgbClr val="FFFFFF"/>
            </a:solidFill>
          </p:spPr>
          <p:txBody>
            <a:bodyPr wrap="square" lIns="0" tIns="0" rIns="0" bIns="0" rtlCol="0"/>
            <a:lstStyle/>
            <a:p>
              <a:endParaRPr/>
            </a:p>
          </p:txBody>
        </p:sp>
        <p:sp>
          <p:nvSpPr>
            <p:cNvPr id="7" name="object 7"/>
            <p:cNvSpPr/>
            <p:nvPr/>
          </p:nvSpPr>
          <p:spPr>
            <a:xfrm>
              <a:off x="4391371" y="2414518"/>
              <a:ext cx="3409247" cy="1292924"/>
            </a:xfrm>
            <a:prstGeom prst="rect">
              <a:avLst/>
            </a:prstGeom>
            <a:blipFill>
              <a:blip r:embed="rId4" cstate="print"/>
              <a:stretch>
                <a:fillRect/>
              </a:stretch>
            </a:blipFill>
          </p:spPr>
          <p:txBody>
            <a:bodyPr wrap="square" lIns="0" tIns="0" rIns="0" bIns="0" rtlCol="0"/>
            <a:lstStyle/>
            <a:p>
              <a:endParaRPr/>
            </a:p>
          </p:txBody>
        </p:sp>
      </p:grpSp>
      <p:sp>
        <p:nvSpPr>
          <p:cNvPr id="8" name="object 8"/>
          <p:cNvSpPr/>
          <p:nvPr/>
        </p:nvSpPr>
        <p:spPr>
          <a:xfrm>
            <a:off x="3883914" y="3886200"/>
            <a:ext cx="4424680" cy="0"/>
          </a:xfrm>
          <a:custGeom>
            <a:avLst/>
            <a:gdLst/>
            <a:ahLst/>
            <a:cxnLst/>
            <a:rect l="l" t="t" r="r" b="b"/>
            <a:pathLst>
              <a:path w="4424680">
                <a:moveTo>
                  <a:pt x="0" y="0"/>
                </a:moveTo>
                <a:lnTo>
                  <a:pt x="4424172" y="0"/>
                </a:lnTo>
              </a:path>
            </a:pathLst>
          </a:custGeom>
          <a:ln w="12700">
            <a:solidFill>
              <a:srgbClr val="A9D6CE"/>
            </a:solidFill>
          </a:ln>
        </p:spPr>
        <p:txBody>
          <a:bodyPr wrap="square" lIns="0" tIns="0" rIns="0" bIns="0" rtlCol="0"/>
          <a:lstStyle/>
          <a:p>
            <a:endParaRPr/>
          </a:p>
        </p:txBody>
      </p:sp>
      <p:sp>
        <p:nvSpPr>
          <p:cNvPr id="12" name="object 2">
            <a:extLst>
              <a:ext uri="{FF2B5EF4-FFF2-40B4-BE49-F238E27FC236}">
                <a16:creationId xmlns:a16="http://schemas.microsoft.com/office/drawing/2014/main" id="{DA50326F-DB18-4FFF-B3F7-C4F81882144A}"/>
              </a:ext>
            </a:extLst>
          </p:cNvPr>
          <p:cNvSpPr txBox="1"/>
          <p:nvPr/>
        </p:nvSpPr>
        <p:spPr>
          <a:xfrm>
            <a:off x="4498075" y="5489223"/>
            <a:ext cx="3326188" cy="228268"/>
          </a:xfrm>
          <a:prstGeom prst="rect">
            <a:avLst/>
          </a:prstGeom>
        </p:spPr>
        <p:txBody>
          <a:bodyPr vert="horz" wrap="square" lIns="0" tIns="12700" rIns="0" bIns="0" rtlCol="0">
            <a:spAutoFit/>
          </a:bodyPr>
          <a:lstStyle/>
          <a:p>
            <a:pPr marL="12700" algn="ctr">
              <a:lnSpc>
                <a:spcPct val="100000"/>
              </a:lnSpc>
              <a:spcBef>
                <a:spcPts val="100"/>
              </a:spcBef>
            </a:pPr>
            <a:r>
              <a:rPr lang="en-CA" sz="1400" b="1" spc="110" dirty="0">
                <a:solidFill>
                  <a:srgbClr val="FFFFFF"/>
                </a:solidFill>
                <a:latin typeface="Tisa Sans Pro"/>
                <a:cs typeface="Tisa Sans Pro"/>
              </a:rPr>
              <a:t>July 20,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B44D96BB-97D9-462E-A4B8-61214D498E4D}"/>
              </a:ext>
            </a:extLst>
          </p:cNvPr>
          <p:cNvSpPr/>
          <p:nvPr/>
        </p:nvSpPr>
        <p:spPr>
          <a:xfrm>
            <a:off x="702148" y="1099147"/>
            <a:ext cx="10839636" cy="1164133"/>
          </a:xfrm>
          <a:prstGeom prst="round2SameRect">
            <a:avLst>
              <a:gd name="adj1" fmla="val 13019"/>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146773"/>
              </a:solidFill>
            </a:endParaRPr>
          </a:p>
        </p:txBody>
      </p:sp>
      <p:sp>
        <p:nvSpPr>
          <p:cNvPr id="44" name="object 40">
            <a:extLst>
              <a:ext uri="{FF2B5EF4-FFF2-40B4-BE49-F238E27FC236}">
                <a16:creationId xmlns:a16="http://schemas.microsoft.com/office/drawing/2014/main" id="{BFAF8988-0880-4075-9C97-92FBE7330C4E}"/>
              </a:ext>
            </a:extLst>
          </p:cNvPr>
          <p:cNvSpPr/>
          <p:nvPr/>
        </p:nvSpPr>
        <p:spPr>
          <a:xfrm>
            <a:off x="702148" y="2609825"/>
            <a:ext cx="10839636" cy="405697"/>
          </a:xfrm>
          <a:custGeom>
            <a:avLst/>
            <a:gdLst/>
            <a:ahLst/>
            <a:cxnLst/>
            <a:rect l="l" t="t" r="r" b="b"/>
            <a:pathLst>
              <a:path w="7620000" h="333375">
                <a:moveTo>
                  <a:pt x="7467600" y="0"/>
                </a:moveTo>
                <a:lnTo>
                  <a:pt x="152400" y="0"/>
                </a:lnTo>
                <a:lnTo>
                  <a:pt x="104231" y="7769"/>
                </a:lnTo>
                <a:lnTo>
                  <a:pt x="62396" y="29405"/>
                </a:lnTo>
                <a:lnTo>
                  <a:pt x="29405" y="62396"/>
                </a:lnTo>
                <a:lnTo>
                  <a:pt x="7769" y="104231"/>
                </a:lnTo>
                <a:lnTo>
                  <a:pt x="0" y="152400"/>
                </a:lnTo>
                <a:lnTo>
                  <a:pt x="0" y="332930"/>
                </a:lnTo>
                <a:lnTo>
                  <a:pt x="7620000" y="332930"/>
                </a:lnTo>
                <a:lnTo>
                  <a:pt x="7620000" y="152400"/>
                </a:lnTo>
                <a:lnTo>
                  <a:pt x="7612230" y="104231"/>
                </a:lnTo>
                <a:lnTo>
                  <a:pt x="7590594" y="62396"/>
                </a:lnTo>
                <a:lnTo>
                  <a:pt x="7557603" y="29405"/>
                </a:lnTo>
                <a:lnTo>
                  <a:pt x="7515768" y="7769"/>
                </a:lnTo>
                <a:lnTo>
                  <a:pt x="7467600" y="0"/>
                </a:lnTo>
                <a:close/>
              </a:path>
            </a:pathLst>
          </a:custGeom>
          <a:solidFill>
            <a:srgbClr val="4193A3"/>
          </a:solidFill>
        </p:spPr>
        <p:txBody>
          <a:bodyPr wrap="square" lIns="0" tIns="0" rIns="0" bIns="0" rtlCol="0"/>
          <a:lstStyle/>
          <a:p>
            <a:endParaRPr sz="1200">
              <a:latin typeface="Tisa Sans Pro" panose="020B0504020201020104" pitchFamily="34" charset="0"/>
            </a:endParaRPr>
          </a:p>
        </p:txBody>
      </p:sp>
      <p:sp>
        <p:nvSpPr>
          <p:cNvPr id="45" name="object 41">
            <a:extLst>
              <a:ext uri="{FF2B5EF4-FFF2-40B4-BE49-F238E27FC236}">
                <a16:creationId xmlns:a16="http://schemas.microsoft.com/office/drawing/2014/main" id="{FE359681-BDE3-493C-95EA-4FFDFF1E7AA7}"/>
              </a:ext>
            </a:extLst>
          </p:cNvPr>
          <p:cNvSpPr txBox="1"/>
          <p:nvPr/>
        </p:nvSpPr>
        <p:spPr>
          <a:xfrm>
            <a:off x="4806553" y="2698852"/>
            <a:ext cx="2752420" cy="223619"/>
          </a:xfrm>
          <a:prstGeom prst="rect">
            <a:avLst/>
          </a:prstGeom>
        </p:spPr>
        <p:txBody>
          <a:bodyPr vert="horz" wrap="square" lIns="0" tIns="8096" rIns="0" bIns="0" rtlCol="0">
            <a:spAutoFit/>
          </a:bodyPr>
          <a:lstStyle/>
          <a:p>
            <a:pPr marL="8096">
              <a:spcBef>
                <a:spcPts val="64"/>
              </a:spcBef>
            </a:pPr>
            <a:r>
              <a:rPr sz="1400" b="1" spc="-3" dirty="0">
                <a:solidFill>
                  <a:srgbClr val="FFFFFF"/>
                </a:solidFill>
                <a:latin typeface="Tisa Sans Pro" panose="020B0504020201020104" pitchFamily="34" charset="0"/>
                <a:cs typeface="Tisa Sans Pro"/>
              </a:rPr>
              <a:t>Junior Equity Portfolio</a:t>
            </a:r>
            <a:r>
              <a:rPr sz="1400" b="1" spc="-26" dirty="0">
                <a:solidFill>
                  <a:srgbClr val="FFFFFF"/>
                </a:solidFill>
                <a:latin typeface="Tisa Sans Pro" panose="020B0504020201020104" pitchFamily="34" charset="0"/>
                <a:cs typeface="Tisa Sans Pro"/>
              </a:rPr>
              <a:t> </a:t>
            </a:r>
            <a:r>
              <a:rPr sz="1400" b="1" spc="-6" dirty="0">
                <a:solidFill>
                  <a:srgbClr val="FFFFFF"/>
                </a:solidFill>
                <a:latin typeface="Tisa Sans Pro" panose="020B0504020201020104" pitchFamily="34" charset="0"/>
                <a:cs typeface="Tisa Sans Pro"/>
              </a:rPr>
              <a:t>Growth</a:t>
            </a:r>
            <a:endParaRPr sz="1400" b="1" dirty="0">
              <a:latin typeface="Tisa Sans Pro" panose="020B0504020201020104" pitchFamily="34" charset="0"/>
              <a:cs typeface="Tisa Sans Pro"/>
            </a:endParaRPr>
          </a:p>
        </p:txBody>
      </p:sp>
      <p:sp>
        <p:nvSpPr>
          <p:cNvPr id="48" name="object 12">
            <a:extLst>
              <a:ext uri="{FF2B5EF4-FFF2-40B4-BE49-F238E27FC236}">
                <a16:creationId xmlns:a16="http://schemas.microsoft.com/office/drawing/2014/main" id="{1D182BCC-525B-4812-B9D4-6BA11CEC43FC}"/>
              </a:ext>
            </a:extLst>
          </p:cNvPr>
          <p:cNvSpPr/>
          <p:nvPr/>
        </p:nvSpPr>
        <p:spPr>
          <a:xfrm>
            <a:off x="837560" y="3751274"/>
            <a:ext cx="1562567" cy="234265"/>
          </a:xfrm>
          <a:custGeom>
            <a:avLst/>
            <a:gdLst/>
            <a:ahLst/>
            <a:cxnLst/>
            <a:rect l="l" t="t" r="r" b="b"/>
            <a:pathLst>
              <a:path w="1863725" h="267970">
                <a:moveTo>
                  <a:pt x="1729828" y="0"/>
                </a:moveTo>
                <a:lnTo>
                  <a:pt x="133819" y="0"/>
                </a:lnTo>
                <a:lnTo>
                  <a:pt x="91519" y="6822"/>
                </a:lnTo>
                <a:lnTo>
                  <a:pt x="54784" y="25821"/>
                </a:lnTo>
                <a:lnTo>
                  <a:pt x="25817" y="54792"/>
                </a:lnTo>
                <a:lnTo>
                  <a:pt x="6821" y="91531"/>
                </a:lnTo>
                <a:lnTo>
                  <a:pt x="0" y="133832"/>
                </a:lnTo>
                <a:lnTo>
                  <a:pt x="6821" y="176127"/>
                </a:lnTo>
                <a:lnTo>
                  <a:pt x="25817" y="212862"/>
                </a:lnTo>
                <a:lnTo>
                  <a:pt x="54784" y="241831"/>
                </a:lnTo>
                <a:lnTo>
                  <a:pt x="91519" y="260829"/>
                </a:lnTo>
                <a:lnTo>
                  <a:pt x="133819" y="267652"/>
                </a:lnTo>
                <a:lnTo>
                  <a:pt x="1729828" y="267652"/>
                </a:lnTo>
                <a:lnTo>
                  <a:pt x="1772124" y="260829"/>
                </a:lnTo>
                <a:lnTo>
                  <a:pt x="1808858" y="241831"/>
                </a:lnTo>
                <a:lnTo>
                  <a:pt x="1837827" y="212862"/>
                </a:lnTo>
                <a:lnTo>
                  <a:pt x="1856826" y="176127"/>
                </a:lnTo>
                <a:lnTo>
                  <a:pt x="1863648" y="133832"/>
                </a:lnTo>
                <a:lnTo>
                  <a:pt x="1856826" y="91531"/>
                </a:lnTo>
                <a:lnTo>
                  <a:pt x="1837827" y="54792"/>
                </a:lnTo>
                <a:lnTo>
                  <a:pt x="1808858" y="25821"/>
                </a:lnTo>
                <a:lnTo>
                  <a:pt x="1772124" y="6822"/>
                </a:lnTo>
                <a:lnTo>
                  <a:pt x="1729828" y="0"/>
                </a:lnTo>
                <a:close/>
              </a:path>
            </a:pathLst>
          </a:custGeom>
          <a:solidFill>
            <a:srgbClr val="4193A3"/>
          </a:solidFill>
        </p:spPr>
        <p:txBody>
          <a:bodyPr wrap="square" lIns="0" tIns="0" rIns="0" bIns="0" rtlCol="0"/>
          <a:lstStyle/>
          <a:p>
            <a:endParaRPr sz="1200">
              <a:latin typeface="Tisa Sans Pro" panose="020B0504020201020104" pitchFamily="34" charset="0"/>
            </a:endParaRPr>
          </a:p>
        </p:txBody>
      </p:sp>
      <p:sp>
        <p:nvSpPr>
          <p:cNvPr id="49" name="object 13">
            <a:extLst>
              <a:ext uri="{FF2B5EF4-FFF2-40B4-BE49-F238E27FC236}">
                <a16:creationId xmlns:a16="http://schemas.microsoft.com/office/drawing/2014/main" id="{75570CF8-247B-4911-92EF-F9C74778ADA8}"/>
              </a:ext>
            </a:extLst>
          </p:cNvPr>
          <p:cNvSpPr/>
          <p:nvPr/>
        </p:nvSpPr>
        <p:spPr>
          <a:xfrm>
            <a:off x="837560" y="3362067"/>
            <a:ext cx="1562567" cy="235954"/>
          </a:xfrm>
          <a:custGeom>
            <a:avLst/>
            <a:gdLst/>
            <a:ahLst/>
            <a:cxnLst/>
            <a:rect l="l" t="t" r="r" b="b"/>
            <a:pathLst>
              <a:path w="1863725" h="267970">
                <a:moveTo>
                  <a:pt x="1729828" y="0"/>
                </a:moveTo>
                <a:lnTo>
                  <a:pt x="133819" y="0"/>
                </a:lnTo>
                <a:lnTo>
                  <a:pt x="91519" y="6822"/>
                </a:lnTo>
                <a:lnTo>
                  <a:pt x="54784" y="25821"/>
                </a:lnTo>
                <a:lnTo>
                  <a:pt x="25817" y="54792"/>
                </a:lnTo>
                <a:lnTo>
                  <a:pt x="6821" y="91531"/>
                </a:lnTo>
                <a:lnTo>
                  <a:pt x="0" y="133832"/>
                </a:lnTo>
                <a:lnTo>
                  <a:pt x="6821" y="176127"/>
                </a:lnTo>
                <a:lnTo>
                  <a:pt x="25817" y="212862"/>
                </a:lnTo>
                <a:lnTo>
                  <a:pt x="54784" y="241831"/>
                </a:lnTo>
                <a:lnTo>
                  <a:pt x="91519" y="260829"/>
                </a:lnTo>
                <a:lnTo>
                  <a:pt x="133819" y="267652"/>
                </a:lnTo>
                <a:lnTo>
                  <a:pt x="1729828" y="267652"/>
                </a:lnTo>
                <a:lnTo>
                  <a:pt x="1772124" y="260829"/>
                </a:lnTo>
                <a:lnTo>
                  <a:pt x="1808858" y="241831"/>
                </a:lnTo>
                <a:lnTo>
                  <a:pt x="1837827" y="212862"/>
                </a:lnTo>
                <a:lnTo>
                  <a:pt x="1856826" y="176127"/>
                </a:lnTo>
                <a:lnTo>
                  <a:pt x="1863648" y="133832"/>
                </a:lnTo>
                <a:lnTo>
                  <a:pt x="1856826" y="91531"/>
                </a:lnTo>
                <a:lnTo>
                  <a:pt x="1837827" y="54792"/>
                </a:lnTo>
                <a:lnTo>
                  <a:pt x="1808858" y="25821"/>
                </a:lnTo>
                <a:lnTo>
                  <a:pt x="1772124" y="6822"/>
                </a:lnTo>
                <a:lnTo>
                  <a:pt x="1729828" y="0"/>
                </a:lnTo>
                <a:close/>
              </a:path>
            </a:pathLst>
          </a:custGeom>
          <a:solidFill>
            <a:srgbClr val="02B9BB"/>
          </a:solidFill>
        </p:spPr>
        <p:txBody>
          <a:bodyPr wrap="square" lIns="0" tIns="0" rIns="0" bIns="0" rtlCol="0"/>
          <a:lstStyle/>
          <a:p>
            <a:endParaRPr sz="1200">
              <a:latin typeface="Tisa Sans Pro" panose="020B0504020201020104" pitchFamily="34" charset="0"/>
            </a:endParaRPr>
          </a:p>
        </p:txBody>
      </p:sp>
      <p:sp>
        <p:nvSpPr>
          <p:cNvPr id="50" name="object 21">
            <a:extLst>
              <a:ext uri="{FF2B5EF4-FFF2-40B4-BE49-F238E27FC236}">
                <a16:creationId xmlns:a16="http://schemas.microsoft.com/office/drawing/2014/main" id="{9697D13E-40C7-401B-9869-0FCB453D6B9D}"/>
              </a:ext>
            </a:extLst>
          </p:cNvPr>
          <p:cNvSpPr txBox="1"/>
          <p:nvPr/>
        </p:nvSpPr>
        <p:spPr>
          <a:xfrm>
            <a:off x="1042940" y="3769661"/>
            <a:ext cx="1125228" cy="197490"/>
          </a:xfrm>
          <a:prstGeom prst="rect">
            <a:avLst/>
          </a:prstGeom>
        </p:spPr>
        <p:txBody>
          <a:bodyPr vert="horz" wrap="square" lIns="0" tIns="12700" rIns="0" bIns="0" rtlCol="0">
            <a:spAutoFit/>
          </a:bodyPr>
          <a:lstStyle/>
          <a:p>
            <a:pPr algn="ctr">
              <a:lnSpc>
                <a:spcPct val="100000"/>
              </a:lnSpc>
              <a:spcBef>
                <a:spcPts val="100"/>
              </a:spcBef>
            </a:pPr>
            <a:r>
              <a:rPr sz="1200" dirty="0">
                <a:solidFill>
                  <a:srgbClr val="FFFFFF"/>
                </a:solidFill>
                <a:latin typeface="Tisa Sans Pro" panose="020B0504020201020104" pitchFamily="34" charset="0"/>
                <a:cs typeface="Tisa Sans Pro"/>
              </a:rPr>
              <a:t>Net</a:t>
            </a:r>
            <a:r>
              <a:rPr sz="1200" spc="-50" dirty="0">
                <a:solidFill>
                  <a:srgbClr val="FFFFFF"/>
                </a:solidFill>
                <a:latin typeface="Tisa Sans Pro" panose="020B0504020201020104" pitchFamily="34" charset="0"/>
                <a:cs typeface="Tisa Sans Pro"/>
              </a:rPr>
              <a:t> </a:t>
            </a:r>
            <a:r>
              <a:rPr sz="1200" spc="-5" dirty="0">
                <a:solidFill>
                  <a:srgbClr val="FFFFFF"/>
                </a:solidFill>
                <a:latin typeface="Tisa Sans Pro" panose="020B0504020201020104" pitchFamily="34" charset="0"/>
                <a:cs typeface="Tisa Sans Pro"/>
              </a:rPr>
              <a:t>Investments</a:t>
            </a:r>
            <a:endParaRPr sz="1200" dirty="0">
              <a:latin typeface="Tisa Sans Pro" panose="020B0504020201020104" pitchFamily="34" charset="0"/>
              <a:cs typeface="Tisa Sans Pro"/>
            </a:endParaRPr>
          </a:p>
        </p:txBody>
      </p:sp>
      <p:sp>
        <p:nvSpPr>
          <p:cNvPr id="51" name="object 22">
            <a:extLst>
              <a:ext uri="{FF2B5EF4-FFF2-40B4-BE49-F238E27FC236}">
                <a16:creationId xmlns:a16="http://schemas.microsoft.com/office/drawing/2014/main" id="{ED088E53-5EB4-41EF-AEAA-BFE3EB2CC92E}"/>
              </a:ext>
            </a:extLst>
          </p:cNvPr>
          <p:cNvSpPr txBox="1"/>
          <p:nvPr/>
        </p:nvSpPr>
        <p:spPr>
          <a:xfrm>
            <a:off x="1042940" y="3387008"/>
            <a:ext cx="1183255" cy="197490"/>
          </a:xfrm>
          <a:prstGeom prst="rect">
            <a:avLst/>
          </a:prstGeom>
        </p:spPr>
        <p:txBody>
          <a:bodyPr vert="horz" wrap="square" lIns="0" tIns="12700" rIns="0" bIns="0" rtlCol="0">
            <a:spAutoFit/>
          </a:bodyPr>
          <a:lstStyle/>
          <a:p>
            <a:pPr algn="ctr">
              <a:lnSpc>
                <a:spcPct val="100000"/>
              </a:lnSpc>
              <a:spcBef>
                <a:spcPts val="100"/>
              </a:spcBef>
            </a:pPr>
            <a:r>
              <a:rPr sz="1200" dirty="0">
                <a:solidFill>
                  <a:srgbClr val="FFFFFF"/>
                </a:solidFill>
                <a:latin typeface="Tisa Sans Pro" panose="020B0504020201020104" pitchFamily="34" charset="0"/>
                <a:cs typeface="Tisa Sans Pro"/>
              </a:rPr>
              <a:t>Net</a:t>
            </a:r>
            <a:r>
              <a:rPr sz="1200" spc="-65" dirty="0">
                <a:solidFill>
                  <a:srgbClr val="FFFFFF"/>
                </a:solidFill>
                <a:latin typeface="Tisa Sans Pro" panose="020B0504020201020104" pitchFamily="34" charset="0"/>
                <a:cs typeface="Tisa Sans Pro"/>
              </a:rPr>
              <a:t> </a:t>
            </a:r>
            <a:r>
              <a:rPr sz="1200" spc="-5" dirty="0">
                <a:solidFill>
                  <a:srgbClr val="FFFFFF"/>
                </a:solidFill>
                <a:latin typeface="Tisa Sans Pro" panose="020B0504020201020104" pitchFamily="34" charset="0"/>
                <a:cs typeface="Tisa Sans Pro"/>
              </a:rPr>
              <a:t>Monetization</a:t>
            </a:r>
            <a:endParaRPr sz="1200" dirty="0">
              <a:latin typeface="Tisa Sans Pro" panose="020B0504020201020104" pitchFamily="34" charset="0"/>
              <a:cs typeface="Tisa Sans Pro"/>
            </a:endParaRPr>
          </a:p>
        </p:txBody>
      </p:sp>
      <p:sp>
        <p:nvSpPr>
          <p:cNvPr id="52" name="object 23">
            <a:extLst>
              <a:ext uri="{FF2B5EF4-FFF2-40B4-BE49-F238E27FC236}">
                <a16:creationId xmlns:a16="http://schemas.microsoft.com/office/drawing/2014/main" id="{CC2F95CE-18D9-4EAD-9669-85B62A28B98E}"/>
              </a:ext>
            </a:extLst>
          </p:cNvPr>
          <p:cNvSpPr txBox="1"/>
          <p:nvPr/>
        </p:nvSpPr>
        <p:spPr>
          <a:xfrm>
            <a:off x="1881499" y="5657076"/>
            <a:ext cx="689391" cy="197490"/>
          </a:xfrm>
          <a:prstGeom prst="rect">
            <a:avLst/>
          </a:prstGeom>
        </p:spPr>
        <p:txBody>
          <a:bodyPr vert="horz" wrap="square" lIns="0" tIns="12700" rIns="0" bIns="0" rtlCol="0">
            <a:spAutoFit/>
          </a:bodyPr>
          <a:lstStyle/>
          <a:p>
            <a:pPr>
              <a:lnSpc>
                <a:spcPct val="100000"/>
              </a:lnSpc>
              <a:spcBef>
                <a:spcPts val="100"/>
              </a:spcBef>
            </a:pPr>
            <a:r>
              <a:rPr sz="1200" b="1" spc="-5" dirty="0">
                <a:solidFill>
                  <a:schemeClr val="tx1">
                    <a:lumMod val="65000"/>
                    <a:lumOff val="35000"/>
                  </a:schemeClr>
                </a:solidFill>
                <a:latin typeface="Tisa Sans Pro" panose="020B0504020201020104" pitchFamily="34" charset="0"/>
                <a:cs typeface="Tisa Sans Pro"/>
              </a:rPr>
              <a:t>Apr</a:t>
            </a:r>
            <a:r>
              <a:rPr sz="1200" b="1" spc="-60" dirty="0">
                <a:solidFill>
                  <a:schemeClr val="tx1">
                    <a:lumMod val="65000"/>
                    <a:lumOff val="35000"/>
                  </a:schemeClr>
                </a:solidFill>
                <a:latin typeface="Tisa Sans Pro" panose="020B0504020201020104" pitchFamily="34" charset="0"/>
                <a:cs typeface="Tisa Sans Pro"/>
              </a:rPr>
              <a:t> </a:t>
            </a:r>
            <a:r>
              <a:rPr sz="1200" b="1" dirty="0">
                <a:solidFill>
                  <a:schemeClr val="tx1">
                    <a:lumMod val="65000"/>
                    <a:lumOff val="35000"/>
                  </a:schemeClr>
                </a:solidFill>
                <a:latin typeface="Tisa Sans Pro" panose="020B0504020201020104" pitchFamily="34" charset="0"/>
                <a:cs typeface="Tisa Sans Pro"/>
              </a:rPr>
              <a:t>2016</a:t>
            </a:r>
          </a:p>
        </p:txBody>
      </p:sp>
      <p:sp>
        <p:nvSpPr>
          <p:cNvPr id="53" name="object 24">
            <a:extLst>
              <a:ext uri="{FF2B5EF4-FFF2-40B4-BE49-F238E27FC236}">
                <a16:creationId xmlns:a16="http://schemas.microsoft.com/office/drawing/2014/main" id="{A51A73EA-47C8-44DE-8F17-CC0C51BEF59B}"/>
              </a:ext>
            </a:extLst>
          </p:cNvPr>
          <p:cNvSpPr txBox="1"/>
          <p:nvPr/>
        </p:nvSpPr>
        <p:spPr>
          <a:xfrm>
            <a:off x="5755388" y="5670272"/>
            <a:ext cx="1059629" cy="197490"/>
          </a:xfrm>
          <a:prstGeom prst="rect">
            <a:avLst/>
          </a:prstGeom>
        </p:spPr>
        <p:txBody>
          <a:bodyPr vert="horz" wrap="square" lIns="0" tIns="12700" rIns="0" bIns="0" rtlCol="0">
            <a:spAutoFit/>
          </a:bodyPr>
          <a:lstStyle/>
          <a:p>
            <a:pPr algn="ctr">
              <a:lnSpc>
                <a:spcPct val="100000"/>
              </a:lnSpc>
              <a:spcBef>
                <a:spcPts val="100"/>
              </a:spcBef>
            </a:pPr>
            <a:r>
              <a:rPr sz="1200" b="1" spc="-5" dirty="0">
                <a:solidFill>
                  <a:schemeClr val="tx1">
                    <a:lumMod val="65000"/>
                    <a:lumOff val="35000"/>
                  </a:schemeClr>
                </a:solidFill>
                <a:latin typeface="Tisa Sans Pro" panose="020B0504020201020104" pitchFamily="34" charset="0"/>
                <a:cs typeface="Tisa Sans Pro"/>
              </a:rPr>
              <a:t>Dec</a:t>
            </a:r>
            <a:r>
              <a:rPr sz="1200" b="1" spc="-50" dirty="0">
                <a:solidFill>
                  <a:schemeClr val="tx1">
                    <a:lumMod val="65000"/>
                    <a:lumOff val="35000"/>
                  </a:schemeClr>
                </a:solidFill>
                <a:latin typeface="Tisa Sans Pro" panose="020B0504020201020104" pitchFamily="34" charset="0"/>
                <a:cs typeface="Tisa Sans Pro"/>
              </a:rPr>
              <a:t> </a:t>
            </a:r>
            <a:r>
              <a:rPr sz="1200" b="1" dirty="0">
                <a:solidFill>
                  <a:schemeClr val="tx1">
                    <a:lumMod val="65000"/>
                    <a:lumOff val="35000"/>
                  </a:schemeClr>
                </a:solidFill>
                <a:latin typeface="Tisa Sans Pro" panose="020B0504020201020104" pitchFamily="34" charset="0"/>
                <a:cs typeface="Tisa Sans Pro"/>
              </a:rPr>
              <a:t>2019</a:t>
            </a:r>
          </a:p>
        </p:txBody>
      </p:sp>
      <p:sp>
        <p:nvSpPr>
          <p:cNvPr id="54" name="object 33">
            <a:extLst>
              <a:ext uri="{FF2B5EF4-FFF2-40B4-BE49-F238E27FC236}">
                <a16:creationId xmlns:a16="http://schemas.microsoft.com/office/drawing/2014/main" id="{7D5F5FD7-89E9-4C7D-A60E-D610671D451E}"/>
              </a:ext>
            </a:extLst>
          </p:cNvPr>
          <p:cNvSpPr txBox="1"/>
          <p:nvPr/>
        </p:nvSpPr>
        <p:spPr>
          <a:xfrm>
            <a:off x="4450065" y="5678122"/>
            <a:ext cx="1088646" cy="197490"/>
          </a:xfrm>
          <a:prstGeom prst="rect">
            <a:avLst/>
          </a:prstGeom>
        </p:spPr>
        <p:txBody>
          <a:bodyPr vert="horz" wrap="square" lIns="0" tIns="12700" rIns="0" bIns="0" rtlCol="0">
            <a:spAutoFit/>
          </a:bodyPr>
          <a:lstStyle/>
          <a:p>
            <a:pPr marR="5080" algn="ctr">
              <a:lnSpc>
                <a:spcPct val="100000"/>
              </a:lnSpc>
              <a:spcBef>
                <a:spcPts val="869"/>
              </a:spcBef>
            </a:pPr>
            <a:r>
              <a:rPr sz="1200" b="1" spc="-5" dirty="0">
                <a:solidFill>
                  <a:schemeClr val="tx1">
                    <a:lumMod val="65000"/>
                    <a:lumOff val="35000"/>
                  </a:schemeClr>
                </a:solidFill>
                <a:latin typeface="Tisa Sans Pro" panose="020B0504020201020104" pitchFamily="34" charset="0"/>
                <a:cs typeface="Tisa Sans Pro"/>
              </a:rPr>
              <a:t>Dec</a:t>
            </a:r>
            <a:r>
              <a:rPr sz="1200" b="1" spc="165" dirty="0">
                <a:solidFill>
                  <a:schemeClr val="tx1">
                    <a:lumMod val="65000"/>
                    <a:lumOff val="35000"/>
                  </a:schemeClr>
                </a:solidFill>
                <a:latin typeface="Tisa Sans Pro" panose="020B0504020201020104" pitchFamily="34" charset="0"/>
                <a:cs typeface="Tisa Sans Pro"/>
              </a:rPr>
              <a:t> </a:t>
            </a:r>
            <a:r>
              <a:rPr sz="1200" b="1" dirty="0">
                <a:solidFill>
                  <a:schemeClr val="tx1">
                    <a:lumMod val="65000"/>
                    <a:lumOff val="35000"/>
                  </a:schemeClr>
                </a:solidFill>
                <a:latin typeface="Tisa Sans Pro" panose="020B0504020201020104" pitchFamily="34" charset="0"/>
                <a:cs typeface="Tisa Sans Pro"/>
              </a:rPr>
              <a:t>2018</a:t>
            </a:r>
          </a:p>
        </p:txBody>
      </p:sp>
      <p:sp>
        <p:nvSpPr>
          <p:cNvPr id="55" name="object 24">
            <a:extLst>
              <a:ext uri="{FF2B5EF4-FFF2-40B4-BE49-F238E27FC236}">
                <a16:creationId xmlns:a16="http://schemas.microsoft.com/office/drawing/2014/main" id="{6EB754A1-9779-4278-9A3E-B8775B6737FB}"/>
              </a:ext>
            </a:extLst>
          </p:cNvPr>
          <p:cNvSpPr txBox="1"/>
          <p:nvPr/>
        </p:nvSpPr>
        <p:spPr>
          <a:xfrm>
            <a:off x="7001085" y="5657076"/>
            <a:ext cx="1242665" cy="197490"/>
          </a:xfrm>
          <a:prstGeom prst="rect">
            <a:avLst/>
          </a:prstGeom>
        </p:spPr>
        <p:txBody>
          <a:bodyPr vert="horz" wrap="square" lIns="0" tIns="12700" rIns="0" bIns="0" rtlCol="0">
            <a:spAutoFit/>
          </a:bodyPr>
          <a:lstStyle/>
          <a:p>
            <a:pPr algn="ctr">
              <a:lnSpc>
                <a:spcPct val="100000"/>
              </a:lnSpc>
              <a:spcBef>
                <a:spcPts val="100"/>
              </a:spcBef>
            </a:pPr>
            <a:r>
              <a:rPr lang="en-US" sz="1200" b="1" dirty="0">
                <a:solidFill>
                  <a:schemeClr val="tx1">
                    <a:lumMod val="65000"/>
                    <a:lumOff val="35000"/>
                  </a:schemeClr>
                </a:solidFill>
                <a:latin typeface="Tisa Sans Pro" panose="020B0504020201020104" pitchFamily="34" charset="0"/>
                <a:cs typeface="Tisa Sans Pro"/>
              </a:rPr>
              <a:t> Dec </a:t>
            </a:r>
            <a:r>
              <a:rPr sz="1200" b="1" dirty="0">
                <a:solidFill>
                  <a:schemeClr val="tx1">
                    <a:lumMod val="65000"/>
                    <a:lumOff val="35000"/>
                  </a:schemeClr>
                </a:solidFill>
                <a:latin typeface="Tisa Sans Pro" panose="020B0504020201020104" pitchFamily="34" charset="0"/>
                <a:cs typeface="Tisa Sans Pro"/>
              </a:rPr>
              <a:t>20</a:t>
            </a:r>
            <a:r>
              <a:rPr lang="en-CA" sz="1200" b="1" dirty="0">
                <a:solidFill>
                  <a:schemeClr val="tx1">
                    <a:lumMod val="65000"/>
                    <a:lumOff val="35000"/>
                  </a:schemeClr>
                </a:solidFill>
                <a:latin typeface="Tisa Sans Pro" panose="020B0504020201020104" pitchFamily="34" charset="0"/>
                <a:cs typeface="Tisa Sans Pro"/>
              </a:rPr>
              <a:t>20</a:t>
            </a:r>
            <a:endParaRPr sz="1200" b="1" dirty="0">
              <a:solidFill>
                <a:schemeClr val="tx1">
                  <a:lumMod val="65000"/>
                  <a:lumOff val="35000"/>
                </a:schemeClr>
              </a:solidFill>
              <a:latin typeface="Tisa Sans Pro" panose="020B0504020201020104" pitchFamily="34" charset="0"/>
              <a:cs typeface="Tisa Sans Pro"/>
            </a:endParaRPr>
          </a:p>
        </p:txBody>
      </p:sp>
      <p:sp>
        <p:nvSpPr>
          <p:cNvPr id="56" name="object 23">
            <a:extLst>
              <a:ext uri="{FF2B5EF4-FFF2-40B4-BE49-F238E27FC236}">
                <a16:creationId xmlns:a16="http://schemas.microsoft.com/office/drawing/2014/main" id="{5448BBEB-F09E-4848-A90F-95023D5A5ADA}"/>
              </a:ext>
            </a:extLst>
          </p:cNvPr>
          <p:cNvSpPr txBox="1"/>
          <p:nvPr/>
        </p:nvSpPr>
        <p:spPr>
          <a:xfrm>
            <a:off x="3271580" y="5657076"/>
            <a:ext cx="689391" cy="197490"/>
          </a:xfrm>
          <a:prstGeom prst="rect">
            <a:avLst/>
          </a:prstGeom>
        </p:spPr>
        <p:txBody>
          <a:bodyPr vert="horz" wrap="square" lIns="0" tIns="12700" rIns="0" bIns="0" rtlCol="0">
            <a:spAutoFit/>
          </a:bodyPr>
          <a:lstStyle/>
          <a:p>
            <a:pPr>
              <a:lnSpc>
                <a:spcPct val="100000"/>
              </a:lnSpc>
              <a:spcBef>
                <a:spcPts val="100"/>
              </a:spcBef>
            </a:pPr>
            <a:r>
              <a:rPr sz="1200" b="1" spc="-5" dirty="0">
                <a:solidFill>
                  <a:schemeClr val="tx1">
                    <a:lumMod val="65000"/>
                    <a:lumOff val="35000"/>
                  </a:schemeClr>
                </a:solidFill>
                <a:latin typeface="Tisa Sans Pro" panose="020B0504020201020104" pitchFamily="34" charset="0"/>
                <a:cs typeface="Tisa Sans Pro"/>
              </a:rPr>
              <a:t>Apr</a:t>
            </a:r>
            <a:r>
              <a:rPr sz="1200" b="1" spc="-60" dirty="0">
                <a:solidFill>
                  <a:schemeClr val="tx1">
                    <a:lumMod val="65000"/>
                    <a:lumOff val="35000"/>
                  </a:schemeClr>
                </a:solidFill>
                <a:latin typeface="Tisa Sans Pro" panose="020B0504020201020104" pitchFamily="34" charset="0"/>
                <a:cs typeface="Tisa Sans Pro"/>
              </a:rPr>
              <a:t> </a:t>
            </a:r>
            <a:r>
              <a:rPr sz="1200" b="1" dirty="0">
                <a:solidFill>
                  <a:schemeClr val="tx1">
                    <a:lumMod val="65000"/>
                    <a:lumOff val="35000"/>
                  </a:schemeClr>
                </a:solidFill>
                <a:latin typeface="Tisa Sans Pro" panose="020B0504020201020104" pitchFamily="34" charset="0"/>
                <a:cs typeface="Tisa Sans Pro"/>
              </a:rPr>
              <a:t>201</a:t>
            </a:r>
            <a:r>
              <a:rPr lang="en-CA" sz="1200" b="1" dirty="0">
                <a:solidFill>
                  <a:schemeClr val="tx1">
                    <a:lumMod val="65000"/>
                    <a:lumOff val="35000"/>
                  </a:schemeClr>
                </a:solidFill>
                <a:latin typeface="Tisa Sans Pro" panose="020B0504020201020104" pitchFamily="34" charset="0"/>
                <a:cs typeface="Tisa Sans Pro"/>
              </a:rPr>
              <a:t>7</a:t>
            </a:r>
            <a:endParaRPr sz="1200" b="1" dirty="0">
              <a:solidFill>
                <a:schemeClr val="tx1">
                  <a:lumMod val="65000"/>
                  <a:lumOff val="35000"/>
                </a:schemeClr>
              </a:solidFill>
              <a:latin typeface="Tisa Sans Pro" panose="020B0504020201020104" pitchFamily="34" charset="0"/>
              <a:cs typeface="Tisa Sans Pro"/>
            </a:endParaRPr>
          </a:p>
        </p:txBody>
      </p:sp>
      <p:sp>
        <p:nvSpPr>
          <p:cNvPr id="57" name="object 24">
            <a:extLst>
              <a:ext uri="{FF2B5EF4-FFF2-40B4-BE49-F238E27FC236}">
                <a16:creationId xmlns:a16="http://schemas.microsoft.com/office/drawing/2014/main" id="{A0F0E24D-8B82-446C-AB13-0945A43AE228}"/>
              </a:ext>
            </a:extLst>
          </p:cNvPr>
          <p:cNvSpPr txBox="1"/>
          <p:nvPr/>
        </p:nvSpPr>
        <p:spPr>
          <a:xfrm>
            <a:off x="8356936" y="5657076"/>
            <a:ext cx="1242665" cy="197490"/>
          </a:xfrm>
          <a:prstGeom prst="rect">
            <a:avLst/>
          </a:prstGeom>
        </p:spPr>
        <p:txBody>
          <a:bodyPr vert="horz" wrap="square" lIns="0" tIns="12700" rIns="0" bIns="0" rtlCol="0">
            <a:spAutoFit/>
          </a:bodyPr>
          <a:lstStyle/>
          <a:p>
            <a:pPr algn="ctr">
              <a:lnSpc>
                <a:spcPct val="100000"/>
              </a:lnSpc>
              <a:spcBef>
                <a:spcPts val="100"/>
              </a:spcBef>
            </a:pPr>
            <a:r>
              <a:rPr lang="en-US" sz="1200" b="1" dirty="0">
                <a:solidFill>
                  <a:schemeClr val="tx1">
                    <a:lumMod val="65000"/>
                    <a:lumOff val="35000"/>
                  </a:schemeClr>
                </a:solidFill>
                <a:latin typeface="Tisa Sans Pro" panose="020B0504020201020104" pitchFamily="34" charset="0"/>
                <a:cs typeface="Tisa Sans Pro"/>
              </a:rPr>
              <a:t>Dec </a:t>
            </a:r>
            <a:r>
              <a:rPr sz="1200" b="1" dirty="0">
                <a:solidFill>
                  <a:schemeClr val="tx1">
                    <a:lumMod val="65000"/>
                    <a:lumOff val="35000"/>
                  </a:schemeClr>
                </a:solidFill>
                <a:latin typeface="Tisa Sans Pro" panose="020B0504020201020104" pitchFamily="34" charset="0"/>
                <a:cs typeface="Tisa Sans Pro"/>
              </a:rPr>
              <a:t>20</a:t>
            </a:r>
            <a:r>
              <a:rPr lang="en-CA" sz="1200" b="1" dirty="0">
                <a:solidFill>
                  <a:schemeClr val="tx1">
                    <a:lumMod val="65000"/>
                    <a:lumOff val="35000"/>
                  </a:schemeClr>
                </a:solidFill>
                <a:latin typeface="Tisa Sans Pro" panose="020B0504020201020104" pitchFamily="34" charset="0"/>
                <a:cs typeface="Tisa Sans Pro"/>
              </a:rPr>
              <a:t>21 </a:t>
            </a:r>
            <a:endParaRPr sz="1200" b="1" dirty="0">
              <a:solidFill>
                <a:schemeClr val="tx1">
                  <a:lumMod val="65000"/>
                  <a:lumOff val="35000"/>
                </a:schemeClr>
              </a:solidFill>
              <a:latin typeface="Tisa Sans Pro" panose="020B0504020201020104" pitchFamily="34" charset="0"/>
              <a:cs typeface="Tisa Sans Pro"/>
            </a:endParaRPr>
          </a:p>
        </p:txBody>
      </p:sp>
      <p:graphicFrame>
        <p:nvGraphicFramePr>
          <p:cNvPr id="19" name="Chart 18">
            <a:extLst>
              <a:ext uri="{FF2B5EF4-FFF2-40B4-BE49-F238E27FC236}">
                <a16:creationId xmlns:a16="http://schemas.microsoft.com/office/drawing/2014/main" id="{EC9C64FE-BFCA-47B8-B445-C3D8F8FC08AF}"/>
              </a:ext>
            </a:extLst>
          </p:cNvPr>
          <p:cNvGraphicFramePr/>
          <p:nvPr>
            <p:extLst>
              <p:ext uri="{D42A27DB-BD31-4B8C-83A1-F6EECF244321}">
                <p14:modId xmlns:p14="http://schemas.microsoft.com/office/powerpoint/2010/main" val="3316466173"/>
              </p:ext>
            </p:extLst>
          </p:nvPr>
        </p:nvGraphicFramePr>
        <p:xfrm>
          <a:off x="1273631" y="3158382"/>
          <a:ext cx="10014360" cy="2556486"/>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0413EA73-563A-4F54-9E2B-D6662329C885}"/>
              </a:ext>
            </a:extLst>
          </p:cNvPr>
          <p:cNvSpPr txBox="1"/>
          <p:nvPr/>
        </p:nvSpPr>
        <p:spPr>
          <a:xfrm>
            <a:off x="702148" y="1083595"/>
            <a:ext cx="10752546" cy="1171731"/>
          </a:xfrm>
          <a:prstGeom prst="rect">
            <a:avLst/>
          </a:prstGeom>
          <a:noFill/>
        </p:spPr>
        <p:txBody>
          <a:bodyPr wrap="square">
            <a:spAutoFit/>
          </a:bodyPr>
          <a:lstStyle/>
          <a:p>
            <a:pPr marL="171450" indent="-171450">
              <a:lnSpc>
                <a:spcPct val="150000"/>
              </a:lnSpc>
              <a:buFont typeface="Wingdings" panose="05000000000000000000" pitchFamily="2" charset="2"/>
              <a:buChar char="§"/>
              <a:defRPr/>
            </a:pPr>
            <a:r>
              <a:rPr lang="en-US" sz="1200" dirty="0">
                <a:solidFill>
                  <a:prstClr val="black"/>
                </a:solidFill>
                <a:latin typeface="Tisa Sans Pro" panose="020B0504020201020104" pitchFamily="34" charset="0"/>
                <a:ea typeface="Arial" charset="0"/>
                <a:cs typeface="Arial" panose="020B0604020202020204" pitchFamily="34" charset="0"/>
              </a:rPr>
              <a:t>Net outflows $2.6 M YTD</a:t>
            </a:r>
          </a:p>
          <a:p>
            <a:pPr marL="171450" indent="-171450">
              <a:lnSpc>
                <a:spcPct val="150000"/>
              </a:lnSpc>
              <a:buFont typeface="Wingdings" panose="05000000000000000000" pitchFamily="2" charset="2"/>
              <a:buChar char="§"/>
              <a:defRPr/>
            </a:pPr>
            <a:r>
              <a:rPr lang="en-US" sz="1200" dirty="0">
                <a:solidFill>
                  <a:prstClr val="black"/>
                </a:solidFill>
                <a:latin typeface="Tisa Sans Pro" panose="020B0504020201020104" pitchFamily="34" charset="0"/>
                <a:ea typeface="Arial" charset="0"/>
                <a:cs typeface="Arial" panose="020B0604020202020204" pitchFamily="34" charset="0"/>
              </a:rPr>
              <a:t>Orogen Royalties (Altius position 16.5%) reported $738k in first full quarter of revenue </a:t>
            </a:r>
            <a:r>
              <a:rPr lang="en-US" sz="1200" dirty="0">
                <a:solidFill>
                  <a:prstClr val="black"/>
                </a:solidFill>
                <a:latin typeface="Tisa Sans Pro" panose="020B0504020201020104" pitchFamily="34" charset="0"/>
                <a:cs typeface="Arial" panose="020B0604020202020204" pitchFamily="34" charset="0"/>
              </a:rPr>
              <a:t>from </a:t>
            </a:r>
            <a:r>
              <a:rPr lang="en-US" sz="1200" dirty="0" err="1">
                <a:solidFill>
                  <a:prstClr val="black"/>
                </a:solidFill>
                <a:latin typeface="Tisa Sans Pro" panose="020B0504020201020104" pitchFamily="34" charset="0"/>
                <a:cs typeface="Arial" panose="020B0604020202020204" pitchFamily="34" charset="0"/>
              </a:rPr>
              <a:t>Ermitaño</a:t>
            </a:r>
            <a:r>
              <a:rPr lang="en-US" sz="1200" dirty="0">
                <a:solidFill>
                  <a:prstClr val="black"/>
                </a:solidFill>
                <a:latin typeface="Tisa Sans Pro" panose="020B0504020201020104" pitchFamily="34" charset="0"/>
                <a:cs typeface="Arial" panose="020B0604020202020204" pitchFamily="34" charset="0"/>
              </a:rPr>
              <a:t> royalty </a:t>
            </a:r>
            <a:endParaRPr lang="en-US" sz="1200" dirty="0">
              <a:solidFill>
                <a:srgbClr val="333333"/>
              </a:solidFill>
              <a:latin typeface="Arial" panose="020B0604020202020204" pitchFamily="34" charset="0"/>
              <a:cs typeface="Arial" panose="020B0604020202020204" pitchFamily="34" charset="0"/>
            </a:endParaRPr>
          </a:p>
          <a:p>
            <a:pPr marL="171450" indent="-171450">
              <a:lnSpc>
                <a:spcPct val="150000"/>
              </a:lnSpc>
              <a:buFont typeface="Wingdings" panose="05000000000000000000" pitchFamily="2" charset="2"/>
              <a:buChar char="§"/>
              <a:defRPr/>
            </a:pPr>
            <a:r>
              <a:rPr lang="en-US" sz="1200" dirty="0">
                <a:solidFill>
                  <a:prstClr val="black"/>
                </a:solidFill>
                <a:latin typeface="Tisa Sans Pro" panose="020B0504020201020104" pitchFamily="34" charset="0"/>
                <a:cs typeface="Arial" panose="020B0604020202020204" pitchFamily="34" charset="0"/>
              </a:rPr>
              <a:t>Sterling Metals raised ~$5 M in new exploration funding to advance Sail Pond</a:t>
            </a:r>
          </a:p>
          <a:p>
            <a:pPr marL="171450" indent="-171450">
              <a:lnSpc>
                <a:spcPct val="150000"/>
              </a:lnSpc>
              <a:buFont typeface="Wingdings" panose="05000000000000000000" pitchFamily="2" charset="2"/>
              <a:buChar char="§"/>
              <a:defRPr/>
            </a:pPr>
            <a:r>
              <a:rPr lang="en-US" sz="1200" dirty="0">
                <a:solidFill>
                  <a:prstClr val="black"/>
                </a:solidFill>
                <a:latin typeface="Tisa Sans Pro" panose="020B0504020201020104" pitchFamily="34" charset="0"/>
                <a:cs typeface="Arial" panose="020B0604020202020204" pitchFamily="34" charset="0"/>
              </a:rPr>
              <a:t>Labrador Uranium commenced exploration on Labrador properties including Central Mineral Belt properties </a:t>
            </a:r>
            <a:r>
              <a:rPr lang="en-US" sz="1200" dirty="0">
                <a:solidFill>
                  <a:prstClr val="black"/>
                </a:solidFill>
                <a:latin typeface="Tisa Sans Pro" panose="020B0504020201020104" pitchFamily="34" charset="0"/>
                <a:ea typeface="Arial" charset="0"/>
                <a:cs typeface="Arial" panose="020B0604020202020204" pitchFamily="34" charset="0"/>
              </a:rPr>
              <a:t>		</a:t>
            </a:r>
          </a:p>
        </p:txBody>
      </p:sp>
      <p:sp>
        <p:nvSpPr>
          <p:cNvPr id="21" name="object 3">
            <a:extLst>
              <a:ext uri="{FF2B5EF4-FFF2-40B4-BE49-F238E27FC236}">
                <a16:creationId xmlns:a16="http://schemas.microsoft.com/office/drawing/2014/main" id="{9806BA1E-9E30-4052-9644-678B143CF667}"/>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22" name="object 7">
            <a:extLst>
              <a:ext uri="{FF2B5EF4-FFF2-40B4-BE49-F238E27FC236}">
                <a16:creationId xmlns:a16="http://schemas.microsoft.com/office/drawing/2014/main" id="{0D0C7E7C-F7EC-40B5-BA51-7C26BAB7B456}"/>
              </a:ext>
            </a:extLst>
          </p:cNvPr>
          <p:cNvSpPr txBox="1">
            <a:spLocks/>
          </p:cNvSpPr>
          <p:nvPr/>
        </p:nvSpPr>
        <p:spPr>
          <a:xfrm>
            <a:off x="445828" y="304800"/>
            <a:ext cx="11669966"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400" dirty="0">
                <a:solidFill>
                  <a:schemeClr val="tx2"/>
                </a:solidFill>
                <a:latin typeface="+mj-lt"/>
              </a:rPr>
              <a:t>Project Generation – Net Investment Year-to-date</a:t>
            </a:r>
            <a:endParaRPr lang="en-US" sz="2100" dirty="0">
              <a:solidFill>
                <a:schemeClr val="tx2"/>
              </a:solidFill>
              <a:latin typeface="+mj-lt"/>
            </a:endParaRPr>
          </a:p>
        </p:txBody>
      </p:sp>
      <p:sp>
        <p:nvSpPr>
          <p:cNvPr id="23" name="object 24">
            <a:extLst>
              <a:ext uri="{FF2B5EF4-FFF2-40B4-BE49-F238E27FC236}">
                <a16:creationId xmlns:a16="http://schemas.microsoft.com/office/drawing/2014/main" id="{FB414F3B-A7F0-29FF-B330-589FC02E6FE7}"/>
              </a:ext>
            </a:extLst>
          </p:cNvPr>
          <p:cNvSpPr txBox="1"/>
          <p:nvPr/>
        </p:nvSpPr>
        <p:spPr>
          <a:xfrm>
            <a:off x="9712787" y="5657076"/>
            <a:ext cx="1242665" cy="197490"/>
          </a:xfrm>
          <a:prstGeom prst="rect">
            <a:avLst/>
          </a:prstGeom>
        </p:spPr>
        <p:txBody>
          <a:bodyPr vert="horz" wrap="square" lIns="0" tIns="12700" rIns="0" bIns="0" rtlCol="0">
            <a:spAutoFit/>
          </a:bodyPr>
          <a:lstStyle/>
          <a:p>
            <a:pPr algn="ctr">
              <a:lnSpc>
                <a:spcPct val="100000"/>
              </a:lnSpc>
              <a:spcBef>
                <a:spcPts val="100"/>
              </a:spcBef>
            </a:pPr>
            <a:r>
              <a:rPr lang="en-US" sz="1200" b="1" dirty="0">
                <a:solidFill>
                  <a:schemeClr val="tx1">
                    <a:lumMod val="65000"/>
                    <a:lumOff val="35000"/>
                  </a:schemeClr>
                </a:solidFill>
                <a:latin typeface="Tisa Sans Pro" panose="020B0504020201020104" pitchFamily="34" charset="0"/>
                <a:cs typeface="Tisa Sans Pro"/>
              </a:rPr>
              <a:t>June 2022</a:t>
            </a:r>
            <a:endParaRPr sz="1200" b="1" dirty="0">
              <a:solidFill>
                <a:schemeClr val="tx1">
                  <a:lumMod val="65000"/>
                  <a:lumOff val="35000"/>
                </a:schemeClr>
              </a:solidFill>
              <a:latin typeface="Tisa Sans Pro" panose="020B0504020201020104" pitchFamily="34" charset="0"/>
              <a:cs typeface="Tisa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4">
            <a:extLst>
              <a:ext uri="{FF2B5EF4-FFF2-40B4-BE49-F238E27FC236}">
                <a16:creationId xmlns:a16="http://schemas.microsoft.com/office/drawing/2014/main" id="{581ED4BA-CFD9-8852-D4BE-66475FE7FCF1}"/>
              </a:ext>
            </a:extLst>
          </p:cNvPr>
          <p:cNvSpPr txBox="1">
            <a:spLocks/>
          </p:cNvSpPr>
          <p:nvPr/>
        </p:nvSpPr>
        <p:spPr>
          <a:xfrm>
            <a:off x="444499" y="291997"/>
            <a:ext cx="11379193"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Potash – Growth in a Rising Price Environment</a:t>
            </a:r>
          </a:p>
        </p:txBody>
      </p:sp>
      <p:sp>
        <p:nvSpPr>
          <p:cNvPr id="11" name="object 3">
            <a:extLst>
              <a:ext uri="{FF2B5EF4-FFF2-40B4-BE49-F238E27FC236}">
                <a16:creationId xmlns:a16="http://schemas.microsoft.com/office/drawing/2014/main" id="{3A23E240-8E9C-9698-5226-DA50A6B943CC}"/>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pic>
        <p:nvPicPr>
          <p:cNvPr id="17" name="Picture 16">
            <a:extLst>
              <a:ext uri="{FF2B5EF4-FFF2-40B4-BE49-F238E27FC236}">
                <a16:creationId xmlns:a16="http://schemas.microsoft.com/office/drawing/2014/main" id="{65AC0A7F-A913-EE9F-1E09-6A757204CD4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4474" t="6809" r="2811" b="80948"/>
          <a:stretch/>
        </p:blipFill>
        <p:spPr>
          <a:xfrm>
            <a:off x="11029787" y="1283843"/>
            <a:ext cx="1055677" cy="392006"/>
          </a:xfrm>
          <a:prstGeom prst="rect">
            <a:avLst/>
          </a:prstGeom>
        </p:spPr>
      </p:pic>
      <p:graphicFrame>
        <p:nvGraphicFramePr>
          <p:cNvPr id="18" name="Chart 17">
            <a:extLst>
              <a:ext uri="{FF2B5EF4-FFF2-40B4-BE49-F238E27FC236}">
                <a16:creationId xmlns:a16="http://schemas.microsoft.com/office/drawing/2014/main" id="{B363B826-D9D8-70F6-FE76-38AE5F6D2ED7}"/>
              </a:ext>
            </a:extLst>
          </p:cNvPr>
          <p:cNvGraphicFramePr>
            <a:graphicFrameLocks/>
          </p:cNvGraphicFramePr>
          <p:nvPr>
            <p:extLst>
              <p:ext uri="{D42A27DB-BD31-4B8C-83A1-F6EECF244321}">
                <p14:modId xmlns:p14="http://schemas.microsoft.com/office/powerpoint/2010/main" val="3116970894"/>
              </p:ext>
            </p:extLst>
          </p:nvPr>
        </p:nvGraphicFramePr>
        <p:xfrm>
          <a:off x="5184249" y="1348861"/>
          <a:ext cx="6434490" cy="284213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F3AEB1AE-FAA1-4DE4-BD71-3592BAE8516D}"/>
              </a:ext>
            </a:extLst>
          </p:cNvPr>
          <p:cNvSpPr/>
          <p:nvPr/>
        </p:nvSpPr>
        <p:spPr>
          <a:xfrm>
            <a:off x="5520113" y="1432790"/>
            <a:ext cx="609600" cy="2286000"/>
          </a:xfrm>
          <a:prstGeom prst="rect">
            <a:avLst/>
          </a:prstGeom>
          <a:solidFill>
            <a:srgbClr val="419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C5F8F5-DA1F-EC08-290B-F0005F973F3E}"/>
              </a:ext>
            </a:extLst>
          </p:cNvPr>
          <p:cNvSpPr/>
          <p:nvPr/>
        </p:nvSpPr>
        <p:spPr>
          <a:xfrm>
            <a:off x="6964677" y="1432790"/>
            <a:ext cx="609600" cy="2286000"/>
          </a:xfrm>
          <a:prstGeom prst="rect">
            <a:avLst/>
          </a:prstGeom>
          <a:solidFill>
            <a:srgbClr val="419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306442-046A-1FA6-15E5-C9D2EC331820}"/>
              </a:ext>
            </a:extLst>
          </p:cNvPr>
          <p:cNvSpPr/>
          <p:nvPr/>
        </p:nvSpPr>
        <p:spPr>
          <a:xfrm>
            <a:off x="8339513" y="1432790"/>
            <a:ext cx="609600" cy="2286000"/>
          </a:xfrm>
          <a:prstGeom prst="rect">
            <a:avLst/>
          </a:prstGeom>
          <a:solidFill>
            <a:srgbClr val="419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FBA216-D77C-A6AA-938E-499CED413941}"/>
              </a:ext>
            </a:extLst>
          </p:cNvPr>
          <p:cNvSpPr/>
          <p:nvPr/>
        </p:nvSpPr>
        <p:spPr>
          <a:xfrm>
            <a:off x="9711113" y="1432790"/>
            <a:ext cx="609600" cy="2286000"/>
          </a:xfrm>
          <a:prstGeom prst="rect">
            <a:avLst/>
          </a:prstGeom>
          <a:solidFill>
            <a:srgbClr val="419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4A32511-4E8C-6E63-0EC7-E8FD9D9052A1}"/>
              </a:ext>
            </a:extLst>
          </p:cNvPr>
          <p:cNvSpPr txBox="1"/>
          <p:nvPr/>
        </p:nvSpPr>
        <p:spPr>
          <a:xfrm>
            <a:off x="5649239" y="786013"/>
            <a:ext cx="2537874" cy="461665"/>
          </a:xfrm>
          <a:prstGeom prst="rect">
            <a:avLst/>
          </a:prstGeom>
          <a:noFill/>
        </p:spPr>
        <p:txBody>
          <a:bodyPr wrap="none" rtlCol="0">
            <a:spAutoFit/>
          </a:bodyPr>
          <a:lstStyle/>
          <a:p>
            <a:r>
              <a:rPr lang="en-US" sz="1200" dirty="0">
                <a:solidFill>
                  <a:srgbClr val="4193A3"/>
                </a:solidFill>
              </a:rPr>
              <a:t>US Midwest Avg. Price: </a:t>
            </a:r>
            <a:r>
              <a:rPr lang="en-US" sz="1200" b="1" dirty="0">
                <a:solidFill>
                  <a:srgbClr val="4193A3"/>
                </a:solidFill>
              </a:rPr>
              <a:t>$249/ST</a:t>
            </a:r>
          </a:p>
          <a:p>
            <a:r>
              <a:rPr lang="en-US" sz="1200" dirty="0">
                <a:solidFill>
                  <a:srgbClr val="4193A3"/>
                </a:solidFill>
              </a:rPr>
              <a:t>2020 Royalty Revenue: C$14.6 million</a:t>
            </a:r>
          </a:p>
        </p:txBody>
      </p:sp>
      <p:cxnSp>
        <p:nvCxnSpPr>
          <p:cNvPr id="24" name="Straight Connector 23">
            <a:extLst>
              <a:ext uri="{FF2B5EF4-FFF2-40B4-BE49-F238E27FC236}">
                <a16:creationId xmlns:a16="http://schemas.microsoft.com/office/drawing/2014/main" id="{41F29B83-BFEB-6785-FD9B-08EA09D33AD6}"/>
              </a:ext>
            </a:extLst>
          </p:cNvPr>
          <p:cNvCxnSpPr/>
          <p:nvPr/>
        </p:nvCxnSpPr>
        <p:spPr>
          <a:xfrm>
            <a:off x="5520113" y="2956790"/>
            <a:ext cx="609600" cy="0"/>
          </a:xfrm>
          <a:prstGeom prst="line">
            <a:avLst/>
          </a:prstGeom>
          <a:ln w="19050">
            <a:solidFill>
              <a:srgbClr val="D7ACD6"/>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634A4E-56A7-F5B9-EF91-CD20C477A314}"/>
              </a:ext>
            </a:extLst>
          </p:cNvPr>
          <p:cNvCxnSpPr/>
          <p:nvPr/>
        </p:nvCxnSpPr>
        <p:spPr>
          <a:xfrm>
            <a:off x="9025313" y="2651990"/>
            <a:ext cx="609600" cy="0"/>
          </a:xfrm>
          <a:prstGeom prst="line">
            <a:avLst/>
          </a:prstGeom>
          <a:ln w="19050">
            <a:solidFill>
              <a:srgbClr val="D7ACD6"/>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A42F02-7EC1-CCE6-AEC7-623B8BF513A4}"/>
              </a:ext>
            </a:extLst>
          </p:cNvPr>
          <p:cNvCxnSpPr/>
          <p:nvPr/>
        </p:nvCxnSpPr>
        <p:spPr>
          <a:xfrm>
            <a:off x="9711113" y="2118590"/>
            <a:ext cx="609600" cy="0"/>
          </a:xfrm>
          <a:prstGeom prst="line">
            <a:avLst/>
          </a:prstGeom>
          <a:ln w="19050">
            <a:solidFill>
              <a:srgbClr val="D7ACD6"/>
            </a:solidFill>
            <a:prstDash val="dash"/>
          </a:ln>
        </p:spPr>
        <p:style>
          <a:lnRef idx="1">
            <a:schemeClr val="accent1"/>
          </a:lnRef>
          <a:fillRef idx="0">
            <a:schemeClr val="accent1"/>
          </a:fillRef>
          <a:effectRef idx="0">
            <a:schemeClr val="accent1"/>
          </a:effectRef>
          <a:fontRef idx="minor">
            <a:schemeClr val="tx1"/>
          </a:fontRef>
        </p:style>
      </p:cxnSp>
      <p:sp>
        <p:nvSpPr>
          <p:cNvPr id="31" name="Left Brace 30">
            <a:extLst>
              <a:ext uri="{FF2B5EF4-FFF2-40B4-BE49-F238E27FC236}">
                <a16:creationId xmlns:a16="http://schemas.microsoft.com/office/drawing/2014/main" id="{F9735F26-6138-9441-515D-12B005E4AF64}"/>
              </a:ext>
            </a:extLst>
          </p:cNvPr>
          <p:cNvSpPr/>
          <p:nvPr/>
        </p:nvSpPr>
        <p:spPr>
          <a:xfrm rot="5400000">
            <a:off x="6853768" y="-129153"/>
            <a:ext cx="152090" cy="2819399"/>
          </a:xfrm>
          <a:prstGeom prst="leftBrace">
            <a:avLst/>
          </a:prstGeom>
          <a:ln>
            <a:solidFill>
              <a:srgbClr val="4193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BDB1F3D4-1C05-E57E-B277-0A313BC147AD}"/>
              </a:ext>
            </a:extLst>
          </p:cNvPr>
          <p:cNvSpPr txBox="1"/>
          <p:nvPr/>
        </p:nvSpPr>
        <p:spPr>
          <a:xfrm>
            <a:off x="8491913" y="786013"/>
            <a:ext cx="2537874" cy="461665"/>
          </a:xfrm>
          <a:prstGeom prst="rect">
            <a:avLst/>
          </a:prstGeom>
          <a:noFill/>
        </p:spPr>
        <p:txBody>
          <a:bodyPr wrap="none" rtlCol="0">
            <a:spAutoFit/>
          </a:bodyPr>
          <a:lstStyle/>
          <a:p>
            <a:r>
              <a:rPr lang="en-US" sz="1200" dirty="0">
                <a:solidFill>
                  <a:srgbClr val="4193A3"/>
                </a:solidFill>
              </a:rPr>
              <a:t>US Midwest Avg. Price: </a:t>
            </a:r>
            <a:r>
              <a:rPr lang="en-US" sz="1200" b="1" dirty="0">
                <a:solidFill>
                  <a:srgbClr val="4193A3"/>
                </a:solidFill>
              </a:rPr>
              <a:t>$504/ST</a:t>
            </a:r>
          </a:p>
          <a:p>
            <a:r>
              <a:rPr lang="en-US" sz="1200" dirty="0">
                <a:solidFill>
                  <a:srgbClr val="4193A3"/>
                </a:solidFill>
              </a:rPr>
              <a:t>2021 Royalty Revenue: C$19.3 million</a:t>
            </a:r>
          </a:p>
        </p:txBody>
      </p:sp>
      <p:sp>
        <p:nvSpPr>
          <p:cNvPr id="33" name="Left Brace 32">
            <a:extLst>
              <a:ext uri="{FF2B5EF4-FFF2-40B4-BE49-F238E27FC236}">
                <a16:creationId xmlns:a16="http://schemas.microsoft.com/office/drawing/2014/main" id="{1FC0E413-AFBF-958C-256C-27FEF0E48F4A}"/>
              </a:ext>
            </a:extLst>
          </p:cNvPr>
          <p:cNvSpPr/>
          <p:nvPr/>
        </p:nvSpPr>
        <p:spPr>
          <a:xfrm rot="5400000">
            <a:off x="9673168" y="-128993"/>
            <a:ext cx="152090" cy="2819399"/>
          </a:xfrm>
          <a:prstGeom prst="leftBrace">
            <a:avLst/>
          </a:prstGeom>
          <a:ln>
            <a:solidFill>
              <a:srgbClr val="1F49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cxnSp>
        <p:nvCxnSpPr>
          <p:cNvPr id="34" name="Straight Connector 33">
            <a:extLst>
              <a:ext uri="{FF2B5EF4-FFF2-40B4-BE49-F238E27FC236}">
                <a16:creationId xmlns:a16="http://schemas.microsoft.com/office/drawing/2014/main" id="{D61C6106-251A-7BCE-1109-E808E0FF55C9}"/>
              </a:ext>
            </a:extLst>
          </p:cNvPr>
          <p:cNvCxnSpPr>
            <a:cxnSpLocks/>
          </p:cNvCxnSpPr>
          <p:nvPr/>
        </p:nvCxnSpPr>
        <p:spPr>
          <a:xfrm>
            <a:off x="8339513" y="1028910"/>
            <a:ext cx="0" cy="275523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3AE7B2-6279-9CFD-3411-1140828CCECF}"/>
              </a:ext>
            </a:extLst>
          </p:cNvPr>
          <p:cNvCxnSpPr>
            <a:cxnSpLocks/>
          </p:cNvCxnSpPr>
          <p:nvPr/>
        </p:nvCxnSpPr>
        <p:spPr>
          <a:xfrm>
            <a:off x="11050352" y="1028910"/>
            <a:ext cx="0" cy="2755230"/>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1182823-7A34-A148-6CD9-5F0D946FD0F3}"/>
              </a:ext>
            </a:extLst>
          </p:cNvPr>
          <p:cNvSpPr/>
          <p:nvPr/>
        </p:nvSpPr>
        <p:spPr>
          <a:xfrm>
            <a:off x="6094873" y="3912161"/>
            <a:ext cx="1557674" cy="175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lumMod val="65000"/>
                    <a:lumOff val="35000"/>
                  </a:schemeClr>
                </a:solidFill>
                <a:latin typeface="Arial" panose="020B0604020202020204" pitchFamily="34" charset="0"/>
                <a:cs typeface="Arial" panose="020B0604020202020204" pitchFamily="34" charset="0"/>
              </a:rPr>
              <a:t>Granular, FOB Midwest</a:t>
            </a:r>
          </a:p>
        </p:txBody>
      </p:sp>
      <p:cxnSp>
        <p:nvCxnSpPr>
          <p:cNvPr id="38" name="Straight Connector 37">
            <a:extLst>
              <a:ext uri="{FF2B5EF4-FFF2-40B4-BE49-F238E27FC236}">
                <a16:creationId xmlns:a16="http://schemas.microsoft.com/office/drawing/2014/main" id="{FDBC7187-C017-126F-6F3F-44839C8799E4}"/>
              </a:ext>
            </a:extLst>
          </p:cNvPr>
          <p:cNvCxnSpPr/>
          <p:nvPr/>
        </p:nvCxnSpPr>
        <p:spPr>
          <a:xfrm>
            <a:off x="10420187" y="1752600"/>
            <a:ext cx="609600" cy="0"/>
          </a:xfrm>
          <a:prstGeom prst="line">
            <a:avLst/>
          </a:prstGeom>
          <a:ln w="19050">
            <a:solidFill>
              <a:srgbClr val="D7ACD6"/>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3F053D-4234-B275-80D2-57EF3E4A9093}"/>
              </a:ext>
            </a:extLst>
          </p:cNvPr>
          <p:cNvCxnSpPr>
            <a:cxnSpLocks/>
          </p:cNvCxnSpPr>
          <p:nvPr/>
        </p:nvCxnSpPr>
        <p:spPr>
          <a:xfrm>
            <a:off x="11085339" y="1781175"/>
            <a:ext cx="685800" cy="0"/>
          </a:xfrm>
          <a:prstGeom prst="line">
            <a:avLst/>
          </a:prstGeom>
          <a:ln w="28575">
            <a:solidFill>
              <a:srgbClr val="8CB06B"/>
            </a:solidFill>
          </a:ln>
        </p:spPr>
        <p:style>
          <a:lnRef idx="1">
            <a:schemeClr val="accent3"/>
          </a:lnRef>
          <a:fillRef idx="0">
            <a:schemeClr val="accent3"/>
          </a:fillRef>
          <a:effectRef idx="0">
            <a:schemeClr val="accent3"/>
          </a:effectRef>
          <a:fontRef idx="minor">
            <a:schemeClr val="tx1"/>
          </a:fontRef>
        </p:style>
      </p:cxnSp>
      <p:pic>
        <p:nvPicPr>
          <p:cNvPr id="3074" name="Picture 2" descr="Get 3.2 percent yield from Nutrien Ltd.">
            <a:extLst>
              <a:ext uri="{FF2B5EF4-FFF2-40B4-BE49-F238E27FC236}">
                <a16:creationId xmlns:a16="http://schemas.microsoft.com/office/drawing/2014/main" id="{3845BCEE-2477-F7F5-4933-1E5388F86C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929"/>
          <a:stretch/>
        </p:blipFill>
        <p:spPr bwMode="auto">
          <a:xfrm>
            <a:off x="255622" y="1835529"/>
            <a:ext cx="4788631" cy="38972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Chart 25">
            <a:extLst>
              <a:ext uri="{FF2B5EF4-FFF2-40B4-BE49-F238E27FC236}">
                <a16:creationId xmlns:a16="http://schemas.microsoft.com/office/drawing/2014/main" id="{2F09F951-D119-9503-28CF-776D97AC096A}"/>
              </a:ext>
            </a:extLst>
          </p:cNvPr>
          <p:cNvGraphicFramePr>
            <a:graphicFrameLocks/>
          </p:cNvGraphicFramePr>
          <p:nvPr>
            <p:extLst>
              <p:ext uri="{D42A27DB-BD31-4B8C-83A1-F6EECF244321}">
                <p14:modId xmlns:p14="http://schemas.microsoft.com/office/powerpoint/2010/main" val="1134801745"/>
              </p:ext>
            </p:extLst>
          </p:nvPr>
        </p:nvGraphicFramePr>
        <p:xfrm>
          <a:off x="5520113" y="4253743"/>
          <a:ext cx="5743575" cy="248151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966DC7E0-4050-B535-4DA9-548359452CB0}"/>
              </a:ext>
            </a:extLst>
          </p:cNvPr>
          <p:cNvSpPr txBox="1"/>
          <p:nvPr/>
        </p:nvSpPr>
        <p:spPr>
          <a:xfrm>
            <a:off x="5063633" y="4316321"/>
            <a:ext cx="2819400"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Production - Tonnes </a:t>
            </a:r>
            <a:r>
              <a:rPr lang="en-US" sz="1200" b="1" dirty="0" err="1">
                <a:solidFill>
                  <a:schemeClr val="tx2"/>
                </a:solidFill>
                <a:latin typeface="Arial" panose="020B0604020202020204" pitchFamily="34" charset="0"/>
                <a:cs typeface="Arial" panose="020B0604020202020204" pitchFamily="34" charset="0"/>
              </a:rPr>
              <a:t>KCl</a:t>
            </a:r>
            <a:endParaRPr lang="en-US" sz="1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4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object 14">
            <a:extLst>
              <a:ext uri="{FF2B5EF4-FFF2-40B4-BE49-F238E27FC236}">
                <a16:creationId xmlns:a16="http://schemas.microsoft.com/office/drawing/2014/main" id="{BC75F783-94B5-4043-9A91-53CA7DC099C5}"/>
              </a:ext>
            </a:extLst>
          </p:cNvPr>
          <p:cNvSpPr txBox="1">
            <a:spLocks/>
          </p:cNvSpPr>
          <p:nvPr/>
        </p:nvSpPr>
        <p:spPr>
          <a:xfrm>
            <a:off x="444499" y="291997"/>
            <a:ext cx="11379193"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Kami</a:t>
            </a:r>
          </a:p>
        </p:txBody>
      </p:sp>
      <p:sp>
        <p:nvSpPr>
          <p:cNvPr id="1737" name="object 3">
            <a:extLst>
              <a:ext uri="{FF2B5EF4-FFF2-40B4-BE49-F238E27FC236}">
                <a16:creationId xmlns:a16="http://schemas.microsoft.com/office/drawing/2014/main" id="{43F296B4-F176-4125-901A-26D579A0325F}"/>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grpSp>
        <p:nvGrpSpPr>
          <p:cNvPr id="67" name="Group 66">
            <a:extLst>
              <a:ext uri="{FF2B5EF4-FFF2-40B4-BE49-F238E27FC236}">
                <a16:creationId xmlns:a16="http://schemas.microsoft.com/office/drawing/2014/main" id="{A3BB9A36-4553-ED76-5FB5-FD2B80F5C4D2}"/>
              </a:ext>
            </a:extLst>
          </p:cNvPr>
          <p:cNvGrpSpPr/>
          <p:nvPr/>
        </p:nvGrpSpPr>
        <p:grpSpPr>
          <a:xfrm>
            <a:off x="648911" y="958250"/>
            <a:ext cx="5285849" cy="3203903"/>
            <a:chOff x="136738" y="1783862"/>
            <a:chExt cx="5056583" cy="3028135"/>
          </a:xfrm>
        </p:grpSpPr>
        <p:pic>
          <p:nvPicPr>
            <p:cNvPr id="68" name="Picture 67">
              <a:extLst>
                <a:ext uri="{FF2B5EF4-FFF2-40B4-BE49-F238E27FC236}">
                  <a16:creationId xmlns:a16="http://schemas.microsoft.com/office/drawing/2014/main" id="{F2CD7B83-A484-866C-A0BC-31CBF1E836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738" y="2046003"/>
              <a:ext cx="5056583" cy="2765994"/>
            </a:xfrm>
            <a:prstGeom prst="rect">
              <a:avLst/>
            </a:prstGeom>
          </p:spPr>
        </p:pic>
        <p:pic>
          <p:nvPicPr>
            <p:cNvPr id="69" name="Picture 68">
              <a:extLst>
                <a:ext uri="{FF2B5EF4-FFF2-40B4-BE49-F238E27FC236}">
                  <a16:creationId xmlns:a16="http://schemas.microsoft.com/office/drawing/2014/main" id="{113F1B1F-836D-8E13-080D-5A25EE36F9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86506" y="1783862"/>
              <a:ext cx="2157046" cy="262141"/>
            </a:xfrm>
            <a:prstGeom prst="rect">
              <a:avLst/>
            </a:prstGeom>
          </p:spPr>
        </p:pic>
      </p:grpSp>
      <p:pic>
        <p:nvPicPr>
          <p:cNvPr id="10" name="Picture 9" descr="A picture containing rock, brick, building material, trunk&#10;&#10;Description automatically generated">
            <a:extLst>
              <a:ext uri="{FF2B5EF4-FFF2-40B4-BE49-F238E27FC236}">
                <a16:creationId xmlns:a16="http://schemas.microsoft.com/office/drawing/2014/main" id="{45753C14-F738-4740-A86C-8D1602914C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85040" y="3502420"/>
            <a:ext cx="5142192" cy="2772600"/>
          </a:xfrm>
          <a:prstGeom prst="rect">
            <a:avLst/>
          </a:prstGeom>
        </p:spPr>
      </p:pic>
      <p:sp>
        <p:nvSpPr>
          <p:cNvPr id="3" name="TextBox 2">
            <a:extLst>
              <a:ext uri="{FF2B5EF4-FFF2-40B4-BE49-F238E27FC236}">
                <a16:creationId xmlns:a16="http://schemas.microsoft.com/office/drawing/2014/main" id="{50672D2A-05F9-F245-AFE5-EBF240F02B90}"/>
              </a:ext>
            </a:extLst>
          </p:cNvPr>
          <p:cNvSpPr txBox="1"/>
          <p:nvPr/>
        </p:nvSpPr>
        <p:spPr>
          <a:xfrm>
            <a:off x="684619" y="4446250"/>
            <a:ext cx="5022341" cy="1794979"/>
          </a:xfrm>
          <a:prstGeom prst="rect">
            <a:avLst/>
          </a:prstGeom>
          <a:noFill/>
        </p:spPr>
        <p:txBody>
          <a:bodyPr wrap="square" rtlCol="0">
            <a:spAutoFit/>
          </a:bodyPr>
          <a:lstStyle/>
          <a:p>
            <a:pPr marL="446088" indent="-446088">
              <a:lnSpc>
                <a:spcPct val="150000"/>
              </a:lnSpc>
              <a:spcBef>
                <a:spcPts val="311"/>
              </a:spcBef>
              <a:spcAft>
                <a:spcPts val="600"/>
              </a:spcAft>
              <a:buSzPct val="150000"/>
              <a:buBlip>
                <a:blip r:embed="rId5"/>
              </a:buBlip>
              <a:defRPr/>
            </a:pPr>
            <a:r>
              <a:rPr lang="en-US" sz="1200" dirty="0"/>
              <a:t>Updated Feasibility Study expected later this year</a:t>
            </a:r>
          </a:p>
          <a:p>
            <a:pPr marL="446088" indent="-446088">
              <a:lnSpc>
                <a:spcPct val="150000"/>
              </a:lnSpc>
              <a:spcBef>
                <a:spcPts val="311"/>
              </a:spcBef>
              <a:spcAft>
                <a:spcPts val="600"/>
              </a:spcAft>
              <a:buSzPct val="150000"/>
              <a:buBlip>
                <a:blip r:embed="rId5"/>
              </a:buBlip>
              <a:defRPr/>
            </a:pPr>
            <a:r>
              <a:rPr lang="en-US" sz="1200" dirty="0"/>
              <a:t>Previous operator feasibility study target 8MT/year production rate for stage 1 and 16MT/year following a stage 2 expansion</a:t>
            </a:r>
          </a:p>
          <a:p>
            <a:pPr marL="446088" indent="-446088">
              <a:lnSpc>
                <a:spcPct val="150000"/>
              </a:lnSpc>
              <a:spcBef>
                <a:spcPts val="311"/>
              </a:spcBef>
              <a:spcAft>
                <a:spcPts val="600"/>
              </a:spcAft>
              <a:buSzPct val="150000"/>
              <a:buBlip>
                <a:blip r:embed="rId5"/>
              </a:buBlip>
              <a:defRPr/>
            </a:pPr>
            <a:r>
              <a:rPr lang="en-US" sz="1200" dirty="0"/>
              <a:t>Champion targeting a DR pellet feed concentrate</a:t>
            </a:r>
          </a:p>
          <a:p>
            <a:pPr marL="446088" indent="-446088">
              <a:lnSpc>
                <a:spcPct val="150000"/>
              </a:lnSpc>
              <a:spcBef>
                <a:spcPts val="311"/>
              </a:spcBef>
              <a:spcAft>
                <a:spcPts val="600"/>
              </a:spcAft>
              <a:buSzPct val="150000"/>
              <a:buBlip>
                <a:blip r:embed="rId5"/>
              </a:buBlip>
              <a:defRPr/>
            </a:pPr>
            <a:r>
              <a:rPr lang="en-US" sz="1200" dirty="0"/>
              <a:t>IOC has now started to also step up in incremental growth projects</a:t>
            </a:r>
          </a:p>
        </p:txBody>
      </p:sp>
      <p:sp>
        <p:nvSpPr>
          <p:cNvPr id="14" name="Rectangle 13">
            <a:extLst>
              <a:ext uri="{FF2B5EF4-FFF2-40B4-BE49-F238E27FC236}">
                <a16:creationId xmlns:a16="http://schemas.microsoft.com/office/drawing/2014/main" id="{6ADC3F5C-47F4-8A08-1494-EC6A929C6D76}"/>
              </a:ext>
            </a:extLst>
          </p:cNvPr>
          <p:cNvSpPr/>
          <p:nvPr/>
        </p:nvSpPr>
        <p:spPr>
          <a:xfrm>
            <a:off x="6361489" y="2972048"/>
            <a:ext cx="5181600" cy="253916"/>
          </a:xfrm>
          <a:prstGeom prst="rect">
            <a:avLst/>
          </a:prstGeom>
        </p:spPr>
        <p:txBody>
          <a:bodyPr wrap="square">
            <a:spAutoFit/>
          </a:bodyPr>
          <a:lstStyle/>
          <a:p>
            <a:pPr algn="ctr"/>
            <a:r>
              <a:rPr lang="en-CA" sz="1050" b="1" dirty="0">
                <a:solidFill>
                  <a:srgbClr val="111E6C"/>
                </a:solidFill>
              </a:rPr>
              <a:t>The relative impurity content of 58% vs 66% grade iron ore is almost 3 times higher</a:t>
            </a:r>
            <a:endParaRPr lang="en-US" sz="1050" b="1" dirty="0">
              <a:solidFill>
                <a:srgbClr val="111E6C"/>
              </a:solidFill>
            </a:endParaRPr>
          </a:p>
        </p:txBody>
      </p:sp>
      <p:graphicFrame>
        <p:nvGraphicFramePr>
          <p:cNvPr id="15" name="Table 2">
            <a:extLst>
              <a:ext uri="{FF2B5EF4-FFF2-40B4-BE49-F238E27FC236}">
                <a16:creationId xmlns:a16="http://schemas.microsoft.com/office/drawing/2014/main" id="{8711A037-EBBB-4929-3310-044D41F92D4A}"/>
              </a:ext>
            </a:extLst>
          </p:cNvPr>
          <p:cNvGraphicFramePr>
            <a:graphicFrameLocks noGrp="1"/>
          </p:cNvGraphicFramePr>
          <p:nvPr>
            <p:extLst>
              <p:ext uri="{D42A27DB-BD31-4B8C-83A1-F6EECF244321}">
                <p14:modId xmlns:p14="http://schemas.microsoft.com/office/powerpoint/2010/main" val="2783768612"/>
              </p:ext>
            </p:extLst>
          </p:nvPr>
        </p:nvGraphicFramePr>
        <p:xfrm>
          <a:off x="6500591" y="1437818"/>
          <a:ext cx="4903395" cy="1539240"/>
        </p:xfrm>
        <a:graphic>
          <a:graphicData uri="http://schemas.openxmlformats.org/drawingml/2006/table">
            <a:tbl>
              <a:tblPr firstRow="1" bandRow="1">
                <a:tableStyleId>{22838BEF-8BB2-4498-84A7-C5851F593DF1}</a:tableStyleId>
              </a:tblPr>
              <a:tblGrid>
                <a:gridCol w="1267395">
                  <a:extLst>
                    <a:ext uri="{9D8B030D-6E8A-4147-A177-3AD203B41FA5}">
                      <a16:colId xmlns:a16="http://schemas.microsoft.com/office/drawing/2014/main" val="1497400368"/>
                    </a:ext>
                  </a:extLst>
                </a:gridCol>
                <a:gridCol w="720000">
                  <a:extLst>
                    <a:ext uri="{9D8B030D-6E8A-4147-A177-3AD203B41FA5}">
                      <a16:colId xmlns:a16="http://schemas.microsoft.com/office/drawing/2014/main" val="1938594014"/>
                    </a:ext>
                  </a:extLst>
                </a:gridCol>
                <a:gridCol w="720000">
                  <a:extLst>
                    <a:ext uri="{9D8B030D-6E8A-4147-A177-3AD203B41FA5}">
                      <a16:colId xmlns:a16="http://schemas.microsoft.com/office/drawing/2014/main" val="510388978"/>
                    </a:ext>
                  </a:extLst>
                </a:gridCol>
                <a:gridCol w="2196000">
                  <a:extLst>
                    <a:ext uri="{9D8B030D-6E8A-4147-A177-3AD203B41FA5}">
                      <a16:colId xmlns:a16="http://schemas.microsoft.com/office/drawing/2014/main" val="1132995221"/>
                    </a:ext>
                  </a:extLst>
                </a:gridCol>
              </a:tblGrid>
              <a:tr h="226642">
                <a:tc>
                  <a:txBody>
                    <a:bodyPr/>
                    <a:lstStyle/>
                    <a:p>
                      <a:pPr algn="ctr"/>
                      <a:r>
                        <a:rPr lang="en-CA" sz="1100" dirty="0">
                          <a:solidFill>
                            <a:schemeClr val="bg1"/>
                          </a:solidFill>
                          <a:latin typeface="+mn-lt"/>
                        </a:rPr>
                        <a:t>Iron 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194A4"/>
                    </a:solidFill>
                  </a:tcPr>
                </a:tc>
                <a:tc>
                  <a:txBody>
                    <a:bodyPr/>
                    <a:lstStyle/>
                    <a:p>
                      <a:pPr algn="ctr"/>
                      <a:r>
                        <a:rPr lang="en-CA" sz="1100">
                          <a:solidFill>
                            <a:schemeClr val="bg1"/>
                          </a:solidFill>
                          <a:latin typeface="+mn-lt"/>
                        </a:rPr>
                        <a:t>Iron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194A4"/>
                    </a:solidFill>
                  </a:tcPr>
                </a:tc>
                <a:tc>
                  <a:txBody>
                    <a:bodyPr/>
                    <a:lstStyle/>
                    <a:p>
                      <a:pPr algn="ctr"/>
                      <a:r>
                        <a:rPr lang="en-CA" sz="1100">
                          <a:solidFill>
                            <a:schemeClr val="bg1"/>
                          </a:solidFill>
                          <a:latin typeface="+mn-lt"/>
                        </a:rPr>
                        <a:t>Oxygen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194A4"/>
                    </a:solidFill>
                  </a:tcPr>
                </a:tc>
                <a:tc>
                  <a:txBody>
                    <a:bodyPr/>
                    <a:lstStyle/>
                    <a:p>
                      <a:pPr algn="ctr"/>
                      <a:r>
                        <a:rPr lang="en-CA" sz="1100" dirty="0">
                          <a:solidFill>
                            <a:schemeClr val="bg1"/>
                          </a:solidFill>
                          <a:latin typeface="+mn-lt"/>
                        </a:rPr>
                        <a:t>Impurities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194A4"/>
                    </a:solidFill>
                  </a:tcPr>
                </a:tc>
                <a:extLst>
                  <a:ext uri="{0D108BD9-81ED-4DB2-BD59-A6C34878D82A}">
                    <a16:rowId xmlns:a16="http://schemas.microsoft.com/office/drawing/2014/main" val="4288885133"/>
                  </a:ext>
                </a:extLst>
              </a:tr>
              <a:tr h="236504">
                <a:tc>
                  <a:txBody>
                    <a:bodyPr/>
                    <a:lstStyle/>
                    <a:p>
                      <a:pPr algn="ctr"/>
                      <a:r>
                        <a:rPr lang="en-CA" sz="1100" dirty="0">
                          <a:solidFill>
                            <a:schemeClr val="tx1">
                              <a:lumMod val="85000"/>
                              <a:lumOff val="15000"/>
                            </a:schemeClr>
                          </a:solidFill>
                          <a:latin typeface="+mn-lt"/>
                        </a:rPr>
                        <a:t>Low 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dirty="0">
                          <a:solidFill>
                            <a:schemeClr val="tx1">
                              <a:lumMod val="85000"/>
                              <a:lumOff val="15000"/>
                            </a:schemeClr>
                          </a:solidFill>
                          <a:latin typeface="+mn-lt"/>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a:solidFill>
                            <a:schemeClr val="tx1">
                              <a:lumMod val="85000"/>
                              <a:lumOff val="15000"/>
                            </a:schemeClr>
                          </a:solidFill>
                          <a:latin typeface="+mn-lt"/>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100" dirty="0">
                          <a:solidFill>
                            <a:schemeClr val="tx1">
                              <a:lumMod val="85000"/>
                              <a:lumOff val="15000"/>
                            </a:schemeClr>
                          </a:solidFill>
                          <a:latin typeface="+mn-lt"/>
                        </a:rPr>
                        <a:t>17% </a:t>
                      </a:r>
                    </a:p>
                    <a:p>
                      <a:pPr algn="ctr"/>
                      <a:r>
                        <a:rPr lang="en-CA" sz="1100" dirty="0">
                          <a:solidFill>
                            <a:schemeClr val="tx1">
                              <a:lumMod val="85000"/>
                              <a:lumOff val="15000"/>
                            </a:schemeClr>
                          </a:solidFill>
                          <a:latin typeface="+mn-lt"/>
                        </a:rPr>
                        <a:t>Iron to Impurities Ratio - 3.4:1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49957"/>
                  </a:ext>
                </a:extLst>
              </a:tr>
              <a:tr h="236504">
                <a:tc>
                  <a:txBody>
                    <a:bodyPr/>
                    <a:lstStyle/>
                    <a:p>
                      <a:pPr algn="ctr"/>
                      <a:r>
                        <a:rPr lang="en-CA" sz="1100" dirty="0">
                          <a:solidFill>
                            <a:schemeClr val="tx1">
                              <a:lumMod val="85000"/>
                              <a:lumOff val="15000"/>
                            </a:schemeClr>
                          </a:solidFill>
                          <a:latin typeface="+mn-lt"/>
                        </a:rPr>
                        <a:t>‘Benchmark’ 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100" dirty="0">
                          <a:solidFill>
                            <a:schemeClr val="tx1">
                              <a:lumMod val="85000"/>
                              <a:lumOff val="15000"/>
                            </a:schemeClr>
                          </a:solidFill>
                          <a:latin typeface="+mn-lt"/>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100" dirty="0">
                          <a:solidFill>
                            <a:schemeClr val="tx1">
                              <a:lumMod val="85000"/>
                              <a:lumOff val="15000"/>
                            </a:schemeClr>
                          </a:solidFill>
                          <a:latin typeface="+mn-lt"/>
                        </a:rPr>
                        <a:t>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100" dirty="0">
                          <a:solidFill>
                            <a:schemeClr val="tx1">
                              <a:lumMod val="85000"/>
                              <a:lumOff val="15000"/>
                            </a:schemeClr>
                          </a:solidFill>
                          <a:latin typeface="+mn-lt"/>
                        </a:rPr>
                        <a:t>11% </a:t>
                      </a:r>
                    </a:p>
                    <a:p>
                      <a:pPr algn="ctr"/>
                      <a:r>
                        <a:rPr lang="en-CA" sz="1100" dirty="0">
                          <a:solidFill>
                            <a:schemeClr val="tx1">
                              <a:lumMod val="85000"/>
                              <a:lumOff val="15000"/>
                            </a:schemeClr>
                          </a:solidFill>
                          <a:latin typeface="+mn-lt"/>
                        </a:rPr>
                        <a:t>Iron to Impurities Ratio - 5.6:1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51262"/>
                  </a:ext>
                </a:extLst>
              </a:tr>
              <a:tr h="236504">
                <a:tc>
                  <a:txBody>
                    <a:bodyPr/>
                    <a:lstStyle/>
                    <a:p>
                      <a:pPr algn="ctr"/>
                      <a:r>
                        <a:rPr lang="en-CA" sz="1100" b="1" dirty="0">
                          <a:solidFill>
                            <a:schemeClr val="tx1">
                              <a:lumMod val="85000"/>
                              <a:lumOff val="15000"/>
                            </a:schemeClr>
                          </a:solidFill>
                          <a:latin typeface="+mn-lt"/>
                        </a:rPr>
                        <a:t>High-Quality</a:t>
                      </a:r>
                    </a:p>
                  </a:txBody>
                  <a:tcPr anchor="ctr">
                    <a:lnL w="12700" cmpd="sng">
                      <a:noFill/>
                    </a:lnL>
                    <a:lnR w="12700" cmpd="sng">
                      <a:noFill/>
                    </a:lnR>
                    <a:lnT w="12700" cmpd="sng">
                      <a:noFill/>
                    </a:lnT>
                    <a:lnB w="12700" cap="flat" cmpd="sng" algn="ctr">
                      <a:solidFill>
                        <a:srgbClr val="4194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b="1" dirty="0">
                          <a:solidFill>
                            <a:schemeClr val="tx1">
                              <a:lumMod val="85000"/>
                              <a:lumOff val="15000"/>
                            </a:schemeClr>
                          </a:solidFill>
                          <a:latin typeface="+mn-lt"/>
                        </a:rPr>
                        <a:t>66%</a:t>
                      </a:r>
                    </a:p>
                  </a:txBody>
                  <a:tcPr anchor="ctr">
                    <a:lnL w="12700" cmpd="sng">
                      <a:noFill/>
                    </a:lnL>
                    <a:lnR w="12700" cmpd="sng">
                      <a:noFill/>
                    </a:lnR>
                    <a:lnT w="12700" cmpd="sng">
                      <a:noFill/>
                    </a:lnT>
                    <a:lnB w="12700" cap="flat" cmpd="sng" algn="ctr">
                      <a:solidFill>
                        <a:srgbClr val="4194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b="1" dirty="0">
                          <a:solidFill>
                            <a:schemeClr val="tx1">
                              <a:lumMod val="85000"/>
                              <a:lumOff val="15000"/>
                            </a:schemeClr>
                          </a:solidFill>
                          <a:latin typeface="+mn-lt"/>
                        </a:rPr>
                        <a:t>28%</a:t>
                      </a:r>
                    </a:p>
                  </a:txBody>
                  <a:tcPr anchor="ctr">
                    <a:lnL w="12700" cmpd="sng">
                      <a:noFill/>
                    </a:lnL>
                    <a:lnR w="12700" cmpd="sng">
                      <a:noFill/>
                    </a:lnR>
                    <a:lnT w="12700" cmpd="sng">
                      <a:noFill/>
                    </a:lnT>
                    <a:lnB w="12700" cap="flat" cmpd="sng" algn="ctr">
                      <a:solidFill>
                        <a:srgbClr val="4194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b="1" dirty="0">
                          <a:solidFill>
                            <a:schemeClr val="tx1">
                              <a:lumMod val="85000"/>
                              <a:lumOff val="15000"/>
                            </a:schemeClr>
                          </a:solidFill>
                          <a:latin typeface="+mn-lt"/>
                        </a:rPr>
                        <a:t>6%</a:t>
                      </a:r>
                    </a:p>
                    <a:p>
                      <a:pPr algn="ctr"/>
                      <a:r>
                        <a:rPr lang="en-CA" sz="1100" b="1" dirty="0">
                          <a:solidFill>
                            <a:schemeClr val="tx1">
                              <a:lumMod val="85000"/>
                              <a:lumOff val="15000"/>
                            </a:schemeClr>
                          </a:solidFill>
                          <a:latin typeface="+mn-lt"/>
                        </a:rPr>
                        <a:t>Iron to Impurities Ratio - 11:1</a:t>
                      </a:r>
                    </a:p>
                  </a:txBody>
                  <a:tcPr anchor="ctr">
                    <a:lnL w="12700" cmpd="sng">
                      <a:noFill/>
                    </a:lnL>
                    <a:lnR w="12700" cmpd="sng">
                      <a:noFill/>
                    </a:lnR>
                    <a:lnT w="12700" cmpd="sng">
                      <a:noFill/>
                    </a:lnT>
                    <a:lnB w="12700" cap="flat" cmpd="sng" algn="ctr">
                      <a:solidFill>
                        <a:srgbClr val="4194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90234"/>
                  </a:ext>
                </a:extLst>
              </a:tr>
            </a:tbl>
          </a:graphicData>
        </a:graphic>
      </p:graphicFrame>
    </p:spTree>
    <p:extLst>
      <p:ext uri="{BB962C8B-B14F-4D97-AF65-F5344CB8AC3E}">
        <p14:creationId xmlns:p14="http://schemas.microsoft.com/office/powerpoint/2010/main" val="8100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object 14">
            <a:extLst>
              <a:ext uri="{FF2B5EF4-FFF2-40B4-BE49-F238E27FC236}">
                <a16:creationId xmlns:a16="http://schemas.microsoft.com/office/drawing/2014/main" id="{BC75F783-94B5-4043-9A91-53CA7DC099C5}"/>
              </a:ext>
            </a:extLst>
          </p:cNvPr>
          <p:cNvSpPr txBox="1">
            <a:spLocks/>
          </p:cNvSpPr>
          <p:nvPr/>
        </p:nvSpPr>
        <p:spPr>
          <a:xfrm>
            <a:off x="444499" y="291997"/>
            <a:ext cx="11379193"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Chapada and the </a:t>
            </a:r>
            <a:r>
              <a:rPr lang="en-US" sz="2400" kern="0" spc="-45" dirty="0" err="1">
                <a:solidFill>
                  <a:srgbClr val="111E6C"/>
                </a:solidFill>
                <a:latin typeface="+mj-lt"/>
              </a:rPr>
              <a:t>Saúva</a:t>
            </a:r>
            <a:r>
              <a:rPr lang="en-US" sz="2400" kern="0" spc="-45" dirty="0">
                <a:solidFill>
                  <a:srgbClr val="111E6C"/>
                </a:solidFill>
                <a:latin typeface="+mj-lt"/>
              </a:rPr>
              <a:t> Discovery</a:t>
            </a:r>
          </a:p>
        </p:txBody>
      </p:sp>
      <p:sp>
        <p:nvSpPr>
          <p:cNvPr id="1737" name="object 3">
            <a:extLst>
              <a:ext uri="{FF2B5EF4-FFF2-40B4-BE49-F238E27FC236}">
                <a16:creationId xmlns:a16="http://schemas.microsoft.com/office/drawing/2014/main" id="{43F296B4-F176-4125-901A-26D579A0325F}"/>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pic>
        <p:nvPicPr>
          <p:cNvPr id="7" name="Picture 6">
            <a:extLst>
              <a:ext uri="{FF2B5EF4-FFF2-40B4-BE49-F238E27FC236}">
                <a16:creationId xmlns:a16="http://schemas.microsoft.com/office/drawing/2014/main" id="{5BE9F2C0-67A8-114C-73C3-08ECEEA3BD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95203" y="674153"/>
            <a:ext cx="4290393" cy="3716214"/>
          </a:xfrm>
          <a:prstGeom prst="rect">
            <a:avLst/>
          </a:prstGeom>
        </p:spPr>
      </p:pic>
      <p:sp>
        <p:nvSpPr>
          <p:cNvPr id="6" name="TextBox 5">
            <a:extLst>
              <a:ext uri="{FF2B5EF4-FFF2-40B4-BE49-F238E27FC236}">
                <a16:creationId xmlns:a16="http://schemas.microsoft.com/office/drawing/2014/main" id="{F5586A51-8C21-A8B9-D19C-BDEF774A2F03}"/>
              </a:ext>
            </a:extLst>
          </p:cNvPr>
          <p:cNvSpPr txBox="1"/>
          <p:nvPr/>
        </p:nvSpPr>
        <p:spPr>
          <a:xfrm>
            <a:off x="591451" y="1021863"/>
            <a:ext cx="5542644" cy="6055504"/>
          </a:xfrm>
          <a:prstGeom prst="rect">
            <a:avLst/>
          </a:prstGeom>
          <a:noFill/>
        </p:spPr>
        <p:txBody>
          <a:bodyPr wrap="square" rtlCol="0">
            <a:spAutoFit/>
          </a:bodyPr>
          <a:lstStyle/>
          <a:p>
            <a:pPr marL="446088" indent="-446088">
              <a:lnSpc>
                <a:spcPct val="150000"/>
              </a:lnSpc>
              <a:spcBef>
                <a:spcPts val="311"/>
              </a:spcBef>
              <a:spcAft>
                <a:spcPts val="600"/>
              </a:spcAft>
              <a:buSzPct val="150000"/>
              <a:buBlip>
                <a:blip r:embed="rId3"/>
              </a:buBlip>
              <a:defRPr/>
            </a:pPr>
            <a:r>
              <a:rPr lang="en-US" sz="1200" dirty="0"/>
              <a:t>Chapada total copper in resources and reserves (all categories) has grown by 48% since our acquisition in 2016 and has never decreased YoY despite 8 years of steady mine production.</a:t>
            </a:r>
          </a:p>
          <a:p>
            <a:pPr marL="446088" indent="-446088">
              <a:lnSpc>
                <a:spcPct val="150000"/>
              </a:lnSpc>
              <a:spcBef>
                <a:spcPts val="311"/>
              </a:spcBef>
              <a:spcAft>
                <a:spcPts val="600"/>
              </a:spcAft>
              <a:buSzPct val="150000"/>
              <a:buBlip>
                <a:blip r:embed="rId3"/>
              </a:buBlip>
              <a:defRPr/>
            </a:pPr>
            <a:endParaRPr lang="en-US" sz="1200" dirty="0"/>
          </a:p>
          <a:p>
            <a:pPr marL="446088" indent="-446088">
              <a:lnSpc>
                <a:spcPct val="150000"/>
              </a:lnSpc>
              <a:spcBef>
                <a:spcPts val="311"/>
              </a:spcBef>
              <a:spcAft>
                <a:spcPts val="600"/>
              </a:spcAft>
              <a:buSzPct val="150000"/>
              <a:buBlip>
                <a:blip r:embed="rId3"/>
              </a:buBlip>
              <a:defRPr/>
            </a:pPr>
            <a:r>
              <a:rPr lang="en-US" sz="1200" dirty="0"/>
              <a:t>Current mine life with no additional resources is presently 32 years.  </a:t>
            </a:r>
          </a:p>
          <a:p>
            <a:pPr>
              <a:lnSpc>
                <a:spcPct val="150000"/>
              </a:lnSpc>
            </a:pPr>
            <a:endParaRPr lang="en-US" sz="1200" dirty="0"/>
          </a:p>
          <a:p>
            <a:pPr marL="446088" indent="-446088">
              <a:lnSpc>
                <a:spcPct val="150000"/>
              </a:lnSpc>
              <a:spcBef>
                <a:spcPts val="311"/>
              </a:spcBef>
              <a:spcAft>
                <a:spcPts val="600"/>
              </a:spcAft>
              <a:buSzPct val="150000"/>
              <a:buBlip>
                <a:blip r:embed="rId3"/>
              </a:buBlip>
              <a:defRPr/>
            </a:pPr>
            <a:r>
              <a:rPr lang="en-US" sz="1200" dirty="0"/>
              <a:t>On Feb 10th, Lundin reported a new discovery at </a:t>
            </a:r>
            <a:r>
              <a:rPr lang="en-US" sz="1200" dirty="0" err="1"/>
              <a:t>Saúva</a:t>
            </a:r>
            <a:r>
              <a:rPr lang="en-US" sz="1200" dirty="0"/>
              <a:t> citing: </a:t>
            </a:r>
          </a:p>
          <a:p>
            <a:pPr lvl="1">
              <a:lnSpc>
                <a:spcPct val="150000"/>
              </a:lnSpc>
            </a:pPr>
            <a:r>
              <a:rPr lang="en-US" sz="1200" i="1" dirty="0"/>
              <a:t>“</a:t>
            </a:r>
            <a:r>
              <a:rPr lang="en-CA" sz="1200" i="1" dirty="0"/>
              <a:t>the potential for significant, shallow and high-grade copper-gold mineralization” </a:t>
            </a:r>
            <a:endParaRPr lang="en-CA" sz="1200" dirty="0"/>
          </a:p>
          <a:p>
            <a:pPr lvl="1">
              <a:lnSpc>
                <a:spcPct val="150000"/>
              </a:lnSpc>
            </a:pPr>
            <a:endParaRPr lang="en-CA" sz="1200" dirty="0"/>
          </a:p>
          <a:p>
            <a:pPr lvl="1">
              <a:lnSpc>
                <a:spcPct val="150000"/>
              </a:lnSpc>
            </a:pPr>
            <a:r>
              <a:rPr lang="en-CA" sz="1200" i="1" dirty="0"/>
              <a:t>“numerous opportunities </a:t>
            </a:r>
            <a:r>
              <a:rPr lang="en-CA" sz="1200" dirty="0"/>
              <a:t>exist</a:t>
            </a:r>
            <a:r>
              <a:rPr lang="en-CA" sz="1200" i="1" dirty="0"/>
              <a:t> to increase the size and quality of our Mineral Resource base at Chapada”.</a:t>
            </a:r>
          </a:p>
          <a:p>
            <a:pPr lvl="1">
              <a:lnSpc>
                <a:spcPct val="150000"/>
              </a:lnSpc>
            </a:pPr>
            <a:endParaRPr lang="en-CA" sz="1200" i="1" dirty="0"/>
          </a:p>
          <a:p>
            <a:pPr lvl="1">
              <a:lnSpc>
                <a:spcPct val="150000"/>
              </a:lnSpc>
            </a:pPr>
            <a:r>
              <a:rPr lang="en-CA" sz="1200" i="1" dirty="0"/>
              <a:t>"A scoping study is ongoing and will continue into 2022 to assess various expansion scenarios, including a possible 24 Mtpa </a:t>
            </a:r>
            <a:r>
              <a:rPr lang="en-CA" sz="1200" i="1" u="sng" dirty="0"/>
              <a:t>greenfield</a:t>
            </a:r>
            <a:r>
              <a:rPr lang="en-CA" sz="1200" i="1" dirty="0"/>
              <a:t> process plant”.   </a:t>
            </a:r>
            <a:r>
              <a:rPr lang="en-CA" sz="1200" dirty="0"/>
              <a:t>Lundin’s 2021 AIF.</a:t>
            </a:r>
          </a:p>
          <a:p>
            <a:endParaRPr lang="en-CA" dirty="0"/>
          </a:p>
          <a:p>
            <a:endParaRPr lang="en-US" dirty="0"/>
          </a:p>
          <a:p>
            <a:endParaRPr lang="en-US" dirty="0"/>
          </a:p>
          <a:p>
            <a:r>
              <a:rPr lang="en-US" dirty="0"/>
              <a:t> </a:t>
            </a:r>
          </a:p>
        </p:txBody>
      </p:sp>
      <p:pic>
        <p:nvPicPr>
          <p:cNvPr id="4" name="Picture 3">
            <a:extLst>
              <a:ext uri="{FF2B5EF4-FFF2-40B4-BE49-F238E27FC236}">
                <a16:creationId xmlns:a16="http://schemas.microsoft.com/office/drawing/2014/main" id="{2CC4DE55-8DAF-8D26-9902-6770DEA814C7}"/>
              </a:ext>
            </a:extLst>
          </p:cNvPr>
          <p:cNvPicPr>
            <a:picLocks noChangeAspect="1"/>
          </p:cNvPicPr>
          <p:nvPr/>
        </p:nvPicPr>
        <p:blipFill>
          <a:blip r:embed="rId4"/>
          <a:stretch>
            <a:fillRect/>
          </a:stretch>
        </p:blipFill>
        <p:spPr>
          <a:xfrm>
            <a:off x="6795203" y="5396403"/>
            <a:ext cx="5096586" cy="781159"/>
          </a:xfrm>
          <a:prstGeom prst="rect">
            <a:avLst/>
          </a:prstGeom>
        </p:spPr>
      </p:pic>
      <p:sp>
        <p:nvSpPr>
          <p:cNvPr id="5" name="TextBox 4">
            <a:extLst>
              <a:ext uri="{FF2B5EF4-FFF2-40B4-BE49-F238E27FC236}">
                <a16:creationId xmlns:a16="http://schemas.microsoft.com/office/drawing/2014/main" id="{22A16BCB-0178-336D-6DB5-1914D92CE52B}"/>
              </a:ext>
            </a:extLst>
          </p:cNvPr>
          <p:cNvSpPr txBox="1"/>
          <p:nvPr/>
        </p:nvSpPr>
        <p:spPr>
          <a:xfrm>
            <a:off x="6640496" y="4980373"/>
            <a:ext cx="2816540" cy="276999"/>
          </a:xfrm>
          <a:prstGeom prst="rect">
            <a:avLst/>
          </a:prstGeom>
          <a:noFill/>
        </p:spPr>
        <p:txBody>
          <a:bodyPr wrap="none" rtlCol="0">
            <a:spAutoFit/>
          </a:bodyPr>
          <a:lstStyle/>
          <a:p>
            <a:r>
              <a:rPr lang="en-US" sz="1200" b="1" dirty="0">
                <a:solidFill>
                  <a:srgbClr val="0F3063"/>
                </a:solidFill>
              </a:rPr>
              <a:t>Current Chapada Resources and Reserves</a:t>
            </a:r>
          </a:p>
        </p:txBody>
      </p:sp>
    </p:spTree>
    <p:extLst>
      <p:ext uri="{BB962C8B-B14F-4D97-AF65-F5344CB8AC3E}">
        <p14:creationId xmlns:p14="http://schemas.microsoft.com/office/powerpoint/2010/main" val="371964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object 14">
            <a:extLst>
              <a:ext uri="{FF2B5EF4-FFF2-40B4-BE49-F238E27FC236}">
                <a16:creationId xmlns:a16="http://schemas.microsoft.com/office/drawing/2014/main" id="{BC75F783-94B5-4043-9A91-53CA7DC099C5}"/>
              </a:ext>
            </a:extLst>
          </p:cNvPr>
          <p:cNvSpPr txBox="1">
            <a:spLocks/>
          </p:cNvSpPr>
          <p:nvPr/>
        </p:nvSpPr>
        <p:spPr>
          <a:xfrm>
            <a:off x="444499" y="291997"/>
            <a:ext cx="11379193"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Chapada and the </a:t>
            </a:r>
            <a:r>
              <a:rPr lang="en-US" sz="2400" kern="0" spc="-45" dirty="0" err="1">
                <a:solidFill>
                  <a:srgbClr val="111E6C"/>
                </a:solidFill>
                <a:latin typeface="+mj-lt"/>
              </a:rPr>
              <a:t>Saúva</a:t>
            </a:r>
            <a:r>
              <a:rPr lang="en-US" sz="2400" kern="0" spc="-45" dirty="0">
                <a:solidFill>
                  <a:srgbClr val="111E6C"/>
                </a:solidFill>
                <a:latin typeface="+mj-lt"/>
              </a:rPr>
              <a:t> Discovery</a:t>
            </a:r>
          </a:p>
        </p:txBody>
      </p:sp>
      <p:sp>
        <p:nvSpPr>
          <p:cNvPr id="1737" name="object 3">
            <a:extLst>
              <a:ext uri="{FF2B5EF4-FFF2-40B4-BE49-F238E27FC236}">
                <a16:creationId xmlns:a16="http://schemas.microsoft.com/office/drawing/2014/main" id="{43F296B4-F176-4125-901A-26D579A0325F}"/>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grpSp>
        <p:nvGrpSpPr>
          <p:cNvPr id="6" name="Group 5">
            <a:extLst>
              <a:ext uri="{FF2B5EF4-FFF2-40B4-BE49-F238E27FC236}">
                <a16:creationId xmlns:a16="http://schemas.microsoft.com/office/drawing/2014/main" id="{885CC8DF-55C7-14B5-0689-059F2EB2771D}"/>
              </a:ext>
            </a:extLst>
          </p:cNvPr>
          <p:cNvGrpSpPr/>
          <p:nvPr/>
        </p:nvGrpSpPr>
        <p:grpSpPr>
          <a:xfrm>
            <a:off x="352344" y="1811488"/>
            <a:ext cx="2908113" cy="3925976"/>
            <a:chOff x="203918" y="805248"/>
            <a:chExt cx="2154988" cy="2909251"/>
          </a:xfrm>
        </p:grpSpPr>
        <p:pic>
          <p:nvPicPr>
            <p:cNvPr id="9" name="Picture 8" descr="Chart&#10;&#10;Description automatically generated">
              <a:extLst>
                <a:ext uri="{FF2B5EF4-FFF2-40B4-BE49-F238E27FC236}">
                  <a16:creationId xmlns:a16="http://schemas.microsoft.com/office/drawing/2014/main" id="{73C3AA49-74F1-1DF2-1C8D-F403FB4008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918" y="805248"/>
              <a:ext cx="2132003" cy="2909251"/>
            </a:xfrm>
            <a:prstGeom prst="rect">
              <a:avLst/>
            </a:prstGeom>
          </p:spPr>
        </p:pic>
        <p:sp>
          <p:nvSpPr>
            <p:cNvPr id="10" name="Freeform: Shape 9">
              <a:extLst>
                <a:ext uri="{FF2B5EF4-FFF2-40B4-BE49-F238E27FC236}">
                  <a16:creationId xmlns:a16="http://schemas.microsoft.com/office/drawing/2014/main" id="{BAA3AA00-266A-6998-DB72-66DCEC84FCC3}"/>
                </a:ext>
              </a:extLst>
            </p:cNvPr>
            <p:cNvSpPr/>
            <p:nvPr/>
          </p:nvSpPr>
          <p:spPr>
            <a:xfrm>
              <a:off x="618309" y="1436914"/>
              <a:ext cx="1584960" cy="1645920"/>
            </a:xfrm>
            <a:custGeom>
              <a:avLst/>
              <a:gdLst>
                <a:gd name="connsiteX0" fmla="*/ 156754 w 1584960"/>
                <a:gd name="connsiteY0" fmla="*/ 513806 h 1645920"/>
                <a:gd name="connsiteX1" fmla="*/ 174171 w 1584960"/>
                <a:gd name="connsiteY1" fmla="*/ 226423 h 1645920"/>
                <a:gd name="connsiteX2" fmla="*/ 261257 w 1584960"/>
                <a:gd name="connsiteY2" fmla="*/ 113212 h 1645920"/>
                <a:gd name="connsiteX3" fmla="*/ 365760 w 1584960"/>
                <a:gd name="connsiteY3" fmla="*/ 43543 h 1645920"/>
                <a:gd name="connsiteX4" fmla="*/ 548640 w 1584960"/>
                <a:gd name="connsiteY4" fmla="*/ 0 h 1645920"/>
                <a:gd name="connsiteX5" fmla="*/ 775062 w 1584960"/>
                <a:gd name="connsiteY5" fmla="*/ 95795 h 1645920"/>
                <a:gd name="connsiteX6" fmla="*/ 1201782 w 1584960"/>
                <a:gd name="connsiteY6" fmla="*/ 287383 h 1645920"/>
                <a:gd name="connsiteX7" fmla="*/ 1410788 w 1584960"/>
                <a:gd name="connsiteY7" fmla="*/ 444137 h 1645920"/>
                <a:gd name="connsiteX8" fmla="*/ 1515291 w 1584960"/>
                <a:gd name="connsiteY8" fmla="*/ 574766 h 1645920"/>
                <a:gd name="connsiteX9" fmla="*/ 1584960 w 1584960"/>
                <a:gd name="connsiteY9" fmla="*/ 792480 h 1645920"/>
                <a:gd name="connsiteX10" fmla="*/ 1576251 w 1584960"/>
                <a:gd name="connsiteY10" fmla="*/ 931817 h 1645920"/>
                <a:gd name="connsiteX11" fmla="*/ 1454331 w 1584960"/>
                <a:gd name="connsiteY11" fmla="*/ 1105989 h 1645920"/>
                <a:gd name="connsiteX12" fmla="*/ 1323702 w 1584960"/>
                <a:gd name="connsiteY12" fmla="*/ 1271452 h 1645920"/>
                <a:gd name="connsiteX13" fmla="*/ 1140822 w 1584960"/>
                <a:gd name="connsiteY13" fmla="*/ 1515292 h 1645920"/>
                <a:gd name="connsiteX14" fmla="*/ 1036320 w 1584960"/>
                <a:gd name="connsiteY14" fmla="*/ 1628503 h 1645920"/>
                <a:gd name="connsiteX15" fmla="*/ 949234 w 1584960"/>
                <a:gd name="connsiteY15" fmla="*/ 1645920 h 1645920"/>
                <a:gd name="connsiteX16" fmla="*/ 853440 w 1584960"/>
                <a:gd name="connsiteY16" fmla="*/ 1593669 h 1645920"/>
                <a:gd name="connsiteX17" fmla="*/ 775062 w 1584960"/>
                <a:gd name="connsiteY17" fmla="*/ 1515292 h 1645920"/>
                <a:gd name="connsiteX18" fmla="*/ 775062 w 1584960"/>
                <a:gd name="connsiteY18" fmla="*/ 1515292 h 1645920"/>
                <a:gd name="connsiteX19" fmla="*/ 661851 w 1584960"/>
                <a:gd name="connsiteY19" fmla="*/ 1480457 h 1645920"/>
                <a:gd name="connsiteX20" fmla="*/ 600891 w 1584960"/>
                <a:gd name="connsiteY20" fmla="*/ 1497875 h 1645920"/>
                <a:gd name="connsiteX21" fmla="*/ 539931 w 1584960"/>
                <a:gd name="connsiteY21" fmla="*/ 1532709 h 1645920"/>
                <a:gd name="connsiteX22" fmla="*/ 452845 w 1584960"/>
                <a:gd name="connsiteY22" fmla="*/ 1524000 h 1645920"/>
                <a:gd name="connsiteX23" fmla="*/ 43542 w 1584960"/>
                <a:gd name="connsiteY23" fmla="*/ 1280160 h 1645920"/>
                <a:gd name="connsiteX24" fmla="*/ 0 w 1584960"/>
                <a:gd name="connsiteY24" fmla="*/ 1140823 h 1645920"/>
                <a:gd name="connsiteX25" fmla="*/ 0 w 1584960"/>
                <a:gd name="connsiteY25" fmla="*/ 992777 h 1645920"/>
                <a:gd name="connsiteX26" fmla="*/ 113211 w 1584960"/>
                <a:gd name="connsiteY26" fmla="*/ 722812 h 1645920"/>
                <a:gd name="connsiteX27" fmla="*/ 156754 w 1584960"/>
                <a:gd name="connsiteY27" fmla="*/ 513806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84960" h="1645920">
                  <a:moveTo>
                    <a:pt x="156754" y="513806"/>
                  </a:moveTo>
                  <a:lnTo>
                    <a:pt x="174171" y="226423"/>
                  </a:lnTo>
                  <a:lnTo>
                    <a:pt x="261257" y="113212"/>
                  </a:lnTo>
                  <a:lnTo>
                    <a:pt x="365760" y="43543"/>
                  </a:lnTo>
                  <a:lnTo>
                    <a:pt x="548640" y="0"/>
                  </a:lnTo>
                  <a:lnTo>
                    <a:pt x="775062" y="95795"/>
                  </a:lnTo>
                  <a:lnTo>
                    <a:pt x="1201782" y="287383"/>
                  </a:lnTo>
                  <a:lnTo>
                    <a:pt x="1410788" y="444137"/>
                  </a:lnTo>
                  <a:lnTo>
                    <a:pt x="1515291" y="574766"/>
                  </a:lnTo>
                  <a:lnTo>
                    <a:pt x="1584960" y="792480"/>
                  </a:lnTo>
                  <a:lnTo>
                    <a:pt x="1576251" y="931817"/>
                  </a:lnTo>
                  <a:lnTo>
                    <a:pt x="1454331" y="1105989"/>
                  </a:lnTo>
                  <a:lnTo>
                    <a:pt x="1323702" y="1271452"/>
                  </a:lnTo>
                  <a:lnTo>
                    <a:pt x="1140822" y="1515292"/>
                  </a:lnTo>
                  <a:lnTo>
                    <a:pt x="1036320" y="1628503"/>
                  </a:lnTo>
                  <a:lnTo>
                    <a:pt x="949234" y="1645920"/>
                  </a:lnTo>
                  <a:lnTo>
                    <a:pt x="853440" y="1593669"/>
                  </a:lnTo>
                  <a:lnTo>
                    <a:pt x="775062" y="1515292"/>
                  </a:lnTo>
                  <a:lnTo>
                    <a:pt x="775062" y="1515292"/>
                  </a:lnTo>
                  <a:lnTo>
                    <a:pt x="661851" y="1480457"/>
                  </a:lnTo>
                  <a:lnTo>
                    <a:pt x="600891" y="1497875"/>
                  </a:lnTo>
                  <a:lnTo>
                    <a:pt x="539931" y="1532709"/>
                  </a:lnTo>
                  <a:lnTo>
                    <a:pt x="452845" y="1524000"/>
                  </a:lnTo>
                  <a:lnTo>
                    <a:pt x="43542" y="1280160"/>
                  </a:lnTo>
                  <a:lnTo>
                    <a:pt x="0" y="1140823"/>
                  </a:lnTo>
                  <a:lnTo>
                    <a:pt x="0" y="992777"/>
                  </a:lnTo>
                  <a:lnTo>
                    <a:pt x="113211" y="722812"/>
                  </a:lnTo>
                  <a:lnTo>
                    <a:pt x="156754" y="513806"/>
                  </a:lnTo>
                  <a:close/>
                </a:path>
              </a:pathLst>
            </a:custGeom>
            <a:solidFill>
              <a:srgbClr val="FC0404">
                <a:alpha val="2902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 name="Straight Connector 10">
              <a:extLst>
                <a:ext uri="{FF2B5EF4-FFF2-40B4-BE49-F238E27FC236}">
                  <a16:creationId xmlns:a16="http://schemas.microsoft.com/office/drawing/2014/main" id="{C19EEEB3-A577-3197-9007-E4B1BA0CD981}"/>
                </a:ext>
              </a:extLst>
            </p:cNvPr>
            <p:cNvCxnSpPr>
              <a:cxnSpLocks/>
            </p:cNvCxnSpPr>
            <p:nvPr/>
          </p:nvCxnSpPr>
          <p:spPr>
            <a:xfrm>
              <a:off x="418317" y="1581124"/>
              <a:ext cx="1828494" cy="1031447"/>
            </a:xfrm>
            <a:prstGeom prst="line">
              <a:avLst/>
            </a:prstGeom>
            <a:ln w="28575">
              <a:solidFill>
                <a:srgbClr val="002060"/>
              </a:solidFill>
              <a:prstDash val="sysDash"/>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2AD755D-034B-2414-C14A-DD6344637B0A}"/>
                </a:ext>
              </a:extLst>
            </p:cNvPr>
            <p:cNvSpPr txBox="1"/>
            <p:nvPr/>
          </p:nvSpPr>
          <p:spPr>
            <a:xfrm rot="1606304">
              <a:off x="1030532" y="1374737"/>
              <a:ext cx="1307259" cy="273685"/>
            </a:xfrm>
            <a:prstGeom prst="rect">
              <a:avLst/>
            </a:prstGeom>
            <a:noFill/>
          </p:spPr>
          <p:txBody>
            <a:bodyPr wrap="square" rtlCol="0">
              <a:spAutoFit/>
            </a:bodyPr>
            <a:lstStyle/>
            <a:p>
              <a:pPr algn="ctr"/>
              <a:r>
                <a:rPr lang="en-US" sz="900" b="1" i="1" dirty="0">
                  <a:solidFill>
                    <a:srgbClr val="FF0000"/>
                  </a:solidFill>
                  <a:latin typeface="Arial" panose="020B0604020202020204" pitchFamily="34" charset="0"/>
                  <a:cs typeface="Arial" panose="020B0604020202020204" pitchFamily="34" charset="0"/>
                </a:rPr>
                <a:t>High-grade mineralized footprint (assays)</a:t>
              </a:r>
              <a:endParaRPr lang="en-CA" sz="900" b="1" i="1"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B78AB87-357A-4F60-3B07-CB023B622071}"/>
                </a:ext>
              </a:extLst>
            </p:cNvPr>
            <p:cNvSpPr txBox="1"/>
            <p:nvPr/>
          </p:nvSpPr>
          <p:spPr>
            <a:xfrm rot="1754375">
              <a:off x="401590" y="1399879"/>
              <a:ext cx="268022"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A</a:t>
              </a:r>
              <a:endParaRPr lang="en-CA" sz="9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19B7684-D09B-BD00-857A-212388307E31}"/>
                </a:ext>
              </a:extLst>
            </p:cNvPr>
            <p:cNvSpPr txBox="1"/>
            <p:nvPr/>
          </p:nvSpPr>
          <p:spPr>
            <a:xfrm rot="1754375">
              <a:off x="2090884" y="2390087"/>
              <a:ext cx="268022"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B</a:t>
              </a:r>
              <a:endParaRPr lang="en-CA" sz="900" b="1" dirty="0">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46E7C3B6-EA3C-5A42-F7CD-C344C0F4CA84}"/>
              </a:ext>
            </a:extLst>
          </p:cNvPr>
          <p:cNvGrpSpPr/>
          <p:nvPr/>
        </p:nvGrpSpPr>
        <p:grpSpPr>
          <a:xfrm>
            <a:off x="3717000" y="1118405"/>
            <a:ext cx="7933738" cy="5343774"/>
            <a:chOff x="1410789" y="1282184"/>
            <a:chExt cx="8144483" cy="5485722"/>
          </a:xfrm>
        </p:grpSpPr>
        <p:grpSp>
          <p:nvGrpSpPr>
            <p:cNvPr id="16" name="Group 15">
              <a:extLst>
                <a:ext uri="{FF2B5EF4-FFF2-40B4-BE49-F238E27FC236}">
                  <a16:creationId xmlns:a16="http://schemas.microsoft.com/office/drawing/2014/main" id="{186F1C13-1F8C-D152-76AA-1F600C2A2281}"/>
                </a:ext>
              </a:extLst>
            </p:cNvPr>
            <p:cNvGrpSpPr/>
            <p:nvPr/>
          </p:nvGrpSpPr>
          <p:grpSpPr>
            <a:xfrm>
              <a:off x="1410789" y="1311986"/>
              <a:ext cx="8144483" cy="5455920"/>
              <a:chOff x="663566" y="1281620"/>
              <a:chExt cx="8144483" cy="5455920"/>
            </a:xfrm>
          </p:grpSpPr>
          <p:pic>
            <p:nvPicPr>
              <p:cNvPr id="19" name="Picture 18">
                <a:extLst>
                  <a:ext uri="{FF2B5EF4-FFF2-40B4-BE49-F238E27FC236}">
                    <a16:creationId xmlns:a16="http://schemas.microsoft.com/office/drawing/2014/main" id="{B1623E21-8481-5066-C891-009B687C17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40853" y="1281620"/>
                <a:ext cx="6485022" cy="5455920"/>
              </a:xfrm>
              <a:prstGeom prst="rect">
                <a:avLst/>
              </a:prstGeom>
            </p:spPr>
          </p:pic>
          <p:pic>
            <p:nvPicPr>
              <p:cNvPr id="20" name="Picture 19" descr="Chart, bar chart&#10;&#10;Description automatically generated">
                <a:extLst>
                  <a:ext uri="{FF2B5EF4-FFF2-40B4-BE49-F238E27FC236}">
                    <a16:creationId xmlns:a16="http://schemas.microsoft.com/office/drawing/2014/main" id="{9D19E607-ACF6-5ACF-D64F-49E89B976F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13310" y="4480798"/>
                <a:ext cx="533512" cy="1422697"/>
              </a:xfrm>
              <a:prstGeom prst="rect">
                <a:avLst/>
              </a:prstGeom>
            </p:spPr>
          </p:pic>
          <p:sp>
            <p:nvSpPr>
              <p:cNvPr id="21" name="TextBox 20">
                <a:extLst>
                  <a:ext uri="{FF2B5EF4-FFF2-40B4-BE49-F238E27FC236}">
                    <a16:creationId xmlns:a16="http://schemas.microsoft.com/office/drawing/2014/main" id="{9249EC07-A9D6-5D58-8F4A-4BFE4389696D}"/>
                  </a:ext>
                </a:extLst>
              </p:cNvPr>
              <p:cNvSpPr txBox="1"/>
              <p:nvPr/>
            </p:nvSpPr>
            <p:spPr>
              <a:xfrm>
                <a:off x="6046359" y="1431369"/>
                <a:ext cx="2607802" cy="344675"/>
              </a:xfrm>
              <a:prstGeom prst="rect">
                <a:avLst/>
              </a:prstGeom>
              <a:noFill/>
            </p:spPr>
            <p:txBody>
              <a:bodyPr wrap="none" rtlCol="0">
                <a:spAutoFit/>
              </a:bodyPr>
              <a:lstStyle/>
              <a:p>
                <a:r>
                  <a:rPr lang="en-US" sz="900" b="1" i="1" dirty="0">
                    <a:solidFill>
                      <a:schemeClr val="tx1"/>
                    </a:solidFill>
                    <a:latin typeface="Arial" panose="020B0604020202020204" pitchFamily="34" charset="0"/>
                    <a:cs typeface="Arial" panose="020B0604020202020204" pitchFamily="34" charset="0"/>
                  </a:rPr>
                  <a:t>FOR-135: 0.79% Cu and 1.06 g/t Au over 53.71m</a:t>
                </a:r>
              </a:p>
              <a:p>
                <a:r>
                  <a:rPr lang="en-US" sz="900" b="1" i="1" dirty="0">
                    <a:solidFill>
                      <a:schemeClr val="tx1"/>
                    </a:solidFill>
                    <a:latin typeface="Arial" panose="020B0604020202020204" pitchFamily="34" charset="0"/>
                    <a:cs typeface="Arial" panose="020B0604020202020204" pitchFamily="34" charset="0"/>
                  </a:rPr>
                  <a:t>Including 1.27% Cu and 1.98 g/t Au over 17.95m</a:t>
                </a:r>
                <a:endParaRPr lang="en-CA" sz="900" b="1" i="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F4822E8-7DDB-3CFA-84D4-F33FE244A15A}"/>
                  </a:ext>
                </a:extLst>
              </p:cNvPr>
              <p:cNvSpPr txBox="1"/>
              <p:nvPr/>
            </p:nvSpPr>
            <p:spPr>
              <a:xfrm>
                <a:off x="6822578" y="2760728"/>
                <a:ext cx="1985471" cy="344675"/>
              </a:xfrm>
              <a:prstGeom prst="rect">
                <a:avLst/>
              </a:prstGeom>
              <a:noFill/>
            </p:spPr>
            <p:txBody>
              <a:bodyPr wrap="none" rtlCol="0">
                <a:spAutoFit/>
              </a:bodyPr>
              <a:lstStyle/>
              <a:p>
                <a:r>
                  <a:rPr lang="en-US" sz="900" b="1" dirty="0">
                    <a:solidFill>
                      <a:schemeClr val="tx1"/>
                    </a:solidFill>
                    <a:latin typeface="Arial" panose="020B0604020202020204" pitchFamily="34" charset="0"/>
                    <a:cs typeface="Arial" panose="020B0604020202020204" pitchFamily="34" charset="0"/>
                  </a:rPr>
                  <a:t>FOR-135: 0.44% Cu and 0.11 g/t Au </a:t>
                </a:r>
              </a:p>
              <a:p>
                <a:r>
                  <a:rPr lang="en-US" sz="900" b="1" dirty="0">
                    <a:solidFill>
                      <a:schemeClr val="tx1"/>
                    </a:solidFill>
                    <a:latin typeface="Arial" panose="020B0604020202020204" pitchFamily="34" charset="0"/>
                    <a:cs typeface="Arial" panose="020B0604020202020204" pitchFamily="34" charset="0"/>
                  </a:rPr>
                  <a:t>over 12.8m</a:t>
                </a:r>
                <a:endParaRPr lang="en-CA" sz="900" b="1" dirty="0"/>
              </a:p>
            </p:txBody>
          </p:sp>
          <p:sp>
            <p:nvSpPr>
              <p:cNvPr id="23" name="TextBox 22">
                <a:extLst>
                  <a:ext uri="{FF2B5EF4-FFF2-40B4-BE49-F238E27FC236}">
                    <a16:creationId xmlns:a16="http://schemas.microsoft.com/office/drawing/2014/main" id="{DC8E6A83-2E46-6D97-7975-778276BC2F51}"/>
                  </a:ext>
                </a:extLst>
              </p:cNvPr>
              <p:cNvSpPr txBox="1"/>
              <p:nvPr/>
            </p:nvSpPr>
            <p:spPr>
              <a:xfrm>
                <a:off x="912567" y="3866276"/>
                <a:ext cx="2607802" cy="344675"/>
              </a:xfrm>
              <a:prstGeom prst="rect">
                <a:avLst/>
              </a:prstGeom>
              <a:noFill/>
            </p:spPr>
            <p:txBody>
              <a:bodyPr wrap="none" rtlCol="0">
                <a:spAutoFit/>
              </a:bodyPr>
              <a:lstStyle/>
              <a:p>
                <a:pPr algn="r"/>
                <a:r>
                  <a:rPr lang="en-US" sz="900" b="1" i="1" dirty="0">
                    <a:solidFill>
                      <a:schemeClr val="tx1"/>
                    </a:solidFill>
                    <a:latin typeface="Arial" panose="020B0604020202020204" pitchFamily="34" charset="0"/>
                    <a:cs typeface="Arial" panose="020B0604020202020204" pitchFamily="34" charset="0"/>
                  </a:rPr>
                  <a:t>FOR-125: 0.41% Cu and 0.22 g/t Au over 75.49m</a:t>
                </a:r>
              </a:p>
              <a:p>
                <a:pPr algn="r"/>
                <a:r>
                  <a:rPr lang="en-US" sz="900" b="1" i="1" dirty="0">
                    <a:solidFill>
                      <a:schemeClr val="tx1"/>
                    </a:solidFill>
                    <a:latin typeface="Arial" panose="020B0604020202020204" pitchFamily="34" charset="0"/>
                    <a:cs typeface="Arial" panose="020B0604020202020204" pitchFamily="34" charset="0"/>
                  </a:rPr>
                  <a:t>Including 0.53% Cu and 0.6 g/t Au over 16.49m</a:t>
                </a:r>
              </a:p>
            </p:txBody>
          </p:sp>
          <p:sp>
            <p:nvSpPr>
              <p:cNvPr id="24" name="TextBox 23">
                <a:extLst>
                  <a:ext uri="{FF2B5EF4-FFF2-40B4-BE49-F238E27FC236}">
                    <a16:creationId xmlns:a16="http://schemas.microsoft.com/office/drawing/2014/main" id="{80FBC893-52D8-B0AD-2F22-638174EA2EE4}"/>
                  </a:ext>
                </a:extLst>
              </p:cNvPr>
              <p:cNvSpPr txBox="1"/>
              <p:nvPr/>
            </p:nvSpPr>
            <p:spPr>
              <a:xfrm>
                <a:off x="663566" y="4803073"/>
                <a:ext cx="2720586" cy="473928"/>
              </a:xfrm>
              <a:prstGeom prst="rect">
                <a:avLst/>
              </a:prstGeom>
              <a:noFill/>
            </p:spPr>
            <p:txBody>
              <a:bodyPr wrap="square" rtlCol="0">
                <a:spAutoFit/>
              </a:bodyPr>
              <a:lstStyle/>
              <a:p>
                <a:pPr algn="r"/>
                <a:r>
                  <a:rPr lang="en-US" sz="900" b="1" i="1" dirty="0">
                    <a:solidFill>
                      <a:schemeClr val="tx1"/>
                    </a:solidFill>
                    <a:latin typeface="Arial" panose="020B0604020202020204" pitchFamily="34" charset="0"/>
                    <a:cs typeface="Arial" panose="020B0604020202020204" pitchFamily="34" charset="0"/>
                  </a:rPr>
                  <a:t>FOR_125: 0.34% Cu and 0.15 g/t Au over 81.61m</a:t>
                </a:r>
              </a:p>
              <a:p>
                <a:pPr algn="r"/>
                <a:r>
                  <a:rPr lang="en-US" sz="900" b="1" i="1" dirty="0">
                    <a:solidFill>
                      <a:schemeClr val="tx1"/>
                    </a:solidFill>
                    <a:latin typeface="Arial" panose="020B0604020202020204" pitchFamily="34" charset="0"/>
                    <a:cs typeface="Arial" panose="020B0604020202020204" pitchFamily="34" charset="0"/>
                  </a:rPr>
                  <a:t>Including 0.51% Cu and 0.36 g/t Au over 6.52m</a:t>
                </a:r>
              </a:p>
              <a:p>
                <a:pPr algn="r"/>
                <a:r>
                  <a:rPr lang="en-US" sz="900" b="1" i="1" dirty="0">
                    <a:solidFill>
                      <a:schemeClr val="tx1"/>
                    </a:solidFill>
                    <a:latin typeface="Arial" panose="020B0604020202020204" pitchFamily="34" charset="0"/>
                    <a:cs typeface="Arial" panose="020B0604020202020204" pitchFamily="34" charset="0"/>
                  </a:rPr>
                  <a:t>Including 0.46% Cu and 0.38 g/t Au over 9.00m</a:t>
                </a:r>
                <a:endParaRPr lang="en-CA" sz="900" b="1" i="1" dirty="0">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384071C2-F10C-EE59-A00C-85C80A0FDE43}"/>
                </a:ext>
              </a:extLst>
            </p:cNvPr>
            <p:cNvSpPr txBox="1"/>
            <p:nvPr/>
          </p:nvSpPr>
          <p:spPr>
            <a:xfrm>
              <a:off x="2061995" y="1282184"/>
              <a:ext cx="29527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a:t>
              </a:r>
              <a:endParaRPr lang="en-CA" sz="12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C517DCB-2F3E-348E-886E-3F2A48E095EC}"/>
                </a:ext>
              </a:extLst>
            </p:cNvPr>
            <p:cNvSpPr txBox="1"/>
            <p:nvPr/>
          </p:nvSpPr>
          <p:spPr>
            <a:xfrm>
              <a:off x="9004648" y="1282184"/>
              <a:ext cx="29527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endParaRPr lang="en-CA" sz="1200" b="1" dirty="0">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63E44DE8-2D52-EE03-92D0-9DE07F454E27}"/>
              </a:ext>
            </a:extLst>
          </p:cNvPr>
          <p:cNvSpPr txBox="1"/>
          <p:nvPr/>
        </p:nvSpPr>
        <p:spPr>
          <a:xfrm>
            <a:off x="5867775" y="1595681"/>
            <a:ext cx="2794355" cy="369332"/>
          </a:xfrm>
          <a:prstGeom prst="rect">
            <a:avLst/>
          </a:prstGeom>
          <a:noFill/>
        </p:spPr>
        <p:txBody>
          <a:bodyPr wrap="none" rtlCol="0">
            <a:spAutoFit/>
          </a:bodyPr>
          <a:lstStyle/>
          <a:p>
            <a:pPr algn="r"/>
            <a:r>
              <a:rPr lang="en-US" sz="900" b="1" i="1" dirty="0">
                <a:latin typeface="Arial" panose="020B0604020202020204" pitchFamily="34" charset="0"/>
                <a:cs typeface="Arial" panose="020B0604020202020204" pitchFamily="34" charset="0"/>
              </a:rPr>
              <a:t>FOR-115: 0.61% Cu and 0.70 g/t Au over 65.45m</a:t>
            </a:r>
          </a:p>
          <a:p>
            <a:pPr algn="r"/>
            <a:r>
              <a:rPr lang="en-US" sz="900" b="1" i="1" dirty="0">
                <a:latin typeface="Arial" panose="020B0604020202020204" pitchFamily="34" charset="0"/>
                <a:cs typeface="Arial" panose="020B0604020202020204" pitchFamily="34" charset="0"/>
              </a:rPr>
              <a:t>Including 1.26% Cu and 1.92 g/t Au over 18.41m</a:t>
            </a:r>
            <a:endParaRPr lang="en-CA" sz="900" b="1" i="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DB00C82-F812-9F24-CC1E-CAEF111E047F}"/>
              </a:ext>
            </a:extLst>
          </p:cNvPr>
          <p:cNvSpPr txBox="1"/>
          <p:nvPr/>
        </p:nvSpPr>
        <p:spPr>
          <a:xfrm>
            <a:off x="2349903" y="6400409"/>
            <a:ext cx="6664666" cy="400110"/>
          </a:xfrm>
          <a:prstGeom prst="rect">
            <a:avLst/>
          </a:prstGeom>
          <a:noFill/>
        </p:spPr>
        <p:txBody>
          <a:bodyPr wrap="square" rtlCol="0">
            <a:spAutoFit/>
          </a:bodyPr>
          <a:lstStyle>
            <a:defPPr>
              <a:defRPr lang="en-US"/>
            </a:defPPr>
            <a:lvl1pPr>
              <a:defRPr sz="10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*See Lundin Mining Corporations press release dated February 10, 2022 and First Quarter 2022 Results Presentation dated April 28, 2022 for more information</a:t>
            </a:r>
            <a:endParaRPr lang="en-CA" dirty="0"/>
          </a:p>
        </p:txBody>
      </p:sp>
    </p:spTree>
    <p:extLst>
      <p:ext uri="{BB962C8B-B14F-4D97-AF65-F5344CB8AC3E}">
        <p14:creationId xmlns:p14="http://schemas.microsoft.com/office/powerpoint/2010/main" val="31035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object 14">
            <a:extLst>
              <a:ext uri="{FF2B5EF4-FFF2-40B4-BE49-F238E27FC236}">
                <a16:creationId xmlns:a16="http://schemas.microsoft.com/office/drawing/2014/main" id="{BC75F783-94B5-4043-9A91-53CA7DC099C5}"/>
              </a:ext>
            </a:extLst>
          </p:cNvPr>
          <p:cNvSpPr txBox="1">
            <a:spLocks/>
          </p:cNvSpPr>
          <p:nvPr/>
        </p:nvSpPr>
        <p:spPr>
          <a:xfrm>
            <a:off x="444499" y="291997"/>
            <a:ext cx="11379193"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Voisey’s Bay Upside</a:t>
            </a:r>
          </a:p>
        </p:txBody>
      </p:sp>
      <p:sp>
        <p:nvSpPr>
          <p:cNvPr id="1737" name="object 3">
            <a:extLst>
              <a:ext uri="{FF2B5EF4-FFF2-40B4-BE49-F238E27FC236}">
                <a16:creationId xmlns:a16="http://schemas.microsoft.com/office/drawing/2014/main" id="{43F296B4-F176-4125-901A-26D579A0325F}"/>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pic>
        <p:nvPicPr>
          <p:cNvPr id="10" name="Picture 9">
            <a:extLst>
              <a:ext uri="{FF2B5EF4-FFF2-40B4-BE49-F238E27FC236}">
                <a16:creationId xmlns:a16="http://schemas.microsoft.com/office/drawing/2014/main" id="{B74C8DCC-4A8D-7619-84BF-FED9C0D9402D}"/>
              </a:ext>
            </a:extLst>
          </p:cNvPr>
          <p:cNvPicPr>
            <a:picLocks noChangeAspect="1"/>
          </p:cNvPicPr>
          <p:nvPr/>
        </p:nvPicPr>
        <p:blipFill>
          <a:blip r:embed="rId2"/>
          <a:stretch>
            <a:fillRect/>
          </a:stretch>
        </p:blipFill>
        <p:spPr>
          <a:xfrm>
            <a:off x="882650" y="1342569"/>
            <a:ext cx="10287000" cy="4381500"/>
          </a:xfrm>
          <a:prstGeom prst="rect">
            <a:avLst/>
          </a:prstGeom>
        </p:spPr>
      </p:pic>
      <p:sp>
        <p:nvSpPr>
          <p:cNvPr id="11" name="TextBox 10">
            <a:extLst>
              <a:ext uri="{FF2B5EF4-FFF2-40B4-BE49-F238E27FC236}">
                <a16:creationId xmlns:a16="http://schemas.microsoft.com/office/drawing/2014/main" id="{6B70A7CE-E555-E444-53FD-EDF053B209E3}"/>
              </a:ext>
            </a:extLst>
          </p:cNvPr>
          <p:cNvSpPr txBox="1"/>
          <p:nvPr/>
        </p:nvSpPr>
        <p:spPr>
          <a:xfrm>
            <a:off x="8958059" y="754162"/>
            <a:ext cx="3129062" cy="369332"/>
          </a:xfrm>
          <a:prstGeom prst="rect">
            <a:avLst/>
          </a:prstGeom>
          <a:noFill/>
        </p:spPr>
        <p:txBody>
          <a:bodyPr wrap="none" rtlCol="0">
            <a:spAutoFit/>
          </a:bodyPr>
          <a:lstStyle/>
          <a:p>
            <a:r>
              <a:rPr lang="en-US" b="1"/>
              <a:t>West-East Longitudinal Section</a:t>
            </a:r>
          </a:p>
        </p:txBody>
      </p:sp>
      <p:sp>
        <p:nvSpPr>
          <p:cNvPr id="12" name="TextBox 11">
            <a:extLst>
              <a:ext uri="{FF2B5EF4-FFF2-40B4-BE49-F238E27FC236}">
                <a16:creationId xmlns:a16="http://schemas.microsoft.com/office/drawing/2014/main" id="{B3C0B0F1-1530-C18F-1FE5-1DAC31282419}"/>
              </a:ext>
            </a:extLst>
          </p:cNvPr>
          <p:cNvSpPr txBox="1"/>
          <p:nvPr/>
        </p:nvSpPr>
        <p:spPr>
          <a:xfrm>
            <a:off x="2209800" y="6392880"/>
            <a:ext cx="2517036" cy="246221"/>
          </a:xfrm>
          <a:prstGeom prst="rect">
            <a:avLst/>
          </a:prstGeom>
          <a:noFill/>
        </p:spPr>
        <p:txBody>
          <a:bodyPr wrap="none" rtlCol="0">
            <a:spAutoFit/>
          </a:bodyPr>
          <a:lstStyle/>
          <a:p>
            <a:r>
              <a:rPr lang="en-US" sz="1000" dirty="0">
                <a:solidFill>
                  <a:schemeClr val="tx1">
                    <a:lumMod val="50000"/>
                    <a:lumOff val="50000"/>
                  </a:schemeClr>
                </a:solidFill>
                <a:latin typeface="Arial" panose="020B0604020202020204" pitchFamily="34" charset="0"/>
                <a:cs typeface="Arial" panose="020B0604020202020204" pitchFamily="34" charset="0"/>
              </a:rPr>
              <a:t>Source: Wheaton Precious Metals (2018)</a:t>
            </a:r>
          </a:p>
        </p:txBody>
      </p:sp>
      <p:pic>
        <p:nvPicPr>
          <p:cNvPr id="2050" name="Picture 2">
            <a:extLst>
              <a:ext uri="{FF2B5EF4-FFF2-40B4-BE49-F238E27FC236}">
                <a16:creationId xmlns:a16="http://schemas.microsoft.com/office/drawing/2014/main" id="{84C7CCAA-3D99-FBE3-F264-55D0E4F19E7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72034" y="5943144"/>
            <a:ext cx="3129063" cy="5728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57EEAE-C822-C454-0A8F-A81A4EA6CF81}"/>
              </a:ext>
            </a:extLst>
          </p:cNvPr>
          <p:cNvSpPr/>
          <p:nvPr/>
        </p:nvSpPr>
        <p:spPr>
          <a:xfrm>
            <a:off x="9654078" y="4267200"/>
            <a:ext cx="2169614" cy="1836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esla Logo, Meaning, Transparent PNG">
            <a:extLst>
              <a:ext uri="{FF2B5EF4-FFF2-40B4-BE49-F238E27FC236}">
                <a16:creationId xmlns:a16="http://schemas.microsoft.com/office/drawing/2014/main" id="{5E0789D9-5B87-3DD8-4968-B81032B0611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65298" y="5001698"/>
            <a:ext cx="1176941" cy="149631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13456645-388D-8F14-BFBD-22FA36F91F02}"/>
              </a:ext>
            </a:extLst>
          </p:cNvPr>
          <p:cNvGrpSpPr/>
          <p:nvPr/>
        </p:nvGrpSpPr>
        <p:grpSpPr>
          <a:xfrm>
            <a:off x="1136342" y="3559826"/>
            <a:ext cx="8378719" cy="310843"/>
            <a:chOff x="622220" y="2670544"/>
            <a:chExt cx="8905461" cy="276999"/>
          </a:xfrm>
        </p:grpSpPr>
        <p:cxnSp>
          <p:nvCxnSpPr>
            <p:cNvPr id="17" name="Straight Connector 16">
              <a:extLst>
                <a:ext uri="{FF2B5EF4-FFF2-40B4-BE49-F238E27FC236}">
                  <a16:creationId xmlns:a16="http://schemas.microsoft.com/office/drawing/2014/main" id="{2C924C8A-5D17-8819-CAD6-5F2293A106A9}"/>
                </a:ext>
              </a:extLst>
            </p:cNvPr>
            <p:cNvCxnSpPr/>
            <p:nvPr/>
          </p:nvCxnSpPr>
          <p:spPr>
            <a:xfrm>
              <a:off x="622220" y="2670544"/>
              <a:ext cx="8905461" cy="0"/>
            </a:xfrm>
            <a:prstGeom prst="line">
              <a:avLst/>
            </a:prstGeom>
            <a:ln w="38100">
              <a:solidFill>
                <a:srgbClr val="111E6C"/>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1B81F00-A64B-B545-205C-E40D24B59F6D}"/>
                </a:ext>
              </a:extLst>
            </p:cNvPr>
            <p:cNvSpPr txBox="1"/>
            <p:nvPr/>
          </p:nvSpPr>
          <p:spPr>
            <a:xfrm>
              <a:off x="4837970" y="2670544"/>
              <a:ext cx="1386918" cy="276999"/>
            </a:xfrm>
            <a:prstGeom prst="rect">
              <a:avLst/>
            </a:prstGeom>
            <a:noFill/>
          </p:spPr>
          <p:txBody>
            <a:bodyPr wrap="none" rtlCol="0">
              <a:spAutoFit/>
            </a:bodyPr>
            <a:lstStyle/>
            <a:p>
              <a:r>
                <a:rPr lang="en-US" sz="1200" dirty="0">
                  <a:solidFill>
                    <a:srgbClr val="111E6C"/>
                  </a:solidFill>
                  <a:latin typeface="Arial" panose="020B0604020202020204" pitchFamily="34" charset="0"/>
                  <a:cs typeface="Arial" panose="020B0604020202020204" pitchFamily="34" charset="0"/>
                </a:rPr>
                <a:t>Mine limit at 2034</a:t>
              </a:r>
            </a:p>
          </p:txBody>
        </p:sp>
      </p:grpSp>
    </p:spTree>
    <p:extLst>
      <p:ext uri="{BB962C8B-B14F-4D97-AF65-F5344CB8AC3E}">
        <p14:creationId xmlns:p14="http://schemas.microsoft.com/office/powerpoint/2010/main" val="7510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7B1D8541-BEA8-52C2-0A52-2A58F3040E8A}"/>
              </a:ext>
            </a:extLst>
          </p:cNvPr>
          <p:cNvSpPr txBox="1">
            <a:spLocks/>
          </p:cNvSpPr>
          <p:nvPr/>
        </p:nvSpPr>
        <p:spPr>
          <a:xfrm>
            <a:off x="444499" y="291997"/>
            <a:ext cx="11379193"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Silicon </a:t>
            </a:r>
          </a:p>
        </p:txBody>
      </p:sp>
      <p:sp>
        <p:nvSpPr>
          <p:cNvPr id="7" name="object 3">
            <a:extLst>
              <a:ext uri="{FF2B5EF4-FFF2-40B4-BE49-F238E27FC236}">
                <a16:creationId xmlns:a16="http://schemas.microsoft.com/office/drawing/2014/main" id="{97A6F398-545F-45CF-E715-D0D294D6F701}"/>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9" name="TextBox 8">
            <a:extLst>
              <a:ext uri="{FF2B5EF4-FFF2-40B4-BE49-F238E27FC236}">
                <a16:creationId xmlns:a16="http://schemas.microsoft.com/office/drawing/2014/main" id="{ABF775C8-D23C-AC61-18CC-81E09C36FDC5}"/>
              </a:ext>
            </a:extLst>
          </p:cNvPr>
          <p:cNvSpPr txBox="1"/>
          <p:nvPr/>
        </p:nvSpPr>
        <p:spPr>
          <a:xfrm>
            <a:off x="7125829" y="1798061"/>
            <a:ext cx="3973780" cy="307777"/>
          </a:xfrm>
          <a:prstGeom prst="rect">
            <a:avLst/>
          </a:prstGeom>
          <a:noFill/>
        </p:spPr>
        <p:txBody>
          <a:bodyPr wrap="none" rtlCol="0">
            <a:spAutoFit/>
          </a:bodyPr>
          <a:lstStyle/>
          <a:p>
            <a:r>
              <a:rPr lang="en-US" sz="1400" i="1" dirty="0">
                <a:solidFill>
                  <a:schemeClr val="bg1"/>
                </a:solidFill>
              </a:rPr>
              <a:t>Current drilling on south side of Silicon, looking west</a:t>
            </a:r>
          </a:p>
        </p:txBody>
      </p:sp>
      <p:sp>
        <p:nvSpPr>
          <p:cNvPr id="18" name="TextBox 17">
            <a:extLst>
              <a:ext uri="{FF2B5EF4-FFF2-40B4-BE49-F238E27FC236}">
                <a16:creationId xmlns:a16="http://schemas.microsoft.com/office/drawing/2014/main" id="{E8D1AAF4-ED29-3D9F-8D93-1E0E48A057A6}"/>
              </a:ext>
            </a:extLst>
          </p:cNvPr>
          <p:cNvSpPr txBox="1"/>
          <p:nvPr/>
        </p:nvSpPr>
        <p:spPr>
          <a:xfrm>
            <a:off x="444499" y="1194478"/>
            <a:ext cx="3797609" cy="4601260"/>
          </a:xfrm>
          <a:prstGeom prst="rect">
            <a:avLst/>
          </a:prstGeom>
          <a:noFill/>
        </p:spPr>
        <p:txBody>
          <a:bodyPr wrap="square" rtlCol="0">
            <a:spAutoFit/>
          </a:bodyPr>
          <a:lstStyle/>
          <a:p>
            <a:pPr marL="446088" indent="-446088">
              <a:lnSpc>
                <a:spcPct val="150000"/>
              </a:lnSpc>
              <a:spcBef>
                <a:spcPts val="311"/>
              </a:spcBef>
              <a:spcAft>
                <a:spcPts val="600"/>
              </a:spcAft>
              <a:buSzPct val="150000"/>
              <a:buBlip>
                <a:blip r:embed="rId2"/>
              </a:buBlip>
              <a:defRPr/>
            </a:pPr>
            <a:r>
              <a:rPr lang="en-CA" sz="1200" dirty="0"/>
              <a:t>Inferred Resources at Silicon total 3.37 </a:t>
            </a:r>
            <a:r>
              <a:rPr lang="en-CA" sz="1200" dirty="0" err="1"/>
              <a:t>Moz</a:t>
            </a:r>
            <a:r>
              <a:rPr lang="en-CA" sz="1200" dirty="0"/>
              <a:t> gold.  Mineralization remains open to the northwest, southeast and at depth, where, notably, high grade veins are present.  Silicon moved from Concept Study to PFS this year.</a:t>
            </a:r>
          </a:p>
          <a:p>
            <a:pPr marL="446088" indent="-446088">
              <a:lnSpc>
                <a:spcPct val="150000"/>
              </a:lnSpc>
              <a:spcBef>
                <a:spcPts val="311"/>
              </a:spcBef>
              <a:spcAft>
                <a:spcPts val="600"/>
              </a:spcAft>
              <a:buSzPct val="150000"/>
              <a:buBlip>
                <a:blip r:embed="rId2"/>
              </a:buBlip>
              <a:defRPr/>
            </a:pPr>
            <a:endParaRPr lang="en-CA" sz="1200" dirty="0"/>
          </a:p>
          <a:p>
            <a:pPr marL="446088" indent="-446088">
              <a:lnSpc>
                <a:spcPct val="150000"/>
              </a:lnSpc>
              <a:spcBef>
                <a:spcPts val="311"/>
              </a:spcBef>
              <a:spcAft>
                <a:spcPts val="600"/>
              </a:spcAft>
              <a:buSzPct val="150000"/>
              <a:buBlip>
                <a:blip r:embed="rId2"/>
              </a:buBlip>
              <a:defRPr/>
            </a:pPr>
            <a:r>
              <a:rPr lang="en-CA" sz="1200" dirty="0"/>
              <a:t>Merlin appears to have a larger footprint than Silicon and we expect to see a maiden resource here by year end as part of a Concept Study</a:t>
            </a:r>
          </a:p>
          <a:p>
            <a:pPr marL="446088" indent="-446088">
              <a:lnSpc>
                <a:spcPct val="150000"/>
              </a:lnSpc>
              <a:spcBef>
                <a:spcPts val="311"/>
              </a:spcBef>
              <a:spcAft>
                <a:spcPts val="600"/>
              </a:spcAft>
              <a:buSzPct val="150000"/>
              <a:buBlip>
                <a:blip r:embed="rId2"/>
              </a:buBlip>
              <a:defRPr/>
            </a:pPr>
            <a:endParaRPr lang="en-CA" sz="1200" dirty="0"/>
          </a:p>
          <a:p>
            <a:pPr marL="446088" indent="-446088">
              <a:lnSpc>
                <a:spcPct val="150000"/>
              </a:lnSpc>
              <a:spcBef>
                <a:spcPts val="311"/>
              </a:spcBef>
              <a:spcAft>
                <a:spcPts val="600"/>
              </a:spcAft>
              <a:buSzPct val="150000"/>
              <a:buBlip>
                <a:blip r:embed="rId2"/>
              </a:buBlip>
              <a:defRPr/>
            </a:pPr>
            <a:r>
              <a:rPr lang="en-CA" sz="1200" dirty="0"/>
              <a:t>Several other targets identified and subject to evaluation</a:t>
            </a:r>
          </a:p>
          <a:p>
            <a:pPr marL="171450" indent="-171450">
              <a:lnSpc>
                <a:spcPct val="200000"/>
              </a:lnSpc>
              <a:buFont typeface="Arial" panose="020B0604020202020204" pitchFamily="34" charset="0"/>
              <a:buChar char="•"/>
            </a:pPr>
            <a:endParaRPr lang="en-CA" sz="1200" dirty="0"/>
          </a:p>
          <a:p>
            <a:endParaRPr lang="en-US" i="1" dirty="0"/>
          </a:p>
        </p:txBody>
      </p:sp>
      <p:pic>
        <p:nvPicPr>
          <p:cNvPr id="19" name="Picture 18">
            <a:extLst>
              <a:ext uri="{FF2B5EF4-FFF2-40B4-BE49-F238E27FC236}">
                <a16:creationId xmlns:a16="http://schemas.microsoft.com/office/drawing/2014/main" id="{809E3AF4-4771-F295-389B-86AB410F5E08}"/>
              </a:ext>
            </a:extLst>
          </p:cNvPr>
          <p:cNvPicPr>
            <a:picLocks noChangeAspect="1"/>
          </p:cNvPicPr>
          <p:nvPr/>
        </p:nvPicPr>
        <p:blipFill rotWithShape="1">
          <a:blip r:embed="rId3">
            <a:extLst>
              <a:ext uri="{28A0092B-C50C-407E-A947-70E740481C1C}">
                <a14:useLocalDpi xmlns:a14="http://schemas.microsoft.com/office/drawing/2010/main"/>
              </a:ext>
            </a:extLst>
          </a:blip>
          <a:srcRect l="1807" t="3432" r="2574" b="2535"/>
          <a:stretch/>
        </p:blipFill>
        <p:spPr>
          <a:xfrm>
            <a:off x="5024684" y="1089936"/>
            <a:ext cx="6722817" cy="5108695"/>
          </a:xfrm>
          <a:prstGeom prst="rect">
            <a:avLst/>
          </a:prstGeom>
        </p:spPr>
      </p:pic>
    </p:spTree>
    <p:extLst>
      <p:ext uri="{BB962C8B-B14F-4D97-AF65-F5344CB8AC3E}">
        <p14:creationId xmlns:p14="http://schemas.microsoft.com/office/powerpoint/2010/main" val="275642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4">
            <a:extLst>
              <a:ext uri="{FF2B5EF4-FFF2-40B4-BE49-F238E27FC236}">
                <a16:creationId xmlns:a16="http://schemas.microsoft.com/office/drawing/2014/main" id="{E9D3A8BE-92B5-E2A0-48FB-7A3AB06EFF83}"/>
              </a:ext>
            </a:extLst>
          </p:cNvPr>
          <p:cNvSpPr txBox="1">
            <a:spLocks/>
          </p:cNvSpPr>
          <p:nvPr/>
        </p:nvSpPr>
        <p:spPr>
          <a:xfrm>
            <a:off x="472948" y="291997"/>
            <a:ext cx="11350744"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Silicon</a:t>
            </a:r>
          </a:p>
        </p:txBody>
      </p:sp>
      <p:sp>
        <p:nvSpPr>
          <p:cNvPr id="7" name="object 3">
            <a:extLst>
              <a:ext uri="{FF2B5EF4-FFF2-40B4-BE49-F238E27FC236}">
                <a16:creationId xmlns:a16="http://schemas.microsoft.com/office/drawing/2014/main" id="{23CFF854-B987-AC90-0D08-CC0A0D9A8163}"/>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11" name="TextBox 10">
            <a:extLst>
              <a:ext uri="{FF2B5EF4-FFF2-40B4-BE49-F238E27FC236}">
                <a16:creationId xmlns:a16="http://schemas.microsoft.com/office/drawing/2014/main" id="{1AF624EB-C160-7F77-6950-E0B4AB33B1F6}"/>
              </a:ext>
            </a:extLst>
          </p:cNvPr>
          <p:cNvSpPr txBox="1"/>
          <p:nvPr/>
        </p:nvSpPr>
        <p:spPr>
          <a:xfrm>
            <a:off x="368299" y="1367677"/>
            <a:ext cx="3987898" cy="2662267"/>
          </a:xfrm>
          <a:prstGeom prst="rect">
            <a:avLst/>
          </a:prstGeom>
          <a:noFill/>
        </p:spPr>
        <p:txBody>
          <a:bodyPr wrap="square" rtlCol="0">
            <a:spAutoFit/>
          </a:bodyPr>
          <a:lstStyle/>
          <a:p>
            <a:pPr marL="446088" indent="-446088">
              <a:lnSpc>
                <a:spcPct val="150000"/>
              </a:lnSpc>
              <a:spcBef>
                <a:spcPts val="311"/>
              </a:spcBef>
              <a:spcAft>
                <a:spcPts val="600"/>
              </a:spcAft>
              <a:buSzPct val="150000"/>
              <a:buBlip>
                <a:blip r:embed="rId2"/>
              </a:buBlip>
              <a:defRPr/>
            </a:pPr>
            <a:r>
              <a:rPr lang="en-CA" sz="1200" dirty="0"/>
              <a:t>AngloGold Ashanti stated on May 9th that it’s new discovery at Silicon and the completion of the Corvus acquisition will “establish the largest new gold district in Nevada in recent years. This provides AngloGold Ashanti the opportunity to create, in the medium and longer term, a meaningful, low-cost, long-life production base in a premier mining jurisdiction.</a:t>
            </a:r>
          </a:p>
          <a:p>
            <a:endParaRPr lang="en-CA" i="1" dirty="0"/>
          </a:p>
          <a:p>
            <a:endParaRPr lang="en-US" i="1" dirty="0"/>
          </a:p>
        </p:txBody>
      </p:sp>
      <p:pic>
        <p:nvPicPr>
          <p:cNvPr id="9" name="Picture 8" descr="A picture containing mountain, outdoor, sky, ground&#10;&#10;Description automatically generated">
            <a:extLst>
              <a:ext uri="{FF2B5EF4-FFF2-40B4-BE49-F238E27FC236}">
                <a16:creationId xmlns:a16="http://schemas.microsoft.com/office/drawing/2014/main" id="{F9B34E2A-B98E-D016-7C7C-5A583CBDAB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37644" y="507554"/>
            <a:ext cx="7086048" cy="3929743"/>
          </a:xfrm>
          <a:prstGeom prst="rect">
            <a:avLst/>
          </a:prstGeom>
        </p:spPr>
      </p:pic>
      <p:pic>
        <p:nvPicPr>
          <p:cNvPr id="10" name="Picture 9" descr="A picture containing wooden, tool, stone&#10;&#10;Description automatically generated">
            <a:extLst>
              <a:ext uri="{FF2B5EF4-FFF2-40B4-BE49-F238E27FC236}">
                <a16:creationId xmlns:a16="http://schemas.microsoft.com/office/drawing/2014/main" id="{F3FA67AE-CECA-874E-9345-69538A2958D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37644" y="4616932"/>
            <a:ext cx="7086048" cy="1824451"/>
          </a:xfrm>
          <a:prstGeom prst="rect">
            <a:avLst/>
          </a:prstGeom>
        </p:spPr>
      </p:pic>
      <p:sp>
        <p:nvSpPr>
          <p:cNvPr id="12" name="TextBox 11">
            <a:extLst>
              <a:ext uri="{FF2B5EF4-FFF2-40B4-BE49-F238E27FC236}">
                <a16:creationId xmlns:a16="http://schemas.microsoft.com/office/drawing/2014/main" id="{B09500AF-EB33-A2EB-25E1-F2AD7866C2FD}"/>
              </a:ext>
            </a:extLst>
          </p:cNvPr>
          <p:cNvSpPr txBox="1"/>
          <p:nvPr/>
        </p:nvSpPr>
        <p:spPr>
          <a:xfrm>
            <a:off x="656028" y="5410604"/>
            <a:ext cx="4264696" cy="461665"/>
          </a:xfrm>
          <a:prstGeom prst="rect">
            <a:avLst/>
          </a:prstGeom>
          <a:noFill/>
        </p:spPr>
        <p:txBody>
          <a:bodyPr wrap="square" rtlCol="0">
            <a:spAutoFit/>
          </a:bodyPr>
          <a:lstStyle/>
          <a:p>
            <a:r>
              <a:rPr lang="en-US" sz="1200" i="1" dirty="0"/>
              <a:t>Top: Current drilling on south side of Silicon, looking west;</a:t>
            </a:r>
          </a:p>
          <a:p>
            <a:r>
              <a:rPr lang="en-US" sz="1200" i="1" dirty="0"/>
              <a:t>Bottom: High grade breccia ore from Silicon. </a:t>
            </a:r>
          </a:p>
        </p:txBody>
      </p:sp>
    </p:spTree>
    <p:extLst>
      <p:ext uri="{BB962C8B-B14F-4D97-AF65-F5344CB8AC3E}">
        <p14:creationId xmlns:p14="http://schemas.microsoft.com/office/powerpoint/2010/main" val="332152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object 14">
            <a:extLst>
              <a:ext uri="{FF2B5EF4-FFF2-40B4-BE49-F238E27FC236}">
                <a16:creationId xmlns:a16="http://schemas.microsoft.com/office/drawing/2014/main" id="{BC75F783-94B5-4043-9A91-53CA7DC099C5}"/>
              </a:ext>
            </a:extLst>
          </p:cNvPr>
          <p:cNvSpPr txBox="1">
            <a:spLocks/>
          </p:cNvSpPr>
          <p:nvPr/>
        </p:nvSpPr>
        <p:spPr>
          <a:xfrm>
            <a:off x="444499" y="291997"/>
            <a:ext cx="11379193"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spc="-45" dirty="0">
                <a:solidFill>
                  <a:srgbClr val="111E6C"/>
                </a:solidFill>
                <a:latin typeface="+mj-lt"/>
              </a:rPr>
              <a:t>Lithium Royalty Corporation</a:t>
            </a:r>
          </a:p>
        </p:txBody>
      </p:sp>
      <p:sp>
        <p:nvSpPr>
          <p:cNvPr id="1737" name="object 3">
            <a:extLst>
              <a:ext uri="{FF2B5EF4-FFF2-40B4-BE49-F238E27FC236}">
                <a16:creationId xmlns:a16="http://schemas.microsoft.com/office/drawing/2014/main" id="{43F296B4-F176-4125-901A-26D579A0325F}"/>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pic>
        <p:nvPicPr>
          <p:cNvPr id="7" name="Picture 6">
            <a:extLst>
              <a:ext uri="{FF2B5EF4-FFF2-40B4-BE49-F238E27FC236}">
                <a16:creationId xmlns:a16="http://schemas.microsoft.com/office/drawing/2014/main" id="{A6C2BCA0-4D57-E3B4-37E5-40C0541B832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4338" y="1348887"/>
            <a:ext cx="5827832" cy="3617171"/>
          </a:xfrm>
          <a:prstGeom prst="rect">
            <a:avLst/>
          </a:prstGeom>
        </p:spPr>
      </p:pic>
      <p:pic>
        <p:nvPicPr>
          <p:cNvPr id="1026" name="Picture 2">
            <a:extLst>
              <a:ext uri="{FF2B5EF4-FFF2-40B4-BE49-F238E27FC236}">
                <a16:creationId xmlns:a16="http://schemas.microsoft.com/office/drawing/2014/main" id="{9FB510D5-DC02-362D-D137-17F1982921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85371" y="564684"/>
            <a:ext cx="5092968" cy="24036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72A6FD-118B-77EE-A432-75AE98D98731}"/>
              </a:ext>
            </a:extLst>
          </p:cNvPr>
          <p:cNvSpPr txBox="1"/>
          <p:nvPr/>
        </p:nvSpPr>
        <p:spPr>
          <a:xfrm>
            <a:off x="7629525" y="2968370"/>
            <a:ext cx="3070071" cy="253916"/>
          </a:xfrm>
          <a:prstGeom prst="rect">
            <a:avLst/>
          </a:prstGeom>
          <a:noFill/>
        </p:spPr>
        <p:txBody>
          <a:bodyPr wrap="none" rtlCol="0">
            <a:spAutoFit/>
          </a:bodyPr>
          <a:lstStyle/>
          <a:p>
            <a:r>
              <a:rPr lang="en-US" sz="1050" dirty="0"/>
              <a:t>Construction at Sigma Lithium </a:t>
            </a:r>
            <a:r>
              <a:rPr lang="en-US" sz="1050" dirty="0" err="1"/>
              <a:t>Grota</a:t>
            </a:r>
            <a:r>
              <a:rPr lang="en-US" sz="1050" dirty="0"/>
              <a:t> do Cirilo project</a:t>
            </a:r>
            <a:endParaRPr lang="en-US" dirty="0"/>
          </a:p>
        </p:txBody>
      </p:sp>
      <p:pic>
        <p:nvPicPr>
          <p:cNvPr id="4" name="Picture 3">
            <a:extLst>
              <a:ext uri="{FF2B5EF4-FFF2-40B4-BE49-F238E27FC236}">
                <a16:creationId xmlns:a16="http://schemas.microsoft.com/office/drawing/2014/main" id="{91B3A9F4-440D-268E-7B03-DBB82FEB41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837" b="16161"/>
          <a:stretch/>
        </p:blipFill>
        <p:spPr>
          <a:xfrm>
            <a:off x="6885371" y="3222286"/>
            <a:ext cx="5092968" cy="2915092"/>
          </a:xfrm>
          <a:prstGeom prst="rect">
            <a:avLst/>
          </a:prstGeom>
        </p:spPr>
      </p:pic>
      <p:sp>
        <p:nvSpPr>
          <p:cNvPr id="12" name="TextBox 11">
            <a:extLst>
              <a:ext uri="{FF2B5EF4-FFF2-40B4-BE49-F238E27FC236}">
                <a16:creationId xmlns:a16="http://schemas.microsoft.com/office/drawing/2014/main" id="{8E86FCEA-403F-D599-0584-2F014EA94411}"/>
              </a:ext>
            </a:extLst>
          </p:cNvPr>
          <p:cNvSpPr txBox="1"/>
          <p:nvPr/>
        </p:nvSpPr>
        <p:spPr>
          <a:xfrm>
            <a:off x="7648575" y="6137378"/>
            <a:ext cx="2710999" cy="253916"/>
          </a:xfrm>
          <a:prstGeom prst="rect">
            <a:avLst/>
          </a:prstGeom>
          <a:noFill/>
        </p:spPr>
        <p:txBody>
          <a:bodyPr wrap="none" rtlCol="0">
            <a:spAutoFit/>
          </a:bodyPr>
          <a:lstStyle/>
          <a:p>
            <a:r>
              <a:rPr lang="en-US" sz="1050" dirty="0"/>
              <a:t>Development at Zijin Mining’s Tres Quebradas</a:t>
            </a:r>
            <a:endParaRPr lang="en-US" dirty="0"/>
          </a:p>
        </p:txBody>
      </p:sp>
      <p:sp>
        <p:nvSpPr>
          <p:cNvPr id="3" name="TextBox 2">
            <a:extLst>
              <a:ext uri="{FF2B5EF4-FFF2-40B4-BE49-F238E27FC236}">
                <a16:creationId xmlns:a16="http://schemas.microsoft.com/office/drawing/2014/main" id="{59007AFB-7400-A74C-8470-1E6ECFC48F25}"/>
              </a:ext>
            </a:extLst>
          </p:cNvPr>
          <p:cNvSpPr txBox="1"/>
          <p:nvPr/>
        </p:nvSpPr>
        <p:spPr>
          <a:xfrm>
            <a:off x="444499" y="5225293"/>
            <a:ext cx="6440872"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t>Large portfolio built since co-founding investment made with strong cash flow build up projected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Dual track IPO/Corporate transaction process planned for later this year could crystallize significant value for Altius</a:t>
            </a:r>
          </a:p>
        </p:txBody>
      </p:sp>
    </p:spTree>
    <p:extLst>
      <p:ext uri="{BB962C8B-B14F-4D97-AF65-F5344CB8AC3E}">
        <p14:creationId xmlns:p14="http://schemas.microsoft.com/office/powerpoint/2010/main" val="3068253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731E83-A2EE-4DA7-BB89-AC8D7EB412CB}"/>
              </a:ext>
            </a:extLst>
          </p:cNvPr>
          <p:cNvSpPr>
            <a:spLocks noGrp="1"/>
          </p:cNvSpPr>
          <p:nvPr>
            <p:ph type="body" sz="quarter" idx="13"/>
          </p:nvPr>
        </p:nvSpPr>
        <p:spPr>
          <a:xfrm>
            <a:off x="517210" y="1287387"/>
            <a:ext cx="5116346" cy="4283226"/>
          </a:xfrm>
        </p:spPr>
        <p:txBody>
          <a:bodyPr/>
          <a:lstStyle/>
          <a:p>
            <a:pPr marL="446088" indent="-446088" algn="l" rtl="0">
              <a:lnSpc>
                <a:spcPct val="150000"/>
              </a:lnSpc>
              <a:spcBef>
                <a:spcPts val="311"/>
              </a:spcBef>
              <a:spcAft>
                <a:spcPts val="1200"/>
              </a:spcAft>
              <a:buSzPct val="150000"/>
              <a:buBlip>
                <a:blip r:embed="rId3"/>
              </a:buBlip>
              <a:defRPr/>
            </a:pPr>
            <a:r>
              <a:rPr lang="en-US" altLang="en-US" sz="1200" kern="1200" dirty="0">
                <a:solidFill>
                  <a:schemeClr val="tx1"/>
                </a:solidFill>
              </a:rPr>
              <a:t>GBR (operating company) to be cash flow positive 2022</a:t>
            </a:r>
          </a:p>
          <a:p>
            <a:pPr marL="446088" indent="-446088" algn="l" rtl="0">
              <a:lnSpc>
                <a:spcPct val="150000"/>
              </a:lnSpc>
              <a:spcBef>
                <a:spcPts val="311"/>
              </a:spcBef>
              <a:spcAft>
                <a:spcPts val="1200"/>
              </a:spcAft>
              <a:buSzPct val="150000"/>
              <a:buBlip>
                <a:blip r:embed="rId3"/>
              </a:buBlip>
              <a:defRPr/>
            </a:pPr>
            <a:r>
              <a:rPr lang="en-US" altLang="en-US" sz="1200" kern="1200" dirty="0">
                <a:solidFill>
                  <a:schemeClr val="tx1"/>
                </a:solidFill>
              </a:rPr>
              <a:t>US$72.5M new capital deployed in last quarter: Bluestar Energy Capital and Hodson Energy</a:t>
            </a:r>
          </a:p>
          <a:p>
            <a:endParaRPr lang="en-CA" sz="1200" dirty="0">
              <a:latin typeface="Calibri" panose="020F0502020204030204" pitchFamily="34" charset="0"/>
              <a:cs typeface="Calibri" panose="020F0502020204030204" pitchFamily="34" charset="0"/>
            </a:endParaRPr>
          </a:p>
        </p:txBody>
      </p:sp>
      <p:graphicFrame>
        <p:nvGraphicFramePr>
          <p:cNvPr id="6" name="Chart 5">
            <a:extLst>
              <a:ext uri="{FF2B5EF4-FFF2-40B4-BE49-F238E27FC236}">
                <a16:creationId xmlns:a16="http://schemas.microsoft.com/office/drawing/2014/main" id="{865D8F6F-5806-4EBA-B595-9294C24E40A5}"/>
              </a:ext>
            </a:extLst>
          </p:cNvPr>
          <p:cNvGraphicFramePr>
            <a:graphicFrameLocks noChangeAspect="1"/>
          </p:cNvGraphicFramePr>
          <p:nvPr>
            <p:extLst>
              <p:ext uri="{D42A27DB-BD31-4B8C-83A1-F6EECF244321}">
                <p14:modId xmlns:p14="http://schemas.microsoft.com/office/powerpoint/2010/main" val="4236059878"/>
              </p:ext>
            </p:extLst>
          </p:nvPr>
        </p:nvGraphicFramePr>
        <p:xfrm>
          <a:off x="78829" y="2460592"/>
          <a:ext cx="5424164" cy="3361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10">
            <a:extLst>
              <a:ext uri="{FF2B5EF4-FFF2-40B4-BE49-F238E27FC236}">
                <a16:creationId xmlns:a16="http://schemas.microsoft.com/office/drawing/2014/main" id="{9863D9C6-41AF-4CE5-8EF8-B108B13B4C9D}"/>
              </a:ext>
            </a:extLst>
          </p:cNvPr>
          <p:cNvSpPr txBox="1">
            <a:spLocks/>
          </p:cNvSpPr>
          <p:nvPr/>
        </p:nvSpPr>
        <p:spPr>
          <a:xfrm>
            <a:off x="2254929" y="6225987"/>
            <a:ext cx="9122850" cy="3046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aseline="30000" dirty="0">
                <a:solidFill>
                  <a:schemeClr val="bg1">
                    <a:lumMod val="50000"/>
                  </a:schemeClr>
                </a:solidFill>
                <a:latin typeface="Calibri" panose="020F0502020204030204" pitchFamily="34" charset="0"/>
                <a:cs typeface="Calibri" panose="020F0502020204030204" pitchFamily="34" charset="0"/>
              </a:rPr>
              <a:t>1</a:t>
            </a:r>
            <a:r>
              <a:rPr lang="en-US" sz="800" dirty="0">
                <a:solidFill>
                  <a:schemeClr val="bg1">
                    <a:lumMod val="50000"/>
                  </a:schemeClr>
                </a:solidFill>
                <a:latin typeface="Calibri" panose="020F0502020204030204" pitchFamily="34" charset="0"/>
                <a:cs typeface="Calibri" panose="020F0502020204030204" pitchFamily="34" charset="0"/>
              </a:rPr>
              <a:t> Megawatts total reflects royalties received by the ARR / Apollo JV stemming from APEX and TGE project sales as well as direct royalty purchases from </a:t>
            </a:r>
            <a:r>
              <a:rPr lang="en-US" sz="800" dirty="0" err="1">
                <a:solidFill>
                  <a:schemeClr val="bg1">
                    <a:lumMod val="50000"/>
                  </a:schemeClr>
                </a:solidFill>
                <a:latin typeface="Calibri" panose="020F0502020204030204" pitchFamily="34" charset="0"/>
                <a:cs typeface="Calibri" panose="020F0502020204030204" pitchFamily="34" charset="0"/>
              </a:rPr>
              <a:t>Longroad</a:t>
            </a:r>
            <a:r>
              <a:rPr lang="en-US" sz="800" dirty="0">
                <a:solidFill>
                  <a:schemeClr val="bg1">
                    <a:lumMod val="50000"/>
                  </a:schemeClr>
                </a:solidFill>
                <a:latin typeface="Calibri" panose="020F0502020204030204" pitchFamily="34" charset="0"/>
                <a:cs typeface="Calibri" panose="020F0502020204030204" pitchFamily="34" charset="0"/>
              </a:rPr>
              <a:t> Energy and </a:t>
            </a:r>
            <a:r>
              <a:rPr lang="en-US" sz="800" dirty="0" err="1">
                <a:solidFill>
                  <a:schemeClr val="bg1">
                    <a:lumMod val="50000"/>
                  </a:schemeClr>
                </a:solidFill>
                <a:latin typeface="Calibri" panose="020F0502020204030204" pitchFamily="34" charset="0"/>
                <a:cs typeface="Calibri" panose="020F0502020204030204" pitchFamily="34" charset="0"/>
              </a:rPr>
              <a:t>Northleaf</a:t>
            </a:r>
            <a:r>
              <a:rPr lang="en-US" sz="800" dirty="0">
                <a:solidFill>
                  <a:schemeClr val="bg1">
                    <a:lumMod val="50000"/>
                  </a:schemeClr>
                </a:solidFill>
                <a:latin typeface="Calibri" panose="020F0502020204030204" pitchFamily="34" charset="0"/>
                <a:cs typeface="Calibri" panose="020F0502020204030204" pitchFamily="34" charset="0"/>
              </a:rPr>
              <a:t> Capital Partners. For further details visit  </a:t>
            </a:r>
            <a:r>
              <a:rPr lang="en-US" sz="800" dirty="0">
                <a:solidFill>
                  <a:schemeClr val="bg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www.arr.energy</a:t>
            </a:r>
            <a:r>
              <a:rPr lang="en-US" sz="800" dirty="0">
                <a:solidFill>
                  <a:schemeClr val="bg1">
                    <a:lumMod val="50000"/>
                  </a:schemeClr>
                </a:solidFill>
                <a:latin typeface="Calibri" panose="020F0502020204030204" pitchFamily="34" charset="0"/>
                <a:cs typeface="Calibri" panose="020F0502020204030204" pitchFamily="34" charset="0"/>
              </a:rPr>
              <a:t> </a:t>
            </a:r>
            <a:r>
              <a:rPr lang="en-CA" sz="800" dirty="0">
                <a:solidFill>
                  <a:schemeClr val="bg1">
                    <a:lumMod val="50000"/>
                  </a:schemeClr>
                </a:solidFill>
                <a:latin typeface="Calibri" panose="020F0502020204030204" pitchFamily="34" charset="0"/>
                <a:cs typeface="Calibri" panose="020F0502020204030204" pitchFamily="34" charset="0"/>
              </a:rPr>
              <a:t>. 2 Mid-stage development activities include, but are not limited to, determining project size, costs, equipment and layout, conducting environmental studies, and applying for interconnection approvals. 3. Late-stage development activities include, but are not limited to, determining the offtake strategy, finalizing and optimizing project size, costs, equipment and layout, finalizing interconnection approvals and costs, and seeking tax equity and other investors.</a:t>
            </a:r>
          </a:p>
          <a:p>
            <a:endParaRPr lang="en-US" sz="800" dirty="0">
              <a:solidFill>
                <a:schemeClr val="bg1">
                  <a:lumMod val="50000"/>
                </a:schemeClr>
              </a:solidFill>
              <a:highlight>
                <a:srgbClr val="FF0000"/>
              </a:highlight>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DC0C248F-29A5-604A-972B-40303081ED41}"/>
              </a:ext>
            </a:extLst>
          </p:cNvPr>
          <p:cNvGrpSpPr/>
          <p:nvPr/>
        </p:nvGrpSpPr>
        <p:grpSpPr>
          <a:xfrm>
            <a:off x="6276161" y="3198182"/>
            <a:ext cx="5386436" cy="2971162"/>
            <a:chOff x="6326188" y="487558"/>
            <a:chExt cx="5386436" cy="2971162"/>
          </a:xfrm>
        </p:grpSpPr>
        <p:sp>
          <p:nvSpPr>
            <p:cNvPr id="9" name="Rectangle 8">
              <a:extLst>
                <a:ext uri="{FF2B5EF4-FFF2-40B4-BE49-F238E27FC236}">
                  <a16:creationId xmlns:a16="http://schemas.microsoft.com/office/drawing/2014/main" id="{94367195-3AFE-4387-926B-DCC83867F4E2}"/>
                </a:ext>
              </a:extLst>
            </p:cNvPr>
            <p:cNvSpPr/>
            <p:nvPr/>
          </p:nvSpPr>
          <p:spPr>
            <a:xfrm>
              <a:off x="6326188" y="889824"/>
              <a:ext cx="5349573" cy="2568896"/>
            </a:xfrm>
            <a:prstGeom prst="rect">
              <a:avLst/>
            </a:prstGeom>
            <a:solidFill>
              <a:srgbClr val="ECF6F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Calibri" panose="020F0502020204030204" pitchFamily="34" charset="0"/>
                <a:cs typeface="Calibri" panose="020F0502020204030204" pitchFamily="34" charset="0"/>
              </a:endParaRPr>
            </a:p>
          </p:txBody>
        </p:sp>
        <p:sp>
          <p:nvSpPr>
            <p:cNvPr id="10" name="object 13">
              <a:extLst>
                <a:ext uri="{FF2B5EF4-FFF2-40B4-BE49-F238E27FC236}">
                  <a16:creationId xmlns:a16="http://schemas.microsoft.com/office/drawing/2014/main" id="{38D53F92-B5EB-436A-BD87-96B713217FEA}"/>
                </a:ext>
              </a:extLst>
            </p:cNvPr>
            <p:cNvSpPr/>
            <p:nvPr/>
          </p:nvSpPr>
          <p:spPr>
            <a:xfrm>
              <a:off x="7000737" y="487558"/>
              <a:ext cx="4283594" cy="2028800"/>
            </a:xfrm>
            <a:custGeom>
              <a:avLst/>
              <a:gdLst/>
              <a:ahLst/>
              <a:cxnLst/>
              <a:rect l="l" t="t" r="r" b="b"/>
              <a:pathLst>
                <a:path w="5148580" h="1646554">
                  <a:moveTo>
                    <a:pt x="5148072" y="0"/>
                  </a:moveTo>
                  <a:lnTo>
                    <a:pt x="0" y="0"/>
                  </a:lnTo>
                  <a:lnTo>
                    <a:pt x="0" y="1646402"/>
                  </a:lnTo>
                  <a:lnTo>
                    <a:pt x="5148072" y="1646402"/>
                  </a:lnTo>
                  <a:lnTo>
                    <a:pt x="5148072" y="0"/>
                  </a:lnTo>
                  <a:close/>
                </a:path>
              </a:pathLst>
            </a:custGeom>
            <a:noFill/>
            <a:ln w="12700">
              <a:noFill/>
            </a:ln>
          </p:spPr>
          <p:txBody>
            <a:bodyPr wrap="square" lIns="90000" tIns="46800" rIns="90000" bIns="46800" rtlCol="0"/>
            <a:lstStyle/>
            <a:p>
              <a:pPr marL="0" lvl="1" defTabSz="1529434">
                <a:spcBef>
                  <a:spcPts val="400"/>
                </a:spcBef>
                <a:buClr>
                  <a:schemeClr val="tx1"/>
                </a:buClr>
                <a:buSzPct val="100000"/>
              </a:pPr>
              <a:endParaRPr lang="en-US" sz="1100" dirty="0">
                <a:solidFill>
                  <a:srgbClr val="649DA4"/>
                </a:solidFill>
                <a:latin typeface="Calibri" panose="020F0502020204030204" pitchFamily="34" charset="0"/>
                <a:cs typeface="Calibri" panose="020F0502020204030204" pitchFamily="34" charset="0"/>
              </a:endParaRPr>
            </a:p>
          </p:txBody>
        </p:sp>
        <p:sp>
          <p:nvSpPr>
            <p:cNvPr id="11" name="object 80">
              <a:extLst>
                <a:ext uri="{FF2B5EF4-FFF2-40B4-BE49-F238E27FC236}">
                  <a16:creationId xmlns:a16="http://schemas.microsoft.com/office/drawing/2014/main" id="{F33712F1-9EF3-4B1D-92C8-5ABD11F5C031}"/>
                </a:ext>
              </a:extLst>
            </p:cNvPr>
            <p:cNvSpPr/>
            <p:nvPr/>
          </p:nvSpPr>
          <p:spPr>
            <a:xfrm>
              <a:off x="6326188" y="515009"/>
              <a:ext cx="5349573" cy="383649"/>
            </a:xfrm>
            <a:custGeom>
              <a:avLst/>
              <a:gdLst/>
              <a:ahLst/>
              <a:cxnLst/>
              <a:rect l="l" t="t" r="r" b="b"/>
              <a:pathLst>
                <a:path w="5148580" h="358139">
                  <a:moveTo>
                    <a:pt x="4995672" y="0"/>
                  </a:moveTo>
                  <a:lnTo>
                    <a:pt x="152400" y="0"/>
                  </a:lnTo>
                  <a:lnTo>
                    <a:pt x="104231" y="7769"/>
                  </a:lnTo>
                  <a:lnTo>
                    <a:pt x="62396" y="29405"/>
                  </a:lnTo>
                  <a:lnTo>
                    <a:pt x="29405" y="62396"/>
                  </a:lnTo>
                  <a:lnTo>
                    <a:pt x="7769" y="104231"/>
                  </a:lnTo>
                  <a:lnTo>
                    <a:pt x="0" y="152400"/>
                  </a:lnTo>
                  <a:lnTo>
                    <a:pt x="0" y="358140"/>
                  </a:lnTo>
                  <a:lnTo>
                    <a:pt x="5148072" y="358140"/>
                  </a:lnTo>
                  <a:lnTo>
                    <a:pt x="5148072" y="152400"/>
                  </a:lnTo>
                  <a:lnTo>
                    <a:pt x="5140302" y="104231"/>
                  </a:lnTo>
                  <a:lnTo>
                    <a:pt x="5118666" y="62396"/>
                  </a:lnTo>
                  <a:lnTo>
                    <a:pt x="5085675" y="29405"/>
                  </a:lnTo>
                  <a:lnTo>
                    <a:pt x="5043840" y="7769"/>
                  </a:lnTo>
                  <a:lnTo>
                    <a:pt x="4995672" y="0"/>
                  </a:lnTo>
                  <a:close/>
                </a:path>
              </a:pathLst>
            </a:custGeom>
            <a:solidFill>
              <a:srgbClr val="176773"/>
            </a:solidFill>
            <a:ln>
              <a:solidFill>
                <a:srgbClr val="176773"/>
              </a:solidFill>
            </a:ln>
          </p:spPr>
          <p:txBody>
            <a:bodyPr wrap="square" lIns="0" tIns="0" rIns="0" bIns="0" rtlCol="0" anchor="ctr"/>
            <a:lstStyle/>
            <a:p>
              <a:pPr algn="ctr"/>
              <a:r>
                <a:rPr lang="en-US" sz="1600" dirty="0">
                  <a:solidFill>
                    <a:schemeClr val="bg1"/>
                  </a:solidFill>
                  <a:latin typeface="Calibri" panose="020F0502020204030204" pitchFamily="34" charset="0"/>
                  <a:cs typeface="Calibri" panose="020F0502020204030204" pitchFamily="34" charset="0"/>
                </a:rPr>
                <a:t>Renewable Energy Megawatts Under Royalty </a:t>
              </a:r>
              <a:r>
                <a:rPr lang="en-US" sz="1600" baseline="30000" dirty="0">
                  <a:solidFill>
                    <a:schemeClr val="bg1"/>
                  </a:solidFill>
                  <a:latin typeface="Calibri" panose="020F0502020204030204" pitchFamily="34" charset="0"/>
                  <a:cs typeface="Calibri" panose="020F0502020204030204" pitchFamily="34" charset="0"/>
                </a:rPr>
                <a:t>1</a:t>
              </a:r>
            </a:p>
          </p:txBody>
        </p:sp>
        <p:graphicFrame>
          <p:nvGraphicFramePr>
            <p:cNvPr id="13" name="Chart 12">
              <a:extLst>
                <a:ext uri="{FF2B5EF4-FFF2-40B4-BE49-F238E27FC236}">
                  <a16:creationId xmlns:a16="http://schemas.microsoft.com/office/drawing/2014/main" id="{847B1DAE-9B26-4B5E-A433-5C136ED87F89}"/>
                </a:ext>
              </a:extLst>
            </p:cNvPr>
            <p:cNvGraphicFramePr>
              <a:graphicFrameLocks/>
            </p:cNvGraphicFramePr>
            <p:nvPr/>
          </p:nvGraphicFramePr>
          <p:xfrm>
            <a:off x="6478587" y="889823"/>
            <a:ext cx="5165027" cy="2385098"/>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27140AFA-E173-4E78-8D9E-DB5F991C7F63}"/>
                </a:ext>
              </a:extLst>
            </p:cNvPr>
            <p:cNvSpPr/>
            <p:nvPr/>
          </p:nvSpPr>
          <p:spPr>
            <a:xfrm>
              <a:off x="10652796" y="917044"/>
              <a:ext cx="1007393" cy="335027"/>
            </a:xfrm>
            <a:prstGeom prst="rect">
              <a:avLst/>
            </a:prstGeom>
            <a:solidFill>
              <a:srgbClr val="EC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A5D73AD-1FE8-4B24-9BC9-F9BF2D3AF74E}"/>
                </a:ext>
              </a:extLst>
            </p:cNvPr>
            <p:cNvSpPr txBox="1"/>
            <p:nvPr/>
          </p:nvSpPr>
          <p:spPr>
            <a:xfrm>
              <a:off x="10064854" y="908720"/>
              <a:ext cx="1647770" cy="369332"/>
            </a:xfrm>
            <a:prstGeom prst="rect">
              <a:avLst/>
            </a:prstGeom>
            <a:noFill/>
          </p:spPr>
          <p:txBody>
            <a:bodyPr wrap="square" rtlCol="0">
              <a:spAutoFit/>
            </a:bodyPr>
            <a:lstStyle/>
            <a:p>
              <a:r>
                <a:rPr lang="en-US" dirty="0">
                  <a:solidFill>
                    <a:srgbClr val="EAA340"/>
                  </a:solidFill>
                  <a:latin typeface="Calibri" panose="020F0502020204030204" pitchFamily="34" charset="0"/>
                  <a:cs typeface="Calibri" panose="020F0502020204030204" pitchFamily="34" charset="0"/>
                </a:rPr>
                <a:t>3,510 MW</a:t>
              </a:r>
              <a:endParaRPr lang="en-CA" dirty="0">
                <a:solidFill>
                  <a:srgbClr val="EAA340"/>
                </a:solidFill>
                <a:latin typeface="Calibri" panose="020F0502020204030204" pitchFamily="34" charset="0"/>
                <a:cs typeface="Calibri" panose="020F0502020204030204" pitchFamily="34" charset="0"/>
              </a:endParaRPr>
            </a:p>
          </p:txBody>
        </p:sp>
      </p:grpSp>
      <p:sp>
        <p:nvSpPr>
          <p:cNvPr id="14" name="object 14">
            <a:extLst>
              <a:ext uri="{FF2B5EF4-FFF2-40B4-BE49-F238E27FC236}">
                <a16:creationId xmlns:a16="http://schemas.microsoft.com/office/drawing/2014/main" id="{B64338A0-C5B5-47D0-9338-23C79139E929}"/>
              </a:ext>
            </a:extLst>
          </p:cNvPr>
          <p:cNvSpPr txBox="1">
            <a:spLocks/>
          </p:cNvSpPr>
          <p:nvPr/>
        </p:nvSpPr>
        <p:spPr>
          <a:xfrm>
            <a:off x="444499" y="291997"/>
            <a:ext cx="11379193" cy="948978"/>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dirty="0">
                <a:solidFill>
                  <a:srgbClr val="111E6C"/>
                </a:solidFill>
                <a:latin typeface="+mj-lt"/>
              </a:rPr>
              <a:t>Renewable Energy </a:t>
            </a:r>
          </a:p>
          <a:p>
            <a:pPr marL="13970">
              <a:spcBef>
                <a:spcPts val="100"/>
              </a:spcBef>
            </a:pPr>
            <a:r>
              <a:rPr lang="en-US" kern="0" dirty="0">
                <a:solidFill>
                  <a:schemeClr val="accent3"/>
                </a:solidFill>
                <a:latin typeface="+mj-lt"/>
              </a:rPr>
              <a:t>(59% Owner of Altius Renewable Royalties)</a:t>
            </a:r>
            <a:endParaRPr lang="en-US" kern="0" spc="-45" dirty="0">
              <a:solidFill>
                <a:schemeClr val="accent3"/>
              </a:solidFill>
              <a:latin typeface="+mj-lt"/>
            </a:endParaRPr>
          </a:p>
          <a:p>
            <a:pPr marL="12700">
              <a:spcBef>
                <a:spcPts val="40"/>
              </a:spcBef>
            </a:pPr>
            <a:endParaRPr lang="en-US" kern="0" dirty="0">
              <a:solidFill>
                <a:srgbClr val="8CB06B"/>
              </a:solidFill>
              <a:latin typeface="+mj-lt"/>
              <a:cs typeface="Tisa Sans Pro"/>
            </a:endParaRPr>
          </a:p>
        </p:txBody>
      </p:sp>
      <p:sp>
        <p:nvSpPr>
          <p:cNvPr id="18" name="object 3">
            <a:extLst>
              <a:ext uri="{FF2B5EF4-FFF2-40B4-BE49-F238E27FC236}">
                <a16:creationId xmlns:a16="http://schemas.microsoft.com/office/drawing/2014/main" id="{08E8AADE-8242-4938-AF16-923197B07027}"/>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17" name="object 26">
            <a:extLst>
              <a:ext uri="{FF2B5EF4-FFF2-40B4-BE49-F238E27FC236}">
                <a16:creationId xmlns:a16="http://schemas.microsoft.com/office/drawing/2014/main" id="{0192569D-E051-4B97-AE59-D9BDA0209B72}"/>
              </a:ext>
            </a:extLst>
          </p:cNvPr>
          <p:cNvSpPr/>
          <p:nvPr/>
        </p:nvSpPr>
        <p:spPr>
          <a:xfrm>
            <a:off x="1991724" y="3709258"/>
            <a:ext cx="1598373" cy="1570734"/>
          </a:xfrm>
          <a:custGeom>
            <a:avLst/>
            <a:gdLst/>
            <a:ahLst/>
            <a:cxnLst/>
            <a:rect l="l" t="t" r="r" b="b"/>
            <a:pathLst>
              <a:path w="1783714" h="1804670">
                <a:moveTo>
                  <a:pt x="891565" y="0"/>
                </a:moveTo>
                <a:lnTo>
                  <a:pt x="844215" y="1250"/>
                </a:lnTo>
                <a:lnTo>
                  <a:pt x="797509" y="4961"/>
                </a:lnTo>
                <a:lnTo>
                  <a:pt x="751509" y="11069"/>
                </a:lnTo>
                <a:lnTo>
                  <a:pt x="706275" y="19512"/>
                </a:lnTo>
                <a:lnTo>
                  <a:pt x="661870" y="30228"/>
                </a:lnTo>
                <a:lnTo>
                  <a:pt x="618354" y="43154"/>
                </a:lnTo>
                <a:lnTo>
                  <a:pt x="575791" y="58229"/>
                </a:lnTo>
                <a:lnTo>
                  <a:pt x="534241" y="75389"/>
                </a:lnTo>
                <a:lnTo>
                  <a:pt x="493766" y="94572"/>
                </a:lnTo>
                <a:lnTo>
                  <a:pt x="454427" y="115717"/>
                </a:lnTo>
                <a:lnTo>
                  <a:pt x="416287" y="138760"/>
                </a:lnTo>
                <a:lnTo>
                  <a:pt x="379406" y="163639"/>
                </a:lnTo>
                <a:lnTo>
                  <a:pt x="343847" y="190292"/>
                </a:lnTo>
                <a:lnTo>
                  <a:pt x="309671" y="218657"/>
                </a:lnTo>
                <a:lnTo>
                  <a:pt x="276940" y="248671"/>
                </a:lnTo>
                <a:lnTo>
                  <a:pt x="245715" y="280272"/>
                </a:lnTo>
                <a:lnTo>
                  <a:pt x="216058" y="313397"/>
                </a:lnTo>
                <a:lnTo>
                  <a:pt x="188030" y="347984"/>
                </a:lnTo>
                <a:lnTo>
                  <a:pt x="161694" y="383971"/>
                </a:lnTo>
                <a:lnTo>
                  <a:pt x="137111" y="421296"/>
                </a:lnTo>
                <a:lnTo>
                  <a:pt x="114341" y="459895"/>
                </a:lnTo>
                <a:lnTo>
                  <a:pt x="93448" y="499707"/>
                </a:lnTo>
                <a:lnTo>
                  <a:pt x="74493" y="540670"/>
                </a:lnTo>
                <a:lnTo>
                  <a:pt x="57537" y="582720"/>
                </a:lnTo>
                <a:lnTo>
                  <a:pt x="42641" y="625796"/>
                </a:lnTo>
                <a:lnTo>
                  <a:pt x="29869" y="669835"/>
                </a:lnTo>
                <a:lnTo>
                  <a:pt x="19280" y="714775"/>
                </a:lnTo>
                <a:lnTo>
                  <a:pt x="10937" y="760553"/>
                </a:lnTo>
                <a:lnTo>
                  <a:pt x="4902" y="807108"/>
                </a:lnTo>
                <a:lnTo>
                  <a:pt x="1235" y="854377"/>
                </a:lnTo>
                <a:lnTo>
                  <a:pt x="0" y="902296"/>
                </a:lnTo>
                <a:lnTo>
                  <a:pt x="1235" y="950216"/>
                </a:lnTo>
                <a:lnTo>
                  <a:pt x="4902" y="997485"/>
                </a:lnTo>
                <a:lnTo>
                  <a:pt x="10937" y="1044039"/>
                </a:lnTo>
                <a:lnTo>
                  <a:pt x="19280" y="1089818"/>
                </a:lnTo>
                <a:lnTo>
                  <a:pt x="29869" y="1134758"/>
                </a:lnTo>
                <a:lnTo>
                  <a:pt x="42641" y="1178797"/>
                </a:lnTo>
                <a:lnTo>
                  <a:pt x="57537" y="1221873"/>
                </a:lnTo>
                <a:lnTo>
                  <a:pt x="74493" y="1263923"/>
                </a:lnTo>
                <a:lnTo>
                  <a:pt x="93448" y="1304886"/>
                </a:lnTo>
                <a:lnTo>
                  <a:pt x="114341" y="1344698"/>
                </a:lnTo>
                <a:lnTo>
                  <a:pt x="137111" y="1383297"/>
                </a:lnTo>
                <a:lnTo>
                  <a:pt x="161694" y="1420621"/>
                </a:lnTo>
                <a:lnTo>
                  <a:pt x="188030" y="1456609"/>
                </a:lnTo>
                <a:lnTo>
                  <a:pt x="216058" y="1491196"/>
                </a:lnTo>
                <a:lnTo>
                  <a:pt x="245715" y="1524321"/>
                </a:lnTo>
                <a:lnTo>
                  <a:pt x="276940" y="1555922"/>
                </a:lnTo>
                <a:lnTo>
                  <a:pt x="309671" y="1585936"/>
                </a:lnTo>
                <a:lnTo>
                  <a:pt x="343847" y="1614300"/>
                </a:lnTo>
                <a:lnTo>
                  <a:pt x="379406" y="1640954"/>
                </a:lnTo>
                <a:lnTo>
                  <a:pt x="416287" y="1665833"/>
                </a:lnTo>
                <a:lnTo>
                  <a:pt x="454427" y="1688876"/>
                </a:lnTo>
                <a:lnTo>
                  <a:pt x="493766" y="1710020"/>
                </a:lnTo>
                <a:lnTo>
                  <a:pt x="534241" y="1729204"/>
                </a:lnTo>
                <a:lnTo>
                  <a:pt x="575791" y="1746364"/>
                </a:lnTo>
                <a:lnTo>
                  <a:pt x="618354" y="1761438"/>
                </a:lnTo>
                <a:lnTo>
                  <a:pt x="661870" y="1774365"/>
                </a:lnTo>
                <a:lnTo>
                  <a:pt x="706275" y="1785081"/>
                </a:lnTo>
                <a:lnTo>
                  <a:pt x="751509" y="1793524"/>
                </a:lnTo>
                <a:lnTo>
                  <a:pt x="797509" y="1799632"/>
                </a:lnTo>
                <a:lnTo>
                  <a:pt x="844215" y="1803343"/>
                </a:lnTo>
                <a:lnTo>
                  <a:pt x="891565" y="1804593"/>
                </a:lnTo>
                <a:lnTo>
                  <a:pt x="938914" y="1803343"/>
                </a:lnTo>
                <a:lnTo>
                  <a:pt x="985620" y="1799632"/>
                </a:lnTo>
                <a:lnTo>
                  <a:pt x="1031621" y="1793524"/>
                </a:lnTo>
                <a:lnTo>
                  <a:pt x="1076855" y="1785081"/>
                </a:lnTo>
                <a:lnTo>
                  <a:pt x="1121260" y="1774365"/>
                </a:lnTo>
                <a:lnTo>
                  <a:pt x="1164775" y="1761438"/>
                </a:lnTo>
                <a:lnTo>
                  <a:pt x="1207339" y="1746364"/>
                </a:lnTo>
                <a:lnTo>
                  <a:pt x="1248889" y="1729204"/>
                </a:lnTo>
                <a:lnTo>
                  <a:pt x="1289364" y="1710020"/>
                </a:lnTo>
                <a:lnTo>
                  <a:pt x="1328703" y="1688876"/>
                </a:lnTo>
                <a:lnTo>
                  <a:pt x="1366843" y="1665833"/>
                </a:lnTo>
                <a:lnTo>
                  <a:pt x="1403723" y="1640954"/>
                </a:lnTo>
                <a:lnTo>
                  <a:pt x="1439283" y="1614300"/>
                </a:lnTo>
                <a:lnTo>
                  <a:pt x="1473459" y="1585936"/>
                </a:lnTo>
                <a:lnTo>
                  <a:pt x="1506190" y="1555922"/>
                </a:lnTo>
                <a:lnTo>
                  <a:pt x="1537415" y="1524321"/>
                </a:lnTo>
                <a:lnTo>
                  <a:pt x="1567072" y="1491196"/>
                </a:lnTo>
                <a:lnTo>
                  <a:pt x="1595099" y="1456609"/>
                </a:lnTo>
                <a:lnTo>
                  <a:pt x="1621436" y="1420621"/>
                </a:lnTo>
                <a:lnTo>
                  <a:pt x="1646019" y="1383297"/>
                </a:lnTo>
                <a:lnTo>
                  <a:pt x="1668788" y="1344698"/>
                </a:lnTo>
                <a:lnTo>
                  <a:pt x="1689681" y="1304886"/>
                </a:lnTo>
                <a:lnTo>
                  <a:pt x="1708637" y="1263923"/>
                </a:lnTo>
                <a:lnTo>
                  <a:pt x="1725593" y="1221873"/>
                </a:lnTo>
                <a:lnTo>
                  <a:pt x="1740488" y="1178797"/>
                </a:lnTo>
                <a:lnTo>
                  <a:pt x="1753261" y="1134758"/>
                </a:lnTo>
                <a:lnTo>
                  <a:pt x="1763850" y="1089818"/>
                </a:lnTo>
                <a:lnTo>
                  <a:pt x="1772193" y="1044039"/>
                </a:lnTo>
                <a:lnTo>
                  <a:pt x="1778228" y="997485"/>
                </a:lnTo>
                <a:lnTo>
                  <a:pt x="1781894" y="950216"/>
                </a:lnTo>
                <a:lnTo>
                  <a:pt x="1783130" y="902296"/>
                </a:lnTo>
                <a:lnTo>
                  <a:pt x="1781894" y="854377"/>
                </a:lnTo>
                <a:lnTo>
                  <a:pt x="1778228" y="807108"/>
                </a:lnTo>
                <a:lnTo>
                  <a:pt x="1772193" y="760553"/>
                </a:lnTo>
                <a:lnTo>
                  <a:pt x="1763850" y="714775"/>
                </a:lnTo>
                <a:lnTo>
                  <a:pt x="1753261" y="669835"/>
                </a:lnTo>
                <a:lnTo>
                  <a:pt x="1740488" y="625796"/>
                </a:lnTo>
                <a:lnTo>
                  <a:pt x="1725593" y="582720"/>
                </a:lnTo>
                <a:lnTo>
                  <a:pt x="1708637" y="540670"/>
                </a:lnTo>
                <a:lnTo>
                  <a:pt x="1689681" y="499707"/>
                </a:lnTo>
                <a:lnTo>
                  <a:pt x="1668788" y="459895"/>
                </a:lnTo>
                <a:lnTo>
                  <a:pt x="1646019" y="421296"/>
                </a:lnTo>
                <a:lnTo>
                  <a:pt x="1621436" y="383971"/>
                </a:lnTo>
                <a:lnTo>
                  <a:pt x="1595099" y="347984"/>
                </a:lnTo>
                <a:lnTo>
                  <a:pt x="1567072" y="313397"/>
                </a:lnTo>
                <a:lnTo>
                  <a:pt x="1537415" y="280272"/>
                </a:lnTo>
                <a:lnTo>
                  <a:pt x="1506190" y="248671"/>
                </a:lnTo>
                <a:lnTo>
                  <a:pt x="1473459" y="218657"/>
                </a:lnTo>
                <a:lnTo>
                  <a:pt x="1439283" y="190292"/>
                </a:lnTo>
                <a:lnTo>
                  <a:pt x="1403723" y="163639"/>
                </a:lnTo>
                <a:lnTo>
                  <a:pt x="1366843" y="138760"/>
                </a:lnTo>
                <a:lnTo>
                  <a:pt x="1328703" y="115717"/>
                </a:lnTo>
                <a:lnTo>
                  <a:pt x="1289364" y="94572"/>
                </a:lnTo>
                <a:lnTo>
                  <a:pt x="1248889" y="75389"/>
                </a:lnTo>
                <a:lnTo>
                  <a:pt x="1207339" y="58229"/>
                </a:lnTo>
                <a:lnTo>
                  <a:pt x="1164775" y="43154"/>
                </a:lnTo>
                <a:lnTo>
                  <a:pt x="1121260" y="30228"/>
                </a:lnTo>
                <a:lnTo>
                  <a:pt x="1076855" y="19512"/>
                </a:lnTo>
                <a:lnTo>
                  <a:pt x="1031621" y="11069"/>
                </a:lnTo>
                <a:lnTo>
                  <a:pt x="985620" y="4961"/>
                </a:lnTo>
                <a:lnTo>
                  <a:pt x="938914" y="1250"/>
                </a:lnTo>
                <a:lnTo>
                  <a:pt x="891565" y="0"/>
                </a:lnTo>
                <a:close/>
              </a:path>
            </a:pathLst>
          </a:custGeom>
          <a:solidFill>
            <a:schemeClr val="bg1">
              <a:alpha val="19999"/>
            </a:schemeClr>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dirty="0"/>
          </a:p>
        </p:txBody>
      </p:sp>
      <p:pic>
        <p:nvPicPr>
          <p:cNvPr id="1026" name="Picture 2" descr="WEC Energy Group to acquire majority interest in Jayhawk Wind Farm - Power  Technology">
            <a:extLst>
              <a:ext uri="{FF2B5EF4-FFF2-40B4-BE49-F238E27FC236}">
                <a16:creationId xmlns:a16="http://schemas.microsoft.com/office/drawing/2014/main" id="{F9E0C280-9EF9-EE25-2626-67FC7E477CB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87"/>
          <a:stretch/>
        </p:blipFill>
        <p:spPr bwMode="auto">
          <a:xfrm>
            <a:off x="6276162" y="394169"/>
            <a:ext cx="5317426" cy="274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0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5D8285E4-9037-8A44-A826-496E8B458A7F}"/>
              </a:ext>
            </a:extLst>
          </p:cNvPr>
          <p:cNvSpPr txBox="1"/>
          <p:nvPr/>
        </p:nvSpPr>
        <p:spPr>
          <a:xfrm>
            <a:off x="2350770" y="1841500"/>
            <a:ext cx="3682365" cy="3059812"/>
          </a:xfrm>
          <a:prstGeom prst="rect">
            <a:avLst/>
          </a:prstGeom>
        </p:spPr>
        <p:txBody>
          <a:bodyPr vert="horz" wrap="square" lIns="0" tIns="12700" rIns="0" bIns="0" rtlCol="0">
            <a:spAutoFit/>
          </a:bodyPr>
          <a:lstStyle/>
          <a:p>
            <a:pPr marL="12700" marR="5080" algn="just">
              <a:lnSpc>
                <a:spcPct val="100000"/>
              </a:lnSpc>
              <a:spcBef>
                <a:spcPts val="100"/>
              </a:spcBef>
            </a:pPr>
            <a:r>
              <a:rPr sz="1000" spc="-5" dirty="0">
                <a:solidFill>
                  <a:srgbClr val="070E33"/>
                </a:solidFill>
                <a:latin typeface="TisaSansPro-Light"/>
                <a:cs typeface="TisaSansPro-Light"/>
              </a:rPr>
              <a:t>This </a:t>
            </a:r>
            <a:r>
              <a:rPr sz="1000" dirty="0">
                <a:solidFill>
                  <a:srgbClr val="070E33"/>
                </a:solidFill>
                <a:latin typeface="TisaSansPro-Light"/>
                <a:cs typeface="TisaSansPro-Light"/>
              </a:rPr>
              <a:t>document</a:t>
            </a:r>
            <a:r>
              <a:rPr lang="en-CA" sz="1000" dirty="0">
                <a:solidFill>
                  <a:srgbClr val="070E33"/>
                </a:solidFill>
                <a:latin typeface="TisaSansPro-Light"/>
                <a:cs typeface="TisaSansPro-Light"/>
              </a:rPr>
              <a:t> </a:t>
            </a:r>
            <a:r>
              <a:rPr sz="1000" dirty="0">
                <a:solidFill>
                  <a:srgbClr val="070E33"/>
                </a:solidFill>
                <a:latin typeface="TisaSansPro-Light"/>
                <a:cs typeface="TisaSansPro-Light"/>
              </a:rPr>
              <a:t>includes</a:t>
            </a:r>
            <a:r>
              <a:rPr sz="1000" spc="195" dirty="0">
                <a:solidFill>
                  <a:srgbClr val="070E33"/>
                </a:solidFill>
                <a:latin typeface="TisaSansPro-Light"/>
                <a:cs typeface="TisaSansPro-Light"/>
              </a:rPr>
              <a:t> </a:t>
            </a:r>
            <a:r>
              <a:rPr sz="1000" spc="-5" dirty="0">
                <a:solidFill>
                  <a:srgbClr val="070E33"/>
                </a:solidFill>
                <a:latin typeface="TisaSansPro-Light"/>
                <a:cs typeface="TisaSansPro-Light"/>
              </a:rPr>
              <a:t>certain statements that constitute</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“forward</a:t>
            </a:r>
            <a:r>
              <a:rPr lang="en-CA" sz="1000" spc="-5" dirty="0">
                <a:solidFill>
                  <a:srgbClr val="070E33"/>
                </a:solidFill>
                <a:latin typeface="TisaSansPro-Light"/>
                <a:cs typeface="TisaSansPro-Light"/>
              </a:rPr>
              <a:t>-</a:t>
            </a:r>
            <a:r>
              <a:rPr sz="1000" spc="-5" dirty="0">
                <a:solidFill>
                  <a:srgbClr val="070E33"/>
                </a:solidFill>
                <a:latin typeface="TisaSansPro-Light"/>
                <a:cs typeface="TisaSansPro-Light"/>
              </a:rPr>
              <a:t> </a:t>
            </a:r>
            <a:r>
              <a:rPr sz="1000" dirty="0">
                <a:solidFill>
                  <a:srgbClr val="070E33"/>
                </a:solidFill>
                <a:latin typeface="TisaSansPro-Light"/>
                <a:cs typeface="TisaSansPro-Light"/>
              </a:rPr>
              <a:t>looking </a:t>
            </a:r>
            <a:r>
              <a:rPr sz="1000" spc="-5" dirty="0">
                <a:solidFill>
                  <a:srgbClr val="070E33"/>
                </a:solidFill>
                <a:latin typeface="TisaSansPro-Light"/>
                <a:cs typeface="TisaSansPro-Light"/>
              </a:rPr>
              <a:t>statements” </a:t>
            </a:r>
            <a:r>
              <a:rPr sz="1000" dirty="0">
                <a:solidFill>
                  <a:srgbClr val="070E33"/>
                </a:solidFill>
                <a:latin typeface="TisaSansPro-Light"/>
                <a:cs typeface="TisaSansPro-Light"/>
              </a:rPr>
              <a:t>and </a:t>
            </a:r>
            <a:r>
              <a:rPr sz="1000" spc="-5" dirty="0">
                <a:solidFill>
                  <a:srgbClr val="070E33"/>
                </a:solidFill>
                <a:latin typeface="TisaSansPro-Light"/>
                <a:cs typeface="TisaSansPro-Light"/>
              </a:rPr>
              <a:t>“forward-looking information”</a:t>
            </a:r>
            <a:r>
              <a:rPr lang="en-CA" sz="1000" spc="-5" dirty="0">
                <a:solidFill>
                  <a:srgbClr val="070E33"/>
                </a:solidFill>
                <a:latin typeface="TisaSansPro-Light"/>
                <a:cs typeface="TisaSansPro-Light"/>
              </a:rPr>
              <a:t> </a:t>
            </a:r>
            <a:r>
              <a:rPr sz="1000" dirty="0">
                <a:solidFill>
                  <a:srgbClr val="070E33"/>
                </a:solidFill>
                <a:latin typeface="TisaSansPro-Light"/>
                <a:cs typeface="TisaSansPro-Light"/>
              </a:rPr>
              <a:t>within the meaning of </a:t>
            </a:r>
            <a:r>
              <a:rPr sz="1000" spc="-5" dirty="0">
                <a:solidFill>
                  <a:srgbClr val="070E33"/>
                </a:solidFill>
                <a:latin typeface="TisaSansPro-Light"/>
                <a:cs typeface="TisaSansPro-Light"/>
              </a:rPr>
              <a:t>applicable </a:t>
            </a:r>
            <a:r>
              <a:rPr sz="1000" dirty="0">
                <a:solidFill>
                  <a:srgbClr val="070E33"/>
                </a:solidFill>
                <a:latin typeface="TisaSansPro-Light"/>
                <a:cs typeface="TisaSansPro-Light"/>
              </a:rPr>
              <a:t>securities </a:t>
            </a:r>
            <a:r>
              <a:rPr sz="1000" spc="-5" dirty="0">
                <a:solidFill>
                  <a:srgbClr val="070E33"/>
                </a:solidFill>
                <a:latin typeface="TisaSansPro-Light"/>
                <a:cs typeface="TisaSansPro-Light"/>
              </a:rPr>
              <a:t>laws </a:t>
            </a:r>
            <a:r>
              <a:rPr sz="1000" spc="-15" dirty="0">
                <a:solidFill>
                  <a:srgbClr val="070E33"/>
                </a:solidFill>
                <a:latin typeface="TisaSansPro-Light"/>
                <a:cs typeface="TisaSansPro-Light"/>
              </a:rPr>
              <a:t>(collectively,</a:t>
            </a:r>
            <a:r>
              <a:rPr lang="en-CA" sz="1000" spc="-15" dirty="0">
                <a:solidFill>
                  <a:srgbClr val="070E33"/>
                </a:solidFill>
                <a:latin typeface="TisaSansPro-Light"/>
                <a:cs typeface="TisaSansPro-Light"/>
              </a:rPr>
              <a:t> </a:t>
            </a:r>
            <a:r>
              <a:rPr sz="1000" spc="-5" dirty="0">
                <a:solidFill>
                  <a:srgbClr val="070E33"/>
                </a:solidFill>
                <a:latin typeface="TisaSansPro-Light"/>
                <a:cs typeface="TisaSansPro-Light"/>
              </a:rPr>
              <a:t>“forward</a:t>
            </a:r>
            <a:r>
              <a:rPr lang="en-CA" sz="1000" spc="-5" dirty="0">
                <a:solidFill>
                  <a:srgbClr val="070E33"/>
                </a:solidFill>
                <a:latin typeface="TisaSansPro-Light"/>
                <a:cs typeface="TisaSansPro-Light"/>
              </a:rPr>
              <a:t>-</a:t>
            </a:r>
            <a:r>
              <a:rPr sz="1000" spc="-5" dirty="0">
                <a:solidFill>
                  <a:srgbClr val="070E33"/>
                </a:solidFill>
                <a:latin typeface="TisaSansPro-Light"/>
                <a:cs typeface="TisaSansPro-Light"/>
              </a:rPr>
              <a:t>looking </a:t>
            </a:r>
            <a:r>
              <a:rPr sz="1000" dirty="0">
                <a:solidFill>
                  <a:srgbClr val="070E33"/>
                </a:solidFill>
                <a:latin typeface="TisaSansPro-Light"/>
                <a:cs typeface="TisaSansPro-Light"/>
              </a:rPr>
              <a:t>statements”). </a:t>
            </a:r>
            <a:r>
              <a:rPr sz="1000" spc="-5" dirty="0">
                <a:solidFill>
                  <a:srgbClr val="070E33"/>
                </a:solidFill>
                <a:latin typeface="TisaSansPro-Light"/>
                <a:cs typeface="TisaSansPro-Light"/>
              </a:rPr>
              <a:t>Forward-looking statements</a:t>
            </a:r>
            <a:r>
              <a:rPr lang="en-CA" sz="1000" spc="-5" dirty="0">
                <a:solidFill>
                  <a:srgbClr val="070E33"/>
                </a:solidFill>
                <a:latin typeface="TisaSansPro-Light"/>
                <a:cs typeface="TisaSansPro-Light"/>
              </a:rPr>
              <a:t> </a:t>
            </a:r>
            <a:r>
              <a:rPr sz="1000" dirty="0">
                <a:solidFill>
                  <a:srgbClr val="070E33"/>
                </a:solidFill>
                <a:latin typeface="TisaSansPro-Light"/>
                <a:cs typeface="TisaSansPro-Light"/>
              </a:rPr>
              <a:t>include </a:t>
            </a:r>
            <a:r>
              <a:rPr sz="1000" spc="-5" dirty="0">
                <a:solidFill>
                  <a:srgbClr val="070E33"/>
                </a:solidFill>
                <a:latin typeface="TisaSansPro-Light"/>
                <a:cs typeface="TisaSansPro-Light"/>
              </a:rPr>
              <a:t>statements </a:t>
            </a:r>
            <a:r>
              <a:rPr sz="1000" spc="-10" dirty="0">
                <a:solidFill>
                  <a:srgbClr val="070E33"/>
                </a:solidFill>
                <a:latin typeface="TisaSansPro-Light"/>
                <a:cs typeface="TisaSansPro-Light"/>
              </a:rPr>
              <a:t>regarding</a:t>
            </a:r>
            <a:r>
              <a:rPr sz="1000" spc="175" dirty="0">
                <a:solidFill>
                  <a:srgbClr val="070E33"/>
                </a:solidFill>
                <a:latin typeface="TisaSansPro-Light"/>
                <a:cs typeface="TisaSansPro-Light"/>
              </a:rPr>
              <a:t> </a:t>
            </a:r>
            <a:r>
              <a:rPr sz="1000" dirty="0">
                <a:solidFill>
                  <a:srgbClr val="070E33"/>
                </a:solidFill>
                <a:latin typeface="TisaSansPro-Light"/>
                <a:cs typeface="TisaSansPro-Light"/>
              </a:rPr>
              <a:t>Altius </a:t>
            </a:r>
            <a:r>
              <a:rPr sz="1000" spc="-5" dirty="0">
                <a:solidFill>
                  <a:srgbClr val="070E33"/>
                </a:solidFill>
                <a:latin typeface="TisaSansPro-Light"/>
                <a:cs typeface="TisaSansPro-Light"/>
              </a:rPr>
              <a:t>Minerals </a:t>
            </a:r>
            <a:r>
              <a:rPr sz="1000" spc="-15" dirty="0">
                <a:solidFill>
                  <a:srgbClr val="070E33"/>
                </a:solidFill>
                <a:latin typeface="TisaSansPro-Light"/>
                <a:cs typeface="TisaSansPro-Light"/>
              </a:rPr>
              <a:t>Corporation’s</a:t>
            </a:r>
            <a:r>
              <a:rPr lang="en-CA" sz="1000" spc="-15" dirty="0">
                <a:solidFill>
                  <a:srgbClr val="070E33"/>
                </a:solidFill>
                <a:latin typeface="TisaSansPro-Light"/>
                <a:cs typeface="TisaSansPro-Light"/>
              </a:rPr>
              <a:t> </a:t>
            </a:r>
            <a:r>
              <a:rPr sz="1000" spc="-10" dirty="0">
                <a:solidFill>
                  <a:srgbClr val="070E33"/>
                </a:solidFill>
                <a:latin typeface="TisaSansPro-Light"/>
                <a:cs typeface="TisaSansPro-Light"/>
              </a:rPr>
              <a:t>(“Altius”) </a:t>
            </a:r>
            <a:r>
              <a:rPr sz="1000" spc="-5" dirty="0">
                <a:solidFill>
                  <a:srgbClr val="070E33"/>
                </a:solidFill>
                <a:latin typeface="TisaSansPro-Light"/>
                <a:cs typeface="TisaSansPro-Light"/>
              </a:rPr>
              <a:t>intent, or </a:t>
            </a:r>
            <a:r>
              <a:rPr sz="1000" dirty="0">
                <a:solidFill>
                  <a:srgbClr val="070E33"/>
                </a:solidFill>
                <a:latin typeface="TisaSansPro-Light"/>
                <a:cs typeface="TisaSansPro-Light"/>
              </a:rPr>
              <a:t>the</a:t>
            </a:r>
            <a:r>
              <a:rPr sz="1000" spc="195" dirty="0">
                <a:solidFill>
                  <a:srgbClr val="070E33"/>
                </a:solidFill>
                <a:latin typeface="TisaSansPro-Light"/>
                <a:cs typeface="TisaSansPro-Light"/>
              </a:rPr>
              <a:t> </a:t>
            </a:r>
            <a:r>
              <a:rPr sz="1000" dirty="0">
                <a:solidFill>
                  <a:srgbClr val="070E33"/>
                </a:solidFill>
                <a:latin typeface="TisaSansPro-Light"/>
                <a:cs typeface="TisaSansPro-Light"/>
              </a:rPr>
              <a:t>beliefs </a:t>
            </a:r>
            <a:r>
              <a:rPr sz="1000" spc="-5" dirty="0">
                <a:solidFill>
                  <a:srgbClr val="070E33"/>
                </a:solidFill>
                <a:latin typeface="TisaSansPro-Light"/>
                <a:cs typeface="TisaSansPro-Light"/>
              </a:rPr>
              <a:t>or current expectations </a:t>
            </a:r>
            <a:r>
              <a:rPr sz="1000" dirty="0">
                <a:solidFill>
                  <a:srgbClr val="070E33"/>
                </a:solidFill>
                <a:latin typeface="TisaSansPro-Light"/>
                <a:cs typeface="TisaSansPro-Light"/>
              </a:rPr>
              <a:t>of Altius’</a:t>
            </a:r>
            <a:r>
              <a:rPr lang="en-CA" sz="1000" dirty="0">
                <a:solidFill>
                  <a:srgbClr val="070E33"/>
                </a:solidFill>
                <a:latin typeface="TisaSansPro-Light"/>
                <a:cs typeface="TisaSansPro-Light"/>
              </a:rPr>
              <a:t> </a:t>
            </a:r>
            <a:r>
              <a:rPr sz="1000" spc="-10" dirty="0">
                <a:solidFill>
                  <a:srgbClr val="070E33"/>
                </a:solidFill>
                <a:latin typeface="TisaSansPro-Light"/>
                <a:cs typeface="TisaSansPro-Light"/>
              </a:rPr>
              <a:t>officers </a:t>
            </a:r>
            <a:r>
              <a:rPr sz="1000" dirty="0">
                <a:solidFill>
                  <a:srgbClr val="070E33"/>
                </a:solidFill>
                <a:latin typeface="TisaSansPro-Light"/>
                <a:cs typeface="TisaSansPro-Light"/>
              </a:rPr>
              <a:t>and</a:t>
            </a:r>
            <a:r>
              <a:rPr sz="1000" spc="195" dirty="0">
                <a:solidFill>
                  <a:srgbClr val="070E33"/>
                </a:solidFill>
                <a:latin typeface="TisaSansPro-Light"/>
                <a:cs typeface="TisaSansPro-Light"/>
              </a:rPr>
              <a:t> </a:t>
            </a:r>
            <a:r>
              <a:rPr sz="1000" spc="-5" dirty="0">
                <a:solidFill>
                  <a:srgbClr val="070E33"/>
                </a:solidFill>
                <a:latin typeface="TisaSansPro-Light"/>
                <a:cs typeface="TisaSansPro-Light"/>
              </a:rPr>
              <a:t>directors. Such forward-looking statements </a:t>
            </a:r>
            <a:r>
              <a:rPr sz="1000" spc="-10" dirty="0">
                <a:solidFill>
                  <a:srgbClr val="070E33"/>
                </a:solidFill>
                <a:latin typeface="TisaSansPro-Light"/>
                <a:cs typeface="TisaSansPro-Light"/>
              </a:rPr>
              <a:t>are</a:t>
            </a:r>
            <a:r>
              <a:rPr lang="en-CA" sz="1000" spc="-10" dirty="0">
                <a:solidFill>
                  <a:srgbClr val="070E33"/>
                </a:solidFill>
                <a:latin typeface="TisaSansPro-Light"/>
                <a:cs typeface="TisaSansPro-Light"/>
              </a:rPr>
              <a:t> </a:t>
            </a:r>
            <a:r>
              <a:rPr sz="1000" spc="-5" dirty="0">
                <a:solidFill>
                  <a:srgbClr val="070E33"/>
                </a:solidFill>
                <a:latin typeface="TisaSansPro-Light"/>
                <a:cs typeface="TisaSansPro-Light"/>
              </a:rPr>
              <a:t>typically identified by </a:t>
            </a:r>
            <a:r>
              <a:rPr sz="1000" spc="-10" dirty="0">
                <a:solidFill>
                  <a:srgbClr val="070E33"/>
                </a:solidFill>
                <a:latin typeface="TisaSansPro-Light"/>
                <a:cs typeface="TisaSansPro-Light"/>
              </a:rPr>
              <a:t>words </a:t>
            </a:r>
            <a:r>
              <a:rPr sz="1000" dirty="0">
                <a:solidFill>
                  <a:srgbClr val="070E33"/>
                </a:solidFill>
                <a:latin typeface="TisaSansPro-Light"/>
                <a:cs typeface="TisaSansPro-Light"/>
              </a:rPr>
              <a:t>such</a:t>
            </a:r>
            <a:r>
              <a:rPr lang="en-CA" sz="1000" dirty="0">
                <a:solidFill>
                  <a:srgbClr val="070E33"/>
                </a:solidFill>
                <a:latin typeface="TisaSansPro-Light"/>
                <a:cs typeface="TisaSansPro-Light"/>
              </a:rPr>
              <a:t> </a:t>
            </a:r>
            <a:r>
              <a:rPr sz="1000" dirty="0">
                <a:solidFill>
                  <a:srgbClr val="070E33"/>
                </a:solidFill>
                <a:latin typeface="TisaSansPro-Light"/>
                <a:cs typeface="TisaSansPro-Light"/>
              </a:rPr>
              <a:t>as</a:t>
            </a:r>
            <a:r>
              <a:rPr lang="en-CA" sz="1000" dirty="0">
                <a:solidFill>
                  <a:srgbClr val="070E33"/>
                </a:solidFill>
                <a:latin typeface="TisaSansPro-Light"/>
                <a:cs typeface="TisaSansPro-Light"/>
              </a:rPr>
              <a:t> </a:t>
            </a:r>
            <a:r>
              <a:rPr sz="1000" spc="-15" dirty="0">
                <a:solidFill>
                  <a:srgbClr val="070E33"/>
                </a:solidFill>
                <a:latin typeface="TisaSansPro-Light"/>
                <a:cs typeface="TisaSansPro-Light"/>
              </a:rPr>
              <a:t>“believe”, “anticipate”,</a:t>
            </a:r>
            <a:r>
              <a:rPr lang="en-CA" sz="1000" spc="-15" dirty="0">
                <a:solidFill>
                  <a:srgbClr val="070E33"/>
                </a:solidFill>
                <a:latin typeface="TisaSansPro-Light"/>
                <a:cs typeface="TisaSansPro-Light"/>
              </a:rPr>
              <a:t> </a:t>
            </a:r>
            <a:r>
              <a:rPr sz="1000" spc="-20" dirty="0">
                <a:solidFill>
                  <a:srgbClr val="070E33"/>
                </a:solidFill>
                <a:latin typeface="TisaSansPro-Light"/>
                <a:cs typeface="TisaSansPro-Light"/>
              </a:rPr>
              <a:t>“estimate”, </a:t>
            </a:r>
            <a:r>
              <a:rPr sz="1000" spc="-15" dirty="0">
                <a:solidFill>
                  <a:srgbClr val="070E33"/>
                </a:solidFill>
                <a:latin typeface="TisaSansPro-Light"/>
                <a:cs typeface="TisaSansPro-Light"/>
              </a:rPr>
              <a:t>“project”, “intend”, </a:t>
            </a:r>
            <a:r>
              <a:rPr sz="1000" spc="-20" dirty="0">
                <a:solidFill>
                  <a:srgbClr val="070E33"/>
                </a:solidFill>
                <a:latin typeface="TisaSansPro-Light"/>
                <a:cs typeface="TisaSansPro-Light"/>
              </a:rPr>
              <a:t>“expect”, </a:t>
            </a:r>
            <a:r>
              <a:rPr sz="1000" spc="-25" dirty="0">
                <a:solidFill>
                  <a:srgbClr val="070E33"/>
                </a:solidFill>
                <a:latin typeface="TisaSansPro-Light"/>
                <a:cs typeface="TisaSansPro-Light"/>
              </a:rPr>
              <a:t>“may”, “will”, “plan”, </a:t>
            </a:r>
            <a:r>
              <a:rPr sz="1000" spc="-20" dirty="0">
                <a:solidFill>
                  <a:srgbClr val="070E33"/>
                </a:solidFill>
                <a:latin typeface="TisaSansPro-Light"/>
                <a:cs typeface="TisaSansPro-Light"/>
              </a:rPr>
              <a:t>“should”,</a:t>
            </a:r>
            <a:r>
              <a:rPr lang="en-CA" sz="1000" spc="-20" dirty="0">
                <a:solidFill>
                  <a:srgbClr val="070E33"/>
                </a:solidFill>
                <a:latin typeface="TisaSansPro-Light"/>
                <a:cs typeface="TisaSansPro-Light"/>
              </a:rPr>
              <a:t> </a:t>
            </a:r>
            <a:r>
              <a:rPr sz="1000" spc="-15" dirty="0">
                <a:solidFill>
                  <a:srgbClr val="070E33"/>
                </a:solidFill>
                <a:latin typeface="TisaSansPro-Light"/>
                <a:cs typeface="TisaSansPro-Light"/>
              </a:rPr>
              <a:t>“would”, </a:t>
            </a:r>
            <a:r>
              <a:rPr sz="1000" spc="-20" dirty="0">
                <a:solidFill>
                  <a:srgbClr val="070E33"/>
                </a:solidFill>
                <a:latin typeface="TisaSansPro-Light"/>
                <a:cs typeface="TisaSansPro-Light"/>
              </a:rPr>
              <a:t>“contemplate”, </a:t>
            </a:r>
            <a:r>
              <a:rPr sz="1000" spc="-15" dirty="0">
                <a:solidFill>
                  <a:srgbClr val="070E33"/>
                </a:solidFill>
                <a:latin typeface="TisaSansPro-Light"/>
                <a:cs typeface="TisaSansPro-Light"/>
              </a:rPr>
              <a:t>“possible”, “attempts”, </a:t>
            </a:r>
            <a:r>
              <a:rPr sz="1000" spc="-10" dirty="0">
                <a:solidFill>
                  <a:srgbClr val="070E33"/>
                </a:solidFill>
                <a:latin typeface="TisaSansPro-Light"/>
                <a:cs typeface="TisaSansPro-Light"/>
              </a:rPr>
              <a:t>“seeks” </a:t>
            </a:r>
            <a:r>
              <a:rPr sz="1000" dirty="0">
                <a:solidFill>
                  <a:srgbClr val="070E33"/>
                </a:solidFill>
                <a:latin typeface="TisaSansPro-Light"/>
                <a:cs typeface="TisaSansPro-Light"/>
              </a:rPr>
              <a:t>and similar</a:t>
            </a:r>
            <a:r>
              <a:rPr lang="en-CA" sz="1000" dirty="0">
                <a:solidFill>
                  <a:srgbClr val="070E33"/>
                </a:solidFill>
                <a:latin typeface="TisaSansPro-Light"/>
                <a:cs typeface="TisaSansPro-Light"/>
              </a:rPr>
              <a:t> </a:t>
            </a:r>
            <a:r>
              <a:rPr sz="1000" spc="-5" dirty="0">
                <a:solidFill>
                  <a:srgbClr val="070E33"/>
                </a:solidFill>
                <a:latin typeface="TisaSansPro-Light"/>
                <a:cs typeface="TisaSansPro-Light"/>
              </a:rPr>
              <a:t>expressions. </a:t>
            </a:r>
            <a:r>
              <a:rPr sz="1000" spc="-10" dirty="0">
                <a:solidFill>
                  <a:srgbClr val="070E33"/>
                </a:solidFill>
                <a:latin typeface="TisaSansPro-Light"/>
                <a:cs typeface="TisaSansPro-Light"/>
              </a:rPr>
              <a:t>Forward</a:t>
            </a:r>
            <a:r>
              <a:rPr lang="en-CA" sz="1000" spc="-10" dirty="0">
                <a:solidFill>
                  <a:srgbClr val="070E33"/>
                </a:solidFill>
                <a:latin typeface="TisaSansPro-Light"/>
                <a:cs typeface="TisaSansPro-Light"/>
              </a:rPr>
              <a:t>-</a:t>
            </a:r>
            <a:r>
              <a:rPr sz="1000" dirty="0">
                <a:solidFill>
                  <a:srgbClr val="070E33"/>
                </a:solidFill>
                <a:latin typeface="TisaSansPro-Light"/>
                <a:cs typeface="TisaSansPro-Light"/>
              </a:rPr>
              <a:t>looking </a:t>
            </a:r>
            <a:r>
              <a:rPr sz="1000" spc="-5" dirty="0">
                <a:solidFill>
                  <a:srgbClr val="070E33"/>
                </a:solidFill>
                <a:latin typeface="TisaSansPro-Light"/>
                <a:cs typeface="TisaSansPro-Light"/>
              </a:rPr>
              <a:t>statements </a:t>
            </a:r>
            <a:r>
              <a:rPr sz="1000" spc="-10" dirty="0">
                <a:solidFill>
                  <a:srgbClr val="070E33"/>
                </a:solidFill>
                <a:latin typeface="TisaSansPro-Light"/>
                <a:cs typeface="TisaSansPro-Light"/>
              </a:rPr>
              <a:t>may relate </a:t>
            </a:r>
            <a:r>
              <a:rPr sz="1000" spc="-5" dirty="0">
                <a:solidFill>
                  <a:srgbClr val="070E33"/>
                </a:solidFill>
                <a:latin typeface="TisaSansPro-Light"/>
                <a:cs typeface="TisaSansPro-Light"/>
              </a:rPr>
              <a:t>to future</a:t>
            </a:r>
            <a:r>
              <a:rPr lang="en-CA" sz="1000" spc="-5" dirty="0">
                <a:solidFill>
                  <a:srgbClr val="070E33"/>
                </a:solidFill>
                <a:latin typeface="TisaSansPro-Light"/>
                <a:cs typeface="TisaSansPro-Light"/>
              </a:rPr>
              <a:t> </a:t>
            </a:r>
            <a:r>
              <a:rPr sz="1000" dirty="0">
                <a:solidFill>
                  <a:srgbClr val="070E33"/>
                </a:solidFill>
                <a:latin typeface="TisaSansPro-Light"/>
                <a:cs typeface="TisaSansPro-Light"/>
              </a:rPr>
              <a:t>outlook and </a:t>
            </a:r>
            <a:r>
              <a:rPr sz="1000" spc="-5" dirty="0">
                <a:solidFill>
                  <a:srgbClr val="070E33"/>
                </a:solidFill>
                <a:latin typeface="TisaSansPro-Light"/>
                <a:cs typeface="TisaSansPro-Light"/>
              </a:rPr>
              <a:t>anticipated events or</a:t>
            </a:r>
            <a:r>
              <a:rPr sz="1000" spc="5" dirty="0">
                <a:solidFill>
                  <a:srgbClr val="070E33"/>
                </a:solidFill>
                <a:latin typeface="TisaSansPro-Light"/>
                <a:cs typeface="TisaSansPro-Light"/>
              </a:rPr>
              <a:t> </a:t>
            </a:r>
            <a:r>
              <a:rPr sz="1000" spc="-5" dirty="0">
                <a:solidFill>
                  <a:srgbClr val="070E33"/>
                </a:solidFill>
                <a:latin typeface="TisaSansPro-Light"/>
                <a:cs typeface="TisaSansPro-Light"/>
              </a:rPr>
              <a:t>results.</a:t>
            </a:r>
            <a:endParaRPr sz="1000" dirty="0">
              <a:latin typeface="TisaSansPro-Light"/>
              <a:cs typeface="TisaSansPro-Light"/>
            </a:endParaRPr>
          </a:p>
          <a:p>
            <a:pPr>
              <a:lnSpc>
                <a:spcPct val="100000"/>
              </a:lnSpc>
              <a:spcBef>
                <a:spcPts val="40"/>
              </a:spcBef>
            </a:pPr>
            <a:endParaRPr sz="800" dirty="0">
              <a:latin typeface="TisaSansPro-Light"/>
              <a:cs typeface="TisaSansPro-Light"/>
            </a:endParaRPr>
          </a:p>
          <a:p>
            <a:pPr marL="12700" marR="5080" algn="just">
              <a:lnSpc>
                <a:spcPct val="100000"/>
              </a:lnSpc>
            </a:pPr>
            <a:r>
              <a:rPr sz="1000" spc="-5" dirty="0">
                <a:solidFill>
                  <a:srgbClr val="070E33"/>
                </a:solidFill>
                <a:latin typeface="TisaSansPro-Light"/>
                <a:cs typeface="TisaSansPro-Light"/>
              </a:rPr>
              <a:t>By</a:t>
            </a:r>
            <a:r>
              <a:rPr sz="1000" spc="-60" dirty="0">
                <a:solidFill>
                  <a:srgbClr val="070E33"/>
                </a:solidFill>
                <a:latin typeface="TisaSansPro-Light"/>
                <a:cs typeface="TisaSansPro-Light"/>
              </a:rPr>
              <a:t> </a:t>
            </a:r>
            <a:r>
              <a:rPr sz="1000" dirty="0">
                <a:solidFill>
                  <a:srgbClr val="070E33"/>
                </a:solidFill>
                <a:latin typeface="TisaSansPro-Light"/>
                <a:cs typeface="TisaSansPro-Light"/>
              </a:rPr>
              <a:t>their</a:t>
            </a:r>
            <a:r>
              <a:rPr sz="1000" spc="-55" dirty="0">
                <a:solidFill>
                  <a:srgbClr val="070E33"/>
                </a:solidFill>
                <a:latin typeface="TisaSansPro-Light"/>
                <a:cs typeface="TisaSansPro-Light"/>
              </a:rPr>
              <a:t> </a:t>
            </a:r>
            <a:r>
              <a:rPr sz="1000" spc="-5" dirty="0">
                <a:solidFill>
                  <a:srgbClr val="070E33"/>
                </a:solidFill>
                <a:latin typeface="TisaSansPro-Light"/>
                <a:cs typeface="TisaSansPro-Light"/>
              </a:rPr>
              <a:t>very</a:t>
            </a:r>
            <a:r>
              <a:rPr sz="1000" spc="-60" dirty="0">
                <a:solidFill>
                  <a:srgbClr val="070E33"/>
                </a:solidFill>
                <a:latin typeface="TisaSansPro-Light"/>
                <a:cs typeface="TisaSansPro-Light"/>
              </a:rPr>
              <a:t> </a:t>
            </a:r>
            <a:r>
              <a:rPr sz="1000" spc="-5" dirty="0">
                <a:solidFill>
                  <a:srgbClr val="070E33"/>
                </a:solidFill>
                <a:latin typeface="TisaSansPro-Light"/>
                <a:cs typeface="TisaSansPro-Light"/>
              </a:rPr>
              <a:t>nature,</a:t>
            </a:r>
            <a:r>
              <a:rPr sz="1000" spc="-55" dirty="0">
                <a:solidFill>
                  <a:srgbClr val="070E33"/>
                </a:solidFill>
                <a:latin typeface="TisaSansPro-Light"/>
                <a:cs typeface="TisaSansPro-Light"/>
              </a:rPr>
              <a:t> </a:t>
            </a:r>
            <a:r>
              <a:rPr sz="1000" spc="-10" dirty="0">
                <a:solidFill>
                  <a:srgbClr val="070E33"/>
                </a:solidFill>
                <a:latin typeface="TisaSansPro-Light"/>
                <a:cs typeface="TisaSansPro-Light"/>
              </a:rPr>
              <a:t>forward</a:t>
            </a:r>
            <a:r>
              <a:rPr lang="en-CA" sz="1000" spc="-10" dirty="0">
                <a:solidFill>
                  <a:srgbClr val="070E33"/>
                </a:solidFill>
                <a:latin typeface="TisaSansPro-Light"/>
                <a:cs typeface="TisaSansPro-Light"/>
              </a:rPr>
              <a:t>-</a:t>
            </a:r>
            <a:r>
              <a:rPr sz="1000" dirty="0">
                <a:solidFill>
                  <a:srgbClr val="070E33"/>
                </a:solidFill>
                <a:latin typeface="TisaSansPro-Light"/>
                <a:cs typeface="TisaSansPro-Light"/>
              </a:rPr>
              <a:t>looking</a:t>
            </a:r>
            <a:r>
              <a:rPr sz="1000" spc="-55" dirty="0">
                <a:solidFill>
                  <a:srgbClr val="070E33"/>
                </a:solidFill>
                <a:latin typeface="TisaSansPro-Light"/>
                <a:cs typeface="TisaSansPro-Light"/>
              </a:rPr>
              <a:t> </a:t>
            </a:r>
            <a:r>
              <a:rPr sz="1000" spc="-5" dirty="0">
                <a:solidFill>
                  <a:srgbClr val="070E33"/>
                </a:solidFill>
                <a:latin typeface="TisaSansPro-Light"/>
                <a:cs typeface="TisaSansPro-Light"/>
              </a:rPr>
              <a:t>statements</a:t>
            </a:r>
            <a:r>
              <a:rPr sz="1000" spc="-55" dirty="0">
                <a:solidFill>
                  <a:srgbClr val="070E33"/>
                </a:solidFill>
                <a:latin typeface="TisaSansPro-Light"/>
                <a:cs typeface="TisaSansPro-Light"/>
              </a:rPr>
              <a:t> </a:t>
            </a:r>
            <a:r>
              <a:rPr sz="1000" spc="-10" dirty="0">
                <a:solidFill>
                  <a:srgbClr val="070E33"/>
                </a:solidFill>
                <a:latin typeface="TisaSansPro-Light"/>
                <a:cs typeface="TisaSansPro-Light"/>
              </a:rPr>
              <a:t>involve</a:t>
            </a:r>
            <a:r>
              <a:rPr sz="1000" spc="-60" dirty="0">
                <a:solidFill>
                  <a:srgbClr val="070E33"/>
                </a:solidFill>
                <a:latin typeface="TisaSansPro-Light"/>
                <a:cs typeface="TisaSansPro-Light"/>
              </a:rPr>
              <a:t> </a:t>
            </a:r>
            <a:r>
              <a:rPr sz="1000" spc="-5" dirty="0">
                <a:solidFill>
                  <a:srgbClr val="070E33"/>
                </a:solidFill>
                <a:latin typeface="TisaSansPro-Light"/>
                <a:cs typeface="TisaSansPro-Light"/>
              </a:rPr>
              <a:t>numerous</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assumptions, inherent </a:t>
            </a:r>
            <a:r>
              <a:rPr sz="1000" dirty="0">
                <a:solidFill>
                  <a:srgbClr val="070E33"/>
                </a:solidFill>
                <a:latin typeface="TisaSansPro-Light"/>
                <a:cs typeface="TisaSansPro-Light"/>
              </a:rPr>
              <a:t>risks and </a:t>
            </a:r>
            <a:r>
              <a:rPr sz="1000" spc="-5" dirty="0">
                <a:solidFill>
                  <a:srgbClr val="070E33"/>
                </a:solidFill>
                <a:latin typeface="TisaSansPro-Light"/>
                <a:cs typeface="TisaSansPro-Light"/>
              </a:rPr>
              <a:t>uncertainties, </a:t>
            </a:r>
            <a:r>
              <a:rPr sz="1000" dirty="0">
                <a:solidFill>
                  <a:srgbClr val="070E33"/>
                </a:solidFill>
                <a:latin typeface="TisaSansPro-Light"/>
                <a:cs typeface="TisaSansPro-Light"/>
              </a:rPr>
              <a:t>both </a:t>
            </a:r>
            <a:r>
              <a:rPr sz="1000" spc="-5" dirty="0">
                <a:solidFill>
                  <a:srgbClr val="070E33"/>
                </a:solidFill>
                <a:latin typeface="TisaSansPro-Light"/>
                <a:cs typeface="TisaSansPro-Light"/>
              </a:rPr>
              <a:t>general </a:t>
            </a:r>
            <a:r>
              <a:rPr sz="1000" dirty="0">
                <a:solidFill>
                  <a:srgbClr val="070E33"/>
                </a:solidFill>
                <a:latin typeface="TisaSansPro-Light"/>
                <a:cs typeface="TisaSansPro-Light"/>
              </a:rPr>
              <a:t>and</a:t>
            </a:r>
            <a:r>
              <a:rPr lang="en-CA" sz="1000" dirty="0">
                <a:solidFill>
                  <a:srgbClr val="070E33"/>
                </a:solidFill>
                <a:latin typeface="TisaSansPro-Light"/>
                <a:cs typeface="TisaSansPro-Light"/>
              </a:rPr>
              <a:t> </a:t>
            </a:r>
            <a:r>
              <a:rPr sz="1000" spc="-5" dirty="0">
                <a:solidFill>
                  <a:srgbClr val="070E33"/>
                </a:solidFill>
                <a:latin typeface="TisaSansPro-Light"/>
                <a:cs typeface="TisaSansPro-Light"/>
              </a:rPr>
              <a:t>specific, </a:t>
            </a:r>
            <a:r>
              <a:rPr sz="1000" dirty="0">
                <a:solidFill>
                  <a:srgbClr val="070E33"/>
                </a:solidFill>
                <a:latin typeface="TisaSansPro-Light"/>
                <a:cs typeface="TisaSansPro-Light"/>
              </a:rPr>
              <a:t>and the risk </a:t>
            </a:r>
            <a:r>
              <a:rPr sz="1000" spc="-5" dirty="0">
                <a:solidFill>
                  <a:srgbClr val="070E33"/>
                </a:solidFill>
                <a:latin typeface="TisaSansPro-Light"/>
                <a:cs typeface="TisaSansPro-Light"/>
              </a:rPr>
              <a:t>that predictions </a:t>
            </a:r>
            <a:r>
              <a:rPr sz="1000" dirty="0">
                <a:solidFill>
                  <a:srgbClr val="070E33"/>
                </a:solidFill>
                <a:latin typeface="TisaSansPro-Light"/>
                <a:cs typeface="TisaSansPro-Light"/>
              </a:rPr>
              <a:t>and other </a:t>
            </a:r>
            <a:r>
              <a:rPr sz="1000" spc="-5" dirty="0">
                <a:solidFill>
                  <a:srgbClr val="070E33"/>
                </a:solidFill>
                <a:latin typeface="TisaSansPro-Light"/>
                <a:cs typeface="TisaSansPro-Light"/>
              </a:rPr>
              <a:t>forward-looking</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statements </a:t>
            </a:r>
            <a:r>
              <a:rPr sz="1000" dirty="0">
                <a:solidFill>
                  <a:srgbClr val="070E33"/>
                </a:solidFill>
                <a:latin typeface="TisaSansPro-Light"/>
                <a:cs typeface="TisaSansPro-Light"/>
              </a:rPr>
              <a:t>will not </a:t>
            </a:r>
            <a:r>
              <a:rPr sz="1000" spc="-10" dirty="0">
                <a:solidFill>
                  <a:srgbClr val="070E33"/>
                </a:solidFill>
                <a:latin typeface="TisaSansPro-Light"/>
                <a:cs typeface="TisaSansPro-Light"/>
              </a:rPr>
              <a:t>prove </a:t>
            </a:r>
            <a:r>
              <a:rPr sz="1000" spc="-5" dirty="0">
                <a:solidFill>
                  <a:srgbClr val="070E33"/>
                </a:solidFill>
                <a:latin typeface="TisaSansPro-Light"/>
                <a:cs typeface="TisaSansPro-Light"/>
              </a:rPr>
              <a:t>to </a:t>
            </a:r>
            <a:r>
              <a:rPr sz="1000" dirty="0">
                <a:solidFill>
                  <a:srgbClr val="070E33"/>
                </a:solidFill>
                <a:latin typeface="TisaSansPro-Light"/>
                <a:cs typeface="TisaSansPro-Light"/>
              </a:rPr>
              <a:t>be </a:t>
            </a:r>
            <a:r>
              <a:rPr sz="1000" spc="-10" dirty="0">
                <a:solidFill>
                  <a:srgbClr val="070E33"/>
                </a:solidFill>
                <a:latin typeface="TisaSansPro-Light"/>
                <a:cs typeface="TisaSansPro-Light"/>
              </a:rPr>
              <a:t>accurate. </a:t>
            </a:r>
            <a:r>
              <a:rPr sz="1000" dirty="0">
                <a:solidFill>
                  <a:srgbClr val="070E33"/>
                </a:solidFill>
                <a:latin typeface="TisaSansPro-Light"/>
                <a:cs typeface="TisaSansPro-Light"/>
              </a:rPr>
              <a:t>Do not </a:t>
            </a:r>
            <a:r>
              <a:rPr sz="1000" spc="-5" dirty="0">
                <a:solidFill>
                  <a:srgbClr val="070E33"/>
                </a:solidFill>
                <a:latin typeface="TisaSansPro-Light"/>
                <a:cs typeface="TisaSansPro-Light"/>
              </a:rPr>
              <a:t>unduly </a:t>
            </a:r>
            <a:r>
              <a:rPr sz="1000" spc="-10" dirty="0">
                <a:solidFill>
                  <a:srgbClr val="070E33"/>
                </a:solidFill>
                <a:latin typeface="TisaSansPro-Light"/>
                <a:cs typeface="TisaSansPro-Light"/>
              </a:rPr>
              <a:t>rely </a:t>
            </a:r>
            <a:r>
              <a:rPr sz="1000" spc="-5" dirty="0">
                <a:solidFill>
                  <a:srgbClr val="070E33"/>
                </a:solidFill>
                <a:latin typeface="TisaSansPro-Light"/>
                <a:cs typeface="TisaSansPro-Light"/>
              </a:rPr>
              <a:t>on</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forward-looking statements, </a:t>
            </a:r>
            <a:r>
              <a:rPr sz="1000" dirty="0">
                <a:solidFill>
                  <a:srgbClr val="070E33"/>
                </a:solidFill>
                <a:latin typeface="TisaSansPro-Light"/>
                <a:cs typeface="TisaSansPro-Light"/>
              </a:rPr>
              <a:t>as a number of </a:t>
            </a:r>
            <a:r>
              <a:rPr sz="1000" spc="-5" dirty="0">
                <a:solidFill>
                  <a:srgbClr val="070E33"/>
                </a:solidFill>
                <a:latin typeface="TisaSansPro-Light"/>
                <a:cs typeface="TisaSansPro-Light"/>
              </a:rPr>
              <a:t>important factors,</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many</a:t>
            </a:r>
            <a:r>
              <a:rPr sz="1000" spc="-55" dirty="0">
                <a:solidFill>
                  <a:srgbClr val="070E33"/>
                </a:solidFill>
                <a:latin typeface="TisaSansPro-Light"/>
                <a:cs typeface="TisaSansPro-Light"/>
              </a:rPr>
              <a:t> </a:t>
            </a:r>
            <a:r>
              <a:rPr sz="1000" dirty="0">
                <a:solidFill>
                  <a:srgbClr val="070E33"/>
                </a:solidFill>
                <a:latin typeface="TisaSansPro-Light"/>
                <a:cs typeface="TisaSansPro-Light"/>
              </a:rPr>
              <a:t>of</a:t>
            </a:r>
            <a:r>
              <a:rPr sz="1000" spc="-50" dirty="0">
                <a:solidFill>
                  <a:srgbClr val="070E33"/>
                </a:solidFill>
                <a:latin typeface="TisaSansPro-Light"/>
                <a:cs typeface="TisaSansPro-Light"/>
              </a:rPr>
              <a:t> </a:t>
            </a:r>
            <a:r>
              <a:rPr sz="1000" dirty="0">
                <a:solidFill>
                  <a:srgbClr val="070E33"/>
                </a:solidFill>
                <a:latin typeface="TisaSansPro-Light"/>
                <a:cs typeface="TisaSansPro-Light"/>
              </a:rPr>
              <a:t>which</a:t>
            </a:r>
            <a:r>
              <a:rPr sz="1000" spc="-50" dirty="0">
                <a:solidFill>
                  <a:srgbClr val="070E33"/>
                </a:solidFill>
                <a:latin typeface="TisaSansPro-Light"/>
                <a:cs typeface="TisaSansPro-Light"/>
              </a:rPr>
              <a:t> </a:t>
            </a:r>
            <a:r>
              <a:rPr sz="1000" spc="-10" dirty="0">
                <a:solidFill>
                  <a:srgbClr val="070E33"/>
                </a:solidFill>
                <a:latin typeface="TisaSansPro-Light"/>
                <a:cs typeface="TisaSansPro-Light"/>
              </a:rPr>
              <a:t>are</a:t>
            </a:r>
            <a:r>
              <a:rPr sz="1000" spc="-50" dirty="0">
                <a:solidFill>
                  <a:srgbClr val="070E33"/>
                </a:solidFill>
                <a:latin typeface="TisaSansPro-Light"/>
                <a:cs typeface="TisaSansPro-Light"/>
              </a:rPr>
              <a:t> </a:t>
            </a:r>
            <a:r>
              <a:rPr sz="1000" spc="-5" dirty="0">
                <a:solidFill>
                  <a:srgbClr val="070E33"/>
                </a:solidFill>
                <a:latin typeface="TisaSansPro-Light"/>
                <a:cs typeface="TisaSansPro-Light"/>
              </a:rPr>
              <a:t>beyond</a:t>
            </a:r>
            <a:r>
              <a:rPr sz="1000" spc="-50" dirty="0">
                <a:solidFill>
                  <a:srgbClr val="070E33"/>
                </a:solidFill>
                <a:latin typeface="TisaSansPro-Light"/>
                <a:cs typeface="TisaSansPro-Light"/>
              </a:rPr>
              <a:t> </a:t>
            </a:r>
            <a:r>
              <a:rPr sz="1000" dirty="0">
                <a:solidFill>
                  <a:srgbClr val="070E33"/>
                </a:solidFill>
                <a:latin typeface="TisaSansPro-Light"/>
                <a:cs typeface="TisaSansPro-Light"/>
              </a:rPr>
              <a:t>Altius’</a:t>
            </a:r>
            <a:r>
              <a:rPr sz="1000" spc="-55" dirty="0">
                <a:solidFill>
                  <a:srgbClr val="070E33"/>
                </a:solidFill>
                <a:latin typeface="TisaSansPro-Light"/>
                <a:cs typeface="TisaSansPro-Light"/>
              </a:rPr>
              <a:t> </a:t>
            </a:r>
            <a:r>
              <a:rPr sz="1000" spc="-5" dirty="0">
                <a:solidFill>
                  <a:srgbClr val="070E33"/>
                </a:solidFill>
                <a:latin typeface="TisaSansPro-Light"/>
                <a:cs typeface="TisaSansPro-Light"/>
              </a:rPr>
              <a:t>control,</a:t>
            </a:r>
            <a:r>
              <a:rPr sz="1000" spc="-50" dirty="0">
                <a:solidFill>
                  <a:srgbClr val="070E33"/>
                </a:solidFill>
                <a:latin typeface="TisaSansPro-Light"/>
                <a:cs typeface="TisaSansPro-Light"/>
              </a:rPr>
              <a:t> </a:t>
            </a:r>
            <a:r>
              <a:rPr sz="1000" spc="-5" dirty="0">
                <a:solidFill>
                  <a:srgbClr val="070E33"/>
                </a:solidFill>
                <a:latin typeface="TisaSansPro-Light"/>
                <a:cs typeface="TisaSansPro-Light"/>
              </a:rPr>
              <a:t>could</a:t>
            </a:r>
            <a:r>
              <a:rPr sz="1000" spc="-50" dirty="0">
                <a:solidFill>
                  <a:srgbClr val="070E33"/>
                </a:solidFill>
                <a:latin typeface="TisaSansPro-Light"/>
                <a:cs typeface="TisaSansPro-Light"/>
              </a:rPr>
              <a:t> </a:t>
            </a:r>
            <a:r>
              <a:rPr sz="1000" spc="-5" dirty="0">
                <a:solidFill>
                  <a:srgbClr val="070E33"/>
                </a:solidFill>
                <a:latin typeface="TisaSansPro-Light"/>
                <a:cs typeface="TisaSansPro-Light"/>
              </a:rPr>
              <a:t>cause</a:t>
            </a:r>
            <a:r>
              <a:rPr sz="1000" spc="-50" dirty="0">
                <a:solidFill>
                  <a:srgbClr val="070E33"/>
                </a:solidFill>
                <a:latin typeface="TisaSansPro-Light"/>
                <a:cs typeface="TisaSansPro-Light"/>
              </a:rPr>
              <a:t> </a:t>
            </a:r>
            <a:r>
              <a:rPr sz="1000" spc="-5" dirty="0">
                <a:solidFill>
                  <a:srgbClr val="070E33"/>
                </a:solidFill>
                <a:latin typeface="TisaSansPro-Light"/>
                <a:cs typeface="TisaSansPro-Light"/>
              </a:rPr>
              <a:t>actual</a:t>
            </a:r>
            <a:r>
              <a:rPr sz="1000" spc="-50" dirty="0">
                <a:solidFill>
                  <a:srgbClr val="070E33"/>
                </a:solidFill>
                <a:latin typeface="TisaSansPro-Light"/>
                <a:cs typeface="TisaSansPro-Light"/>
              </a:rPr>
              <a:t> </a:t>
            </a:r>
            <a:r>
              <a:rPr sz="1000" spc="-5" dirty="0">
                <a:solidFill>
                  <a:srgbClr val="070E33"/>
                </a:solidFill>
                <a:latin typeface="TisaSansPro-Light"/>
                <a:cs typeface="TisaSansPro-Light"/>
              </a:rPr>
              <a:t>results</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to differ materially </a:t>
            </a:r>
            <a:r>
              <a:rPr sz="1000" spc="-10" dirty="0">
                <a:solidFill>
                  <a:srgbClr val="070E33"/>
                </a:solidFill>
                <a:latin typeface="TisaSansPro-Light"/>
                <a:cs typeface="TisaSansPro-Light"/>
              </a:rPr>
              <a:t>from </a:t>
            </a:r>
            <a:r>
              <a:rPr sz="1000" dirty="0">
                <a:solidFill>
                  <a:srgbClr val="070E33"/>
                </a:solidFill>
                <a:latin typeface="TisaSansPro-Light"/>
                <a:cs typeface="TisaSansPro-Light"/>
              </a:rPr>
              <a:t>the </a:t>
            </a:r>
            <a:r>
              <a:rPr sz="1000" spc="-5" dirty="0">
                <a:solidFill>
                  <a:srgbClr val="070E33"/>
                </a:solidFill>
                <a:latin typeface="TisaSansPro-Light"/>
                <a:cs typeface="TisaSansPro-Light"/>
              </a:rPr>
              <a:t>estimates </a:t>
            </a:r>
            <a:r>
              <a:rPr sz="1000" dirty="0">
                <a:solidFill>
                  <a:srgbClr val="070E33"/>
                </a:solidFill>
                <a:latin typeface="TisaSansPro-Light"/>
                <a:cs typeface="TisaSansPro-Light"/>
              </a:rPr>
              <a:t>and </a:t>
            </a:r>
            <a:r>
              <a:rPr sz="1000" spc="-5" dirty="0">
                <a:solidFill>
                  <a:srgbClr val="070E33"/>
                </a:solidFill>
                <a:latin typeface="TisaSansPro-Light"/>
                <a:cs typeface="TisaSansPro-Light"/>
              </a:rPr>
              <a:t>intentions expressed </a:t>
            </a:r>
            <a:r>
              <a:rPr sz="1000" dirty="0">
                <a:solidFill>
                  <a:srgbClr val="070E33"/>
                </a:solidFill>
                <a:latin typeface="TisaSansPro-Light"/>
                <a:cs typeface="TisaSansPro-Light"/>
              </a:rPr>
              <a:t>in</a:t>
            </a:r>
            <a:r>
              <a:rPr lang="en-CA" sz="1000" dirty="0">
                <a:solidFill>
                  <a:srgbClr val="070E33"/>
                </a:solidFill>
                <a:latin typeface="TisaSansPro-Light"/>
                <a:cs typeface="TisaSansPro-Light"/>
              </a:rPr>
              <a:t> </a:t>
            </a:r>
            <a:r>
              <a:rPr sz="1000" dirty="0">
                <a:solidFill>
                  <a:srgbClr val="070E33"/>
                </a:solidFill>
                <a:latin typeface="TisaSansPro-Light"/>
                <a:cs typeface="TisaSansPro-Light"/>
              </a:rPr>
              <a:t>such </a:t>
            </a:r>
            <a:r>
              <a:rPr sz="1000" spc="-5" dirty="0">
                <a:solidFill>
                  <a:srgbClr val="070E33"/>
                </a:solidFill>
                <a:latin typeface="TisaSansPro-Light"/>
                <a:cs typeface="TisaSansPro-Light"/>
              </a:rPr>
              <a:t>forward-looking</a:t>
            </a:r>
            <a:r>
              <a:rPr sz="1000" dirty="0">
                <a:solidFill>
                  <a:srgbClr val="070E33"/>
                </a:solidFill>
                <a:latin typeface="TisaSansPro-Light"/>
                <a:cs typeface="TisaSansPro-Light"/>
              </a:rPr>
              <a:t> </a:t>
            </a:r>
            <a:r>
              <a:rPr sz="1000" spc="-5" dirty="0">
                <a:solidFill>
                  <a:srgbClr val="070E33"/>
                </a:solidFill>
                <a:latin typeface="TisaSansPro-Light"/>
                <a:cs typeface="TisaSansPro-Light"/>
              </a:rPr>
              <a:t>statements.</a:t>
            </a:r>
            <a:endParaRPr sz="1000" dirty="0">
              <a:latin typeface="TisaSansPro-Light"/>
              <a:cs typeface="TisaSansPro-Light"/>
            </a:endParaRPr>
          </a:p>
        </p:txBody>
      </p:sp>
      <p:sp>
        <p:nvSpPr>
          <p:cNvPr id="4" name="object 9">
            <a:extLst>
              <a:ext uri="{FF2B5EF4-FFF2-40B4-BE49-F238E27FC236}">
                <a16:creationId xmlns:a16="http://schemas.microsoft.com/office/drawing/2014/main" id="{280419F6-1281-744A-B4CD-C15DD2955CE0}"/>
              </a:ext>
            </a:extLst>
          </p:cNvPr>
          <p:cNvSpPr txBox="1"/>
          <p:nvPr/>
        </p:nvSpPr>
        <p:spPr>
          <a:xfrm>
            <a:off x="6159500" y="1841500"/>
            <a:ext cx="3682365" cy="2444259"/>
          </a:xfrm>
          <a:prstGeom prst="rect">
            <a:avLst/>
          </a:prstGeom>
        </p:spPr>
        <p:txBody>
          <a:bodyPr vert="horz" wrap="square" lIns="0" tIns="12700" rIns="0" bIns="0" rtlCol="0">
            <a:spAutoFit/>
          </a:bodyPr>
          <a:lstStyle/>
          <a:p>
            <a:pPr marL="12700" marR="5080" algn="just">
              <a:lnSpc>
                <a:spcPct val="100000"/>
              </a:lnSpc>
              <a:spcBef>
                <a:spcPts val="100"/>
              </a:spcBef>
            </a:pPr>
            <a:r>
              <a:rPr sz="1000" spc="-5" dirty="0">
                <a:solidFill>
                  <a:srgbClr val="070E33"/>
                </a:solidFill>
                <a:latin typeface="TisaSansPro-Light"/>
                <a:cs typeface="TisaSansPro-Light"/>
              </a:rPr>
              <a:t>Forward-looking statements speak only </a:t>
            </a:r>
            <a:r>
              <a:rPr sz="1000" dirty="0">
                <a:solidFill>
                  <a:srgbClr val="070E33"/>
                </a:solidFill>
                <a:latin typeface="TisaSansPro-Light"/>
                <a:cs typeface="TisaSansPro-Light"/>
              </a:rPr>
              <a:t>as of the </a:t>
            </a:r>
            <a:r>
              <a:rPr sz="1000" spc="-5" dirty="0">
                <a:solidFill>
                  <a:srgbClr val="070E33"/>
                </a:solidFill>
                <a:latin typeface="TisaSansPro-Light"/>
                <a:cs typeface="TisaSansPro-Light"/>
              </a:rPr>
              <a:t>date those</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statements </a:t>
            </a:r>
            <a:r>
              <a:rPr sz="1000" spc="-10" dirty="0">
                <a:solidFill>
                  <a:srgbClr val="070E33"/>
                </a:solidFill>
                <a:latin typeface="TisaSansPro-Light"/>
                <a:cs typeface="TisaSansPro-Light"/>
              </a:rPr>
              <a:t>are </a:t>
            </a:r>
            <a:r>
              <a:rPr sz="1000" dirty="0">
                <a:solidFill>
                  <a:srgbClr val="070E33"/>
                </a:solidFill>
                <a:latin typeface="TisaSansPro-Light"/>
                <a:cs typeface="TisaSansPro-Light"/>
              </a:rPr>
              <a:t>made. </a:t>
            </a:r>
            <a:r>
              <a:rPr sz="1000" spc="-5" dirty="0">
                <a:solidFill>
                  <a:srgbClr val="070E33"/>
                </a:solidFill>
                <a:latin typeface="TisaSansPro-Light"/>
                <a:cs typeface="TisaSansPro-Light"/>
              </a:rPr>
              <a:t>Except </a:t>
            </a:r>
            <a:r>
              <a:rPr sz="1000" dirty="0">
                <a:solidFill>
                  <a:srgbClr val="070E33"/>
                </a:solidFill>
                <a:latin typeface="TisaSansPro-Light"/>
                <a:cs typeface="TisaSansPro-Light"/>
              </a:rPr>
              <a:t>as </a:t>
            </a:r>
            <a:r>
              <a:rPr sz="1000" spc="-5" dirty="0">
                <a:solidFill>
                  <a:srgbClr val="070E33"/>
                </a:solidFill>
                <a:latin typeface="TisaSansPro-Light"/>
                <a:cs typeface="TisaSansPro-Light"/>
              </a:rPr>
              <a:t>required by applicable </a:t>
            </a:r>
            <a:r>
              <a:rPr sz="1000" spc="-20" dirty="0">
                <a:solidFill>
                  <a:srgbClr val="070E33"/>
                </a:solidFill>
                <a:latin typeface="TisaSansPro-Light"/>
                <a:cs typeface="TisaSansPro-Light"/>
              </a:rPr>
              <a:t>law, </a:t>
            </a:r>
            <a:r>
              <a:rPr sz="1000" dirty="0">
                <a:solidFill>
                  <a:srgbClr val="070E33"/>
                </a:solidFill>
                <a:latin typeface="TisaSansPro-Light"/>
                <a:cs typeface="TisaSansPro-Light"/>
              </a:rPr>
              <a:t>Altius</a:t>
            </a:r>
            <a:r>
              <a:rPr lang="en-CA" sz="1000" dirty="0">
                <a:solidFill>
                  <a:srgbClr val="070E33"/>
                </a:solidFill>
                <a:latin typeface="TisaSansPro-Light"/>
                <a:cs typeface="TisaSansPro-Light"/>
              </a:rPr>
              <a:t> </a:t>
            </a:r>
            <a:r>
              <a:rPr sz="1000" dirty="0">
                <a:solidFill>
                  <a:srgbClr val="070E33"/>
                </a:solidFill>
                <a:latin typeface="TisaSansPro-Light"/>
                <a:cs typeface="TisaSansPro-Light"/>
              </a:rPr>
              <a:t>does not assume </a:t>
            </a:r>
            <a:r>
              <a:rPr sz="1000" spc="-5" dirty="0">
                <a:solidFill>
                  <a:srgbClr val="070E33"/>
                </a:solidFill>
                <a:latin typeface="TisaSansPro-Light"/>
                <a:cs typeface="TisaSansPro-Light"/>
              </a:rPr>
              <a:t>any obligation to update, or to publicly announce</a:t>
            </a:r>
            <a:r>
              <a:rPr lang="en-CA" sz="1000" spc="-5" dirty="0">
                <a:solidFill>
                  <a:srgbClr val="070E33"/>
                </a:solidFill>
                <a:latin typeface="TisaSansPro-Light"/>
                <a:cs typeface="TisaSansPro-Light"/>
              </a:rPr>
              <a:t> </a:t>
            </a:r>
            <a:r>
              <a:rPr sz="1000" dirty="0">
                <a:solidFill>
                  <a:srgbClr val="070E33"/>
                </a:solidFill>
                <a:latin typeface="TisaSansPro-Light"/>
                <a:cs typeface="TisaSansPro-Light"/>
              </a:rPr>
              <a:t>the </a:t>
            </a:r>
            <a:r>
              <a:rPr sz="1000" spc="-5" dirty="0">
                <a:solidFill>
                  <a:srgbClr val="070E33"/>
                </a:solidFill>
                <a:latin typeface="TisaSansPro-Light"/>
                <a:cs typeface="TisaSansPro-Light"/>
              </a:rPr>
              <a:t>results </a:t>
            </a:r>
            <a:r>
              <a:rPr sz="1000" dirty="0">
                <a:solidFill>
                  <a:srgbClr val="070E33"/>
                </a:solidFill>
                <a:latin typeface="TisaSansPro-Light"/>
                <a:cs typeface="TisaSansPro-Light"/>
              </a:rPr>
              <a:t>of </a:t>
            </a:r>
            <a:r>
              <a:rPr sz="1000" spc="-5" dirty="0">
                <a:solidFill>
                  <a:srgbClr val="070E33"/>
                </a:solidFill>
                <a:latin typeface="TisaSansPro-Light"/>
                <a:cs typeface="TisaSansPro-Light"/>
              </a:rPr>
              <a:t>any </a:t>
            </a:r>
            <a:r>
              <a:rPr sz="1000" dirty="0">
                <a:solidFill>
                  <a:srgbClr val="070E33"/>
                </a:solidFill>
                <a:latin typeface="TisaSansPro-Light"/>
                <a:cs typeface="TisaSansPro-Light"/>
              </a:rPr>
              <a:t>change </a:t>
            </a:r>
            <a:r>
              <a:rPr sz="1000" spc="-10" dirty="0">
                <a:solidFill>
                  <a:srgbClr val="070E33"/>
                </a:solidFill>
                <a:latin typeface="TisaSansPro-Light"/>
                <a:cs typeface="TisaSansPro-Light"/>
              </a:rPr>
              <a:t>to, </a:t>
            </a:r>
            <a:r>
              <a:rPr sz="1000" spc="-5" dirty="0">
                <a:solidFill>
                  <a:srgbClr val="070E33"/>
                </a:solidFill>
                <a:latin typeface="TisaSansPro-Light"/>
                <a:cs typeface="TisaSansPro-Light"/>
              </a:rPr>
              <a:t>any forward-looking statement</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contained herein to </a:t>
            </a:r>
            <a:r>
              <a:rPr sz="1000" spc="-10" dirty="0">
                <a:solidFill>
                  <a:srgbClr val="070E33"/>
                </a:solidFill>
                <a:latin typeface="TisaSansPro-Light"/>
                <a:cs typeface="TisaSansPro-Light"/>
              </a:rPr>
              <a:t>reflect </a:t>
            </a:r>
            <a:r>
              <a:rPr sz="1000" spc="-5" dirty="0">
                <a:solidFill>
                  <a:srgbClr val="070E33"/>
                </a:solidFill>
                <a:latin typeface="TisaSansPro-Light"/>
                <a:cs typeface="TisaSansPro-Light"/>
              </a:rPr>
              <a:t>actual results, future events or</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developments, </a:t>
            </a:r>
            <a:r>
              <a:rPr sz="1000" dirty="0">
                <a:solidFill>
                  <a:srgbClr val="070E33"/>
                </a:solidFill>
                <a:latin typeface="TisaSansPro-Light"/>
                <a:cs typeface="TisaSansPro-Light"/>
              </a:rPr>
              <a:t>changes in </a:t>
            </a:r>
            <a:r>
              <a:rPr sz="1000" spc="-5" dirty="0">
                <a:solidFill>
                  <a:srgbClr val="070E33"/>
                </a:solidFill>
                <a:latin typeface="TisaSansPro-Light"/>
                <a:cs typeface="TisaSansPro-Light"/>
              </a:rPr>
              <a:t>assumptions or </a:t>
            </a:r>
            <a:r>
              <a:rPr sz="1000" dirty="0">
                <a:solidFill>
                  <a:srgbClr val="070E33"/>
                </a:solidFill>
                <a:latin typeface="TisaSansPro-Light"/>
                <a:cs typeface="TisaSansPro-Light"/>
              </a:rPr>
              <a:t>changes in other</a:t>
            </a:r>
            <a:r>
              <a:rPr sz="1000" spc="-50" dirty="0">
                <a:solidFill>
                  <a:srgbClr val="070E33"/>
                </a:solidFill>
                <a:latin typeface="TisaSansPro-Light"/>
                <a:cs typeface="TisaSansPro-Light"/>
              </a:rPr>
              <a:t> </a:t>
            </a:r>
            <a:r>
              <a:rPr sz="1000" spc="-5" dirty="0">
                <a:solidFill>
                  <a:srgbClr val="070E33"/>
                </a:solidFill>
                <a:latin typeface="TisaSansPro-Light"/>
                <a:cs typeface="TisaSansPro-Light"/>
              </a:rPr>
              <a:t>factors</a:t>
            </a:r>
            <a:r>
              <a:rPr lang="en-CA" sz="1000" spc="-5" dirty="0">
                <a:solidFill>
                  <a:srgbClr val="070E33"/>
                </a:solidFill>
                <a:latin typeface="TisaSansPro-Light"/>
                <a:cs typeface="TisaSansPro-Light"/>
              </a:rPr>
              <a:t> </a:t>
            </a:r>
            <a:r>
              <a:rPr sz="1000" spc="-5" dirty="0">
                <a:solidFill>
                  <a:srgbClr val="070E33"/>
                </a:solidFill>
                <a:latin typeface="TisaSansPro-Light"/>
                <a:cs typeface="TisaSansPro-Light"/>
              </a:rPr>
              <a:t>affecting </a:t>
            </a:r>
            <a:r>
              <a:rPr sz="1000" dirty="0">
                <a:solidFill>
                  <a:srgbClr val="070E33"/>
                </a:solidFill>
                <a:latin typeface="TisaSansPro-Light"/>
                <a:cs typeface="TisaSansPro-Light"/>
              </a:rPr>
              <a:t>the </a:t>
            </a:r>
            <a:r>
              <a:rPr sz="1000" spc="-5" dirty="0">
                <a:solidFill>
                  <a:srgbClr val="070E33"/>
                </a:solidFill>
                <a:latin typeface="TisaSansPro-Light"/>
                <a:cs typeface="TisaSansPro-Light"/>
              </a:rPr>
              <a:t>forward-looking</a:t>
            </a:r>
            <a:r>
              <a:rPr sz="1000" dirty="0">
                <a:solidFill>
                  <a:srgbClr val="070E33"/>
                </a:solidFill>
                <a:latin typeface="TisaSansPro-Light"/>
                <a:cs typeface="TisaSansPro-Light"/>
              </a:rPr>
              <a:t> </a:t>
            </a:r>
            <a:r>
              <a:rPr sz="1000" spc="-5" dirty="0">
                <a:solidFill>
                  <a:srgbClr val="070E33"/>
                </a:solidFill>
                <a:latin typeface="TisaSansPro-Light"/>
                <a:cs typeface="TisaSansPro-Light"/>
              </a:rPr>
              <a:t>statements.</a:t>
            </a:r>
            <a:endParaRPr sz="1000" dirty="0">
              <a:latin typeface="TisaSansPro-Light"/>
              <a:cs typeface="TisaSansPro-Light"/>
            </a:endParaRPr>
          </a:p>
          <a:p>
            <a:pPr>
              <a:lnSpc>
                <a:spcPct val="100000"/>
              </a:lnSpc>
              <a:spcBef>
                <a:spcPts val="40"/>
              </a:spcBef>
            </a:pPr>
            <a:endParaRPr sz="800" dirty="0">
              <a:latin typeface="TisaSansPro-Light"/>
              <a:cs typeface="TisaSansPro-Light"/>
            </a:endParaRPr>
          </a:p>
          <a:p>
            <a:pPr marL="12700" algn="just">
              <a:lnSpc>
                <a:spcPct val="100000"/>
              </a:lnSpc>
            </a:pPr>
            <a:r>
              <a:rPr sz="1000" b="1" spc="-5" dirty="0">
                <a:solidFill>
                  <a:srgbClr val="070E33"/>
                </a:solidFill>
                <a:latin typeface="Tisa Sans Pro"/>
                <a:cs typeface="Tisa Sans Pro"/>
              </a:rPr>
              <a:t>Non-</a:t>
            </a:r>
            <a:r>
              <a:rPr lang="en-US" sz="1000" b="1" spc="-5" dirty="0">
                <a:solidFill>
                  <a:srgbClr val="070E33"/>
                </a:solidFill>
                <a:latin typeface="Tisa Sans Pro"/>
                <a:cs typeface="Tisa Sans Pro"/>
              </a:rPr>
              <a:t>GAAP Financial</a:t>
            </a:r>
            <a:r>
              <a:rPr sz="1000" b="1" spc="-5" dirty="0">
                <a:solidFill>
                  <a:srgbClr val="070E33"/>
                </a:solidFill>
                <a:latin typeface="Tisa Sans Pro"/>
                <a:cs typeface="Tisa Sans Pro"/>
              </a:rPr>
              <a:t> Measures</a:t>
            </a:r>
            <a:endParaRPr sz="1000" dirty="0">
              <a:latin typeface="Tisa Sans Pro"/>
              <a:cs typeface="Tisa Sans Pro"/>
            </a:endParaRPr>
          </a:p>
          <a:p>
            <a:pPr marL="12700" marR="5080" algn="just">
              <a:lnSpc>
                <a:spcPct val="100000"/>
              </a:lnSpc>
            </a:pPr>
            <a:r>
              <a:rPr sz="1000" spc="-5" dirty="0">
                <a:solidFill>
                  <a:srgbClr val="070E33"/>
                </a:solidFill>
                <a:latin typeface="TisaSansPro-Light"/>
                <a:cs typeface="TisaSansPro-Light"/>
              </a:rPr>
              <a:t>Attributable</a:t>
            </a:r>
            <a:r>
              <a:rPr lang="en-US" sz="1000" spc="-5" dirty="0">
                <a:solidFill>
                  <a:srgbClr val="070E33"/>
                </a:solidFill>
                <a:latin typeface="TisaSansPro-Light"/>
                <a:cs typeface="TisaSansPro-Light"/>
              </a:rPr>
              <a:t> royalty</a:t>
            </a:r>
            <a:r>
              <a:rPr sz="1000" spc="-65" dirty="0">
                <a:solidFill>
                  <a:srgbClr val="070E33"/>
                </a:solidFill>
                <a:latin typeface="TisaSansPro-Light"/>
                <a:cs typeface="TisaSansPro-Light"/>
              </a:rPr>
              <a:t> </a:t>
            </a:r>
            <a:r>
              <a:rPr sz="1000" spc="-5" dirty="0">
                <a:solidFill>
                  <a:srgbClr val="070E33"/>
                </a:solidFill>
                <a:latin typeface="TisaSansPro-Light"/>
                <a:cs typeface="TisaSansPro-Light"/>
              </a:rPr>
              <a:t>revenue,</a:t>
            </a:r>
            <a:r>
              <a:rPr sz="1000" spc="-65" dirty="0">
                <a:solidFill>
                  <a:srgbClr val="070E33"/>
                </a:solidFill>
                <a:latin typeface="TisaSansPro-Light"/>
                <a:cs typeface="TisaSansPro-Light"/>
              </a:rPr>
              <a:t> </a:t>
            </a:r>
            <a:r>
              <a:rPr sz="1000" spc="-5" dirty="0">
                <a:solidFill>
                  <a:srgbClr val="070E33"/>
                </a:solidFill>
                <a:latin typeface="TisaSansPro-Light"/>
                <a:cs typeface="TisaSansPro-Light"/>
              </a:rPr>
              <a:t>adjusted</a:t>
            </a:r>
            <a:r>
              <a:rPr sz="1000" spc="-60" dirty="0">
                <a:solidFill>
                  <a:srgbClr val="070E33"/>
                </a:solidFill>
                <a:latin typeface="TisaSansPro-Light"/>
                <a:cs typeface="TisaSansPro-Light"/>
              </a:rPr>
              <a:t> </a:t>
            </a:r>
            <a:r>
              <a:rPr sz="1000" spc="-5" dirty="0">
                <a:solidFill>
                  <a:srgbClr val="070E33"/>
                </a:solidFill>
                <a:latin typeface="TisaSansPro-Light"/>
                <a:cs typeface="TisaSansPro-Light"/>
              </a:rPr>
              <a:t>EBITDA</a:t>
            </a:r>
            <a:r>
              <a:rPr sz="1000" spc="-65" dirty="0">
                <a:solidFill>
                  <a:srgbClr val="070E33"/>
                </a:solidFill>
                <a:latin typeface="TisaSansPro-Light"/>
                <a:cs typeface="TisaSansPro-Light"/>
              </a:rPr>
              <a:t> </a:t>
            </a:r>
            <a:r>
              <a:rPr sz="1000" dirty="0">
                <a:solidFill>
                  <a:srgbClr val="070E33"/>
                </a:solidFill>
                <a:latin typeface="TisaSansPro-Light"/>
                <a:cs typeface="TisaSansPro-Light"/>
              </a:rPr>
              <a:t>and</a:t>
            </a:r>
            <a:r>
              <a:rPr sz="1000" spc="-60" dirty="0">
                <a:solidFill>
                  <a:srgbClr val="070E33"/>
                </a:solidFill>
                <a:latin typeface="TisaSansPro-Light"/>
                <a:cs typeface="TisaSansPro-Light"/>
              </a:rPr>
              <a:t> </a:t>
            </a:r>
            <a:r>
              <a:rPr sz="1000" spc="-5" dirty="0">
                <a:solidFill>
                  <a:srgbClr val="070E33"/>
                </a:solidFill>
                <a:latin typeface="TisaSansPro-Light"/>
                <a:cs typeface="TisaSansPro-Light"/>
              </a:rPr>
              <a:t>adjusted</a:t>
            </a:r>
            <a:r>
              <a:rPr sz="1000" spc="-65" dirty="0">
                <a:solidFill>
                  <a:srgbClr val="070E33"/>
                </a:solidFill>
                <a:latin typeface="TisaSansPro-Light"/>
                <a:cs typeface="TisaSansPro-Light"/>
              </a:rPr>
              <a:t> </a:t>
            </a:r>
            <a:r>
              <a:rPr sz="1000" spc="-5" dirty="0">
                <a:solidFill>
                  <a:srgbClr val="070E33"/>
                </a:solidFill>
                <a:latin typeface="TisaSansPro-Light"/>
                <a:cs typeface="TisaSansPro-Light"/>
              </a:rPr>
              <a:t>operating</a:t>
            </a:r>
            <a:r>
              <a:rPr sz="1000" spc="-65" dirty="0">
                <a:solidFill>
                  <a:srgbClr val="070E33"/>
                </a:solidFill>
                <a:latin typeface="TisaSansPro-Light"/>
                <a:cs typeface="TisaSansPro-Light"/>
              </a:rPr>
              <a:t> </a:t>
            </a:r>
            <a:r>
              <a:rPr sz="1000" dirty="0">
                <a:solidFill>
                  <a:srgbClr val="070E33"/>
                </a:solidFill>
                <a:latin typeface="TisaSansPro-Light"/>
                <a:cs typeface="TisaSansPro-Light"/>
              </a:rPr>
              <a:t>cash</a:t>
            </a:r>
            <a:r>
              <a:rPr lang="en-CA" sz="1000" dirty="0">
                <a:solidFill>
                  <a:srgbClr val="070E33"/>
                </a:solidFill>
                <a:latin typeface="TisaSansPro-Light"/>
                <a:cs typeface="TisaSansPro-Light"/>
              </a:rPr>
              <a:t> </a:t>
            </a:r>
            <a:r>
              <a:rPr sz="1000" spc="-5" dirty="0">
                <a:solidFill>
                  <a:srgbClr val="070E33"/>
                </a:solidFill>
                <a:latin typeface="TisaSansPro-Light"/>
                <a:cs typeface="TisaSansPro-Light"/>
              </a:rPr>
              <a:t>flow </a:t>
            </a:r>
            <a:r>
              <a:rPr sz="1000" dirty="0">
                <a:solidFill>
                  <a:srgbClr val="070E33"/>
                </a:solidFill>
                <a:latin typeface="TisaSansPro-Light"/>
                <a:cs typeface="TisaSansPro-Light"/>
              </a:rPr>
              <a:t>is </a:t>
            </a:r>
            <a:r>
              <a:rPr sz="1000" spc="-5" dirty="0">
                <a:solidFill>
                  <a:srgbClr val="070E33"/>
                </a:solidFill>
                <a:latin typeface="TisaSansPro-Light"/>
                <a:cs typeface="TisaSansPro-Light"/>
              </a:rPr>
              <a:t>intended to provide additional information only </a:t>
            </a:r>
            <a:r>
              <a:rPr sz="1000" dirty="0">
                <a:solidFill>
                  <a:srgbClr val="070E33"/>
                </a:solidFill>
                <a:latin typeface="TisaSansPro-Light"/>
                <a:cs typeface="TisaSansPro-Light"/>
              </a:rPr>
              <a:t>and do not</a:t>
            </a:r>
            <a:r>
              <a:rPr lang="en-CA" sz="1000" dirty="0">
                <a:solidFill>
                  <a:srgbClr val="070E33"/>
                </a:solidFill>
                <a:latin typeface="TisaSansPro-Light"/>
                <a:cs typeface="TisaSansPro-Light"/>
              </a:rPr>
              <a:t> </a:t>
            </a:r>
            <a:r>
              <a:rPr sz="1000" spc="-10" dirty="0">
                <a:solidFill>
                  <a:srgbClr val="070E33"/>
                </a:solidFill>
                <a:latin typeface="TisaSansPro-Light"/>
                <a:cs typeface="TisaSansPro-Light"/>
              </a:rPr>
              <a:t>have </a:t>
            </a:r>
            <a:r>
              <a:rPr sz="1000" spc="-5" dirty="0">
                <a:solidFill>
                  <a:srgbClr val="070E33"/>
                </a:solidFill>
                <a:latin typeface="TisaSansPro-Light"/>
                <a:cs typeface="TisaSansPro-Light"/>
              </a:rPr>
              <a:t>any standardized </a:t>
            </a:r>
            <a:r>
              <a:rPr sz="1000" dirty="0">
                <a:solidFill>
                  <a:srgbClr val="070E33"/>
                </a:solidFill>
                <a:latin typeface="TisaSansPro-Light"/>
                <a:cs typeface="TisaSansPro-Light"/>
              </a:rPr>
              <a:t>meaning </a:t>
            </a:r>
            <a:r>
              <a:rPr sz="1000" spc="-5" dirty="0">
                <a:solidFill>
                  <a:srgbClr val="070E33"/>
                </a:solidFill>
                <a:latin typeface="TisaSansPro-Light"/>
                <a:cs typeface="TisaSansPro-Light"/>
              </a:rPr>
              <a:t>prescribed </a:t>
            </a:r>
            <a:r>
              <a:rPr sz="1000" dirty="0">
                <a:solidFill>
                  <a:srgbClr val="070E33"/>
                </a:solidFill>
                <a:latin typeface="TisaSansPro-Light"/>
                <a:cs typeface="TisaSansPro-Light"/>
              </a:rPr>
              <a:t>under IFRS and should</a:t>
            </a:r>
            <a:r>
              <a:rPr lang="en-CA" sz="1000" dirty="0">
                <a:solidFill>
                  <a:srgbClr val="070E33"/>
                </a:solidFill>
                <a:latin typeface="TisaSansPro-Light"/>
                <a:cs typeface="TisaSansPro-Light"/>
              </a:rPr>
              <a:t> </a:t>
            </a:r>
            <a:r>
              <a:rPr sz="1000" dirty="0">
                <a:solidFill>
                  <a:srgbClr val="070E33"/>
                </a:solidFill>
                <a:latin typeface="TisaSansPro-Light"/>
                <a:cs typeface="TisaSansPro-Light"/>
              </a:rPr>
              <a:t>not be </a:t>
            </a:r>
            <a:r>
              <a:rPr sz="1000" spc="-5" dirty="0">
                <a:solidFill>
                  <a:srgbClr val="070E33"/>
                </a:solidFill>
                <a:latin typeface="TisaSansPro-Light"/>
                <a:cs typeface="TisaSansPro-Light"/>
              </a:rPr>
              <a:t>considered </a:t>
            </a:r>
            <a:r>
              <a:rPr sz="1000" dirty="0">
                <a:solidFill>
                  <a:srgbClr val="070E33"/>
                </a:solidFill>
                <a:latin typeface="TisaSansPro-Light"/>
                <a:cs typeface="TisaSansPro-Light"/>
              </a:rPr>
              <a:t>in </a:t>
            </a:r>
            <a:r>
              <a:rPr sz="1000" spc="-5" dirty="0">
                <a:solidFill>
                  <a:srgbClr val="070E33"/>
                </a:solidFill>
                <a:latin typeface="TisaSansPro-Light"/>
                <a:cs typeface="TisaSansPro-Light"/>
              </a:rPr>
              <a:t>isolation or </a:t>
            </a:r>
            <a:r>
              <a:rPr sz="1000" dirty="0">
                <a:solidFill>
                  <a:srgbClr val="070E33"/>
                </a:solidFill>
                <a:latin typeface="TisaSansPro-Light"/>
                <a:cs typeface="TisaSansPro-Light"/>
              </a:rPr>
              <a:t>as a </a:t>
            </a:r>
            <a:r>
              <a:rPr sz="1000" spc="-5" dirty="0">
                <a:solidFill>
                  <a:srgbClr val="070E33"/>
                </a:solidFill>
                <a:latin typeface="TisaSansPro-Light"/>
                <a:cs typeface="TisaSansPro-Light"/>
              </a:rPr>
              <a:t>substitute for measures </a:t>
            </a:r>
            <a:r>
              <a:rPr sz="1000" dirty="0">
                <a:solidFill>
                  <a:srgbClr val="070E33"/>
                </a:solidFill>
                <a:latin typeface="TisaSansPro-Light"/>
                <a:cs typeface="TisaSansPro-Light"/>
              </a:rPr>
              <a:t>of</a:t>
            </a:r>
            <a:r>
              <a:rPr lang="en-CA" sz="1000" dirty="0">
                <a:solidFill>
                  <a:srgbClr val="070E33"/>
                </a:solidFill>
                <a:latin typeface="TisaSansPro-Light"/>
                <a:cs typeface="TisaSansPro-Light"/>
              </a:rPr>
              <a:t> </a:t>
            </a:r>
            <a:r>
              <a:rPr sz="1000" spc="-5" dirty="0">
                <a:solidFill>
                  <a:srgbClr val="070E33"/>
                </a:solidFill>
                <a:latin typeface="TisaSansPro-Light"/>
                <a:cs typeface="TisaSansPro-Light"/>
              </a:rPr>
              <a:t>performance </a:t>
            </a:r>
            <a:r>
              <a:rPr sz="1000" spc="-10" dirty="0">
                <a:solidFill>
                  <a:srgbClr val="070E33"/>
                </a:solidFill>
                <a:latin typeface="TisaSansPro-Light"/>
                <a:cs typeface="TisaSansPro-Light"/>
              </a:rPr>
              <a:t>prepared </a:t>
            </a:r>
            <a:r>
              <a:rPr sz="1000" dirty="0">
                <a:solidFill>
                  <a:srgbClr val="070E33"/>
                </a:solidFill>
                <a:latin typeface="TisaSansPro-Light"/>
                <a:cs typeface="TisaSansPro-Light"/>
              </a:rPr>
              <a:t>in </a:t>
            </a:r>
            <a:r>
              <a:rPr sz="1000" spc="-10" dirty="0">
                <a:solidFill>
                  <a:srgbClr val="070E33"/>
                </a:solidFill>
                <a:latin typeface="TisaSansPro-Light"/>
                <a:cs typeface="TisaSansPro-Light"/>
              </a:rPr>
              <a:t>accordance </a:t>
            </a:r>
            <a:r>
              <a:rPr sz="1000" dirty="0">
                <a:solidFill>
                  <a:srgbClr val="070E33"/>
                </a:solidFill>
                <a:latin typeface="TisaSansPro-Light"/>
                <a:cs typeface="TisaSansPro-Light"/>
              </a:rPr>
              <a:t>with </a:t>
            </a:r>
            <a:r>
              <a:rPr sz="1000" spc="-5" dirty="0">
                <a:solidFill>
                  <a:srgbClr val="070E33"/>
                </a:solidFill>
                <a:latin typeface="TisaSansPro-Light"/>
                <a:cs typeface="TisaSansPro-Light"/>
              </a:rPr>
              <a:t>IFRS. </a:t>
            </a:r>
            <a:r>
              <a:rPr sz="1000" dirty="0">
                <a:solidFill>
                  <a:srgbClr val="070E33"/>
                </a:solidFill>
                <a:latin typeface="TisaSansPro-Light"/>
                <a:cs typeface="TisaSansPro-Light"/>
              </a:rPr>
              <a:t>Other</a:t>
            </a:r>
            <a:r>
              <a:rPr sz="1000" spc="195" dirty="0">
                <a:solidFill>
                  <a:srgbClr val="070E33"/>
                </a:solidFill>
                <a:latin typeface="TisaSansPro-Light"/>
                <a:cs typeface="TisaSansPro-Light"/>
              </a:rPr>
              <a:t> </a:t>
            </a:r>
            <a:r>
              <a:rPr sz="1000" spc="-5" dirty="0">
                <a:solidFill>
                  <a:srgbClr val="070E33"/>
                </a:solidFill>
                <a:latin typeface="TisaSansPro-Light"/>
                <a:cs typeface="TisaSansPro-Light"/>
              </a:rPr>
              <a:t>companies</a:t>
            </a:r>
            <a:r>
              <a:rPr lang="en-CA" sz="1000" spc="-5" dirty="0">
                <a:solidFill>
                  <a:srgbClr val="070E33"/>
                </a:solidFill>
                <a:latin typeface="TisaSansPro-Light"/>
                <a:cs typeface="TisaSansPro-Light"/>
              </a:rPr>
              <a:t> </a:t>
            </a:r>
            <a:r>
              <a:rPr sz="1000" spc="-10" dirty="0">
                <a:solidFill>
                  <a:srgbClr val="070E33"/>
                </a:solidFill>
                <a:latin typeface="TisaSansPro-Light"/>
                <a:cs typeface="TisaSansPro-Light"/>
              </a:rPr>
              <a:t>may </a:t>
            </a:r>
            <a:r>
              <a:rPr sz="1000" spc="-5" dirty="0">
                <a:solidFill>
                  <a:srgbClr val="070E33"/>
                </a:solidFill>
                <a:latin typeface="TisaSansPro-Light"/>
                <a:cs typeface="TisaSansPro-Light"/>
              </a:rPr>
              <a:t>calculate </a:t>
            </a:r>
            <a:r>
              <a:rPr sz="1000" dirty="0">
                <a:solidFill>
                  <a:srgbClr val="070E33"/>
                </a:solidFill>
                <a:latin typeface="TisaSansPro-Light"/>
                <a:cs typeface="TisaSansPro-Light"/>
              </a:rPr>
              <a:t>these </a:t>
            </a:r>
            <a:r>
              <a:rPr sz="1000" spc="-5" dirty="0">
                <a:solidFill>
                  <a:srgbClr val="070E33"/>
                </a:solidFill>
                <a:latin typeface="TisaSansPro-Light"/>
                <a:cs typeface="TisaSansPro-Light"/>
              </a:rPr>
              <a:t>measures </a:t>
            </a:r>
            <a:r>
              <a:rPr sz="1000" spc="-15" dirty="0">
                <a:solidFill>
                  <a:srgbClr val="070E33"/>
                </a:solidFill>
                <a:latin typeface="TisaSansPro-Light"/>
                <a:cs typeface="TisaSansPro-Light"/>
              </a:rPr>
              <a:t>differently. </a:t>
            </a:r>
            <a:r>
              <a:rPr sz="1000" spc="-10" dirty="0">
                <a:solidFill>
                  <a:srgbClr val="070E33"/>
                </a:solidFill>
                <a:latin typeface="TisaSansPro-Light"/>
                <a:cs typeface="TisaSansPro-Light"/>
              </a:rPr>
              <a:t>For </a:t>
            </a:r>
            <a:r>
              <a:rPr sz="1000" dirty="0">
                <a:solidFill>
                  <a:srgbClr val="070E33"/>
                </a:solidFill>
                <a:latin typeface="TisaSansPro-Light"/>
                <a:cs typeface="TisaSansPro-Light"/>
              </a:rPr>
              <a:t>a </a:t>
            </a:r>
            <a:r>
              <a:rPr sz="1000" spc="-5" dirty="0">
                <a:solidFill>
                  <a:srgbClr val="070E33"/>
                </a:solidFill>
                <a:latin typeface="TisaSansPro-Light"/>
                <a:cs typeface="TisaSansPro-Light"/>
              </a:rPr>
              <a:t>reconciliation</a:t>
            </a:r>
            <a:r>
              <a:rPr lang="en-CA" sz="1000" spc="-5" dirty="0">
                <a:solidFill>
                  <a:srgbClr val="070E33"/>
                </a:solidFill>
                <a:latin typeface="TisaSansPro-Light"/>
                <a:cs typeface="TisaSansPro-Light"/>
              </a:rPr>
              <a:t> </a:t>
            </a:r>
            <a:r>
              <a:rPr sz="1000" dirty="0">
                <a:solidFill>
                  <a:srgbClr val="070E33"/>
                </a:solidFill>
                <a:latin typeface="TisaSansPro-Light"/>
                <a:cs typeface="TisaSansPro-Light"/>
              </a:rPr>
              <a:t>of these</a:t>
            </a:r>
            <a:r>
              <a:rPr lang="en-US" sz="1000" dirty="0">
                <a:solidFill>
                  <a:srgbClr val="070E33"/>
                </a:solidFill>
                <a:latin typeface="TisaSansPro-Light"/>
                <a:cs typeface="TisaSansPro-Light"/>
              </a:rPr>
              <a:t> Non-GAAP financial</a:t>
            </a:r>
            <a:r>
              <a:rPr sz="1000" dirty="0">
                <a:solidFill>
                  <a:srgbClr val="070E33"/>
                </a:solidFill>
                <a:latin typeface="TisaSansPro-Light"/>
                <a:cs typeface="TisaSansPro-Light"/>
              </a:rPr>
              <a:t> </a:t>
            </a:r>
            <a:r>
              <a:rPr sz="1000" spc="-5" dirty="0">
                <a:solidFill>
                  <a:srgbClr val="070E33"/>
                </a:solidFill>
                <a:latin typeface="TisaSansPro-Light"/>
                <a:cs typeface="TisaSansPro-Light"/>
              </a:rPr>
              <a:t>measures to various </a:t>
            </a:r>
            <a:r>
              <a:rPr sz="1000" dirty="0">
                <a:solidFill>
                  <a:srgbClr val="070E33"/>
                </a:solidFill>
                <a:latin typeface="TisaSansPro-Light"/>
                <a:cs typeface="TisaSansPro-Light"/>
              </a:rPr>
              <a:t>IFRS </a:t>
            </a:r>
            <a:r>
              <a:rPr sz="1000" spc="-5" dirty="0">
                <a:solidFill>
                  <a:srgbClr val="070E33"/>
                </a:solidFill>
                <a:latin typeface="TisaSansPro-Light"/>
                <a:cs typeface="TisaSansPro-Light"/>
              </a:rPr>
              <a:t>measures, </a:t>
            </a:r>
            <a:r>
              <a:rPr sz="1000" dirty="0">
                <a:solidFill>
                  <a:srgbClr val="070E33"/>
                </a:solidFill>
                <a:latin typeface="TisaSansPro-Light"/>
                <a:cs typeface="TisaSansPro-Light"/>
              </a:rPr>
              <a:t>please </a:t>
            </a:r>
            <a:r>
              <a:rPr sz="1000" spc="-5" dirty="0">
                <a:solidFill>
                  <a:srgbClr val="070E33"/>
                </a:solidFill>
                <a:latin typeface="TisaSansPro-Light"/>
                <a:cs typeface="TisaSansPro-Light"/>
              </a:rPr>
              <a:t>refer to </a:t>
            </a:r>
            <a:r>
              <a:rPr sz="1000" dirty="0">
                <a:solidFill>
                  <a:srgbClr val="070E33"/>
                </a:solidFill>
                <a:latin typeface="TisaSansPro-Light"/>
                <a:cs typeface="TisaSansPro-Light"/>
              </a:rPr>
              <a:t>our</a:t>
            </a:r>
            <a:r>
              <a:rPr lang="en-CA" sz="1000" dirty="0">
                <a:solidFill>
                  <a:srgbClr val="070E33"/>
                </a:solidFill>
                <a:latin typeface="TisaSansPro-Light"/>
                <a:cs typeface="TisaSansPro-Light"/>
              </a:rPr>
              <a:t> </a:t>
            </a:r>
            <a:r>
              <a:rPr sz="1000" dirty="0">
                <a:solidFill>
                  <a:srgbClr val="070E33"/>
                </a:solidFill>
                <a:latin typeface="TisaSansPro-Light"/>
                <a:cs typeface="TisaSansPro-Light"/>
              </a:rPr>
              <a:t>Management </a:t>
            </a:r>
            <a:r>
              <a:rPr sz="1000" spc="-5" dirty="0">
                <a:solidFill>
                  <a:srgbClr val="070E33"/>
                </a:solidFill>
                <a:latin typeface="TisaSansPro-Light"/>
                <a:cs typeface="TisaSansPro-Light"/>
              </a:rPr>
              <a:t>Discussion </a:t>
            </a:r>
            <a:r>
              <a:rPr sz="1000" dirty="0">
                <a:solidFill>
                  <a:srgbClr val="070E33"/>
                </a:solidFill>
                <a:latin typeface="TisaSansPro-Light"/>
                <a:cs typeface="TisaSansPro-Light"/>
              </a:rPr>
              <a:t>and</a:t>
            </a:r>
            <a:r>
              <a:rPr sz="1000" spc="5" dirty="0">
                <a:solidFill>
                  <a:srgbClr val="070E33"/>
                </a:solidFill>
                <a:latin typeface="TisaSansPro-Light"/>
                <a:cs typeface="TisaSansPro-Light"/>
              </a:rPr>
              <a:t> </a:t>
            </a:r>
            <a:r>
              <a:rPr sz="1000" spc="-5" dirty="0">
                <a:solidFill>
                  <a:srgbClr val="070E33"/>
                </a:solidFill>
                <a:latin typeface="TisaSansPro-Light"/>
                <a:cs typeface="TisaSansPro-Light"/>
              </a:rPr>
              <a:t>Analysis.</a:t>
            </a:r>
            <a:endParaRPr sz="1000" dirty="0">
              <a:latin typeface="TisaSansPro-Light"/>
              <a:cs typeface="TisaSansPro-Light"/>
            </a:endParaRPr>
          </a:p>
        </p:txBody>
      </p:sp>
      <p:sp>
        <p:nvSpPr>
          <p:cNvPr id="5" name="object 3">
            <a:extLst>
              <a:ext uri="{FF2B5EF4-FFF2-40B4-BE49-F238E27FC236}">
                <a16:creationId xmlns:a16="http://schemas.microsoft.com/office/drawing/2014/main" id="{3493757C-F8D6-4981-A96A-A35399FAD8B1}"/>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6" name="object 7">
            <a:extLst>
              <a:ext uri="{FF2B5EF4-FFF2-40B4-BE49-F238E27FC236}">
                <a16:creationId xmlns:a16="http://schemas.microsoft.com/office/drawing/2014/main" id="{C009D383-8F73-461F-A41D-E2312B532B70}"/>
              </a:ext>
            </a:extLst>
          </p:cNvPr>
          <p:cNvSpPr txBox="1">
            <a:spLocks/>
          </p:cNvSpPr>
          <p:nvPr/>
        </p:nvSpPr>
        <p:spPr>
          <a:xfrm>
            <a:off x="445828" y="304800"/>
            <a:ext cx="11669966" cy="705321"/>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400" dirty="0">
                <a:solidFill>
                  <a:schemeClr val="tx2"/>
                </a:solidFill>
                <a:latin typeface="+mj-lt"/>
              </a:rPr>
              <a:t>Forward Looking Statements </a:t>
            </a:r>
          </a:p>
          <a:p>
            <a:endParaRPr lang="en-US" sz="2100" dirty="0">
              <a:solidFill>
                <a:schemeClr val="tx2"/>
              </a:solidFill>
              <a:latin typeface="+mj-lt"/>
            </a:endParaRPr>
          </a:p>
        </p:txBody>
      </p:sp>
    </p:spTree>
    <p:extLst>
      <p:ext uri="{BB962C8B-B14F-4D97-AF65-F5344CB8AC3E}">
        <p14:creationId xmlns:p14="http://schemas.microsoft.com/office/powerpoint/2010/main" val="396606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a:extLst>
              <a:ext uri="{FF2B5EF4-FFF2-40B4-BE49-F238E27FC236}">
                <a16:creationId xmlns:a16="http://schemas.microsoft.com/office/drawing/2014/main" id="{B64338A0-C5B5-47D0-9338-23C79139E929}"/>
              </a:ext>
            </a:extLst>
          </p:cNvPr>
          <p:cNvSpPr txBox="1">
            <a:spLocks/>
          </p:cNvSpPr>
          <p:nvPr/>
        </p:nvSpPr>
        <p:spPr>
          <a:xfrm>
            <a:off x="444499" y="291997"/>
            <a:ext cx="11379193" cy="659155"/>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dirty="0">
                <a:solidFill>
                  <a:srgbClr val="111E6C"/>
                </a:solidFill>
                <a:latin typeface="+mj-lt"/>
              </a:rPr>
              <a:t>Summary of Operating and Development Stage Royalties</a:t>
            </a:r>
            <a:endParaRPr lang="en-US" kern="0" spc="-45" dirty="0">
              <a:solidFill>
                <a:schemeClr val="accent3"/>
              </a:solidFill>
              <a:latin typeface="+mj-lt"/>
            </a:endParaRPr>
          </a:p>
          <a:p>
            <a:pPr marL="12700">
              <a:spcBef>
                <a:spcPts val="40"/>
              </a:spcBef>
            </a:pPr>
            <a:endParaRPr lang="en-US" kern="0" dirty="0">
              <a:solidFill>
                <a:srgbClr val="8CB06B"/>
              </a:solidFill>
              <a:latin typeface="+mj-lt"/>
              <a:cs typeface="Tisa Sans Pro"/>
            </a:endParaRPr>
          </a:p>
        </p:txBody>
      </p:sp>
      <p:sp>
        <p:nvSpPr>
          <p:cNvPr id="18" name="object 3">
            <a:extLst>
              <a:ext uri="{FF2B5EF4-FFF2-40B4-BE49-F238E27FC236}">
                <a16:creationId xmlns:a16="http://schemas.microsoft.com/office/drawing/2014/main" id="{08E8AADE-8242-4938-AF16-923197B07027}"/>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graphicFrame>
        <p:nvGraphicFramePr>
          <p:cNvPr id="19" name="Table 18">
            <a:extLst>
              <a:ext uri="{FF2B5EF4-FFF2-40B4-BE49-F238E27FC236}">
                <a16:creationId xmlns:a16="http://schemas.microsoft.com/office/drawing/2014/main" id="{DD1C3A6E-CFFD-D05B-9E42-177153CAC16D}"/>
              </a:ext>
            </a:extLst>
          </p:cNvPr>
          <p:cNvGraphicFramePr>
            <a:graphicFrameLocks noGrp="1"/>
          </p:cNvGraphicFramePr>
          <p:nvPr>
            <p:extLst>
              <p:ext uri="{D42A27DB-BD31-4B8C-83A1-F6EECF244321}">
                <p14:modId xmlns:p14="http://schemas.microsoft.com/office/powerpoint/2010/main" val="3068429260"/>
              </p:ext>
            </p:extLst>
          </p:nvPr>
        </p:nvGraphicFramePr>
        <p:xfrm>
          <a:off x="695400" y="1124744"/>
          <a:ext cx="10801201" cy="5282136"/>
        </p:xfrm>
        <a:graphic>
          <a:graphicData uri="http://schemas.openxmlformats.org/drawingml/2006/table">
            <a:tbl>
              <a:tblPr/>
              <a:tblGrid>
                <a:gridCol w="1723105">
                  <a:extLst>
                    <a:ext uri="{9D8B030D-6E8A-4147-A177-3AD203B41FA5}">
                      <a16:colId xmlns:a16="http://schemas.microsoft.com/office/drawing/2014/main" val="515585012"/>
                    </a:ext>
                  </a:extLst>
                </a:gridCol>
                <a:gridCol w="1133318">
                  <a:extLst>
                    <a:ext uri="{9D8B030D-6E8A-4147-A177-3AD203B41FA5}">
                      <a16:colId xmlns:a16="http://schemas.microsoft.com/office/drawing/2014/main" val="298543808"/>
                    </a:ext>
                  </a:extLst>
                </a:gridCol>
                <a:gridCol w="786383">
                  <a:extLst>
                    <a:ext uri="{9D8B030D-6E8A-4147-A177-3AD203B41FA5}">
                      <a16:colId xmlns:a16="http://schemas.microsoft.com/office/drawing/2014/main" val="2881196485"/>
                    </a:ext>
                  </a:extLst>
                </a:gridCol>
                <a:gridCol w="1272089">
                  <a:extLst>
                    <a:ext uri="{9D8B030D-6E8A-4147-A177-3AD203B41FA5}">
                      <a16:colId xmlns:a16="http://schemas.microsoft.com/office/drawing/2014/main" val="3558369961"/>
                    </a:ext>
                  </a:extLst>
                </a:gridCol>
                <a:gridCol w="2208812">
                  <a:extLst>
                    <a:ext uri="{9D8B030D-6E8A-4147-A177-3AD203B41FA5}">
                      <a16:colId xmlns:a16="http://schemas.microsoft.com/office/drawing/2014/main" val="1900244805"/>
                    </a:ext>
                  </a:extLst>
                </a:gridCol>
                <a:gridCol w="555094">
                  <a:extLst>
                    <a:ext uri="{9D8B030D-6E8A-4147-A177-3AD203B41FA5}">
                      <a16:colId xmlns:a16="http://schemas.microsoft.com/office/drawing/2014/main" val="3202113474"/>
                    </a:ext>
                  </a:extLst>
                </a:gridCol>
                <a:gridCol w="1468685">
                  <a:extLst>
                    <a:ext uri="{9D8B030D-6E8A-4147-A177-3AD203B41FA5}">
                      <a16:colId xmlns:a16="http://schemas.microsoft.com/office/drawing/2014/main" val="2192950109"/>
                    </a:ext>
                  </a:extLst>
                </a:gridCol>
                <a:gridCol w="774817">
                  <a:extLst>
                    <a:ext uri="{9D8B030D-6E8A-4147-A177-3AD203B41FA5}">
                      <a16:colId xmlns:a16="http://schemas.microsoft.com/office/drawing/2014/main" val="2438443131"/>
                    </a:ext>
                  </a:extLst>
                </a:gridCol>
                <a:gridCol w="878898">
                  <a:extLst>
                    <a:ext uri="{9D8B030D-6E8A-4147-A177-3AD203B41FA5}">
                      <a16:colId xmlns:a16="http://schemas.microsoft.com/office/drawing/2014/main" val="2968278874"/>
                    </a:ext>
                  </a:extLst>
                </a:gridCol>
              </a:tblGrid>
              <a:tr h="310888">
                <a:tc>
                  <a:txBody>
                    <a:bodyPr/>
                    <a:lstStyle/>
                    <a:p>
                      <a:pPr algn="ctr" rtl="0" fontAlgn="ctr"/>
                      <a:r>
                        <a:rPr lang="en-US" sz="900" b="1" i="0" u="none" strike="noStrike" dirty="0">
                          <a:solidFill>
                            <a:srgbClr val="FFFFFF"/>
                          </a:solidFill>
                          <a:effectLst/>
                          <a:latin typeface="Arial" panose="020B0604020202020204" pitchFamily="34" charset="0"/>
                        </a:rPr>
                        <a:t>Property</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Project Originator</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Location</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Renewable Energy Source</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Owner/Developer</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Facility Size</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Status</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Expected COD</a:t>
                      </a:r>
                    </a:p>
                  </a:txBody>
                  <a:tcPr marL="4197" marR="4197" marT="4197" marB="0" anchor="ctr">
                    <a:lnL>
                      <a:noFill/>
                    </a:lnL>
                    <a:lnR>
                      <a:noFill/>
                    </a:lnR>
                    <a:lnT>
                      <a:noFill/>
                    </a:lnT>
                    <a:lnB>
                      <a:noFill/>
                    </a:lnB>
                    <a:solidFill>
                      <a:srgbClr val="84A651"/>
                    </a:solidFill>
                  </a:tcPr>
                </a:tc>
                <a:tc>
                  <a:txBody>
                    <a:bodyPr/>
                    <a:lstStyle/>
                    <a:p>
                      <a:pPr algn="ctr" rtl="0" fontAlgn="ctr"/>
                      <a:r>
                        <a:rPr lang="en-US" sz="900" b="1" i="0" u="none" strike="noStrike">
                          <a:solidFill>
                            <a:srgbClr val="FFFFFF"/>
                          </a:solidFill>
                          <a:effectLst/>
                          <a:latin typeface="Arial" panose="020B0604020202020204" pitchFamily="34" charset="0"/>
                        </a:rPr>
                        <a:t>Royalty Basis</a:t>
                      </a:r>
                    </a:p>
                  </a:txBody>
                  <a:tcPr marL="4197" marR="4197" marT="4197" marB="0" anchor="ctr">
                    <a:lnL>
                      <a:noFill/>
                    </a:lnL>
                    <a:lnR>
                      <a:noFill/>
                    </a:lnR>
                    <a:lnT>
                      <a:noFill/>
                    </a:lnT>
                    <a:lnB>
                      <a:noFill/>
                    </a:lnB>
                    <a:solidFill>
                      <a:srgbClr val="84A651"/>
                    </a:solidFill>
                  </a:tcPr>
                </a:tc>
                <a:extLst>
                  <a:ext uri="{0D108BD9-81ED-4DB2-BD59-A6C34878D82A}">
                    <a16:rowId xmlns:a16="http://schemas.microsoft.com/office/drawing/2014/main" val="4010639686"/>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Clyde River</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Great Bay</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Vermont</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Hydro</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Gravity Renewables</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5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Operational</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N/A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10% of revenue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935847813"/>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Prospero 2</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err="1">
                          <a:solidFill>
                            <a:schemeClr val="tx1">
                              <a:lumMod val="75000"/>
                            </a:schemeClr>
                          </a:solidFill>
                          <a:effectLst/>
                          <a:latin typeface="Arial" panose="020B0604020202020204" pitchFamily="34" charset="0"/>
                        </a:rPr>
                        <a:t>Longroad</a:t>
                      </a:r>
                      <a:r>
                        <a:rPr lang="en-US" sz="900" b="0" i="0" u="none" strike="noStrike" dirty="0">
                          <a:solidFill>
                            <a:schemeClr val="tx1">
                              <a:lumMod val="75000"/>
                            </a:schemeClr>
                          </a:solidFill>
                          <a:effectLst/>
                          <a:latin typeface="Arial" panose="020B0604020202020204" pitchFamily="34" charset="0"/>
                        </a:rPr>
                        <a:t> Energy</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Solar</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Longroad Energy</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250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Operational</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N/A</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Variable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1649543590"/>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Old Settler</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err="1">
                          <a:solidFill>
                            <a:schemeClr val="tx1">
                              <a:lumMod val="75000"/>
                            </a:schemeClr>
                          </a:solidFill>
                          <a:effectLst/>
                          <a:latin typeface="Arial" panose="020B0604020202020204" pitchFamily="34" charset="0"/>
                        </a:rPr>
                        <a:t>Northleaf</a:t>
                      </a:r>
                      <a:r>
                        <a:rPr lang="en-US" sz="900" b="0" i="0" u="none" strike="noStrike" dirty="0">
                          <a:solidFill>
                            <a:schemeClr val="tx1">
                              <a:lumMod val="75000"/>
                            </a:schemeClr>
                          </a:solidFill>
                          <a:effectLst/>
                          <a:latin typeface="Arial" panose="020B0604020202020204" pitchFamily="34" charset="0"/>
                        </a:rPr>
                        <a:t> Capital</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Northleaf Capital</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150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Operational</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N/A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Variable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3481263327"/>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Cotton Plains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Northleaf Capital</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Northleaf Capital</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50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Operational</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N/A</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Variable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3873400088"/>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Phantom</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Northleaf Capital</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Solar</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err="1">
                          <a:solidFill>
                            <a:schemeClr val="tx1">
                              <a:lumMod val="75000"/>
                            </a:schemeClr>
                          </a:solidFill>
                          <a:effectLst/>
                          <a:latin typeface="Arial" panose="020B0604020202020204" pitchFamily="34" charset="0"/>
                        </a:rPr>
                        <a:t>Northleaf</a:t>
                      </a:r>
                      <a:r>
                        <a:rPr lang="en-US" sz="900" b="0" i="0" u="none" strike="noStrike" dirty="0">
                          <a:solidFill>
                            <a:schemeClr val="tx1">
                              <a:lumMod val="75000"/>
                            </a:schemeClr>
                          </a:solidFill>
                          <a:effectLst/>
                          <a:latin typeface="Arial" panose="020B0604020202020204" pitchFamily="34" charset="0"/>
                        </a:rPr>
                        <a:t> Capital</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15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Operational</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N/A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Variable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3258207063"/>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Jayhawk</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Apex</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Kansas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WEC Energy / Invenergy</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195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Operational</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N/A</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2.5% of revenue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2297393332"/>
                  </a:ext>
                </a:extLst>
              </a:tr>
              <a:tr h="310888">
                <a:tc>
                  <a:txBody>
                    <a:bodyPr/>
                    <a:lstStyle/>
                    <a:p>
                      <a:pPr algn="ctr" rtl="0" fontAlgn="ctr"/>
                      <a:r>
                        <a:rPr lang="en-US" sz="900" b="0" i="0" u="none" strike="noStrike">
                          <a:solidFill>
                            <a:schemeClr val="tx1">
                              <a:lumMod val="75000"/>
                            </a:schemeClr>
                          </a:solidFill>
                          <a:effectLst/>
                          <a:latin typeface="Arial" panose="020B0604020202020204" pitchFamily="34" charset="0"/>
                        </a:rPr>
                        <a:t>TBA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TBA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TBA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500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Late-stage Development</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TBA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2.5% of revenue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3684342998"/>
                  </a:ext>
                </a:extLst>
              </a:tr>
              <a:tr h="310888">
                <a:tc>
                  <a:txBody>
                    <a:bodyPr/>
                    <a:lstStyle/>
                    <a:p>
                      <a:pPr algn="ctr" rtl="0" fontAlgn="ctr"/>
                      <a:r>
                        <a:rPr lang="en-US" sz="900" b="0" i="0" u="none" strike="noStrike">
                          <a:solidFill>
                            <a:schemeClr val="tx1">
                              <a:lumMod val="75000"/>
                            </a:schemeClr>
                          </a:solidFill>
                          <a:effectLst/>
                          <a:latin typeface="Arial" panose="020B0604020202020204" pitchFamily="34" charset="0"/>
                        </a:rPr>
                        <a:t>Canyon</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TBA</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360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Late-stage Development</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Q3 2023</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3% of revenue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2895130618"/>
                  </a:ext>
                </a:extLst>
              </a:tr>
              <a:tr h="310888">
                <a:tc>
                  <a:txBody>
                    <a:bodyPr/>
                    <a:lstStyle/>
                    <a:p>
                      <a:pPr algn="ctr" rtl="0" fontAlgn="ctr"/>
                      <a:r>
                        <a:rPr lang="en-US" sz="900" b="0" i="0" u="none" strike="noStrike">
                          <a:solidFill>
                            <a:schemeClr val="tx1">
                              <a:lumMod val="75000"/>
                            </a:schemeClr>
                          </a:solidFill>
                          <a:effectLst/>
                          <a:latin typeface="Arial" panose="020B0604020202020204" pitchFamily="34" charset="0"/>
                        </a:rPr>
                        <a:t>Flatland</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Solar </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TBA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180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Mid-stage Development</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Q2 2023</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1.5% of revenue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2994047776"/>
                  </a:ext>
                </a:extLst>
              </a:tr>
              <a:tr h="310888">
                <a:tc>
                  <a:txBody>
                    <a:bodyPr/>
                    <a:lstStyle/>
                    <a:p>
                      <a:pPr algn="ctr" rtl="0" fontAlgn="ctr"/>
                      <a:r>
                        <a:rPr lang="en-US" sz="900" b="0" i="0" u="none" strike="noStrike">
                          <a:solidFill>
                            <a:schemeClr val="tx1">
                              <a:lumMod val="75000"/>
                            </a:schemeClr>
                          </a:solidFill>
                          <a:effectLst/>
                          <a:latin typeface="Arial" panose="020B0604020202020204" pitchFamily="34" charset="0"/>
                        </a:rPr>
                        <a:t>Panther Grove</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Illinois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Copenhagen Infrastructure Partner</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400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Mid-stage Development</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Q4 2023</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3% of revenue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559223341"/>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Honey Creek</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Indiana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Solar</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Leeward</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400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Mid-stage Development</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Q4 2023</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1.5% of revenue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3235108558"/>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Appaloosa</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NextEra Energy</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175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Late-stage Development</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Q4 2022</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1.5% of revenue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2282158970"/>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Hoosier Line</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Indiana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Leeward</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180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Mid-stage Development</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Q4 2023</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3% of revenue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370246909"/>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Blackford 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Indiana</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Leeward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200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Mid-stage Development</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Q4 2023</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3% of revenue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3399945099"/>
                  </a:ext>
                </a:extLst>
              </a:tr>
              <a:tr h="310888">
                <a:tc>
                  <a:txBody>
                    <a:bodyPr/>
                    <a:lstStyle/>
                    <a:p>
                      <a:pPr algn="ctr" rtl="0" fontAlgn="ctr"/>
                      <a:r>
                        <a:rPr lang="en-US" sz="900" b="0" i="0" u="none" strike="noStrike" dirty="0">
                          <a:solidFill>
                            <a:schemeClr val="tx1">
                              <a:lumMod val="75000"/>
                            </a:schemeClr>
                          </a:solidFill>
                          <a:effectLst/>
                          <a:latin typeface="Arial" panose="020B0604020202020204" pitchFamily="34" charset="0"/>
                        </a:rPr>
                        <a:t>Blackford Solar</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TGE</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Indiana</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Solar</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Leeward</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150 MW</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Mid-stage Development</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Q4 2023</a:t>
                      </a:r>
                    </a:p>
                  </a:txBody>
                  <a:tcPr marL="4197" marR="4197" marT="4197" marB="0" anchor="ctr">
                    <a:lnL>
                      <a:noFill/>
                    </a:lnL>
                    <a:lnR>
                      <a:noFill/>
                    </a:lnR>
                    <a:lnT>
                      <a:noFill/>
                    </a:lnT>
                    <a:lnB>
                      <a:noFill/>
                    </a:lnB>
                    <a:solidFill>
                      <a:srgbClr val="E2EFDA"/>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1.5% of revenue</a:t>
                      </a:r>
                    </a:p>
                  </a:txBody>
                  <a:tcPr marL="4197" marR="4197" marT="4197" marB="0" anchor="ctr">
                    <a:lnL>
                      <a:noFill/>
                    </a:lnL>
                    <a:lnR>
                      <a:noFill/>
                    </a:lnR>
                    <a:lnT>
                      <a:noFill/>
                    </a:lnT>
                    <a:lnB>
                      <a:noFill/>
                    </a:lnB>
                    <a:solidFill>
                      <a:srgbClr val="E2EFDA"/>
                    </a:solidFill>
                  </a:tcPr>
                </a:tc>
                <a:extLst>
                  <a:ext uri="{0D108BD9-81ED-4DB2-BD59-A6C34878D82A}">
                    <a16:rowId xmlns:a16="http://schemas.microsoft.com/office/drawing/2014/main" val="367634579"/>
                  </a:ext>
                </a:extLst>
              </a:tr>
              <a:tr h="307928">
                <a:tc>
                  <a:txBody>
                    <a:bodyPr/>
                    <a:lstStyle/>
                    <a:p>
                      <a:pPr algn="ctr" rtl="0" fontAlgn="ctr"/>
                      <a:r>
                        <a:rPr lang="en-US" sz="900" b="0" i="0" u="none" strike="noStrike">
                          <a:solidFill>
                            <a:schemeClr val="tx1">
                              <a:lumMod val="75000"/>
                            </a:schemeClr>
                          </a:solidFill>
                          <a:effectLst/>
                          <a:latin typeface="Arial" panose="020B0604020202020204" pitchFamily="34" charset="0"/>
                        </a:rPr>
                        <a:t>El Sauz</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Apex</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Texas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Wind</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JERA Renewables</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300 MW</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a:solidFill>
                            <a:schemeClr val="tx1">
                              <a:lumMod val="75000"/>
                            </a:schemeClr>
                          </a:solidFill>
                          <a:effectLst/>
                          <a:latin typeface="Arial" panose="020B0604020202020204" pitchFamily="34" charset="0"/>
                        </a:rPr>
                        <a:t>Late-stage Development</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Q4 2022</a:t>
                      </a:r>
                    </a:p>
                  </a:txBody>
                  <a:tcPr marL="4197" marR="4197" marT="4197" marB="0" anchor="ctr">
                    <a:lnL>
                      <a:noFill/>
                    </a:lnL>
                    <a:lnR>
                      <a:noFill/>
                    </a:lnR>
                    <a:lnT>
                      <a:noFill/>
                    </a:lnT>
                    <a:lnB>
                      <a:noFill/>
                    </a:lnB>
                    <a:solidFill>
                      <a:srgbClr val="FFFFFF"/>
                    </a:solidFill>
                  </a:tcPr>
                </a:tc>
                <a:tc>
                  <a:txBody>
                    <a:bodyPr/>
                    <a:lstStyle/>
                    <a:p>
                      <a:pPr algn="ctr" rtl="0" fontAlgn="ctr"/>
                      <a:r>
                        <a:rPr lang="en-US" sz="900" b="0" i="0" u="none" strike="noStrike" dirty="0">
                          <a:solidFill>
                            <a:schemeClr val="tx1">
                              <a:lumMod val="75000"/>
                            </a:schemeClr>
                          </a:solidFill>
                          <a:effectLst/>
                          <a:latin typeface="Arial" panose="020B0604020202020204" pitchFamily="34" charset="0"/>
                        </a:rPr>
                        <a:t>2.5% of revenue</a:t>
                      </a:r>
                    </a:p>
                  </a:txBody>
                  <a:tcPr marL="4197" marR="4197" marT="4197" marB="0" anchor="ctr">
                    <a:lnL>
                      <a:noFill/>
                    </a:lnL>
                    <a:lnR>
                      <a:noFill/>
                    </a:lnR>
                    <a:lnT>
                      <a:noFill/>
                    </a:lnT>
                    <a:lnB>
                      <a:noFill/>
                    </a:lnB>
                    <a:solidFill>
                      <a:srgbClr val="FFFFFF"/>
                    </a:solidFill>
                  </a:tcPr>
                </a:tc>
                <a:extLst>
                  <a:ext uri="{0D108BD9-81ED-4DB2-BD59-A6C34878D82A}">
                    <a16:rowId xmlns:a16="http://schemas.microsoft.com/office/drawing/2014/main" val="3325377949"/>
                  </a:ext>
                </a:extLst>
              </a:tr>
            </a:tbl>
          </a:graphicData>
        </a:graphic>
      </p:graphicFrame>
    </p:spTree>
    <p:extLst>
      <p:ext uri="{BB962C8B-B14F-4D97-AF65-F5344CB8AC3E}">
        <p14:creationId xmlns:p14="http://schemas.microsoft.com/office/powerpoint/2010/main" val="366619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E457E863-DD26-8C41-8A60-3FF69424A56D}"/>
              </a:ext>
            </a:extLst>
          </p:cNvPr>
          <p:cNvSpPr/>
          <p:nvPr/>
        </p:nvSpPr>
        <p:spPr>
          <a:xfrm>
            <a:off x="829055" y="4852785"/>
            <a:ext cx="10686415" cy="1053465"/>
          </a:xfrm>
          <a:custGeom>
            <a:avLst/>
            <a:gdLst/>
            <a:ahLst/>
            <a:cxnLst/>
            <a:rect l="l" t="t" r="r" b="b"/>
            <a:pathLst>
              <a:path w="10686415" h="1053464">
                <a:moveTo>
                  <a:pt x="10686288" y="0"/>
                </a:moveTo>
                <a:lnTo>
                  <a:pt x="0" y="0"/>
                </a:lnTo>
                <a:lnTo>
                  <a:pt x="0" y="933411"/>
                </a:lnTo>
                <a:lnTo>
                  <a:pt x="9413" y="980037"/>
                </a:lnTo>
                <a:lnTo>
                  <a:pt x="35085" y="1018112"/>
                </a:lnTo>
                <a:lnTo>
                  <a:pt x="73160" y="1043784"/>
                </a:lnTo>
                <a:lnTo>
                  <a:pt x="119786" y="1053198"/>
                </a:lnTo>
                <a:lnTo>
                  <a:pt x="10566501" y="1053198"/>
                </a:lnTo>
                <a:lnTo>
                  <a:pt x="10613127" y="1043784"/>
                </a:lnTo>
                <a:lnTo>
                  <a:pt x="10651202" y="1018112"/>
                </a:lnTo>
                <a:lnTo>
                  <a:pt x="10676874" y="980037"/>
                </a:lnTo>
                <a:lnTo>
                  <a:pt x="10686288" y="933411"/>
                </a:lnTo>
                <a:lnTo>
                  <a:pt x="10686288" y="0"/>
                </a:lnTo>
                <a:close/>
              </a:path>
            </a:pathLst>
          </a:custGeom>
          <a:solidFill>
            <a:srgbClr val="4193A3"/>
          </a:solidFill>
        </p:spPr>
        <p:txBody>
          <a:bodyPr wrap="square" lIns="0" tIns="0" rIns="0" bIns="0" rtlCol="0"/>
          <a:lstStyle/>
          <a:p>
            <a:endParaRPr/>
          </a:p>
        </p:txBody>
      </p:sp>
      <p:sp>
        <p:nvSpPr>
          <p:cNvPr id="4" name="object 9">
            <a:extLst>
              <a:ext uri="{FF2B5EF4-FFF2-40B4-BE49-F238E27FC236}">
                <a16:creationId xmlns:a16="http://schemas.microsoft.com/office/drawing/2014/main" id="{585E0E78-1EDE-224A-8235-1040E394E61F}"/>
              </a:ext>
            </a:extLst>
          </p:cNvPr>
          <p:cNvSpPr/>
          <p:nvPr/>
        </p:nvSpPr>
        <p:spPr>
          <a:xfrm>
            <a:off x="829055" y="965687"/>
            <a:ext cx="10686288" cy="3887101"/>
          </a:xfrm>
          <a:prstGeom prst="rect">
            <a:avLst/>
          </a:prstGeom>
          <a:blipFill>
            <a:blip r:embed="rId2" cstate="print"/>
            <a:stretch>
              <a:fillRect/>
            </a:stretch>
          </a:blipFill>
        </p:spPr>
        <p:txBody>
          <a:bodyPr wrap="square" lIns="0" tIns="0" rIns="0" bIns="0" rtlCol="0"/>
          <a:lstStyle/>
          <a:p>
            <a:endParaRPr/>
          </a:p>
        </p:txBody>
      </p:sp>
      <p:sp>
        <p:nvSpPr>
          <p:cNvPr id="6" name="object 11">
            <a:extLst>
              <a:ext uri="{FF2B5EF4-FFF2-40B4-BE49-F238E27FC236}">
                <a16:creationId xmlns:a16="http://schemas.microsoft.com/office/drawing/2014/main" id="{AF4FCF14-AC47-9447-9577-F9B60394C398}"/>
              </a:ext>
            </a:extLst>
          </p:cNvPr>
          <p:cNvSpPr txBox="1"/>
          <p:nvPr/>
        </p:nvSpPr>
        <p:spPr>
          <a:xfrm>
            <a:off x="1092200" y="4991282"/>
            <a:ext cx="2237740" cy="762000"/>
          </a:xfrm>
          <a:prstGeom prst="rect">
            <a:avLst/>
          </a:prstGeom>
        </p:spPr>
        <p:txBody>
          <a:bodyPr vert="horz" wrap="square" lIns="0" tIns="11430" rIns="0" bIns="0" rtlCol="0">
            <a:spAutoFit/>
          </a:bodyPr>
          <a:lstStyle/>
          <a:p>
            <a:pPr marL="12700">
              <a:lnSpc>
                <a:spcPct val="100000"/>
              </a:lnSpc>
              <a:spcBef>
                <a:spcPts val="90"/>
              </a:spcBef>
            </a:pPr>
            <a:r>
              <a:rPr sz="1300" b="1" spc="-15">
                <a:solidFill>
                  <a:srgbClr val="FFFFFF"/>
                </a:solidFill>
                <a:latin typeface="Tisa Sans Pro"/>
                <a:cs typeface="Tisa Sans Pro"/>
              </a:rPr>
              <a:t>Flora</a:t>
            </a:r>
            <a:r>
              <a:rPr sz="1300" b="1" spc="-10">
                <a:solidFill>
                  <a:srgbClr val="FFFFFF"/>
                </a:solidFill>
                <a:latin typeface="Tisa Sans Pro"/>
                <a:cs typeface="Tisa Sans Pro"/>
              </a:rPr>
              <a:t> </a:t>
            </a:r>
            <a:r>
              <a:rPr sz="1300" b="1" spc="-25">
                <a:solidFill>
                  <a:srgbClr val="FFFFFF"/>
                </a:solidFill>
                <a:latin typeface="Tisa Sans Pro"/>
                <a:cs typeface="Tisa Sans Pro"/>
              </a:rPr>
              <a:t>Wood</a:t>
            </a:r>
            <a:endParaRPr sz="1300">
              <a:latin typeface="Tisa Sans Pro"/>
              <a:cs typeface="Tisa Sans Pro"/>
            </a:endParaRPr>
          </a:p>
          <a:p>
            <a:pPr marL="12700">
              <a:lnSpc>
                <a:spcPct val="100000"/>
              </a:lnSpc>
              <a:spcBef>
                <a:spcPts val="15"/>
              </a:spcBef>
            </a:pPr>
            <a:r>
              <a:rPr sz="1150" spc="-5">
                <a:solidFill>
                  <a:srgbClr val="FFFFFF"/>
                </a:solidFill>
                <a:latin typeface="Tisa Sans Pro"/>
                <a:cs typeface="Tisa Sans Pro"/>
              </a:rPr>
              <a:t>Director, </a:t>
            </a:r>
            <a:r>
              <a:rPr sz="1150" spc="10">
                <a:solidFill>
                  <a:srgbClr val="FFFFFF"/>
                </a:solidFill>
                <a:latin typeface="Tisa Sans Pro"/>
                <a:cs typeface="Tisa Sans Pro"/>
              </a:rPr>
              <a:t>Investor</a:t>
            </a:r>
            <a:r>
              <a:rPr sz="1150" spc="5">
                <a:solidFill>
                  <a:srgbClr val="FFFFFF"/>
                </a:solidFill>
                <a:latin typeface="Tisa Sans Pro"/>
                <a:cs typeface="Tisa Sans Pro"/>
              </a:rPr>
              <a:t> </a:t>
            </a:r>
            <a:r>
              <a:rPr sz="1150" spc="10">
                <a:solidFill>
                  <a:srgbClr val="FFFFFF"/>
                </a:solidFill>
                <a:latin typeface="Tisa Sans Pro"/>
                <a:cs typeface="Tisa Sans Pro"/>
              </a:rPr>
              <a:t>Relations</a:t>
            </a:r>
            <a:endParaRPr sz="1150">
              <a:latin typeface="Tisa Sans Pro"/>
              <a:cs typeface="Tisa Sans Pro"/>
            </a:endParaRPr>
          </a:p>
          <a:p>
            <a:pPr marL="12700">
              <a:lnSpc>
                <a:spcPct val="100000"/>
              </a:lnSpc>
              <a:spcBef>
                <a:spcPts val="40"/>
              </a:spcBef>
            </a:pPr>
            <a:r>
              <a:rPr sz="1150" b="1" spc="15">
                <a:solidFill>
                  <a:srgbClr val="FFFFFF"/>
                </a:solidFill>
                <a:latin typeface="Tisa Sans Pro"/>
                <a:cs typeface="Tisa Sans Pro"/>
              </a:rPr>
              <a:t>Phone: </a:t>
            </a:r>
            <a:r>
              <a:rPr sz="1150" spc="15">
                <a:solidFill>
                  <a:srgbClr val="FFFFFF"/>
                </a:solidFill>
                <a:latin typeface="Tisa Sans Pro"/>
                <a:cs typeface="Tisa Sans Pro"/>
              </a:rPr>
              <a:t>(416)</a:t>
            </a:r>
            <a:r>
              <a:rPr sz="1150" spc="-10">
                <a:solidFill>
                  <a:srgbClr val="FFFFFF"/>
                </a:solidFill>
                <a:latin typeface="Tisa Sans Pro"/>
                <a:cs typeface="Tisa Sans Pro"/>
              </a:rPr>
              <a:t> </a:t>
            </a:r>
            <a:r>
              <a:rPr sz="1150" spc="15">
                <a:solidFill>
                  <a:srgbClr val="FFFFFF"/>
                </a:solidFill>
                <a:latin typeface="Tisa Sans Pro"/>
                <a:cs typeface="Tisa Sans Pro"/>
              </a:rPr>
              <a:t>346-9020</a:t>
            </a:r>
            <a:endParaRPr sz="1150">
              <a:latin typeface="Tisa Sans Pro"/>
              <a:cs typeface="Tisa Sans Pro"/>
            </a:endParaRPr>
          </a:p>
          <a:p>
            <a:pPr marL="12700">
              <a:lnSpc>
                <a:spcPct val="100000"/>
              </a:lnSpc>
              <a:spcBef>
                <a:spcPts val="45"/>
              </a:spcBef>
            </a:pPr>
            <a:r>
              <a:rPr sz="1150" b="1" spc="15">
                <a:solidFill>
                  <a:srgbClr val="FFFFFF"/>
                </a:solidFill>
                <a:latin typeface="Tisa Sans Pro"/>
                <a:cs typeface="Tisa Sans Pro"/>
              </a:rPr>
              <a:t>Email:</a:t>
            </a:r>
            <a:r>
              <a:rPr sz="1150" b="1" spc="-40">
                <a:solidFill>
                  <a:srgbClr val="FFFFFF"/>
                </a:solidFill>
                <a:latin typeface="Tisa Sans Pro"/>
                <a:cs typeface="Tisa Sans Pro"/>
              </a:rPr>
              <a:t> </a:t>
            </a:r>
            <a:r>
              <a:rPr sz="1150" spc="10">
                <a:solidFill>
                  <a:srgbClr val="FFFFFF"/>
                </a:solidFill>
                <a:latin typeface="Tisa Sans Pro"/>
                <a:cs typeface="Tisa Sans Pro"/>
                <a:hlinkClick r:id="rId3"/>
              </a:rPr>
              <a:t>flora@altiusminerals.com</a:t>
            </a:r>
            <a:endParaRPr sz="1150">
              <a:latin typeface="Tisa Sans Pro"/>
              <a:cs typeface="Tisa Sans Pro"/>
            </a:endParaRPr>
          </a:p>
        </p:txBody>
      </p:sp>
      <p:sp>
        <p:nvSpPr>
          <p:cNvPr id="7" name="object 12">
            <a:extLst>
              <a:ext uri="{FF2B5EF4-FFF2-40B4-BE49-F238E27FC236}">
                <a16:creationId xmlns:a16="http://schemas.microsoft.com/office/drawing/2014/main" id="{B9E3453B-9661-2E46-8247-149E683DC4A1}"/>
              </a:ext>
            </a:extLst>
          </p:cNvPr>
          <p:cNvSpPr txBox="1"/>
          <p:nvPr/>
        </p:nvSpPr>
        <p:spPr>
          <a:xfrm>
            <a:off x="9525341" y="1285959"/>
            <a:ext cx="525780" cy="502920"/>
          </a:xfrm>
          <a:prstGeom prst="rect">
            <a:avLst/>
          </a:prstGeom>
        </p:spPr>
        <p:txBody>
          <a:bodyPr vert="horz" wrap="square" lIns="0" tIns="13335" rIns="0" bIns="0" rtlCol="0">
            <a:spAutoFit/>
          </a:bodyPr>
          <a:lstStyle/>
          <a:p>
            <a:pPr marL="12700" marR="128905">
              <a:lnSpc>
                <a:spcPct val="100000"/>
              </a:lnSpc>
              <a:spcBef>
                <a:spcPts val="105"/>
              </a:spcBef>
            </a:pPr>
            <a:r>
              <a:rPr sz="650" dirty="0">
                <a:solidFill>
                  <a:srgbClr val="026773"/>
                </a:solidFill>
                <a:latin typeface="Tisa Sans Pro"/>
                <a:cs typeface="Tisa Sans Pro"/>
              </a:rPr>
              <a:t>P</a:t>
            </a:r>
            <a:r>
              <a:rPr sz="650" spc="-10" dirty="0">
                <a:solidFill>
                  <a:srgbClr val="026773"/>
                </a:solidFill>
                <a:latin typeface="Tisa Sans Pro"/>
                <a:cs typeface="Tisa Sans Pro"/>
              </a:rPr>
              <a:t>r</a:t>
            </a:r>
            <a:r>
              <a:rPr sz="650" dirty="0">
                <a:solidFill>
                  <a:srgbClr val="026773"/>
                </a:solidFill>
                <a:latin typeface="Tisa Sans Pro"/>
                <a:cs typeface="Tisa Sans Pro"/>
              </a:rPr>
              <a:t>oducing</a:t>
            </a:r>
            <a:r>
              <a:rPr lang="en-CA" sz="650" dirty="0">
                <a:solidFill>
                  <a:srgbClr val="026773"/>
                </a:solidFill>
                <a:latin typeface="Tisa Sans Pro"/>
                <a:cs typeface="Tisa Sans Pro"/>
              </a:rPr>
              <a:t> </a:t>
            </a:r>
            <a:r>
              <a:rPr sz="650" dirty="0">
                <a:solidFill>
                  <a:srgbClr val="026773"/>
                </a:solidFill>
                <a:latin typeface="Tisa Sans Pro"/>
                <a:cs typeface="Tisa Sans Pro"/>
              </a:rPr>
              <a:t>Royalties</a:t>
            </a:r>
            <a:endParaRPr sz="650" dirty="0">
              <a:latin typeface="Tisa Sans Pro"/>
              <a:cs typeface="Tisa Sans Pro"/>
            </a:endParaRPr>
          </a:p>
          <a:p>
            <a:pPr marL="12700" marR="5080">
              <a:lnSpc>
                <a:spcPct val="100000"/>
              </a:lnSpc>
              <a:spcBef>
                <a:spcPts val="620"/>
              </a:spcBef>
            </a:pPr>
            <a:r>
              <a:rPr sz="650" spc="5" dirty="0">
                <a:solidFill>
                  <a:srgbClr val="026773"/>
                </a:solidFill>
                <a:latin typeface="Tisa Sans Pro"/>
                <a:cs typeface="Tisa Sans Pro"/>
              </a:rPr>
              <a:t>D</a:t>
            </a:r>
            <a:r>
              <a:rPr sz="650" spc="-5" dirty="0">
                <a:solidFill>
                  <a:srgbClr val="026773"/>
                </a:solidFill>
                <a:latin typeface="Tisa Sans Pro"/>
                <a:cs typeface="Tisa Sans Pro"/>
              </a:rPr>
              <a:t>e</a:t>
            </a:r>
            <a:r>
              <a:rPr sz="650" spc="-10" dirty="0">
                <a:solidFill>
                  <a:srgbClr val="026773"/>
                </a:solidFill>
                <a:latin typeface="Tisa Sans Pro"/>
                <a:cs typeface="Tisa Sans Pro"/>
              </a:rPr>
              <a:t>v</a:t>
            </a:r>
            <a:r>
              <a:rPr sz="650" dirty="0">
                <a:solidFill>
                  <a:srgbClr val="026773"/>
                </a:solidFill>
                <a:latin typeface="Tisa Sans Pro"/>
                <a:cs typeface="Tisa Sans Pro"/>
              </a:rPr>
              <a:t>el</a:t>
            </a:r>
            <a:r>
              <a:rPr sz="650" spc="-5" dirty="0">
                <a:solidFill>
                  <a:srgbClr val="026773"/>
                </a:solidFill>
                <a:latin typeface="Tisa Sans Pro"/>
                <a:cs typeface="Tisa Sans Pro"/>
              </a:rPr>
              <a:t>op</a:t>
            </a:r>
            <a:r>
              <a:rPr sz="650" dirty="0">
                <a:solidFill>
                  <a:srgbClr val="026773"/>
                </a:solidFill>
                <a:latin typeface="Tisa Sans Pro"/>
                <a:cs typeface="Tisa Sans Pro"/>
              </a:rPr>
              <a:t>ment</a:t>
            </a:r>
            <a:r>
              <a:rPr lang="en-CA" sz="650" dirty="0">
                <a:solidFill>
                  <a:srgbClr val="026773"/>
                </a:solidFill>
                <a:latin typeface="Tisa Sans Pro"/>
                <a:cs typeface="Tisa Sans Pro"/>
              </a:rPr>
              <a:t> </a:t>
            </a:r>
            <a:r>
              <a:rPr sz="650" dirty="0">
                <a:solidFill>
                  <a:srgbClr val="026773"/>
                </a:solidFill>
                <a:latin typeface="Tisa Sans Pro"/>
                <a:cs typeface="Tisa Sans Pro"/>
              </a:rPr>
              <a:t>Royalties</a:t>
            </a:r>
            <a:endParaRPr sz="650" dirty="0">
              <a:latin typeface="Tisa Sans Pro"/>
              <a:cs typeface="Tisa Sans Pro"/>
            </a:endParaRPr>
          </a:p>
        </p:txBody>
      </p:sp>
      <p:sp>
        <p:nvSpPr>
          <p:cNvPr id="8" name="object 13">
            <a:extLst>
              <a:ext uri="{FF2B5EF4-FFF2-40B4-BE49-F238E27FC236}">
                <a16:creationId xmlns:a16="http://schemas.microsoft.com/office/drawing/2014/main" id="{F8D9B52A-FFA8-8843-B584-E21E410E56D3}"/>
              </a:ext>
            </a:extLst>
          </p:cNvPr>
          <p:cNvSpPr txBox="1"/>
          <p:nvPr/>
        </p:nvSpPr>
        <p:spPr>
          <a:xfrm>
            <a:off x="10387482" y="1285959"/>
            <a:ext cx="708660" cy="502920"/>
          </a:xfrm>
          <a:prstGeom prst="rect">
            <a:avLst/>
          </a:prstGeom>
        </p:spPr>
        <p:txBody>
          <a:bodyPr vert="horz" wrap="square" lIns="0" tIns="13335" rIns="0" bIns="0" rtlCol="0">
            <a:spAutoFit/>
          </a:bodyPr>
          <a:lstStyle/>
          <a:p>
            <a:pPr marL="12700" marR="272415">
              <a:lnSpc>
                <a:spcPct val="100000"/>
              </a:lnSpc>
              <a:spcBef>
                <a:spcPts val="105"/>
              </a:spcBef>
            </a:pPr>
            <a:r>
              <a:rPr sz="650" dirty="0">
                <a:solidFill>
                  <a:srgbClr val="026773"/>
                </a:solidFill>
                <a:latin typeface="Tisa Sans Pro"/>
                <a:cs typeface="Tisa Sans Pro"/>
              </a:rPr>
              <a:t>Project</a:t>
            </a:r>
            <a:r>
              <a:rPr lang="en-CA" sz="650" dirty="0">
                <a:solidFill>
                  <a:srgbClr val="026773"/>
                </a:solidFill>
                <a:latin typeface="Tisa Sans Pro"/>
                <a:cs typeface="Tisa Sans Pro"/>
              </a:rPr>
              <a:t> </a:t>
            </a:r>
            <a:r>
              <a:rPr sz="650" dirty="0">
                <a:solidFill>
                  <a:srgbClr val="026773"/>
                </a:solidFill>
                <a:latin typeface="Tisa Sans Pro"/>
                <a:cs typeface="Tisa Sans Pro"/>
              </a:rPr>
              <a:t>Gene</a:t>
            </a:r>
            <a:r>
              <a:rPr sz="650" spc="-15" dirty="0">
                <a:solidFill>
                  <a:srgbClr val="026773"/>
                </a:solidFill>
                <a:latin typeface="Tisa Sans Pro"/>
                <a:cs typeface="Tisa Sans Pro"/>
              </a:rPr>
              <a:t>r</a:t>
            </a:r>
            <a:r>
              <a:rPr sz="650" spc="-10" dirty="0">
                <a:solidFill>
                  <a:srgbClr val="026773"/>
                </a:solidFill>
                <a:latin typeface="Tisa Sans Pro"/>
                <a:cs typeface="Tisa Sans Pro"/>
              </a:rPr>
              <a:t>a</a:t>
            </a:r>
            <a:r>
              <a:rPr sz="650" dirty="0">
                <a:solidFill>
                  <a:srgbClr val="026773"/>
                </a:solidFill>
                <a:latin typeface="Tisa Sans Pro"/>
                <a:cs typeface="Tisa Sans Pro"/>
              </a:rPr>
              <a:t>ti</a:t>
            </a:r>
            <a:r>
              <a:rPr sz="650" spc="-5" dirty="0">
                <a:solidFill>
                  <a:srgbClr val="026773"/>
                </a:solidFill>
                <a:latin typeface="Tisa Sans Pro"/>
                <a:cs typeface="Tisa Sans Pro"/>
              </a:rPr>
              <a:t>o</a:t>
            </a:r>
            <a:r>
              <a:rPr sz="650" dirty="0">
                <a:solidFill>
                  <a:srgbClr val="026773"/>
                </a:solidFill>
                <a:latin typeface="Tisa Sans Pro"/>
                <a:cs typeface="Tisa Sans Pro"/>
              </a:rPr>
              <a:t>n</a:t>
            </a:r>
            <a:endParaRPr sz="650" dirty="0">
              <a:latin typeface="Tisa Sans Pro"/>
              <a:cs typeface="Tisa Sans Pro"/>
            </a:endParaRPr>
          </a:p>
          <a:p>
            <a:pPr marL="12700" marR="5080">
              <a:lnSpc>
                <a:spcPct val="100000"/>
              </a:lnSpc>
              <a:spcBef>
                <a:spcPts val="620"/>
              </a:spcBef>
            </a:pPr>
            <a:r>
              <a:rPr sz="650" dirty="0">
                <a:solidFill>
                  <a:srgbClr val="026773"/>
                </a:solidFill>
                <a:latin typeface="Tisa Sans Pro"/>
                <a:cs typeface="Tisa Sans Pro"/>
              </a:rPr>
              <a:t>Renewable</a:t>
            </a:r>
            <a:r>
              <a:rPr sz="650" spc="-55" dirty="0">
                <a:solidFill>
                  <a:srgbClr val="026773"/>
                </a:solidFill>
                <a:latin typeface="Tisa Sans Pro"/>
                <a:cs typeface="Tisa Sans Pro"/>
              </a:rPr>
              <a:t> </a:t>
            </a:r>
            <a:r>
              <a:rPr sz="650" spc="-5" dirty="0">
                <a:solidFill>
                  <a:srgbClr val="026773"/>
                </a:solidFill>
                <a:latin typeface="Tisa Sans Pro"/>
                <a:cs typeface="Tisa Sans Pro"/>
              </a:rPr>
              <a:t>Energy</a:t>
            </a:r>
            <a:r>
              <a:rPr lang="en-CA" sz="650" spc="-5" dirty="0">
                <a:solidFill>
                  <a:srgbClr val="026773"/>
                </a:solidFill>
                <a:latin typeface="Tisa Sans Pro"/>
                <a:cs typeface="Tisa Sans Pro"/>
              </a:rPr>
              <a:t> </a:t>
            </a:r>
            <a:r>
              <a:rPr sz="650" dirty="0">
                <a:solidFill>
                  <a:srgbClr val="026773"/>
                </a:solidFill>
                <a:latin typeface="Tisa Sans Pro"/>
                <a:cs typeface="Tisa Sans Pro"/>
              </a:rPr>
              <a:t>Portfolio</a:t>
            </a:r>
            <a:endParaRPr sz="650" dirty="0">
              <a:latin typeface="Tisa Sans Pro"/>
              <a:cs typeface="Tisa Sans Pro"/>
            </a:endParaRPr>
          </a:p>
        </p:txBody>
      </p:sp>
    </p:spTree>
    <p:extLst>
      <p:ext uri="{BB962C8B-B14F-4D97-AF65-F5344CB8AC3E}">
        <p14:creationId xmlns:p14="http://schemas.microsoft.com/office/powerpoint/2010/main" val="252514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4234FCC-5B16-47F9-A60C-FF8CBF117964}"/>
              </a:ext>
            </a:extLst>
          </p:cNvPr>
          <p:cNvSpPr/>
          <p:nvPr/>
        </p:nvSpPr>
        <p:spPr>
          <a:xfrm>
            <a:off x="546764" y="3878152"/>
            <a:ext cx="5777832" cy="552318"/>
          </a:xfrm>
          <a:prstGeom prst="roundRect">
            <a:avLst>
              <a:gd name="adj" fmla="val 3857"/>
            </a:avLst>
          </a:prstGeom>
          <a:solidFill>
            <a:srgbClr val="111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A026EC71-178B-4CF7-853E-8E5D2639AB76}"/>
              </a:ext>
            </a:extLst>
          </p:cNvPr>
          <p:cNvSpPr/>
          <p:nvPr/>
        </p:nvSpPr>
        <p:spPr>
          <a:xfrm>
            <a:off x="546764" y="4563395"/>
            <a:ext cx="5777832" cy="552318"/>
          </a:xfrm>
          <a:prstGeom prst="roundRect">
            <a:avLst>
              <a:gd name="adj" fmla="val 3857"/>
            </a:avLst>
          </a:prstGeom>
          <a:solidFill>
            <a:srgbClr val="EAA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3B162FE-EF1C-46EC-AC9F-BA794515DBC0}"/>
              </a:ext>
            </a:extLst>
          </p:cNvPr>
          <p:cNvSpPr/>
          <p:nvPr/>
        </p:nvSpPr>
        <p:spPr>
          <a:xfrm>
            <a:off x="546764" y="3191888"/>
            <a:ext cx="5777832" cy="552318"/>
          </a:xfrm>
          <a:prstGeom prst="roundRect">
            <a:avLst>
              <a:gd name="adj" fmla="val 3857"/>
            </a:avLst>
          </a:prstGeom>
          <a:solidFill>
            <a:srgbClr val="8CB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EDFADAA5-6734-4656-8999-C9652D5B7AE3}"/>
              </a:ext>
            </a:extLst>
          </p:cNvPr>
          <p:cNvSpPr/>
          <p:nvPr/>
        </p:nvSpPr>
        <p:spPr>
          <a:xfrm>
            <a:off x="546764" y="2505624"/>
            <a:ext cx="5777832" cy="552318"/>
          </a:xfrm>
          <a:prstGeom prst="roundRect">
            <a:avLst>
              <a:gd name="adj" fmla="val 3857"/>
            </a:avLst>
          </a:prstGeom>
          <a:solidFill>
            <a:srgbClr val="41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bject 3">
            <a:extLst>
              <a:ext uri="{FF2B5EF4-FFF2-40B4-BE49-F238E27FC236}">
                <a16:creationId xmlns:a16="http://schemas.microsoft.com/office/drawing/2014/main" id="{4DFE0511-DCD3-654F-B0C5-759E8DEA4B33}"/>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26" name="object 7">
            <a:extLst>
              <a:ext uri="{FF2B5EF4-FFF2-40B4-BE49-F238E27FC236}">
                <a16:creationId xmlns:a16="http://schemas.microsoft.com/office/drawing/2014/main" id="{522DE2A9-6417-4043-B214-A8F738793631}"/>
              </a:ext>
            </a:extLst>
          </p:cNvPr>
          <p:cNvSpPr txBox="1">
            <a:spLocks/>
          </p:cNvSpPr>
          <p:nvPr/>
        </p:nvSpPr>
        <p:spPr>
          <a:xfrm>
            <a:off x="445828" y="304800"/>
            <a:ext cx="11669966" cy="982320"/>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400" dirty="0">
                <a:solidFill>
                  <a:srgbClr val="111E6C"/>
                </a:solidFill>
                <a:latin typeface="+mj-lt"/>
              </a:rPr>
              <a:t>Sustainable Natural Resource Royalty Leader</a:t>
            </a:r>
          </a:p>
          <a:p>
            <a:r>
              <a:rPr lang="en-US" dirty="0">
                <a:solidFill>
                  <a:srgbClr val="8CB06B"/>
                </a:solidFill>
                <a:latin typeface="+mj-lt"/>
              </a:rPr>
              <a:t>Enabling Change While Delivering Strong Returns For Shareholders</a:t>
            </a:r>
          </a:p>
          <a:p>
            <a:endParaRPr lang="en-US" sz="2100" dirty="0">
              <a:solidFill>
                <a:schemeClr val="tx2"/>
              </a:solidFill>
            </a:endParaRPr>
          </a:p>
        </p:txBody>
      </p:sp>
      <p:sp>
        <p:nvSpPr>
          <p:cNvPr id="27" name="object 4">
            <a:extLst>
              <a:ext uri="{FF2B5EF4-FFF2-40B4-BE49-F238E27FC236}">
                <a16:creationId xmlns:a16="http://schemas.microsoft.com/office/drawing/2014/main" id="{898CC300-B7E4-42AE-8195-E1699F6919E8}"/>
              </a:ext>
            </a:extLst>
          </p:cNvPr>
          <p:cNvSpPr/>
          <p:nvPr/>
        </p:nvSpPr>
        <p:spPr>
          <a:xfrm>
            <a:off x="847623" y="6451600"/>
            <a:ext cx="0" cy="280670"/>
          </a:xfrm>
          <a:custGeom>
            <a:avLst/>
            <a:gdLst/>
            <a:ahLst/>
            <a:cxnLst/>
            <a:rect l="l" t="t" r="r" b="b"/>
            <a:pathLst>
              <a:path h="280670">
                <a:moveTo>
                  <a:pt x="0" y="0"/>
                </a:moveTo>
                <a:lnTo>
                  <a:pt x="0" y="280352"/>
                </a:lnTo>
              </a:path>
            </a:pathLst>
          </a:custGeom>
          <a:ln w="6350">
            <a:solidFill>
              <a:srgbClr val="111E6C"/>
            </a:solidFill>
          </a:ln>
        </p:spPr>
        <p:txBody>
          <a:bodyPr wrap="square" lIns="0" tIns="0" rIns="0" bIns="0" rtlCol="0"/>
          <a:lstStyle/>
          <a:p>
            <a:endParaRPr/>
          </a:p>
        </p:txBody>
      </p:sp>
      <p:sp>
        <p:nvSpPr>
          <p:cNvPr id="28" name="object 5">
            <a:extLst>
              <a:ext uri="{FF2B5EF4-FFF2-40B4-BE49-F238E27FC236}">
                <a16:creationId xmlns:a16="http://schemas.microsoft.com/office/drawing/2014/main" id="{6CBD59AA-CF4F-445E-987A-2E828A6AEB5D}"/>
              </a:ext>
            </a:extLst>
          </p:cNvPr>
          <p:cNvSpPr txBox="1"/>
          <p:nvPr/>
        </p:nvSpPr>
        <p:spPr>
          <a:xfrm>
            <a:off x="878563" y="6501333"/>
            <a:ext cx="1447165" cy="147320"/>
          </a:xfrm>
          <a:prstGeom prst="rect">
            <a:avLst/>
          </a:prstGeom>
        </p:spPr>
        <p:txBody>
          <a:bodyPr vert="horz" wrap="square" lIns="0" tIns="12700" rIns="0" bIns="0" rtlCol="0">
            <a:spAutoFit/>
          </a:bodyPr>
          <a:lstStyle/>
          <a:p>
            <a:pPr marL="12700">
              <a:lnSpc>
                <a:spcPct val="100000"/>
              </a:lnSpc>
              <a:spcBef>
                <a:spcPts val="100"/>
              </a:spcBef>
            </a:pPr>
            <a:r>
              <a:rPr sz="800" spc="70" dirty="0">
                <a:solidFill>
                  <a:srgbClr val="111E6C"/>
                </a:solidFill>
                <a:latin typeface="Tisa Sans Pro"/>
                <a:cs typeface="Tisa Sans Pro"/>
              </a:rPr>
              <a:t>TSX: </a:t>
            </a:r>
            <a:r>
              <a:rPr sz="800" b="1" spc="65" dirty="0">
                <a:solidFill>
                  <a:srgbClr val="111E6C"/>
                </a:solidFill>
                <a:latin typeface="Tisa Sans Pro"/>
                <a:cs typeface="Tisa Sans Pro"/>
              </a:rPr>
              <a:t>ALS </a:t>
            </a:r>
            <a:r>
              <a:rPr sz="800" dirty="0">
                <a:solidFill>
                  <a:srgbClr val="111E6C"/>
                </a:solidFill>
                <a:latin typeface="Tisa Sans Pro"/>
                <a:cs typeface="Tisa Sans Pro"/>
              </a:rPr>
              <a:t>| </a:t>
            </a:r>
            <a:r>
              <a:rPr sz="800" spc="65" dirty="0">
                <a:solidFill>
                  <a:srgbClr val="111E6C"/>
                </a:solidFill>
                <a:latin typeface="Tisa Sans Pro"/>
                <a:cs typeface="Tisa Sans Pro"/>
              </a:rPr>
              <a:t>OTCQX:</a:t>
            </a:r>
            <a:r>
              <a:rPr sz="800" spc="-55" dirty="0">
                <a:solidFill>
                  <a:srgbClr val="111E6C"/>
                </a:solidFill>
                <a:latin typeface="Tisa Sans Pro"/>
                <a:cs typeface="Tisa Sans Pro"/>
              </a:rPr>
              <a:t> </a:t>
            </a:r>
            <a:r>
              <a:rPr sz="800" b="1" spc="65" dirty="0">
                <a:solidFill>
                  <a:srgbClr val="111E6C"/>
                </a:solidFill>
                <a:latin typeface="Tisa Sans Pro"/>
                <a:cs typeface="Tisa Sans Pro"/>
              </a:rPr>
              <a:t>ATUSF</a:t>
            </a:r>
            <a:r>
              <a:rPr sz="800" b="1" spc="-60" dirty="0">
                <a:solidFill>
                  <a:srgbClr val="111E6C"/>
                </a:solidFill>
                <a:latin typeface="Tisa Sans Pro"/>
                <a:cs typeface="Tisa Sans Pro"/>
              </a:rPr>
              <a:t> </a:t>
            </a:r>
            <a:endParaRPr sz="800" dirty="0">
              <a:latin typeface="Tisa Sans Pro"/>
              <a:cs typeface="Tisa Sans Pro"/>
            </a:endParaRPr>
          </a:p>
        </p:txBody>
      </p:sp>
      <p:sp>
        <p:nvSpPr>
          <p:cNvPr id="29" name="object 6">
            <a:extLst>
              <a:ext uri="{FF2B5EF4-FFF2-40B4-BE49-F238E27FC236}">
                <a16:creationId xmlns:a16="http://schemas.microsoft.com/office/drawing/2014/main" id="{8F8A9906-FAE8-4F7D-816E-C681E6093F74}"/>
              </a:ext>
            </a:extLst>
          </p:cNvPr>
          <p:cNvSpPr/>
          <p:nvPr/>
        </p:nvSpPr>
        <p:spPr>
          <a:xfrm>
            <a:off x="457206" y="6454689"/>
            <a:ext cx="285751" cy="27813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2854E442-AC71-C442-A1A1-8DF990B4684F}"/>
              </a:ext>
            </a:extLst>
          </p:cNvPr>
          <p:cNvSpPr txBox="1"/>
          <p:nvPr/>
        </p:nvSpPr>
        <p:spPr>
          <a:xfrm>
            <a:off x="6972976" y="2286715"/>
            <a:ext cx="4648197" cy="3726213"/>
          </a:xfrm>
          <a:prstGeom prst="rect">
            <a:avLst/>
          </a:prstGeom>
          <a:noFill/>
        </p:spPr>
        <p:txBody>
          <a:bodyPr wrap="square" rtlCol="0">
            <a:spAutoFit/>
          </a:bodyPr>
          <a:lstStyle/>
          <a:p>
            <a:pPr marL="446088" indent="-446088">
              <a:lnSpc>
                <a:spcPct val="150000"/>
              </a:lnSpc>
              <a:spcAft>
                <a:spcPts val="1200"/>
              </a:spcAft>
              <a:buSzPct val="150000"/>
              <a:buBlip>
                <a:blip r:embed="rId3"/>
              </a:buBlip>
            </a:pPr>
            <a:r>
              <a:rPr lang="en-US" sz="1200" dirty="0"/>
              <a:t>Specialized in long-life royalties on natural resources that are essential to the world meeting its sustainability objectives</a:t>
            </a:r>
          </a:p>
          <a:p>
            <a:pPr marL="446088" indent="-446088">
              <a:lnSpc>
                <a:spcPct val="150000"/>
              </a:lnSpc>
              <a:spcAft>
                <a:spcPts val="1200"/>
              </a:spcAft>
              <a:buSzPct val="150000"/>
              <a:buBlip>
                <a:blip r:embed="rId3"/>
              </a:buBlip>
            </a:pPr>
            <a:r>
              <a:rPr lang="en-US" sz="1200" dirty="0"/>
              <a:t>Track record of generating strong returns through counter-cyclical investment discipline - proving that making a difference does not have to mean sacrificing returns</a:t>
            </a:r>
          </a:p>
          <a:p>
            <a:pPr marL="446088" indent="-446088">
              <a:lnSpc>
                <a:spcPct val="150000"/>
              </a:lnSpc>
              <a:spcAft>
                <a:spcPts val="1200"/>
              </a:spcAft>
              <a:buSzPct val="150000"/>
              <a:buBlip>
                <a:blip r:embed="rId3"/>
              </a:buBlip>
            </a:pPr>
            <a:r>
              <a:rPr lang="en-US" sz="1200" dirty="0"/>
              <a:t>Business model offers superior long-term risk protection while providing free upside optionality to growth</a:t>
            </a:r>
          </a:p>
          <a:p>
            <a:pPr marL="446088" indent="-446088">
              <a:lnSpc>
                <a:spcPct val="150000"/>
              </a:lnSpc>
              <a:spcAft>
                <a:spcPts val="1200"/>
              </a:spcAft>
              <a:buSzPct val="150000"/>
              <a:buBlip>
                <a:blip r:embed="rId3"/>
              </a:buBlip>
            </a:pPr>
            <a:r>
              <a:rPr lang="en-US" sz="1200" dirty="0"/>
              <a:t>Natural inflation hedge due to price based revenue growth without exposure to capital and operating cost inflation</a:t>
            </a:r>
          </a:p>
          <a:p>
            <a:pPr marL="285750" indent="-285750">
              <a:lnSpc>
                <a:spcPct val="150000"/>
              </a:lnSpc>
              <a:buSzPct val="125000"/>
              <a:buBlip>
                <a:blip r:embed="rId3"/>
              </a:buBlip>
            </a:pPr>
            <a:endParaRPr lang="en-US" sz="1200" dirty="0">
              <a:solidFill>
                <a:schemeClr val="tx1">
                  <a:lumMod val="85000"/>
                  <a:lumOff val="15000"/>
                </a:schemeClr>
              </a:solidFill>
            </a:endParaRPr>
          </a:p>
          <a:p>
            <a:pPr marL="285750" indent="-285750">
              <a:lnSpc>
                <a:spcPct val="150000"/>
              </a:lnSpc>
              <a:buFont typeface="Arial" panose="020B0604020202020204" pitchFamily="34" charset="0"/>
              <a:buChar char="•"/>
            </a:pPr>
            <a:endParaRPr lang="en-US" sz="1200" dirty="0">
              <a:solidFill>
                <a:schemeClr val="tx1">
                  <a:lumMod val="85000"/>
                  <a:lumOff val="15000"/>
                </a:schemeClr>
              </a:solidFill>
            </a:endParaRPr>
          </a:p>
        </p:txBody>
      </p:sp>
      <p:sp>
        <p:nvSpPr>
          <p:cNvPr id="3" name="TextBox 2">
            <a:extLst>
              <a:ext uri="{FF2B5EF4-FFF2-40B4-BE49-F238E27FC236}">
                <a16:creationId xmlns:a16="http://schemas.microsoft.com/office/drawing/2014/main" id="{3F12FBC9-3FB7-E94C-86D3-32323F4DC703}"/>
              </a:ext>
            </a:extLst>
          </p:cNvPr>
          <p:cNvSpPr txBox="1"/>
          <p:nvPr/>
        </p:nvSpPr>
        <p:spPr>
          <a:xfrm>
            <a:off x="540084" y="2643283"/>
            <a:ext cx="5777832" cy="276999"/>
          </a:xfrm>
          <a:prstGeom prst="rect">
            <a:avLst/>
          </a:prstGeom>
          <a:noFill/>
        </p:spPr>
        <p:txBody>
          <a:bodyPr wrap="square" rtlCol="0">
            <a:spAutoFit/>
          </a:bodyPr>
          <a:lstStyle/>
          <a:p>
            <a:pPr algn="ctr"/>
            <a:r>
              <a:rPr lang="en-US" sz="1200" dirty="0">
                <a:solidFill>
                  <a:schemeClr val="bg1"/>
                </a:solidFill>
              </a:rPr>
              <a:t>Renewable Energy Projects support the </a:t>
            </a:r>
            <a:r>
              <a:rPr lang="en-US" sz="1200" b="1" dirty="0">
                <a:solidFill>
                  <a:schemeClr val="bg1"/>
                </a:solidFill>
              </a:rPr>
              <a:t>decarbonization of Power Generation</a:t>
            </a:r>
          </a:p>
        </p:txBody>
      </p:sp>
      <p:sp>
        <p:nvSpPr>
          <p:cNvPr id="11" name="TextBox 10">
            <a:extLst>
              <a:ext uri="{FF2B5EF4-FFF2-40B4-BE49-F238E27FC236}">
                <a16:creationId xmlns:a16="http://schemas.microsoft.com/office/drawing/2014/main" id="{4FA29079-6425-46D6-A6AF-DC120DCD5A52}"/>
              </a:ext>
            </a:extLst>
          </p:cNvPr>
          <p:cNvSpPr txBox="1"/>
          <p:nvPr/>
        </p:nvSpPr>
        <p:spPr>
          <a:xfrm>
            <a:off x="381000" y="1981200"/>
            <a:ext cx="6096000" cy="338554"/>
          </a:xfrm>
          <a:prstGeom prst="rect">
            <a:avLst/>
          </a:prstGeom>
          <a:noFill/>
        </p:spPr>
        <p:txBody>
          <a:bodyPr wrap="square">
            <a:spAutoFit/>
          </a:bodyPr>
          <a:lstStyle/>
          <a:p>
            <a:pPr algn="ctr"/>
            <a:r>
              <a:rPr lang="en-US" sz="1600" b="1" dirty="0">
                <a:solidFill>
                  <a:schemeClr val="tx1">
                    <a:lumMod val="85000"/>
                    <a:lumOff val="15000"/>
                  </a:schemeClr>
                </a:solidFill>
              </a:rPr>
              <a:t>Invested in Key Sustainability Based Growth Trends</a:t>
            </a:r>
          </a:p>
        </p:txBody>
      </p:sp>
      <p:sp>
        <p:nvSpPr>
          <p:cNvPr id="16" name="TextBox 15">
            <a:extLst>
              <a:ext uri="{FF2B5EF4-FFF2-40B4-BE49-F238E27FC236}">
                <a16:creationId xmlns:a16="http://schemas.microsoft.com/office/drawing/2014/main" id="{91118377-E41F-4309-B4E7-882018955B8A}"/>
              </a:ext>
            </a:extLst>
          </p:cNvPr>
          <p:cNvSpPr txBox="1"/>
          <p:nvPr/>
        </p:nvSpPr>
        <p:spPr>
          <a:xfrm>
            <a:off x="511810" y="4683867"/>
            <a:ext cx="5791194" cy="276999"/>
          </a:xfrm>
          <a:prstGeom prst="rect">
            <a:avLst/>
          </a:prstGeom>
          <a:noFill/>
        </p:spPr>
        <p:txBody>
          <a:bodyPr wrap="square">
            <a:spAutoFit/>
          </a:bodyPr>
          <a:lstStyle/>
          <a:p>
            <a:pPr algn="ctr"/>
            <a:r>
              <a:rPr lang="en-US" sz="1200" dirty="0">
                <a:solidFill>
                  <a:schemeClr val="bg1"/>
                </a:solidFill>
              </a:rPr>
              <a:t>Potash is a natural fertilizer that enables </a:t>
            </a:r>
            <a:r>
              <a:rPr lang="en-US" sz="1200" b="1" dirty="0">
                <a:solidFill>
                  <a:schemeClr val="bg1"/>
                </a:solidFill>
              </a:rPr>
              <a:t>Food Sustainability and Limits Deforestation</a:t>
            </a:r>
            <a:endParaRPr lang="en-CA" sz="1200" b="1" dirty="0"/>
          </a:p>
        </p:txBody>
      </p:sp>
      <p:sp>
        <p:nvSpPr>
          <p:cNvPr id="18" name="TextBox 17">
            <a:extLst>
              <a:ext uri="{FF2B5EF4-FFF2-40B4-BE49-F238E27FC236}">
                <a16:creationId xmlns:a16="http://schemas.microsoft.com/office/drawing/2014/main" id="{C8BD9570-5F77-4885-971D-898CA9E47DF5}"/>
              </a:ext>
            </a:extLst>
          </p:cNvPr>
          <p:cNvSpPr txBox="1"/>
          <p:nvPr/>
        </p:nvSpPr>
        <p:spPr>
          <a:xfrm>
            <a:off x="546764" y="4015865"/>
            <a:ext cx="5777832" cy="276999"/>
          </a:xfrm>
          <a:prstGeom prst="rect">
            <a:avLst/>
          </a:prstGeom>
          <a:noFill/>
        </p:spPr>
        <p:txBody>
          <a:bodyPr wrap="square">
            <a:spAutoFit/>
          </a:bodyPr>
          <a:lstStyle/>
          <a:p>
            <a:pPr algn="ctr"/>
            <a:r>
              <a:rPr lang="en-US" sz="1200" dirty="0">
                <a:solidFill>
                  <a:schemeClr val="bg1"/>
                </a:solidFill>
              </a:rPr>
              <a:t>High-Purity Iron Ore allows infrastructure to be built with </a:t>
            </a:r>
            <a:r>
              <a:rPr lang="en-US" sz="1200" b="1" dirty="0">
                <a:solidFill>
                  <a:schemeClr val="bg1"/>
                </a:solidFill>
              </a:rPr>
              <a:t>Cleaner Steel</a:t>
            </a:r>
            <a:endParaRPr lang="en-CA" sz="1200" dirty="0"/>
          </a:p>
        </p:txBody>
      </p:sp>
      <p:sp>
        <p:nvSpPr>
          <p:cNvPr id="20" name="TextBox 19">
            <a:extLst>
              <a:ext uri="{FF2B5EF4-FFF2-40B4-BE49-F238E27FC236}">
                <a16:creationId xmlns:a16="http://schemas.microsoft.com/office/drawing/2014/main" id="{B35E226C-38BE-4C80-9C7D-B6ECFEF35A44}"/>
              </a:ext>
            </a:extLst>
          </p:cNvPr>
          <p:cNvSpPr txBox="1"/>
          <p:nvPr/>
        </p:nvSpPr>
        <p:spPr>
          <a:xfrm>
            <a:off x="546764" y="3335253"/>
            <a:ext cx="5791194" cy="276999"/>
          </a:xfrm>
          <a:prstGeom prst="rect">
            <a:avLst/>
          </a:prstGeom>
          <a:noFill/>
        </p:spPr>
        <p:txBody>
          <a:bodyPr wrap="square">
            <a:spAutoFit/>
          </a:bodyPr>
          <a:lstStyle/>
          <a:p>
            <a:pPr algn="ctr"/>
            <a:r>
              <a:rPr lang="en-US" sz="1200" dirty="0">
                <a:solidFill>
                  <a:schemeClr val="bg1"/>
                </a:solidFill>
              </a:rPr>
              <a:t>Copper, Nickel, Lithium and Cobalt are critical metals to the </a:t>
            </a:r>
            <a:r>
              <a:rPr lang="en-US" sz="1200" b="1" dirty="0">
                <a:solidFill>
                  <a:schemeClr val="bg1"/>
                </a:solidFill>
              </a:rPr>
              <a:t>EV Transition</a:t>
            </a:r>
            <a:endParaRPr lang="en-CA" sz="1200" dirty="0"/>
          </a:p>
        </p:txBody>
      </p:sp>
    </p:spTree>
    <p:extLst>
      <p:ext uri="{BB962C8B-B14F-4D97-AF65-F5344CB8AC3E}">
        <p14:creationId xmlns:p14="http://schemas.microsoft.com/office/powerpoint/2010/main" val="12670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4">
            <a:extLst>
              <a:ext uri="{FF2B5EF4-FFF2-40B4-BE49-F238E27FC236}">
                <a16:creationId xmlns:a16="http://schemas.microsoft.com/office/drawing/2014/main" id="{2EB2C133-0B46-41D2-AD54-E5D033999A25}"/>
              </a:ext>
            </a:extLst>
          </p:cNvPr>
          <p:cNvSpPr/>
          <p:nvPr/>
        </p:nvSpPr>
        <p:spPr>
          <a:xfrm>
            <a:off x="539170" y="1617976"/>
            <a:ext cx="11207002" cy="685795"/>
          </a:xfrm>
          <a:custGeom>
            <a:avLst/>
            <a:gdLst/>
            <a:ahLst/>
            <a:cxnLst/>
            <a:rect l="l" t="t" r="r" b="b"/>
            <a:pathLst>
              <a:path w="4630420" h="358139">
                <a:moveTo>
                  <a:pt x="4477766" y="0"/>
                </a:moveTo>
                <a:lnTo>
                  <a:pt x="152400" y="0"/>
                </a:lnTo>
                <a:lnTo>
                  <a:pt x="104231" y="7769"/>
                </a:lnTo>
                <a:lnTo>
                  <a:pt x="62396" y="29405"/>
                </a:lnTo>
                <a:lnTo>
                  <a:pt x="29405" y="62396"/>
                </a:lnTo>
                <a:lnTo>
                  <a:pt x="7769" y="104231"/>
                </a:lnTo>
                <a:lnTo>
                  <a:pt x="0" y="152400"/>
                </a:lnTo>
                <a:lnTo>
                  <a:pt x="0" y="358140"/>
                </a:lnTo>
                <a:lnTo>
                  <a:pt x="4630166" y="358140"/>
                </a:lnTo>
                <a:lnTo>
                  <a:pt x="4630166" y="152400"/>
                </a:lnTo>
                <a:lnTo>
                  <a:pt x="4622396" y="104231"/>
                </a:lnTo>
                <a:lnTo>
                  <a:pt x="4600760" y="62396"/>
                </a:lnTo>
                <a:lnTo>
                  <a:pt x="4567769" y="29405"/>
                </a:lnTo>
                <a:lnTo>
                  <a:pt x="4525934" y="7769"/>
                </a:lnTo>
                <a:lnTo>
                  <a:pt x="4477766" y="0"/>
                </a:lnTo>
                <a:close/>
              </a:path>
            </a:pathLst>
          </a:custGeom>
          <a:solidFill>
            <a:srgbClr val="4194A4"/>
          </a:solidFill>
          <a:ln>
            <a:noFill/>
          </a:ln>
        </p:spPr>
        <p:txBody>
          <a:bodyPr wrap="square" lIns="0" tIns="0" rIns="0" bIns="0" rtlCol="0"/>
          <a:lstStyle/>
          <a:p>
            <a:endParaRPr/>
          </a:p>
        </p:txBody>
      </p:sp>
      <p:sp>
        <p:nvSpPr>
          <p:cNvPr id="3" name="object 7">
            <a:extLst>
              <a:ext uri="{FF2B5EF4-FFF2-40B4-BE49-F238E27FC236}">
                <a16:creationId xmlns:a16="http://schemas.microsoft.com/office/drawing/2014/main" id="{7C184B67-DB94-488C-8601-2BFCBB5FCA7C}"/>
              </a:ext>
            </a:extLst>
          </p:cNvPr>
          <p:cNvSpPr txBox="1">
            <a:spLocks/>
          </p:cNvSpPr>
          <p:nvPr/>
        </p:nvSpPr>
        <p:spPr>
          <a:xfrm>
            <a:off x="445828" y="304800"/>
            <a:ext cx="10145963" cy="966931"/>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100" dirty="0">
                <a:solidFill>
                  <a:srgbClr val="111E6C"/>
                </a:solidFill>
              </a:rPr>
              <a:t>Revenue to Date, NAV Relative to Purchase Price</a:t>
            </a:r>
          </a:p>
          <a:p>
            <a:endParaRPr lang="en-US" dirty="0">
              <a:solidFill>
                <a:srgbClr val="55A1AB"/>
              </a:solidFill>
              <a:latin typeface="Tisa Sans Pro" panose="020B0504020201020104"/>
            </a:endParaRPr>
          </a:p>
          <a:p>
            <a:endParaRPr lang="en-US" sz="2100" dirty="0">
              <a:solidFill>
                <a:schemeClr val="tx2"/>
              </a:solidFill>
            </a:endParaRPr>
          </a:p>
        </p:txBody>
      </p:sp>
      <p:sp>
        <p:nvSpPr>
          <p:cNvPr id="4" name="object 3">
            <a:extLst>
              <a:ext uri="{FF2B5EF4-FFF2-40B4-BE49-F238E27FC236}">
                <a16:creationId xmlns:a16="http://schemas.microsoft.com/office/drawing/2014/main" id="{B1CA15DE-0D5C-4F47-A08D-6AD040B5FD26}"/>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graphicFrame>
        <p:nvGraphicFramePr>
          <p:cNvPr id="6" name="Table 5">
            <a:extLst>
              <a:ext uri="{FF2B5EF4-FFF2-40B4-BE49-F238E27FC236}">
                <a16:creationId xmlns:a16="http://schemas.microsoft.com/office/drawing/2014/main" id="{D03ED1E4-E3BC-4927-A36D-C669EB8C255B}"/>
              </a:ext>
            </a:extLst>
          </p:cNvPr>
          <p:cNvGraphicFramePr>
            <a:graphicFrameLocks noGrp="1"/>
          </p:cNvGraphicFramePr>
          <p:nvPr>
            <p:extLst>
              <p:ext uri="{D42A27DB-BD31-4B8C-83A1-F6EECF244321}">
                <p14:modId xmlns:p14="http://schemas.microsoft.com/office/powerpoint/2010/main" val="4275703529"/>
              </p:ext>
            </p:extLst>
          </p:nvPr>
        </p:nvGraphicFramePr>
        <p:xfrm>
          <a:off x="522028" y="1627921"/>
          <a:ext cx="11212772" cy="3091551"/>
        </p:xfrm>
        <a:graphic>
          <a:graphicData uri="http://schemas.openxmlformats.org/drawingml/2006/table">
            <a:tbl>
              <a:tblPr/>
              <a:tblGrid>
                <a:gridCol w="2389607">
                  <a:extLst>
                    <a:ext uri="{9D8B030D-6E8A-4147-A177-3AD203B41FA5}">
                      <a16:colId xmlns:a16="http://schemas.microsoft.com/office/drawing/2014/main" val="1497250177"/>
                    </a:ext>
                  </a:extLst>
                </a:gridCol>
                <a:gridCol w="1136317">
                  <a:extLst>
                    <a:ext uri="{9D8B030D-6E8A-4147-A177-3AD203B41FA5}">
                      <a16:colId xmlns:a16="http://schemas.microsoft.com/office/drawing/2014/main" val="2532790113"/>
                    </a:ext>
                  </a:extLst>
                </a:gridCol>
                <a:gridCol w="2021975">
                  <a:extLst>
                    <a:ext uri="{9D8B030D-6E8A-4147-A177-3AD203B41FA5}">
                      <a16:colId xmlns:a16="http://schemas.microsoft.com/office/drawing/2014/main" val="531790156"/>
                    </a:ext>
                  </a:extLst>
                </a:gridCol>
                <a:gridCol w="2021975">
                  <a:extLst>
                    <a:ext uri="{9D8B030D-6E8A-4147-A177-3AD203B41FA5}">
                      <a16:colId xmlns:a16="http://schemas.microsoft.com/office/drawing/2014/main" val="239532525"/>
                    </a:ext>
                  </a:extLst>
                </a:gridCol>
                <a:gridCol w="1704475">
                  <a:extLst>
                    <a:ext uri="{9D8B030D-6E8A-4147-A177-3AD203B41FA5}">
                      <a16:colId xmlns:a16="http://schemas.microsoft.com/office/drawing/2014/main" val="1216178750"/>
                    </a:ext>
                  </a:extLst>
                </a:gridCol>
                <a:gridCol w="1938423">
                  <a:extLst>
                    <a:ext uri="{9D8B030D-6E8A-4147-A177-3AD203B41FA5}">
                      <a16:colId xmlns:a16="http://schemas.microsoft.com/office/drawing/2014/main" val="1697837176"/>
                    </a:ext>
                  </a:extLst>
                </a:gridCol>
              </a:tblGrid>
              <a:tr h="714111">
                <a:tc>
                  <a:txBody>
                    <a:bodyPr/>
                    <a:lstStyle/>
                    <a:p>
                      <a:pPr algn="ctr" fontAlgn="ctr"/>
                      <a:r>
                        <a:rPr lang="en-CA"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Historic Acquisition</a:t>
                      </a:r>
                    </a:p>
                  </a:txBody>
                  <a:tcPr anchor="ctr">
                    <a:lnL>
                      <a:noFill/>
                    </a:lnL>
                    <a:lnR>
                      <a:noFill/>
                    </a:lnR>
                    <a:lnT>
                      <a:noFill/>
                    </a:lnT>
                    <a:lnB>
                      <a:noFill/>
                    </a:lnB>
                    <a:noFill/>
                  </a:tcPr>
                </a:tc>
                <a:tc>
                  <a:txBody>
                    <a:bodyPr/>
                    <a:lstStyle/>
                    <a:p>
                      <a:pPr algn="ctr" fontAlgn="ctr"/>
                      <a:r>
                        <a:rPr lang="en-CA"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Acquisition Date</a:t>
                      </a:r>
                    </a:p>
                  </a:txBody>
                  <a:tcPr anchor="ctr">
                    <a:lnL>
                      <a:noFill/>
                    </a:lnL>
                    <a:lnR>
                      <a:noFill/>
                    </a:lnR>
                    <a:lnT>
                      <a:noFill/>
                    </a:lnT>
                    <a:lnB>
                      <a:noFill/>
                    </a:lnB>
                    <a:noFill/>
                  </a:tcPr>
                </a:tc>
                <a:tc>
                  <a:txBody>
                    <a:bodyPr/>
                    <a:lstStyle/>
                    <a:p>
                      <a:pPr algn="ctr" fontAlgn="ctr"/>
                      <a:r>
                        <a:rPr lang="en-CA"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Purchase</a:t>
                      </a:r>
                    </a:p>
                    <a:p>
                      <a:pPr algn="ctr" fontAlgn="ctr"/>
                      <a:r>
                        <a:rPr lang="en-CA"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Price</a:t>
                      </a:r>
                    </a:p>
                  </a:txBody>
                  <a:tcPr anchor="ctr">
                    <a:lnL>
                      <a:noFill/>
                    </a:lnL>
                    <a:lnR>
                      <a:noFill/>
                    </a:lnR>
                    <a:lnT>
                      <a:noFill/>
                    </a:lnT>
                    <a:lnB>
                      <a:noFill/>
                    </a:lnB>
                    <a:noFill/>
                  </a:tcPr>
                </a:tc>
                <a:tc>
                  <a:txBody>
                    <a:bodyPr/>
                    <a:lstStyle/>
                    <a:p>
                      <a:pPr algn="ctr" fontAlgn="ctr"/>
                      <a:r>
                        <a:rPr lang="en-CA"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Realized Net </a:t>
                      </a:r>
                    </a:p>
                    <a:p>
                      <a:pPr algn="ctr" fontAlgn="ctr"/>
                      <a:r>
                        <a:rPr lang="en-CA"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Revenue</a:t>
                      </a:r>
                    </a:p>
                  </a:txBody>
                  <a:tcPr marL="3810" marR="3810" marT="3810" marB="0" anchor="ctr">
                    <a:lnL>
                      <a:noFill/>
                    </a:lnL>
                    <a:lnR>
                      <a:noFill/>
                    </a:lnR>
                    <a:lnT>
                      <a:noFill/>
                    </a:lnT>
                    <a:lnB>
                      <a:noFill/>
                    </a:lnB>
                    <a:noFill/>
                  </a:tcPr>
                </a:tc>
                <a:tc>
                  <a:txBody>
                    <a:bodyPr/>
                    <a:lstStyle/>
                    <a:p>
                      <a:pPr algn="ctr" fontAlgn="ctr"/>
                      <a:r>
                        <a:rPr lang="fr-FR"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Curent NAV</a:t>
                      </a:r>
                    </a:p>
                    <a:p>
                      <a:pPr algn="ctr" fontAlgn="ctr"/>
                      <a:r>
                        <a:rPr lang="fr-FR"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(Analyst Average)</a:t>
                      </a:r>
                      <a:endParaRPr lang="fr-FR" sz="1400" b="1" i="0" u="sng" strike="noStrike" dirty="0">
                        <a:solidFill>
                          <a:srgbClr val="FFFFFF"/>
                        </a:solidFill>
                        <a:effectLst/>
                        <a:latin typeface="Tisa Sans Pro" panose="020B0504020201020104" pitchFamily="34" charset="0"/>
                        <a:ea typeface="Vollkorn Medium" pitchFamily="2" charset="0"/>
                        <a:cs typeface="Tahoma" panose="020B0604030504040204" pitchFamily="34" charset="0"/>
                      </a:endParaRPr>
                    </a:p>
                  </a:txBody>
                  <a:tcPr anchor="ctr">
                    <a:lnL>
                      <a:noFill/>
                    </a:lnL>
                    <a:lnR>
                      <a:noFill/>
                    </a:lnR>
                    <a:lnT>
                      <a:noFill/>
                    </a:lnT>
                    <a:lnB>
                      <a:noFill/>
                    </a:lnB>
                    <a:noFill/>
                  </a:tcPr>
                </a:tc>
                <a:tc>
                  <a:txBody>
                    <a:bodyPr/>
                    <a:lstStyle/>
                    <a:p>
                      <a:pPr algn="ctr" fontAlgn="ctr"/>
                      <a:r>
                        <a:rPr lang="en-US"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Realized Revenue </a:t>
                      </a:r>
                    </a:p>
                    <a:p>
                      <a:pPr algn="ctr" fontAlgn="ctr"/>
                      <a:r>
                        <a:rPr lang="en-US" sz="140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rPr>
                        <a:t>&amp; NAV </a:t>
                      </a:r>
                      <a:endParaRPr lang="en-US" sz="1050" b="1" i="0" u="none" strike="noStrike" dirty="0">
                        <a:solidFill>
                          <a:srgbClr val="FFFFFF"/>
                        </a:solidFill>
                        <a:effectLst/>
                        <a:latin typeface="Tisa Sans Pro" panose="020B0504020201020104" pitchFamily="34" charset="0"/>
                        <a:ea typeface="Vollkorn Medium" pitchFamily="2" charset="0"/>
                        <a:cs typeface="Tahoma" panose="020B0604030504040204" pitchFamily="34" charset="0"/>
                      </a:endParaRPr>
                    </a:p>
                  </a:txBody>
                  <a:tcPr marL="3810" marR="3810" marT="3810" marB="0" anchor="ctr">
                    <a:lnL>
                      <a:noFill/>
                    </a:lnL>
                    <a:lnR>
                      <a:noFill/>
                    </a:lnR>
                    <a:lnT>
                      <a:noFill/>
                    </a:lnT>
                    <a:lnB>
                      <a:noFill/>
                    </a:lnB>
                    <a:noFill/>
                  </a:tcPr>
                </a:tc>
                <a:extLst>
                  <a:ext uri="{0D108BD9-81ED-4DB2-BD59-A6C34878D82A}">
                    <a16:rowId xmlns:a16="http://schemas.microsoft.com/office/drawing/2014/main" val="3500266073"/>
                  </a:ext>
                </a:extLst>
              </a:tr>
              <a:tr h="246853">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Voisey's Bay</a:t>
                      </a:r>
                    </a:p>
                  </a:txBody>
                  <a:tcPr anchor="ctr">
                    <a:lnL>
                      <a:noFill/>
                    </a:lnL>
                    <a:lnR>
                      <a:noFill/>
                    </a:lnR>
                    <a:lnT>
                      <a:noFill/>
                    </a:lnT>
                    <a:lnB>
                      <a:noFill/>
                    </a:lnB>
                    <a:solidFill>
                      <a:srgbClr val="FFFFFF"/>
                    </a:solidFill>
                  </a:tcPr>
                </a:tc>
                <a:tc>
                  <a:txBody>
                    <a:bodyPr/>
                    <a:lstStyle/>
                    <a:p>
                      <a:pPr algn="ctr" fontAlgn="ctr"/>
                      <a:r>
                        <a:rPr lang="en-CA" sz="1200" b="0" i="0" u="none" strike="noStrike">
                          <a:solidFill>
                            <a:schemeClr val="tx1">
                              <a:lumMod val="85000"/>
                              <a:lumOff val="15000"/>
                            </a:schemeClr>
                          </a:solidFill>
                          <a:effectLst/>
                          <a:latin typeface="Tisa Sans Pro" panose="020B0504020201020104" pitchFamily="34" charset="0"/>
                        </a:rPr>
                        <a:t>2003</a:t>
                      </a:r>
                      <a:endParaRPr lang="en-CA" sz="1200" b="0" i="0" u="none" strike="noStrike" dirty="0">
                        <a:solidFill>
                          <a:schemeClr val="tx1">
                            <a:lumMod val="85000"/>
                            <a:lumOff val="15000"/>
                          </a:schemeClr>
                        </a:solidFill>
                        <a:effectLst/>
                        <a:latin typeface="Tisa Sans Pro" panose="020B0504020201020104" pitchFamily="34" charset="0"/>
                      </a:endParaRPr>
                    </a:p>
                  </a:txBody>
                  <a:tcPr anchor="ctr">
                    <a:lnL>
                      <a:noFill/>
                    </a:lnL>
                    <a:lnR>
                      <a:noFill/>
                    </a:lnR>
                    <a:lnT>
                      <a:noFill/>
                    </a:lnT>
                    <a:lnB>
                      <a:noFill/>
                    </a:lnB>
                    <a:solidFill>
                      <a:srgbClr val="FFFFFF"/>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$13.6 million</a:t>
                      </a:r>
                    </a:p>
                  </a:txBody>
                  <a:tcPr marL="3810" marR="3810" marT="3810" marB="0" anchor="ctr">
                    <a:lnL>
                      <a:noFill/>
                    </a:lnL>
                    <a:lnR>
                      <a:noFill/>
                    </a:lnR>
                    <a:lnT>
                      <a:noFill/>
                    </a:lnT>
                    <a:lnB>
                      <a:noFill/>
                    </a:lnB>
                  </a:tcPr>
                </a:tc>
                <a:tc>
                  <a:txBody>
                    <a:bodyPr/>
                    <a:lstStyle/>
                    <a:p>
                      <a:pPr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$38.8 million</a:t>
                      </a:r>
                    </a:p>
                  </a:txBody>
                  <a:tcPr marL="0" marR="0" marT="0" marB="0" anchor="ctr">
                    <a:lnL>
                      <a:noFill/>
                    </a:lnL>
                    <a:lnR>
                      <a:noFill/>
                    </a:lnR>
                    <a:lnT>
                      <a:noFill/>
                    </a:lnT>
                    <a:lnB>
                      <a:noFill/>
                    </a:lnB>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$19.1 million</a:t>
                      </a:r>
                    </a:p>
                  </a:txBody>
                  <a:tcPr marL="3810" marR="3810" marT="3810" marB="0" anchor="ctr">
                    <a:lnL>
                      <a:noFill/>
                    </a:lnL>
                    <a:lnR>
                      <a:noFill/>
                    </a:lnR>
                    <a:lnT>
                      <a:noFill/>
                    </a:lnT>
                    <a:lnB>
                      <a:noFill/>
                    </a:lnB>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$57.9 million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46781"/>
                  </a:ext>
                </a:extLst>
              </a:tr>
              <a:tr h="246853">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Chapada Stream</a:t>
                      </a:r>
                    </a:p>
                  </a:txBody>
                  <a:tcPr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2016</a:t>
                      </a:r>
                    </a:p>
                  </a:txBody>
                  <a:tcPr anchor="ctr">
                    <a:lnL>
                      <a:noFill/>
                    </a:lnL>
                    <a:lnR>
                      <a:noFill/>
                    </a:lnR>
                    <a:lnT>
                      <a:noFill/>
                    </a:lnT>
                    <a:lnB>
                      <a:noFill/>
                    </a:lnB>
                    <a:solidFill>
                      <a:srgbClr val="4194A4">
                        <a:alpha val="14902"/>
                      </a:srgbClr>
                    </a:solidFill>
                  </a:tcPr>
                </a:tc>
                <a:tc>
                  <a:txBody>
                    <a:bodyPr/>
                    <a:lstStyle/>
                    <a:p>
                      <a:pPr algn="ctr" fontAlgn="ctr"/>
                      <a:r>
                        <a:rPr lang="en-CA" sz="1200" b="0" i="0" u="none" strike="noStrike">
                          <a:solidFill>
                            <a:schemeClr val="tx1">
                              <a:lumMod val="85000"/>
                              <a:lumOff val="15000"/>
                            </a:schemeClr>
                          </a:solidFill>
                          <a:effectLst/>
                          <a:latin typeface="Tisa Sans Pro" panose="020B0504020201020104" pitchFamily="34" charset="0"/>
                        </a:rPr>
                        <a:t>$76.8 million</a:t>
                      </a:r>
                    </a:p>
                  </a:txBody>
                  <a:tcPr marL="3810" marR="3810" marT="3810" marB="0" anchor="ctr">
                    <a:lnL>
                      <a:noFill/>
                    </a:lnL>
                    <a:lnR>
                      <a:noFill/>
                    </a:lnR>
                    <a:lnT>
                      <a:noFill/>
                    </a:lnT>
                    <a:lnB>
                      <a:noFill/>
                    </a:lnB>
                    <a:solidFill>
                      <a:srgbClr val="4194A4">
                        <a:alpha val="14902"/>
                      </a:srgbClr>
                    </a:solidFill>
                  </a:tcPr>
                </a:tc>
                <a:tc>
                  <a:txBody>
                    <a:bodyPr/>
                    <a:lstStyle/>
                    <a:p>
                      <a:pPr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$71.6 million</a:t>
                      </a:r>
                    </a:p>
                  </a:txBody>
                  <a:tcPr marL="0" marR="0" marT="0" marB="0"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$115 million</a:t>
                      </a:r>
                    </a:p>
                  </a:txBody>
                  <a:tcPr marL="3810" marR="3810" marT="3810" marB="0" anchor="ctr">
                    <a:lnL>
                      <a:noFill/>
                    </a:lnL>
                    <a:lnR>
                      <a:noFill/>
                    </a:lnR>
                    <a:lnT>
                      <a:noFill/>
                    </a:lnT>
                    <a:lnB>
                      <a:noFill/>
                    </a:lnB>
                    <a:solidFill>
                      <a:srgbClr val="4194A4">
                        <a:alpha val="14902"/>
                      </a:srgbClr>
                    </a:solidFill>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$186.6 million</a:t>
                      </a:r>
                    </a:p>
                  </a:txBody>
                  <a:tcPr marL="0" marR="0" marT="0" marB="0" anchor="ctr">
                    <a:lnL>
                      <a:noFill/>
                    </a:lnL>
                    <a:lnR>
                      <a:noFill/>
                    </a:lnR>
                    <a:lnT>
                      <a:noFill/>
                    </a:lnT>
                    <a:lnB>
                      <a:noFill/>
                    </a:lnB>
                    <a:solidFill>
                      <a:srgbClr val="4194A4">
                        <a:alpha val="14902"/>
                      </a:srgbClr>
                    </a:solidFill>
                  </a:tcPr>
                </a:tc>
                <a:extLst>
                  <a:ext uri="{0D108BD9-81ED-4DB2-BD59-A6C34878D82A}">
                    <a16:rowId xmlns:a16="http://schemas.microsoft.com/office/drawing/2014/main" val="1987300055"/>
                  </a:ext>
                </a:extLst>
              </a:tr>
              <a:tr h="246853">
                <a:tc>
                  <a:txBody>
                    <a:bodyPr/>
                    <a:lstStyle/>
                    <a:p>
                      <a:pPr algn="ctr" fontAlgn="ctr"/>
                      <a:r>
                        <a:rPr lang="en-CA" sz="1200" b="0" i="0" u="none" strike="noStrike">
                          <a:solidFill>
                            <a:schemeClr val="tx1">
                              <a:lumMod val="85000"/>
                              <a:lumOff val="15000"/>
                            </a:schemeClr>
                          </a:solidFill>
                          <a:effectLst/>
                          <a:latin typeface="Tisa Sans Pro" panose="020B0504020201020104" pitchFamily="34" charset="0"/>
                        </a:rPr>
                        <a:t>Potash Portfolio</a:t>
                      </a:r>
                      <a:endParaRPr lang="en-CA" sz="1200" b="0" i="0" u="none" strike="noStrike" dirty="0">
                        <a:solidFill>
                          <a:schemeClr val="tx1">
                            <a:lumMod val="85000"/>
                            <a:lumOff val="15000"/>
                          </a:schemeClr>
                        </a:solidFill>
                        <a:effectLst/>
                        <a:latin typeface="Tisa Sans Pro" panose="020B0504020201020104" pitchFamily="34" charset="0"/>
                      </a:endParaRPr>
                    </a:p>
                  </a:txBody>
                  <a:tcPr anchor="ctr">
                    <a:lnL>
                      <a:noFill/>
                    </a:lnL>
                    <a:lnR>
                      <a:noFill/>
                    </a:lnR>
                    <a:lnT>
                      <a:noFill/>
                    </a:lnT>
                    <a:lnB>
                      <a:noFill/>
                    </a:lnB>
                    <a:solidFill>
                      <a:srgbClr val="FFFFFF"/>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2014 &amp; 2018</a:t>
                      </a:r>
                    </a:p>
                  </a:txBody>
                  <a:tcPr anchor="ctr">
                    <a:lnL>
                      <a:noFill/>
                    </a:lnL>
                    <a:lnR>
                      <a:noFill/>
                    </a:lnR>
                    <a:lnT>
                      <a:noFill/>
                    </a:lnT>
                    <a:lnB>
                      <a:noFill/>
                    </a:lnB>
                    <a:solidFill>
                      <a:srgbClr val="FFFFFF"/>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$138.2 million</a:t>
                      </a:r>
                    </a:p>
                  </a:txBody>
                  <a:tcPr marL="3810" marR="3810" marT="3810" marB="0" anchor="ctr">
                    <a:lnL>
                      <a:noFill/>
                    </a:lnL>
                    <a:lnR>
                      <a:noFill/>
                    </a:lnR>
                    <a:lnT>
                      <a:noFill/>
                    </a:lnT>
                    <a:lnB>
                      <a:noFill/>
                    </a:lnB>
                  </a:tcPr>
                </a:tc>
                <a:tc>
                  <a:txBody>
                    <a:bodyPr/>
                    <a:lstStyle/>
                    <a:p>
                      <a:pPr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$111.1 million</a:t>
                      </a:r>
                    </a:p>
                  </a:txBody>
                  <a:tcPr marL="0" marR="0" marT="0" marB="0" anchor="ctr">
                    <a:lnL>
                      <a:noFill/>
                    </a:lnL>
                    <a:lnR>
                      <a:noFill/>
                    </a:lnR>
                    <a:lnT>
                      <a:noFill/>
                    </a:lnT>
                    <a:lnB>
                      <a:noFill/>
                    </a:lnB>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$223 million</a:t>
                      </a:r>
                    </a:p>
                  </a:txBody>
                  <a:tcPr marL="3810" marR="3810" marT="3810" marB="0" anchor="ctr">
                    <a:lnL>
                      <a:noFill/>
                    </a:lnL>
                    <a:lnR>
                      <a:noFill/>
                    </a:lnR>
                    <a:lnT>
                      <a:noFill/>
                    </a:lnT>
                    <a:lnB>
                      <a:noFill/>
                    </a:lnB>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$334.5 million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33366247"/>
                  </a:ext>
                </a:extLst>
              </a:tr>
              <a:tr h="246853">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IOC</a:t>
                      </a:r>
                    </a:p>
                  </a:txBody>
                  <a:tcPr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2017, 2019, 2022</a:t>
                      </a:r>
                    </a:p>
                  </a:txBody>
                  <a:tcPr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$64.0 million</a:t>
                      </a:r>
                    </a:p>
                  </a:txBody>
                  <a:tcPr marL="3810" marR="3810" marT="3810" marB="0" anchor="ctr">
                    <a:lnL>
                      <a:noFill/>
                    </a:lnL>
                    <a:lnR>
                      <a:noFill/>
                    </a:lnR>
                    <a:lnT>
                      <a:noFill/>
                    </a:lnT>
                    <a:lnB>
                      <a:noFill/>
                    </a:lnB>
                    <a:solidFill>
                      <a:srgbClr val="4194A4">
                        <a:alpha val="14902"/>
                      </a:srgbClr>
                    </a:solidFill>
                  </a:tcPr>
                </a:tc>
                <a:tc>
                  <a:txBody>
                    <a:bodyPr/>
                    <a:lstStyle/>
                    <a:p>
                      <a:pPr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$60.7 million</a:t>
                      </a:r>
                    </a:p>
                  </a:txBody>
                  <a:tcPr marL="0" marR="0" marT="0" marB="0"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$117 million</a:t>
                      </a:r>
                    </a:p>
                  </a:txBody>
                  <a:tcPr marL="3810" marR="3810" marT="3810" marB="0" anchor="ctr">
                    <a:lnL>
                      <a:noFill/>
                    </a:lnL>
                    <a:lnR>
                      <a:noFill/>
                    </a:lnR>
                    <a:lnT>
                      <a:noFill/>
                    </a:lnT>
                    <a:lnB>
                      <a:noFill/>
                    </a:lnB>
                    <a:solidFill>
                      <a:srgbClr val="4194A4">
                        <a:alpha val="14902"/>
                      </a:srgbClr>
                    </a:solidFill>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$177.7 million</a:t>
                      </a:r>
                    </a:p>
                  </a:txBody>
                  <a:tcPr marL="0" marR="0" marT="0" marB="0" anchor="ctr">
                    <a:lnL>
                      <a:noFill/>
                    </a:lnL>
                    <a:lnR>
                      <a:noFill/>
                    </a:lnR>
                    <a:lnT>
                      <a:noFill/>
                    </a:lnT>
                    <a:lnB>
                      <a:noFill/>
                    </a:lnB>
                    <a:solidFill>
                      <a:srgbClr val="4194A4">
                        <a:alpha val="14902"/>
                      </a:srgbClr>
                    </a:solidFill>
                  </a:tcPr>
                </a:tc>
                <a:extLst>
                  <a:ext uri="{0D108BD9-81ED-4DB2-BD59-A6C34878D82A}">
                    <a16:rowId xmlns:a16="http://schemas.microsoft.com/office/drawing/2014/main" val="3881937944"/>
                  </a:ext>
                </a:extLst>
              </a:tr>
              <a:tr h="246853">
                <a:tc>
                  <a:txBody>
                    <a:bodyPr/>
                    <a:lstStyle/>
                    <a:p>
                      <a:pPr algn="ctr" fontAlgn="ctr"/>
                      <a:r>
                        <a:rPr lang="en-CA" sz="1200" b="0" i="0" u="none" strike="noStrike" dirty="0" err="1">
                          <a:solidFill>
                            <a:schemeClr val="tx1">
                              <a:lumMod val="85000"/>
                              <a:lumOff val="15000"/>
                            </a:schemeClr>
                          </a:solidFill>
                          <a:effectLst/>
                          <a:latin typeface="Tisa Sans Pro" panose="020B0504020201020104" pitchFamily="34" charset="0"/>
                        </a:rPr>
                        <a:t>Callinan</a:t>
                      </a:r>
                      <a:r>
                        <a:rPr lang="en-CA" sz="1200" b="0" i="0" u="none" strike="noStrike" dirty="0">
                          <a:solidFill>
                            <a:schemeClr val="tx1">
                              <a:lumMod val="85000"/>
                              <a:lumOff val="15000"/>
                            </a:schemeClr>
                          </a:solidFill>
                          <a:effectLst/>
                          <a:latin typeface="Tisa Sans Pro" panose="020B0504020201020104" pitchFamily="34" charset="0"/>
                        </a:rPr>
                        <a:t> Merger</a:t>
                      </a:r>
                    </a:p>
                  </a:txBody>
                  <a:tcPr anchor="ctr">
                    <a:lnL>
                      <a:noFill/>
                    </a:lnL>
                    <a:lnR>
                      <a:noFill/>
                    </a:lnR>
                    <a:lnT>
                      <a:noFill/>
                    </a:lnT>
                    <a:lnB>
                      <a:noFill/>
                    </a:lnB>
                    <a:solidFill>
                      <a:srgbClr val="FFFFFF"/>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2015</a:t>
                      </a:r>
                    </a:p>
                  </a:txBody>
                  <a:tcPr anchor="ctr">
                    <a:lnL>
                      <a:noFill/>
                    </a:lnL>
                    <a:lnR>
                      <a:noFill/>
                    </a:lnR>
                    <a:lnT>
                      <a:noFill/>
                    </a:lnT>
                    <a:lnB>
                      <a:noFill/>
                    </a:lnB>
                    <a:solidFill>
                      <a:srgbClr val="FFFFFF"/>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$70.9 million</a:t>
                      </a:r>
                    </a:p>
                  </a:txBody>
                  <a:tcPr marL="3810" marR="3810" marT="3810" marB="0" anchor="ctr">
                    <a:lnL>
                      <a:noFill/>
                    </a:lnL>
                    <a:lnR>
                      <a:noFill/>
                    </a:lnR>
                    <a:lnT>
                      <a:noFill/>
                    </a:lnT>
                    <a:lnB>
                      <a:noFill/>
                    </a:lnB>
                  </a:tcPr>
                </a:tc>
                <a:tc>
                  <a:txBody>
                    <a:bodyPr/>
                    <a:lstStyle/>
                    <a:p>
                      <a:pPr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$81.3 million</a:t>
                      </a:r>
                    </a:p>
                  </a:txBody>
                  <a:tcPr marL="0" marR="0" marT="0" marB="0" anchor="ctr">
                    <a:lnL>
                      <a:noFill/>
                    </a:lnL>
                    <a:lnR>
                      <a:noFill/>
                    </a:lnR>
                    <a:lnT>
                      <a:noFill/>
                    </a:lnT>
                    <a:lnB>
                      <a:noFill/>
                    </a:lnB>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$73 million</a:t>
                      </a:r>
                    </a:p>
                  </a:txBody>
                  <a:tcPr marL="3810" marR="3810" marT="3810" marB="0" anchor="ctr">
                    <a:lnL>
                      <a:noFill/>
                    </a:lnL>
                    <a:lnR>
                      <a:noFill/>
                    </a:lnR>
                    <a:lnT>
                      <a:noFill/>
                    </a:lnT>
                    <a:lnB>
                      <a:noFill/>
                    </a:lnB>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$154 million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41931305"/>
                  </a:ext>
                </a:extLst>
              </a:tr>
              <a:tr h="246853">
                <a:tc>
                  <a:txBody>
                    <a:bodyPr/>
                    <a:lstStyle/>
                    <a:p>
                      <a:pPr algn="ctr" fontAlgn="ctr"/>
                      <a:r>
                        <a:rPr lang="en-CA" sz="1200" b="0" i="0" u="none" strike="noStrike">
                          <a:solidFill>
                            <a:schemeClr val="tx1">
                              <a:lumMod val="85000"/>
                              <a:lumOff val="15000"/>
                            </a:schemeClr>
                          </a:solidFill>
                          <a:effectLst/>
                          <a:latin typeface="Tisa Sans Pro" panose="020B0504020201020104" pitchFamily="34" charset="0"/>
                        </a:rPr>
                        <a:t>Coal Portfolio</a:t>
                      </a:r>
                    </a:p>
                  </a:txBody>
                  <a:tcPr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2014 &amp; 2020</a:t>
                      </a:r>
                    </a:p>
                  </a:txBody>
                  <a:tcPr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$200.6 million</a:t>
                      </a:r>
                    </a:p>
                  </a:txBody>
                  <a:tcPr marL="3810" marR="3810" marT="3810" marB="0" anchor="ctr">
                    <a:lnL>
                      <a:noFill/>
                    </a:lnL>
                    <a:lnR>
                      <a:noFill/>
                    </a:lnR>
                    <a:lnT>
                      <a:noFill/>
                    </a:lnT>
                    <a:lnB>
                      <a:noFill/>
                    </a:lnB>
                    <a:solidFill>
                      <a:srgbClr val="4194A4">
                        <a:alpha val="14902"/>
                      </a:srgbClr>
                    </a:solidFill>
                  </a:tcPr>
                </a:tc>
                <a:tc>
                  <a:txBody>
                    <a:bodyPr/>
                    <a:lstStyle/>
                    <a:p>
                      <a:pPr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$125 million</a:t>
                      </a:r>
                    </a:p>
                  </a:txBody>
                  <a:tcPr marL="0" marR="0" marT="0" marB="0" anchor="ctr">
                    <a:lnL>
                      <a:noFill/>
                    </a:lnL>
                    <a:lnR>
                      <a:noFill/>
                    </a:lnR>
                    <a:lnT>
                      <a:noFill/>
                    </a:lnT>
                    <a:lnB>
                      <a:noFill/>
                    </a:lnB>
                    <a:solidFill>
                      <a:srgbClr val="4194A4">
                        <a:alpha val="14902"/>
                      </a:srgbClr>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$25 million</a:t>
                      </a:r>
                    </a:p>
                  </a:txBody>
                  <a:tcPr marL="3810" marR="3810" marT="3810" marB="0" anchor="ctr">
                    <a:lnL>
                      <a:noFill/>
                    </a:lnL>
                    <a:lnR>
                      <a:noFill/>
                    </a:lnR>
                    <a:lnT>
                      <a:noFill/>
                    </a:lnT>
                    <a:lnB>
                      <a:noFill/>
                    </a:lnB>
                    <a:solidFill>
                      <a:srgbClr val="4194A4">
                        <a:alpha val="14902"/>
                      </a:srgbClr>
                    </a:solidFill>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$150 million</a:t>
                      </a:r>
                    </a:p>
                  </a:txBody>
                  <a:tcPr marL="0" marR="0" marT="0" marB="0" anchor="ctr">
                    <a:lnL>
                      <a:noFill/>
                    </a:lnL>
                    <a:lnR>
                      <a:noFill/>
                    </a:lnR>
                    <a:lnT>
                      <a:noFill/>
                    </a:lnT>
                    <a:lnB>
                      <a:noFill/>
                    </a:lnB>
                    <a:solidFill>
                      <a:srgbClr val="4194A4">
                        <a:alpha val="14902"/>
                      </a:srgbClr>
                    </a:solidFill>
                  </a:tcPr>
                </a:tc>
                <a:extLst>
                  <a:ext uri="{0D108BD9-81ED-4DB2-BD59-A6C34878D82A}">
                    <a16:rowId xmlns:a16="http://schemas.microsoft.com/office/drawing/2014/main" val="1080299288"/>
                  </a:ext>
                </a:extLst>
              </a:tr>
              <a:tr h="246853">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Altius Renewable Royalties (ARR) </a:t>
                      </a:r>
                      <a:r>
                        <a:rPr lang="en-CA" sz="1200" b="0" i="0" u="none" strike="noStrike" baseline="30000" dirty="0">
                          <a:solidFill>
                            <a:schemeClr val="tx1">
                              <a:lumMod val="85000"/>
                              <a:lumOff val="15000"/>
                            </a:schemeClr>
                          </a:solidFill>
                          <a:effectLst/>
                          <a:latin typeface="Tisa Sans Pro" panose="020B0504020201020104" pitchFamily="34" charset="0"/>
                        </a:rPr>
                        <a:t>(4)</a:t>
                      </a:r>
                    </a:p>
                  </a:txBody>
                  <a:tcPr anchor="ctr">
                    <a:lnL>
                      <a:noFill/>
                    </a:lnL>
                    <a:lnR>
                      <a:noFill/>
                    </a:lnR>
                    <a:lnT>
                      <a:noFill/>
                    </a:lnT>
                    <a:lnB w="6350" cap="flat" cmpd="sng" algn="ctr">
                      <a:solidFill>
                        <a:srgbClr val="4194A4"/>
                      </a:solidFill>
                      <a:prstDash val="solid"/>
                      <a:round/>
                      <a:headEnd type="none" w="med" len="med"/>
                      <a:tailEnd type="none" w="med" len="med"/>
                    </a:lnB>
                    <a:solidFill>
                      <a:srgbClr val="FFFFFF"/>
                    </a:solidFill>
                  </a:tcPr>
                </a:tc>
                <a:tc>
                  <a:txBody>
                    <a:bodyPr/>
                    <a:lstStyle/>
                    <a:p>
                      <a:pPr algn="ctr" fontAlgn="ctr"/>
                      <a:r>
                        <a:rPr lang="en-CA" sz="1200" b="0" i="0" u="none" strike="noStrike">
                          <a:solidFill>
                            <a:schemeClr val="tx1">
                              <a:lumMod val="85000"/>
                              <a:lumOff val="15000"/>
                            </a:schemeClr>
                          </a:solidFill>
                          <a:effectLst/>
                          <a:latin typeface="Tisa Sans Pro" panose="020B0504020201020104" pitchFamily="34" charset="0"/>
                        </a:rPr>
                        <a:t>2019 &amp; 2020</a:t>
                      </a:r>
                    </a:p>
                  </a:txBody>
                  <a:tcPr anchor="ctr">
                    <a:lnL>
                      <a:noFill/>
                    </a:lnL>
                    <a:lnR>
                      <a:noFill/>
                    </a:lnR>
                    <a:lnT>
                      <a:noFill/>
                    </a:lnT>
                    <a:lnB w="6350" cap="flat" cmpd="sng" algn="ctr">
                      <a:solidFill>
                        <a:srgbClr val="4194A4"/>
                      </a:solidFill>
                      <a:prstDash val="solid"/>
                      <a:round/>
                      <a:headEnd type="none" w="med" len="med"/>
                      <a:tailEnd type="none" w="med" len="med"/>
                    </a:lnB>
                    <a:solidFill>
                      <a:srgbClr val="FFFFFF"/>
                    </a:solidFill>
                  </a:tcPr>
                </a:tc>
                <a:tc>
                  <a:txBody>
                    <a:bodyPr/>
                    <a:lstStyle/>
                    <a:p>
                      <a:pPr algn="ctr" fontAlgn="ctr"/>
                      <a:r>
                        <a:rPr lang="en-CA" sz="1200" b="0" i="0" u="none" strike="noStrike">
                          <a:solidFill>
                            <a:schemeClr val="tx1">
                              <a:lumMod val="85000"/>
                              <a:lumOff val="15000"/>
                            </a:schemeClr>
                          </a:solidFill>
                          <a:effectLst/>
                          <a:latin typeface="Tisa Sans Pro" panose="020B0504020201020104" pitchFamily="34" charset="0"/>
                        </a:rPr>
                        <a:t>$85.0 million</a:t>
                      </a:r>
                      <a:endParaRPr lang="en-CA" sz="1200" b="0" i="0" u="none" strike="noStrike" dirty="0">
                        <a:solidFill>
                          <a:schemeClr val="tx1">
                            <a:lumMod val="85000"/>
                            <a:lumOff val="15000"/>
                          </a:schemeClr>
                        </a:solidFill>
                        <a:effectLst/>
                        <a:latin typeface="Tisa Sans Pro" panose="020B0504020201020104" pitchFamily="34" charset="0"/>
                      </a:endParaRPr>
                    </a:p>
                  </a:txBody>
                  <a:tcPr marL="3810" marR="3810" marT="3810" marB="0" anchor="ctr">
                    <a:lnL>
                      <a:noFill/>
                    </a:lnL>
                    <a:lnR>
                      <a:noFill/>
                    </a:lnR>
                    <a:lnT>
                      <a:noFill/>
                    </a:lnT>
                    <a:lnB w="6350" cap="flat" cmpd="sng" algn="ctr">
                      <a:solidFill>
                        <a:srgbClr val="4194A4"/>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$1.9 million</a:t>
                      </a:r>
                    </a:p>
                  </a:txBody>
                  <a:tcPr marL="0" marR="0" marT="0" marB="0" anchor="ctr">
                    <a:lnL>
                      <a:noFill/>
                    </a:lnL>
                    <a:lnR>
                      <a:noFill/>
                    </a:lnR>
                    <a:lnT>
                      <a:noFill/>
                    </a:lnT>
                    <a:lnB w="6350" cap="flat" cmpd="sng" algn="ctr">
                      <a:solidFill>
                        <a:srgbClr val="4194A4"/>
                      </a:solidFill>
                      <a:prstDash val="solid"/>
                      <a:round/>
                      <a:headEnd type="none" w="med" len="med"/>
                      <a:tailEnd type="none" w="med" len="med"/>
                    </a:lnB>
                    <a:solidFill>
                      <a:srgbClr val="FFFFFF"/>
                    </a:solidFill>
                  </a:tcPr>
                </a:tc>
                <a:tc>
                  <a:txBody>
                    <a:bodyPr/>
                    <a:lstStyle/>
                    <a:p>
                      <a:pPr algn="ctr" fontAlgn="ctr"/>
                      <a:r>
                        <a:rPr lang="en-CA" sz="1200" b="0" i="0" u="none" strike="noStrike" dirty="0">
                          <a:solidFill>
                            <a:schemeClr val="tx1">
                              <a:lumMod val="85000"/>
                              <a:lumOff val="15000"/>
                            </a:schemeClr>
                          </a:solidFill>
                          <a:effectLst/>
                          <a:latin typeface="Tisa Sans Pro" panose="020B0504020201020104" pitchFamily="34" charset="0"/>
                        </a:rPr>
                        <a:t>$180 million</a:t>
                      </a:r>
                    </a:p>
                  </a:txBody>
                  <a:tcPr marL="3810" marR="3810" marT="3810" marB="0" anchor="ctr">
                    <a:lnL>
                      <a:noFill/>
                    </a:lnL>
                    <a:lnR>
                      <a:noFill/>
                    </a:lnR>
                    <a:lnT>
                      <a:noFill/>
                    </a:lnT>
                    <a:lnB w="6350" cap="flat" cmpd="sng" algn="ctr">
                      <a:solidFill>
                        <a:srgbClr val="4194A4"/>
                      </a:solidFill>
                      <a:prstDash val="solid"/>
                      <a:round/>
                      <a:headEnd type="none" w="med" len="med"/>
                      <a:tailEnd type="none" w="med" len="med"/>
                    </a:lnB>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$180 million</a:t>
                      </a:r>
                    </a:p>
                  </a:txBody>
                  <a:tcPr marL="0" marR="0" marT="0" marB="0" anchor="ctr">
                    <a:lnL>
                      <a:noFill/>
                    </a:lnL>
                    <a:lnR>
                      <a:noFill/>
                    </a:lnR>
                    <a:lnT>
                      <a:noFill/>
                    </a:lnT>
                    <a:lnB w="6350" cap="flat" cmpd="sng" algn="ctr">
                      <a:solidFill>
                        <a:srgbClr val="4194A4"/>
                      </a:solidFill>
                      <a:prstDash val="solid"/>
                      <a:round/>
                      <a:headEnd type="none" w="med" len="med"/>
                      <a:tailEnd type="none" w="med" len="med"/>
                    </a:lnB>
                    <a:solidFill>
                      <a:srgbClr val="FFFFFF"/>
                    </a:solidFill>
                  </a:tcPr>
                </a:tc>
                <a:extLst>
                  <a:ext uri="{0D108BD9-81ED-4DB2-BD59-A6C34878D82A}">
                    <a16:rowId xmlns:a16="http://schemas.microsoft.com/office/drawing/2014/main" val="468555095"/>
                  </a:ext>
                </a:extLst>
              </a:tr>
              <a:tr h="246853">
                <a:tc>
                  <a:txBody>
                    <a:bodyPr/>
                    <a:lstStyle/>
                    <a:p>
                      <a:pPr algn="ctr" fontAlgn="b"/>
                      <a:r>
                        <a:rPr lang="en-CA" sz="1200" b="1" i="0" u="none" strike="noStrike">
                          <a:solidFill>
                            <a:schemeClr val="tx1">
                              <a:lumMod val="85000"/>
                              <a:lumOff val="15000"/>
                            </a:schemeClr>
                          </a:solidFill>
                          <a:effectLst/>
                          <a:latin typeface="Tisa Sans Pro" panose="020B0504020201020104" pitchFamily="34" charset="0"/>
                        </a:rPr>
                        <a:t> </a:t>
                      </a:r>
                    </a:p>
                  </a:txBody>
                  <a:tcPr anchor="ctr">
                    <a:lnL>
                      <a:noFill/>
                    </a:lnL>
                    <a:lnR>
                      <a:noFill/>
                    </a:lnR>
                    <a:lnT w="6350" cap="flat" cmpd="sng" algn="ctr">
                      <a:solidFill>
                        <a:srgbClr val="4194A4"/>
                      </a:solidFill>
                      <a:prstDash val="solid"/>
                      <a:round/>
                      <a:headEnd type="none" w="med" len="med"/>
                      <a:tailEnd type="none" w="med" len="med"/>
                    </a:lnT>
                    <a:lnB w="6350" cap="flat" cmpd="sng" algn="ctr">
                      <a:solidFill>
                        <a:srgbClr val="4194A4"/>
                      </a:solidFill>
                      <a:prstDash val="solid"/>
                      <a:round/>
                      <a:headEnd type="none" w="med" len="med"/>
                      <a:tailEnd type="none" w="med" len="med"/>
                    </a:lnB>
                    <a:solidFill>
                      <a:srgbClr val="4194A4">
                        <a:alpha val="14902"/>
                      </a:srgbClr>
                    </a:solidFill>
                  </a:tcPr>
                </a:tc>
                <a:tc>
                  <a:txBody>
                    <a:bodyPr/>
                    <a:lstStyle/>
                    <a:p>
                      <a:pPr algn="ctr" fontAlgn="b"/>
                      <a:r>
                        <a:rPr lang="en-CA" sz="1200" b="1" i="0" u="none" strike="noStrike">
                          <a:solidFill>
                            <a:schemeClr val="tx1">
                              <a:lumMod val="85000"/>
                              <a:lumOff val="15000"/>
                            </a:schemeClr>
                          </a:solidFill>
                          <a:effectLst/>
                          <a:latin typeface="Tisa Sans Pro" panose="020B0504020201020104" pitchFamily="34" charset="0"/>
                        </a:rPr>
                        <a:t> </a:t>
                      </a:r>
                    </a:p>
                  </a:txBody>
                  <a:tcPr anchor="ctr">
                    <a:lnL>
                      <a:noFill/>
                    </a:lnL>
                    <a:lnR>
                      <a:noFill/>
                    </a:lnR>
                    <a:lnT w="6350" cap="flat" cmpd="sng" algn="ctr">
                      <a:solidFill>
                        <a:srgbClr val="4194A4"/>
                      </a:solidFill>
                      <a:prstDash val="solid"/>
                      <a:round/>
                      <a:headEnd type="none" w="med" len="med"/>
                      <a:tailEnd type="none" w="med" len="med"/>
                    </a:lnT>
                    <a:lnB w="6350" cap="flat" cmpd="sng" algn="ctr">
                      <a:solidFill>
                        <a:srgbClr val="4194A4"/>
                      </a:solidFill>
                      <a:prstDash val="solid"/>
                      <a:round/>
                      <a:headEnd type="none" w="med" len="med"/>
                      <a:tailEnd type="none" w="med" len="med"/>
                    </a:lnB>
                    <a:solidFill>
                      <a:srgbClr val="4194A4">
                        <a:alpha val="14902"/>
                      </a:srgbClr>
                    </a:solidFill>
                  </a:tcPr>
                </a:tc>
                <a:tc>
                  <a:txBody>
                    <a:bodyPr/>
                    <a:lstStyle/>
                    <a:p>
                      <a:pPr algn="ctr" fontAlgn="b"/>
                      <a:r>
                        <a:rPr lang="en-CA" sz="1200" b="0" i="0" u="none" strike="noStrike">
                          <a:solidFill>
                            <a:schemeClr val="tx1">
                              <a:lumMod val="85000"/>
                              <a:lumOff val="15000"/>
                            </a:schemeClr>
                          </a:solidFill>
                          <a:effectLst/>
                          <a:latin typeface="Tisa Sans Pro" panose="020B0504020201020104" pitchFamily="34" charset="0"/>
                        </a:rPr>
                        <a:t>$639.1 million</a:t>
                      </a:r>
                    </a:p>
                  </a:txBody>
                  <a:tcPr marL="3810" marR="3810" marT="3810" marB="0" anchor="ctr">
                    <a:lnL>
                      <a:noFill/>
                    </a:lnL>
                    <a:lnR>
                      <a:noFill/>
                    </a:lnR>
                    <a:lnT w="6350" cap="flat" cmpd="sng" algn="ctr">
                      <a:solidFill>
                        <a:srgbClr val="4194A4"/>
                      </a:solidFill>
                      <a:prstDash val="solid"/>
                      <a:round/>
                      <a:headEnd type="none" w="med" len="med"/>
                      <a:tailEnd type="none" w="med" len="med"/>
                    </a:lnT>
                    <a:lnB w="6350" cap="flat" cmpd="sng" algn="ctr">
                      <a:solidFill>
                        <a:srgbClr val="4194A4"/>
                      </a:solidFill>
                      <a:prstDash val="solid"/>
                      <a:round/>
                      <a:headEnd type="none" w="med" len="med"/>
                      <a:tailEnd type="none" w="med" len="med"/>
                    </a:lnB>
                    <a:solidFill>
                      <a:srgbClr val="4194A4">
                        <a:alpha val="14902"/>
                      </a:srgbClr>
                    </a:solidFill>
                  </a:tcPr>
                </a:tc>
                <a:tc>
                  <a:txBody>
                    <a:bodyPr/>
                    <a:lstStyle/>
                    <a:p>
                      <a:pPr algn="ctr" fontAlgn="b"/>
                      <a:r>
                        <a:rPr lang="en-US" sz="1200" b="0" i="0" u="none" strike="noStrike" dirty="0">
                          <a:solidFill>
                            <a:schemeClr val="tx1">
                              <a:lumMod val="85000"/>
                              <a:lumOff val="15000"/>
                            </a:schemeClr>
                          </a:solidFill>
                          <a:effectLst/>
                          <a:latin typeface="Tisa Sans Pro" panose="020B0504020201020104" pitchFamily="34" charset="0"/>
                          <a:ea typeface="+mn-ea"/>
                          <a:cs typeface="+mn-cs"/>
                        </a:rPr>
                        <a:t>$490.5 million</a:t>
                      </a:r>
                    </a:p>
                  </a:txBody>
                  <a:tcPr marL="0" marR="0" marT="0" marB="0" anchor="ctr">
                    <a:lnL>
                      <a:noFill/>
                    </a:lnL>
                    <a:lnR>
                      <a:noFill/>
                    </a:lnR>
                    <a:lnT w="6350" cap="flat" cmpd="sng" algn="ctr">
                      <a:solidFill>
                        <a:srgbClr val="4194A4"/>
                      </a:solidFill>
                      <a:prstDash val="solid"/>
                      <a:round/>
                      <a:headEnd type="none" w="med" len="med"/>
                      <a:tailEnd type="none" w="med" len="med"/>
                    </a:lnT>
                    <a:lnB w="6350" cap="flat" cmpd="sng" algn="ctr">
                      <a:solidFill>
                        <a:srgbClr val="4194A4"/>
                      </a:solidFill>
                      <a:prstDash val="solid"/>
                      <a:round/>
                      <a:headEnd type="none" w="med" len="med"/>
                      <a:tailEnd type="none" w="med" len="med"/>
                    </a:lnB>
                    <a:solidFill>
                      <a:srgbClr val="4194A4">
                        <a:alpha val="14902"/>
                      </a:srgbClr>
                    </a:solidFill>
                  </a:tcPr>
                </a:tc>
                <a:tc>
                  <a:txBody>
                    <a:bodyPr/>
                    <a:lstStyle/>
                    <a:p>
                      <a:pPr algn="ctr" fontAlgn="b"/>
                      <a:r>
                        <a:rPr lang="en-CA" sz="1200" b="0" i="0" u="none" strike="noStrike" dirty="0">
                          <a:solidFill>
                            <a:schemeClr val="tx1">
                              <a:lumMod val="85000"/>
                              <a:lumOff val="15000"/>
                            </a:schemeClr>
                          </a:solidFill>
                          <a:effectLst/>
                          <a:latin typeface="Tisa Sans Pro" panose="020B0504020201020104" pitchFamily="34" charset="0"/>
                        </a:rPr>
                        <a:t>$752.7 million</a:t>
                      </a:r>
                    </a:p>
                  </a:txBody>
                  <a:tcPr marL="3810" marR="3810" marT="3810" marB="0" anchor="ctr">
                    <a:lnL>
                      <a:noFill/>
                    </a:lnL>
                    <a:lnR>
                      <a:noFill/>
                    </a:lnR>
                    <a:lnT w="6350" cap="flat" cmpd="sng" algn="ctr">
                      <a:solidFill>
                        <a:srgbClr val="4194A4"/>
                      </a:solidFill>
                      <a:prstDash val="solid"/>
                      <a:round/>
                      <a:headEnd type="none" w="med" len="med"/>
                      <a:tailEnd type="none" w="med" len="med"/>
                    </a:lnT>
                    <a:lnB w="6350" cap="flat" cmpd="sng" algn="ctr">
                      <a:solidFill>
                        <a:srgbClr val="4194A4"/>
                      </a:solidFill>
                      <a:prstDash val="solid"/>
                      <a:round/>
                      <a:headEnd type="none" w="med" len="med"/>
                      <a:tailEnd type="none" w="med" len="med"/>
                    </a:lnB>
                    <a:solidFill>
                      <a:srgbClr val="4194A4">
                        <a:alpha val="14902"/>
                      </a:srgbClr>
                    </a:solidFill>
                  </a:tcPr>
                </a:tc>
                <a:tc>
                  <a:txBody>
                    <a:bodyPr/>
                    <a:lstStyle/>
                    <a:p>
                      <a:pPr marL="0" algn="ctr" fontAlgn="ctr"/>
                      <a:r>
                        <a:rPr lang="en-US" sz="1200" b="0" i="0" u="none" strike="noStrike" dirty="0">
                          <a:solidFill>
                            <a:schemeClr val="tx1">
                              <a:lumMod val="85000"/>
                              <a:lumOff val="15000"/>
                            </a:schemeClr>
                          </a:solidFill>
                          <a:effectLst/>
                          <a:latin typeface="Tisa Sans Pro" panose="020B0504020201020104" pitchFamily="34" charset="0"/>
                          <a:ea typeface="+mn-ea"/>
                          <a:cs typeface="+mn-cs"/>
                        </a:rPr>
                        <a:t>$1,243 million</a:t>
                      </a:r>
                    </a:p>
                  </a:txBody>
                  <a:tcPr marL="0" marR="0" marT="0" marB="0" anchor="ctr">
                    <a:lnL>
                      <a:noFill/>
                    </a:lnL>
                    <a:lnR>
                      <a:noFill/>
                    </a:lnR>
                    <a:lnT w="6350" cap="flat" cmpd="sng" algn="ctr">
                      <a:solidFill>
                        <a:srgbClr val="4194A4"/>
                      </a:solidFill>
                      <a:prstDash val="solid"/>
                      <a:round/>
                      <a:headEnd type="none" w="med" len="med"/>
                      <a:tailEnd type="none" w="med" len="med"/>
                    </a:lnT>
                    <a:lnB w="6350" cap="flat" cmpd="sng" algn="ctr">
                      <a:solidFill>
                        <a:srgbClr val="4194A4"/>
                      </a:solidFill>
                      <a:prstDash val="solid"/>
                      <a:round/>
                      <a:headEnd type="none" w="med" len="med"/>
                      <a:tailEnd type="none" w="med" len="med"/>
                    </a:lnB>
                    <a:solidFill>
                      <a:srgbClr val="4194A4">
                        <a:alpha val="14902"/>
                      </a:srgbClr>
                    </a:solidFill>
                  </a:tcPr>
                </a:tc>
                <a:extLst>
                  <a:ext uri="{0D108BD9-81ED-4DB2-BD59-A6C34878D82A}">
                    <a16:rowId xmlns:a16="http://schemas.microsoft.com/office/drawing/2014/main" val="3117580195"/>
                  </a:ext>
                </a:extLst>
              </a:tr>
            </a:tbl>
          </a:graphicData>
        </a:graphic>
      </p:graphicFrame>
      <p:sp>
        <p:nvSpPr>
          <p:cNvPr id="7" name="Rectangle 6">
            <a:extLst>
              <a:ext uri="{FF2B5EF4-FFF2-40B4-BE49-F238E27FC236}">
                <a16:creationId xmlns:a16="http://schemas.microsoft.com/office/drawing/2014/main" id="{4CEFFA2D-3CF1-404F-AF4A-F399BFB7362B}"/>
              </a:ext>
            </a:extLst>
          </p:cNvPr>
          <p:cNvSpPr/>
          <p:nvPr/>
        </p:nvSpPr>
        <p:spPr>
          <a:xfrm>
            <a:off x="368300" y="4577517"/>
            <a:ext cx="11377871" cy="1806264"/>
          </a:xfrm>
          <a:prstGeom prst="rect">
            <a:avLst/>
          </a:prstGeom>
        </p:spPr>
        <p:txBody>
          <a:bodyPr wrap="square">
            <a:spAutoFit/>
          </a:bodyPr>
          <a:lstStyle/>
          <a:p>
            <a:pPr marL="179388" lvl="1" algn="just">
              <a:tabLst>
                <a:tab pos="457200" algn="l"/>
              </a:tabLst>
              <a:defRPr/>
            </a:pPr>
            <a:r>
              <a:rPr lang="en-US" sz="900" dirty="0">
                <a:solidFill>
                  <a:schemeClr val="bg1">
                    <a:lumMod val="50000"/>
                  </a:schemeClr>
                </a:solidFill>
                <a:latin typeface="Tisa Sans Pro" panose="020B0504020201020104" pitchFamily="34" charset="0"/>
                <a:ea typeface="Tahoma" panose="020B0604030504040204" pitchFamily="34" charset="0"/>
                <a:cs typeface="Tahoma" panose="020B0604030504040204" pitchFamily="34" charset="0"/>
              </a:rPr>
              <a:t>Note</a:t>
            </a:r>
          </a:p>
          <a:p>
            <a:pPr marL="360363" lvl="1" indent="-180975" algn="just">
              <a:buFont typeface="Arial" panose="020B0604020202020204" pitchFamily="34" charset="0"/>
              <a:buChar char="•"/>
              <a:tabLst>
                <a:tab pos="457200" algn="l"/>
              </a:tabLst>
              <a:defRPr/>
            </a:pPr>
            <a:endParaRPr lang="en-US" sz="900" dirty="0">
              <a:solidFill>
                <a:schemeClr val="bg1">
                  <a:lumMod val="50000"/>
                </a:schemeClr>
              </a:solidFill>
              <a:latin typeface="Tisa Sans Pro" panose="020B0504020201020104" pitchFamily="34" charset="0"/>
              <a:ea typeface="Tahoma" panose="020B0604030504040204" pitchFamily="34" charset="0"/>
              <a:cs typeface="Tahoma" panose="020B0604030504040204" pitchFamily="34" charset="0"/>
            </a:endParaRPr>
          </a:p>
          <a:p>
            <a:pPr marL="846352" lvl="2" indent="-228600" algn="just">
              <a:lnSpc>
                <a:spcPct val="150000"/>
              </a:lnSpc>
              <a:buFont typeface="+mj-lt"/>
              <a:buAutoNum type="arabicPeriod"/>
              <a:tabLst>
                <a:tab pos="457200" algn="l"/>
              </a:tabLst>
              <a:defRPr/>
            </a:pPr>
            <a:r>
              <a:rPr lang="en-US" sz="900" dirty="0">
                <a:solidFill>
                  <a:schemeClr val="bg1">
                    <a:lumMod val="50000"/>
                  </a:schemeClr>
                </a:solidFill>
                <a:latin typeface="Tisa Sans Pro" panose="020B0504020201020104" pitchFamily="34" charset="0"/>
                <a:ea typeface="Tahoma" panose="020B0604030504040204" pitchFamily="34" charset="0"/>
                <a:cs typeface="Tahoma" panose="020B0604030504040204" pitchFamily="34" charset="0"/>
              </a:rPr>
              <a:t>Purchase price is based on cash purchase price in CAD. For the acquisition of Callinan Royalties in 2015, the purchase price excludes cash and consideration allocated to non-royalty related assets. (see Note 9, 2016 Annual Financial Statements), and includes the cost to exercise the option increasing the Gunnison Gross Sales Royalty (exercised in 2018).  The main producing royalty in Callinan is 777 with the Gunnison development stage royalty also part of that acquisition.</a:t>
            </a:r>
          </a:p>
          <a:p>
            <a:pPr marL="846352" lvl="2" indent="-228600" algn="just">
              <a:lnSpc>
                <a:spcPct val="150000"/>
              </a:lnSpc>
              <a:buFont typeface="+mj-lt"/>
              <a:buAutoNum type="arabicPeriod"/>
              <a:tabLst>
                <a:tab pos="457200" algn="l"/>
              </a:tabLst>
              <a:defRPr/>
            </a:pPr>
            <a:r>
              <a:rPr lang="en-US" sz="900" dirty="0">
                <a:solidFill>
                  <a:schemeClr val="bg1">
                    <a:lumMod val="50000"/>
                  </a:schemeClr>
                </a:solidFill>
                <a:latin typeface="Tisa Sans Pro" panose="020B0504020201020104" pitchFamily="34" charset="0"/>
                <a:ea typeface="Tahoma" panose="020B0604030504040204" pitchFamily="34" charset="0"/>
                <a:cs typeface="Tahoma" panose="020B0604030504040204" pitchFamily="34" charset="0"/>
              </a:rPr>
              <a:t>Realized revenue is the cumulative (since acquisition) reported revenue up to June 30, 2022. For the Chapada copper stream, reported revenue is net of the 30% copper purchase cost, as per the contract.</a:t>
            </a:r>
          </a:p>
          <a:p>
            <a:pPr marL="846352" lvl="2" indent="-228600" algn="just">
              <a:lnSpc>
                <a:spcPct val="150000"/>
              </a:lnSpc>
              <a:buFont typeface="+mj-lt"/>
              <a:buAutoNum type="arabicPeriod"/>
              <a:tabLst>
                <a:tab pos="457200" algn="l"/>
              </a:tabLst>
              <a:defRPr/>
            </a:pPr>
            <a:r>
              <a:rPr lang="en-US" sz="900" dirty="0">
                <a:solidFill>
                  <a:schemeClr val="bg1">
                    <a:lumMod val="50000"/>
                  </a:schemeClr>
                </a:solidFill>
                <a:latin typeface="Tisa Sans Pro" panose="020B0504020201020104" pitchFamily="34" charset="0"/>
                <a:ea typeface="Tahoma" panose="020B0604030504040204" pitchFamily="34" charset="0"/>
                <a:cs typeface="Tahoma" panose="020B0604030504040204" pitchFamily="34" charset="0"/>
              </a:rPr>
              <a:t>Analyst average NAV by asset based on analysts reports from June/July 2022.  The Callinan NAV consensus is based on NAV ascribed to 777 and to Gunnison.</a:t>
            </a:r>
          </a:p>
          <a:p>
            <a:pPr marL="846352" lvl="2" indent="-228600" algn="just">
              <a:lnSpc>
                <a:spcPct val="150000"/>
              </a:lnSpc>
              <a:buFont typeface="+mj-lt"/>
              <a:buAutoNum type="arabicPeriod"/>
              <a:tabLst>
                <a:tab pos="457200" algn="l"/>
              </a:tabLst>
              <a:defRPr/>
            </a:pPr>
            <a:r>
              <a:rPr lang="en-US" sz="900" dirty="0">
                <a:solidFill>
                  <a:schemeClr val="bg1">
                    <a:lumMod val="50000"/>
                  </a:schemeClr>
                </a:solidFill>
                <a:latin typeface="Tisa Sans Pro" panose="020B0504020201020104" pitchFamily="34" charset="0"/>
                <a:ea typeface="Tahoma" panose="020B0604030504040204" pitchFamily="34" charset="0"/>
                <a:cs typeface="Tahoma" panose="020B0604030504040204" pitchFamily="34" charset="0"/>
              </a:rPr>
              <a:t>Realized Net Revenue for ARR reflects Altius Minerals’ 59% equity ownership of ARR; ARR has not yet established a dividend or other distribution policy, so this number is meant to show revenue that is accumulating to ARR, while ARR is growing and building market share.   For that reason, the Realized Revenue &amp; NAV column for ARR shows NAV only as revenue has not been distributed</a:t>
            </a:r>
            <a:endParaRPr lang="en-CA" sz="900" dirty="0">
              <a:solidFill>
                <a:schemeClr val="bg1">
                  <a:lumMod val="50000"/>
                </a:schemeClr>
              </a:solidFill>
              <a:latin typeface="Tisa Sans Pro" panose="020B05040202010201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B0F2A95B-A378-4E22-91CD-9E61EE4AEFB9}"/>
              </a:ext>
            </a:extLst>
          </p:cNvPr>
          <p:cNvSpPr txBox="1"/>
          <p:nvPr/>
        </p:nvSpPr>
        <p:spPr>
          <a:xfrm>
            <a:off x="5181600" y="1960873"/>
            <a:ext cx="533400" cy="215444"/>
          </a:xfrm>
          <a:prstGeom prst="rect">
            <a:avLst/>
          </a:prstGeom>
          <a:noFill/>
        </p:spPr>
        <p:txBody>
          <a:bodyPr wrap="square">
            <a:spAutoFit/>
          </a:bodyPr>
          <a:lstStyle/>
          <a:p>
            <a:r>
              <a:rPr lang="fr-FR" sz="800" i="0" u="none" strike="noStrike" baseline="30000">
                <a:solidFill>
                  <a:schemeClr val="bg1"/>
                </a:solidFill>
                <a:effectLst/>
                <a:latin typeface="Vollkorn Medium" pitchFamily="2" charset="0"/>
                <a:ea typeface="Vollkorn Medium" pitchFamily="2" charset="0"/>
                <a:cs typeface="Tahoma" panose="020B0604030504040204" pitchFamily="34" charset="0"/>
              </a:rPr>
              <a:t>(Note 1)</a:t>
            </a:r>
            <a:endParaRPr lang="en-CA" sz="800">
              <a:solidFill>
                <a:schemeClr val="bg1"/>
              </a:solidFill>
            </a:endParaRPr>
          </a:p>
        </p:txBody>
      </p:sp>
      <p:sp>
        <p:nvSpPr>
          <p:cNvPr id="9" name="TextBox 8">
            <a:extLst>
              <a:ext uri="{FF2B5EF4-FFF2-40B4-BE49-F238E27FC236}">
                <a16:creationId xmlns:a16="http://schemas.microsoft.com/office/drawing/2014/main" id="{9EDDB951-57E9-4AA3-AA53-C9429A39399F}"/>
              </a:ext>
            </a:extLst>
          </p:cNvPr>
          <p:cNvSpPr txBox="1"/>
          <p:nvPr/>
        </p:nvSpPr>
        <p:spPr>
          <a:xfrm>
            <a:off x="7277100" y="1967172"/>
            <a:ext cx="533400" cy="215444"/>
          </a:xfrm>
          <a:prstGeom prst="rect">
            <a:avLst/>
          </a:prstGeom>
          <a:noFill/>
        </p:spPr>
        <p:txBody>
          <a:bodyPr wrap="square">
            <a:spAutoFit/>
          </a:bodyPr>
          <a:lstStyle/>
          <a:p>
            <a:r>
              <a:rPr lang="fr-FR" sz="800" i="0" u="none" strike="noStrike" baseline="30000">
                <a:solidFill>
                  <a:schemeClr val="bg1"/>
                </a:solidFill>
                <a:effectLst/>
                <a:latin typeface="Vollkorn Medium" pitchFamily="2" charset="0"/>
                <a:ea typeface="Vollkorn Medium" pitchFamily="2" charset="0"/>
                <a:cs typeface="Tahoma" panose="020B0604030504040204" pitchFamily="34" charset="0"/>
              </a:rPr>
              <a:t>(Note 2)</a:t>
            </a:r>
            <a:endParaRPr lang="en-CA" sz="800">
              <a:solidFill>
                <a:schemeClr val="bg1"/>
              </a:solidFill>
            </a:endParaRPr>
          </a:p>
        </p:txBody>
      </p:sp>
      <p:sp>
        <p:nvSpPr>
          <p:cNvPr id="10" name="TextBox 9">
            <a:extLst>
              <a:ext uri="{FF2B5EF4-FFF2-40B4-BE49-F238E27FC236}">
                <a16:creationId xmlns:a16="http://schemas.microsoft.com/office/drawing/2014/main" id="{ADA34780-800B-43DC-9B9B-27FC2327F25F}"/>
              </a:ext>
            </a:extLst>
          </p:cNvPr>
          <p:cNvSpPr txBox="1"/>
          <p:nvPr/>
        </p:nvSpPr>
        <p:spPr>
          <a:xfrm>
            <a:off x="9372600" y="1870867"/>
            <a:ext cx="533400" cy="215444"/>
          </a:xfrm>
          <a:prstGeom prst="rect">
            <a:avLst/>
          </a:prstGeom>
          <a:noFill/>
        </p:spPr>
        <p:txBody>
          <a:bodyPr wrap="square">
            <a:spAutoFit/>
          </a:bodyPr>
          <a:lstStyle/>
          <a:p>
            <a:r>
              <a:rPr lang="fr-FR" sz="800" i="0" u="none" strike="noStrike" baseline="30000" dirty="0">
                <a:solidFill>
                  <a:schemeClr val="bg1"/>
                </a:solidFill>
                <a:effectLst/>
                <a:latin typeface="Vollkorn Medium" pitchFamily="2" charset="0"/>
                <a:ea typeface="Vollkorn Medium" pitchFamily="2" charset="0"/>
                <a:cs typeface="Tahoma" panose="020B0604030504040204" pitchFamily="34" charset="0"/>
              </a:rPr>
              <a:t>(Note 3)</a:t>
            </a:r>
            <a:endParaRPr lang="en-CA" sz="800" dirty="0">
              <a:solidFill>
                <a:schemeClr val="bg1"/>
              </a:solidFill>
            </a:endParaRPr>
          </a:p>
        </p:txBody>
      </p:sp>
      <p:sp>
        <p:nvSpPr>
          <p:cNvPr id="12" name="object 4">
            <a:extLst>
              <a:ext uri="{FF2B5EF4-FFF2-40B4-BE49-F238E27FC236}">
                <a16:creationId xmlns:a16="http://schemas.microsoft.com/office/drawing/2014/main" id="{4C1F41E2-5D41-4EB7-9750-3B3009E0344F}"/>
              </a:ext>
            </a:extLst>
          </p:cNvPr>
          <p:cNvSpPr/>
          <p:nvPr/>
        </p:nvSpPr>
        <p:spPr>
          <a:xfrm>
            <a:off x="847623" y="6451600"/>
            <a:ext cx="0" cy="280670"/>
          </a:xfrm>
          <a:custGeom>
            <a:avLst/>
            <a:gdLst/>
            <a:ahLst/>
            <a:cxnLst/>
            <a:rect l="l" t="t" r="r" b="b"/>
            <a:pathLst>
              <a:path h="280670">
                <a:moveTo>
                  <a:pt x="0" y="0"/>
                </a:moveTo>
                <a:lnTo>
                  <a:pt x="0" y="280352"/>
                </a:lnTo>
              </a:path>
            </a:pathLst>
          </a:custGeom>
          <a:ln w="6350">
            <a:solidFill>
              <a:srgbClr val="111E6C"/>
            </a:solidFill>
          </a:ln>
        </p:spPr>
        <p:txBody>
          <a:bodyPr wrap="square" lIns="0" tIns="0" rIns="0" bIns="0" rtlCol="0"/>
          <a:lstStyle/>
          <a:p>
            <a:endParaRPr/>
          </a:p>
        </p:txBody>
      </p:sp>
      <p:sp>
        <p:nvSpPr>
          <p:cNvPr id="13" name="object 5">
            <a:extLst>
              <a:ext uri="{FF2B5EF4-FFF2-40B4-BE49-F238E27FC236}">
                <a16:creationId xmlns:a16="http://schemas.microsoft.com/office/drawing/2014/main" id="{B60994BA-F738-4651-AC38-BCFE10D56F90}"/>
              </a:ext>
            </a:extLst>
          </p:cNvPr>
          <p:cNvSpPr txBox="1"/>
          <p:nvPr/>
        </p:nvSpPr>
        <p:spPr>
          <a:xfrm>
            <a:off x="878563" y="6501333"/>
            <a:ext cx="1447165" cy="147320"/>
          </a:xfrm>
          <a:prstGeom prst="rect">
            <a:avLst/>
          </a:prstGeom>
        </p:spPr>
        <p:txBody>
          <a:bodyPr vert="horz" wrap="square" lIns="0" tIns="12700" rIns="0" bIns="0" rtlCol="0">
            <a:spAutoFit/>
          </a:bodyPr>
          <a:lstStyle/>
          <a:p>
            <a:pPr marL="12700">
              <a:lnSpc>
                <a:spcPct val="100000"/>
              </a:lnSpc>
              <a:spcBef>
                <a:spcPts val="100"/>
              </a:spcBef>
            </a:pPr>
            <a:r>
              <a:rPr sz="800" spc="70" dirty="0">
                <a:solidFill>
                  <a:srgbClr val="111E6C"/>
                </a:solidFill>
                <a:latin typeface="Tisa Sans Pro"/>
                <a:cs typeface="Tisa Sans Pro"/>
              </a:rPr>
              <a:t>TSX: </a:t>
            </a:r>
            <a:r>
              <a:rPr sz="800" b="1" spc="65" dirty="0">
                <a:solidFill>
                  <a:srgbClr val="111E6C"/>
                </a:solidFill>
                <a:latin typeface="Tisa Sans Pro"/>
                <a:cs typeface="Tisa Sans Pro"/>
              </a:rPr>
              <a:t>ALS </a:t>
            </a:r>
            <a:r>
              <a:rPr sz="800" dirty="0">
                <a:solidFill>
                  <a:srgbClr val="111E6C"/>
                </a:solidFill>
                <a:latin typeface="Tisa Sans Pro"/>
                <a:cs typeface="Tisa Sans Pro"/>
              </a:rPr>
              <a:t>| </a:t>
            </a:r>
            <a:r>
              <a:rPr sz="800" spc="65" dirty="0">
                <a:solidFill>
                  <a:srgbClr val="111E6C"/>
                </a:solidFill>
                <a:latin typeface="Tisa Sans Pro"/>
                <a:cs typeface="Tisa Sans Pro"/>
              </a:rPr>
              <a:t>OTCQX:</a:t>
            </a:r>
            <a:r>
              <a:rPr sz="800" spc="-55" dirty="0">
                <a:solidFill>
                  <a:srgbClr val="111E6C"/>
                </a:solidFill>
                <a:latin typeface="Tisa Sans Pro"/>
                <a:cs typeface="Tisa Sans Pro"/>
              </a:rPr>
              <a:t> </a:t>
            </a:r>
            <a:r>
              <a:rPr sz="800" b="1" spc="65" dirty="0">
                <a:solidFill>
                  <a:srgbClr val="111E6C"/>
                </a:solidFill>
                <a:latin typeface="Tisa Sans Pro"/>
                <a:cs typeface="Tisa Sans Pro"/>
              </a:rPr>
              <a:t>ATUSF</a:t>
            </a:r>
            <a:r>
              <a:rPr sz="800" b="1" spc="-60" dirty="0">
                <a:solidFill>
                  <a:srgbClr val="111E6C"/>
                </a:solidFill>
                <a:latin typeface="Tisa Sans Pro"/>
                <a:cs typeface="Tisa Sans Pro"/>
              </a:rPr>
              <a:t> </a:t>
            </a:r>
            <a:endParaRPr sz="800" dirty="0">
              <a:latin typeface="Tisa Sans Pro"/>
              <a:cs typeface="Tisa Sans Pro"/>
            </a:endParaRPr>
          </a:p>
        </p:txBody>
      </p:sp>
      <p:sp>
        <p:nvSpPr>
          <p:cNvPr id="14" name="object 6">
            <a:extLst>
              <a:ext uri="{FF2B5EF4-FFF2-40B4-BE49-F238E27FC236}">
                <a16:creationId xmlns:a16="http://schemas.microsoft.com/office/drawing/2014/main" id="{EB2254C6-8FAF-49C6-98B4-280F024D0E13}"/>
              </a:ext>
            </a:extLst>
          </p:cNvPr>
          <p:cNvSpPr/>
          <p:nvPr/>
        </p:nvSpPr>
        <p:spPr>
          <a:xfrm>
            <a:off x="457206" y="6454689"/>
            <a:ext cx="285751" cy="27813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406244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789EA06-26E0-4077-B1B0-2259E40FFB7A}"/>
              </a:ext>
            </a:extLst>
          </p:cNvPr>
          <p:cNvSpPr/>
          <p:nvPr/>
        </p:nvSpPr>
        <p:spPr>
          <a:xfrm>
            <a:off x="9750641" y="5672952"/>
            <a:ext cx="2441359" cy="1140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F8007-47B5-46EF-B0A8-F6BC2610D9C4}"/>
              </a:ext>
            </a:extLst>
          </p:cNvPr>
          <p:cNvSpPr/>
          <p:nvPr/>
        </p:nvSpPr>
        <p:spPr>
          <a:xfrm>
            <a:off x="758590" y="375533"/>
            <a:ext cx="1157683" cy="1046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3">
            <a:extLst>
              <a:ext uri="{FF2B5EF4-FFF2-40B4-BE49-F238E27FC236}">
                <a16:creationId xmlns:a16="http://schemas.microsoft.com/office/drawing/2014/main" id="{4DFE0511-DCD3-654F-B0C5-759E8DEA4B33}"/>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106" name="TextBox 105">
            <a:extLst>
              <a:ext uri="{FF2B5EF4-FFF2-40B4-BE49-F238E27FC236}">
                <a16:creationId xmlns:a16="http://schemas.microsoft.com/office/drawing/2014/main" id="{F13DFF0F-6EE2-4BB1-942D-9BA78F260AB2}"/>
              </a:ext>
            </a:extLst>
          </p:cNvPr>
          <p:cNvSpPr txBox="1"/>
          <p:nvPr/>
        </p:nvSpPr>
        <p:spPr>
          <a:xfrm>
            <a:off x="8832929" y="1620363"/>
            <a:ext cx="660758"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rPr>
              <a:t>Ni-Zn-Co</a:t>
            </a:r>
          </a:p>
          <a:p>
            <a:pPr algn="ctr"/>
            <a:r>
              <a:rPr lang="en-US" sz="1000" dirty="0">
                <a:solidFill>
                  <a:schemeClr val="bg1"/>
                </a:solidFill>
              </a:rPr>
              <a:t>3%</a:t>
            </a:r>
            <a:endParaRPr lang="en-CA" sz="1000" dirty="0">
              <a:solidFill>
                <a:schemeClr val="bg1"/>
              </a:solidFill>
            </a:endParaRPr>
          </a:p>
        </p:txBody>
      </p:sp>
      <p:graphicFrame>
        <p:nvGraphicFramePr>
          <p:cNvPr id="6" name="Chart 5">
            <a:extLst>
              <a:ext uri="{FF2B5EF4-FFF2-40B4-BE49-F238E27FC236}">
                <a16:creationId xmlns:a16="http://schemas.microsoft.com/office/drawing/2014/main" id="{011B93F3-DD7A-48F8-8B76-8C5CB7B41E15}"/>
              </a:ext>
            </a:extLst>
          </p:cNvPr>
          <p:cNvGraphicFramePr/>
          <p:nvPr/>
        </p:nvGraphicFramePr>
        <p:xfrm>
          <a:off x="7731345" y="33036"/>
          <a:ext cx="4249425" cy="2878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CBE20134-84F4-4696-BAFF-6CA2B2355E72}"/>
              </a:ext>
            </a:extLst>
          </p:cNvPr>
          <p:cNvGraphicFramePr/>
          <p:nvPr/>
        </p:nvGraphicFramePr>
        <p:xfrm>
          <a:off x="423140" y="3363697"/>
          <a:ext cx="11407942" cy="3406446"/>
        </p:xfrm>
        <a:graphic>
          <a:graphicData uri="http://schemas.openxmlformats.org/drawingml/2006/chart">
            <c:chart xmlns:c="http://schemas.openxmlformats.org/drawingml/2006/chart" xmlns:r="http://schemas.openxmlformats.org/officeDocument/2006/relationships" r:id="rId3"/>
          </a:graphicData>
        </a:graphic>
      </p:graphicFrame>
      <p:sp>
        <p:nvSpPr>
          <p:cNvPr id="11" name="object 80">
            <a:extLst>
              <a:ext uri="{FF2B5EF4-FFF2-40B4-BE49-F238E27FC236}">
                <a16:creationId xmlns:a16="http://schemas.microsoft.com/office/drawing/2014/main" id="{8E8D7923-5E26-4E87-B3FD-A8C6E3B62F20}"/>
              </a:ext>
            </a:extLst>
          </p:cNvPr>
          <p:cNvSpPr/>
          <p:nvPr/>
        </p:nvSpPr>
        <p:spPr>
          <a:xfrm>
            <a:off x="287113" y="3275607"/>
            <a:ext cx="11617773" cy="336485"/>
          </a:xfrm>
          <a:custGeom>
            <a:avLst/>
            <a:gdLst/>
            <a:ahLst/>
            <a:cxnLst/>
            <a:rect l="l" t="t" r="r" b="b"/>
            <a:pathLst>
              <a:path w="5148580" h="358139">
                <a:moveTo>
                  <a:pt x="4995672" y="0"/>
                </a:moveTo>
                <a:lnTo>
                  <a:pt x="152400" y="0"/>
                </a:lnTo>
                <a:lnTo>
                  <a:pt x="104231" y="7769"/>
                </a:lnTo>
                <a:lnTo>
                  <a:pt x="62396" y="29405"/>
                </a:lnTo>
                <a:lnTo>
                  <a:pt x="29405" y="62396"/>
                </a:lnTo>
                <a:lnTo>
                  <a:pt x="7769" y="104231"/>
                </a:lnTo>
                <a:lnTo>
                  <a:pt x="0" y="152400"/>
                </a:lnTo>
                <a:lnTo>
                  <a:pt x="0" y="358140"/>
                </a:lnTo>
                <a:lnTo>
                  <a:pt x="5148072" y="358140"/>
                </a:lnTo>
                <a:lnTo>
                  <a:pt x="5148072" y="152400"/>
                </a:lnTo>
                <a:lnTo>
                  <a:pt x="5140302" y="104231"/>
                </a:lnTo>
                <a:lnTo>
                  <a:pt x="5118666" y="62396"/>
                </a:lnTo>
                <a:lnTo>
                  <a:pt x="5085675" y="29405"/>
                </a:lnTo>
                <a:lnTo>
                  <a:pt x="5043840" y="7769"/>
                </a:lnTo>
                <a:lnTo>
                  <a:pt x="4995672" y="0"/>
                </a:lnTo>
                <a:close/>
              </a:path>
            </a:pathLst>
          </a:custGeom>
          <a:solidFill>
            <a:srgbClr val="4193A3"/>
          </a:solidFill>
        </p:spPr>
        <p:txBody>
          <a:bodyPr wrap="square" lIns="0" tIns="0" rIns="0" bIns="0" rtlCol="0" anchor="ctr"/>
          <a:lstStyle/>
          <a:p>
            <a:pPr algn="ctr"/>
            <a:r>
              <a:rPr lang="en-US" sz="1400" b="1" dirty="0">
                <a:solidFill>
                  <a:schemeClr val="bg1"/>
                </a:solidFill>
              </a:rPr>
              <a:t>Quarterly Royalty Revenue ($ millions)</a:t>
            </a:r>
            <a:endParaRPr sz="1400" b="1" dirty="0">
              <a:solidFill>
                <a:schemeClr val="bg1"/>
              </a:solidFill>
            </a:endParaRPr>
          </a:p>
        </p:txBody>
      </p:sp>
      <p:sp>
        <p:nvSpPr>
          <p:cNvPr id="13" name="object 7">
            <a:extLst>
              <a:ext uri="{FF2B5EF4-FFF2-40B4-BE49-F238E27FC236}">
                <a16:creationId xmlns:a16="http://schemas.microsoft.com/office/drawing/2014/main" id="{D4B40CD2-7DE8-403B-ACDD-EB960010494E}"/>
              </a:ext>
            </a:extLst>
          </p:cNvPr>
          <p:cNvSpPr txBox="1">
            <a:spLocks/>
          </p:cNvSpPr>
          <p:nvPr/>
        </p:nvSpPr>
        <p:spPr>
          <a:xfrm>
            <a:off x="445828" y="304800"/>
            <a:ext cx="11669966" cy="982320"/>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400" dirty="0">
                <a:solidFill>
                  <a:schemeClr val="tx2"/>
                </a:solidFill>
                <a:latin typeface="+mj-lt"/>
              </a:rPr>
              <a:t>Royalty Revenue Growth</a:t>
            </a:r>
          </a:p>
          <a:p>
            <a:r>
              <a:rPr lang="en-US" dirty="0">
                <a:solidFill>
                  <a:srgbClr val="8CB06B"/>
                </a:solidFill>
                <a:latin typeface="+mj-lt"/>
              </a:rPr>
              <a:t>Inflation Protection </a:t>
            </a:r>
            <a:endParaRPr lang="en-US" strike="sngStrike" dirty="0">
              <a:solidFill>
                <a:srgbClr val="8CB06B"/>
              </a:solidFill>
              <a:highlight>
                <a:srgbClr val="FFFF00"/>
              </a:highlight>
              <a:latin typeface="+mj-lt"/>
            </a:endParaRPr>
          </a:p>
          <a:p>
            <a:endParaRPr lang="en-US" sz="2100" dirty="0">
              <a:solidFill>
                <a:schemeClr val="tx2"/>
              </a:solidFill>
              <a:latin typeface="+mj-lt"/>
            </a:endParaRPr>
          </a:p>
        </p:txBody>
      </p:sp>
      <p:sp>
        <p:nvSpPr>
          <p:cNvPr id="16" name="object 26">
            <a:extLst>
              <a:ext uri="{FF2B5EF4-FFF2-40B4-BE49-F238E27FC236}">
                <a16:creationId xmlns:a16="http://schemas.microsoft.com/office/drawing/2014/main" id="{A2C0DDC0-7EDA-4E7C-8CC0-F3C9CF1B19C6}"/>
              </a:ext>
            </a:extLst>
          </p:cNvPr>
          <p:cNvSpPr/>
          <p:nvPr/>
        </p:nvSpPr>
        <p:spPr>
          <a:xfrm>
            <a:off x="4249101" y="858654"/>
            <a:ext cx="1695731" cy="1676732"/>
          </a:xfrm>
          <a:custGeom>
            <a:avLst/>
            <a:gdLst/>
            <a:ahLst/>
            <a:cxnLst/>
            <a:rect l="l" t="t" r="r" b="b"/>
            <a:pathLst>
              <a:path w="1783714" h="1804670">
                <a:moveTo>
                  <a:pt x="891565" y="0"/>
                </a:moveTo>
                <a:lnTo>
                  <a:pt x="844215" y="1250"/>
                </a:lnTo>
                <a:lnTo>
                  <a:pt x="797509" y="4961"/>
                </a:lnTo>
                <a:lnTo>
                  <a:pt x="751509" y="11069"/>
                </a:lnTo>
                <a:lnTo>
                  <a:pt x="706275" y="19512"/>
                </a:lnTo>
                <a:lnTo>
                  <a:pt x="661870" y="30228"/>
                </a:lnTo>
                <a:lnTo>
                  <a:pt x="618354" y="43154"/>
                </a:lnTo>
                <a:lnTo>
                  <a:pt x="575791" y="58229"/>
                </a:lnTo>
                <a:lnTo>
                  <a:pt x="534241" y="75389"/>
                </a:lnTo>
                <a:lnTo>
                  <a:pt x="493766" y="94572"/>
                </a:lnTo>
                <a:lnTo>
                  <a:pt x="454427" y="115717"/>
                </a:lnTo>
                <a:lnTo>
                  <a:pt x="416287" y="138760"/>
                </a:lnTo>
                <a:lnTo>
                  <a:pt x="379406" y="163639"/>
                </a:lnTo>
                <a:lnTo>
                  <a:pt x="343847" y="190292"/>
                </a:lnTo>
                <a:lnTo>
                  <a:pt x="309671" y="218657"/>
                </a:lnTo>
                <a:lnTo>
                  <a:pt x="276940" y="248671"/>
                </a:lnTo>
                <a:lnTo>
                  <a:pt x="245715" y="280272"/>
                </a:lnTo>
                <a:lnTo>
                  <a:pt x="216058" y="313397"/>
                </a:lnTo>
                <a:lnTo>
                  <a:pt x="188030" y="347984"/>
                </a:lnTo>
                <a:lnTo>
                  <a:pt x="161694" y="383971"/>
                </a:lnTo>
                <a:lnTo>
                  <a:pt x="137111" y="421296"/>
                </a:lnTo>
                <a:lnTo>
                  <a:pt x="114341" y="459895"/>
                </a:lnTo>
                <a:lnTo>
                  <a:pt x="93448" y="499707"/>
                </a:lnTo>
                <a:lnTo>
                  <a:pt x="74493" y="540670"/>
                </a:lnTo>
                <a:lnTo>
                  <a:pt x="57537" y="582720"/>
                </a:lnTo>
                <a:lnTo>
                  <a:pt x="42641" y="625796"/>
                </a:lnTo>
                <a:lnTo>
                  <a:pt x="29869" y="669835"/>
                </a:lnTo>
                <a:lnTo>
                  <a:pt x="19280" y="714775"/>
                </a:lnTo>
                <a:lnTo>
                  <a:pt x="10937" y="760553"/>
                </a:lnTo>
                <a:lnTo>
                  <a:pt x="4902" y="807108"/>
                </a:lnTo>
                <a:lnTo>
                  <a:pt x="1235" y="854377"/>
                </a:lnTo>
                <a:lnTo>
                  <a:pt x="0" y="902296"/>
                </a:lnTo>
                <a:lnTo>
                  <a:pt x="1235" y="950216"/>
                </a:lnTo>
                <a:lnTo>
                  <a:pt x="4902" y="997485"/>
                </a:lnTo>
                <a:lnTo>
                  <a:pt x="10937" y="1044039"/>
                </a:lnTo>
                <a:lnTo>
                  <a:pt x="19280" y="1089818"/>
                </a:lnTo>
                <a:lnTo>
                  <a:pt x="29869" y="1134758"/>
                </a:lnTo>
                <a:lnTo>
                  <a:pt x="42641" y="1178797"/>
                </a:lnTo>
                <a:lnTo>
                  <a:pt x="57537" y="1221873"/>
                </a:lnTo>
                <a:lnTo>
                  <a:pt x="74493" y="1263923"/>
                </a:lnTo>
                <a:lnTo>
                  <a:pt x="93448" y="1304886"/>
                </a:lnTo>
                <a:lnTo>
                  <a:pt x="114341" y="1344698"/>
                </a:lnTo>
                <a:lnTo>
                  <a:pt x="137111" y="1383297"/>
                </a:lnTo>
                <a:lnTo>
                  <a:pt x="161694" y="1420621"/>
                </a:lnTo>
                <a:lnTo>
                  <a:pt x="188030" y="1456609"/>
                </a:lnTo>
                <a:lnTo>
                  <a:pt x="216058" y="1491196"/>
                </a:lnTo>
                <a:lnTo>
                  <a:pt x="245715" y="1524321"/>
                </a:lnTo>
                <a:lnTo>
                  <a:pt x="276940" y="1555922"/>
                </a:lnTo>
                <a:lnTo>
                  <a:pt x="309671" y="1585936"/>
                </a:lnTo>
                <a:lnTo>
                  <a:pt x="343847" y="1614300"/>
                </a:lnTo>
                <a:lnTo>
                  <a:pt x="379406" y="1640954"/>
                </a:lnTo>
                <a:lnTo>
                  <a:pt x="416287" y="1665833"/>
                </a:lnTo>
                <a:lnTo>
                  <a:pt x="454427" y="1688876"/>
                </a:lnTo>
                <a:lnTo>
                  <a:pt x="493766" y="1710020"/>
                </a:lnTo>
                <a:lnTo>
                  <a:pt x="534241" y="1729204"/>
                </a:lnTo>
                <a:lnTo>
                  <a:pt x="575791" y="1746364"/>
                </a:lnTo>
                <a:lnTo>
                  <a:pt x="618354" y="1761438"/>
                </a:lnTo>
                <a:lnTo>
                  <a:pt x="661870" y="1774365"/>
                </a:lnTo>
                <a:lnTo>
                  <a:pt x="706275" y="1785081"/>
                </a:lnTo>
                <a:lnTo>
                  <a:pt x="751509" y="1793524"/>
                </a:lnTo>
                <a:lnTo>
                  <a:pt x="797509" y="1799632"/>
                </a:lnTo>
                <a:lnTo>
                  <a:pt x="844215" y="1803343"/>
                </a:lnTo>
                <a:lnTo>
                  <a:pt x="891565" y="1804593"/>
                </a:lnTo>
                <a:lnTo>
                  <a:pt x="938914" y="1803343"/>
                </a:lnTo>
                <a:lnTo>
                  <a:pt x="985620" y="1799632"/>
                </a:lnTo>
                <a:lnTo>
                  <a:pt x="1031621" y="1793524"/>
                </a:lnTo>
                <a:lnTo>
                  <a:pt x="1076855" y="1785081"/>
                </a:lnTo>
                <a:lnTo>
                  <a:pt x="1121260" y="1774365"/>
                </a:lnTo>
                <a:lnTo>
                  <a:pt x="1164775" y="1761438"/>
                </a:lnTo>
                <a:lnTo>
                  <a:pt x="1207339" y="1746364"/>
                </a:lnTo>
                <a:lnTo>
                  <a:pt x="1248889" y="1729204"/>
                </a:lnTo>
                <a:lnTo>
                  <a:pt x="1289364" y="1710020"/>
                </a:lnTo>
                <a:lnTo>
                  <a:pt x="1328703" y="1688876"/>
                </a:lnTo>
                <a:lnTo>
                  <a:pt x="1366843" y="1665833"/>
                </a:lnTo>
                <a:lnTo>
                  <a:pt x="1403723" y="1640954"/>
                </a:lnTo>
                <a:lnTo>
                  <a:pt x="1439283" y="1614300"/>
                </a:lnTo>
                <a:lnTo>
                  <a:pt x="1473459" y="1585936"/>
                </a:lnTo>
                <a:lnTo>
                  <a:pt x="1506190" y="1555922"/>
                </a:lnTo>
                <a:lnTo>
                  <a:pt x="1537415" y="1524321"/>
                </a:lnTo>
                <a:lnTo>
                  <a:pt x="1567072" y="1491196"/>
                </a:lnTo>
                <a:lnTo>
                  <a:pt x="1595099" y="1456609"/>
                </a:lnTo>
                <a:lnTo>
                  <a:pt x="1621436" y="1420621"/>
                </a:lnTo>
                <a:lnTo>
                  <a:pt x="1646019" y="1383297"/>
                </a:lnTo>
                <a:lnTo>
                  <a:pt x="1668788" y="1344698"/>
                </a:lnTo>
                <a:lnTo>
                  <a:pt x="1689681" y="1304886"/>
                </a:lnTo>
                <a:lnTo>
                  <a:pt x="1708637" y="1263923"/>
                </a:lnTo>
                <a:lnTo>
                  <a:pt x="1725593" y="1221873"/>
                </a:lnTo>
                <a:lnTo>
                  <a:pt x="1740488" y="1178797"/>
                </a:lnTo>
                <a:lnTo>
                  <a:pt x="1753261" y="1134758"/>
                </a:lnTo>
                <a:lnTo>
                  <a:pt x="1763850" y="1089818"/>
                </a:lnTo>
                <a:lnTo>
                  <a:pt x="1772193" y="1044039"/>
                </a:lnTo>
                <a:lnTo>
                  <a:pt x="1778228" y="997485"/>
                </a:lnTo>
                <a:lnTo>
                  <a:pt x="1781894" y="950216"/>
                </a:lnTo>
                <a:lnTo>
                  <a:pt x="1783130" y="902296"/>
                </a:lnTo>
                <a:lnTo>
                  <a:pt x="1781894" y="854377"/>
                </a:lnTo>
                <a:lnTo>
                  <a:pt x="1778228" y="807108"/>
                </a:lnTo>
                <a:lnTo>
                  <a:pt x="1772193" y="760553"/>
                </a:lnTo>
                <a:lnTo>
                  <a:pt x="1763850" y="714775"/>
                </a:lnTo>
                <a:lnTo>
                  <a:pt x="1753261" y="669835"/>
                </a:lnTo>
                <a:lnTo>
                  <a:pt x="1740488" y="625796"/>
                </a:lnTo>
                <a:lnTo>
                  <a:pt x="1725593" y="582720"/>
                </a:lnTo>
                <a:lnTo>
                  <a:pt x="1708637" y="540670"/>
                </a:lnTo>
                <a:lnTo>
                  <a:pt x="1689681" y="499707"/>
                </a:lnTo>
                <a:lnTo>
                  <a:pt x="1668788" y="459895"/>
                </a:lnTo>
                <a:lnTo>
                  <a:pt x="1646019" y="421296"/>
                </a:lnTo>
                <a:lnTo>
                  <a:pt x="1621436" y="383971"/>
                </a:lnTo>
                <a:lnTo>
                  <a:pt x="1595099" y="347984"/>
                </a:lnTo>
                <a:lnTo>
                  <a:pt x="1567072" y="313397"/>
                </a:lnTo>
                <a:lnTo>
                  <a:pt x="1537415" y="280272"/>
                </a:lnTo>
                <a:lnTo>
                  <a:pt x="1506190" y="248671"/>
                </a:lnTo>
                <a:lnTo>
                  <a:pt x="1473459" y="218657"/>
                </a:lnTo>
                <a:lnTo>
                  <a:pt x="1439283" y="190292"/>
                </a:lnTo>
                <a:lnTo>
                  <a:pt x="1403723" y="163639"/>
                </a:lnTo>
                <a:lnTo>
                  <a:pt x="1366843" y="138760"/>
                </a:lnTo>
                <a:lnTo>
                  <a:pt x="1328703" y="115717"/>
                </a:lnTo>
                <a:lnTo>
                  <a:pt x="1289364" y="94572"/>
                </a:lnTo>
                <a:lnTo>
                  <a:pt x="1248889" y="75389"/>
                </a:lnTo>
                <a:lnTo>
                  <a:pt x="1207339" y="58229"/>
                </a:lnTo>
                <a:lnTo>
                  <a:pt x="1164775" y="43154"/>
                </a:lnTo>
                <a:lnTo>
                  <a:pt x="1121260" y="30228"/>
                </a:lnTo>
                <a:lnTo>
                  <a:pt x="1076855" y="19512"/>
                </a:lnTo>
                <a:lnTo>
                  <a:pt x="1031621" y="11069"/>
                </a:lnTo>
                <a:lnTo>
                  <a:pt x="985620" y="4961"/>
                </a:lnTo>
                <a:lnTo>
                  <a:pt x="938914" y="1250"/>
                </a:lnTo>
                <a:lnTo>
                  <a:pt x="891565" y="0"/>
                </a:lnTo>
                <a:close/>
              </a:path>
            </a:pathLst>
          </a:custGeom>
          <a:solidFill>
            <a:schemeClr val="bg1">
              <a:alpha val="19999"/>
            </a:schemeClr>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dirty="0"/>
          </a:p>
        </p:txBody>
      </p:sp>
      <p:sp>
        <p:nvSpPr>
          <p:cNvPr id="30" name="object 26">
            <a:extLst>
              <a:ext uri="{FF2B5EF4-FFF2-40B4-BE49-F238E27FC236}">
                <a16:creationId xmlns:a16="http://schemas.microsoft.com/office/drawing/2014/main" id="{5B463F5F-9A15-445E-98AF-8893610C2ACA}"/>
              </a:ext>
            </a:extLst>
          </p:cNvPr>
          <p:cNvSpPr/>
          <p:nvPr/>
        </p:nvSpPr>
        <p:spPr>
          <a:xfrm>
            <a:off x="9240647" y="822416"/>
            <a:ext cx="1869649" cy="1836943"/>
          </a:xfrm>
          <a:custGeom>
            <a:avLst/>
            <a:gdLst/>
            <a:ahLst/>
            <a:cxnLst/>
            <a:rect l="l" t="t" r="r" b="b"/>
            <a:pathLst>
              <a:path w="1783714" h="1804670">
                <a:moveTo>
                  <a:pt x="891565" y="0"/>
                </a:moveTo>
                <a:lnTo>
                  <a:pt x="844215" y="1250"/>
                </a:lnTo>
                <a:lnTo>
                  <a:pt x="797509" y="4961"/>
                </a:lnTo>
                <a:lnTo>
                  <a:pt x="751509" y="11069"/>
                </a:lnTo>
                <a:lnTo>
                  <a:pt x="706275" y="19512"/>
                </a:lnTo>
                <a:lnTo>
                  <a:pt x="661870" y="30228"/>
                </a:lnTo>
                <a:lnTo>
                  <a:pt x="618354" y="43154"/>
                </a:lnTo>
                <a:lnTo>
                  <a:pt x="575791" y="58229"/>
                </a:lnTo>
                <a:lnTo>
                  <a:pt x="534241" y="75389"/>
                </a:lnTo>
                <a:lnTo>
                  <a:pt x="493766" y="94572"/>
                </a:lnTo>
                <a:lnTo>
                  <a:pt x="454427" y="115717"/>
                </a:lnTo>
                <a:lnTo>
                  <a:pt x="416287" y="138760"/>
                </a:lnTo>
                <a:lnTo>
                  <a:pt x="379406" y="163639"/>
                </a:lnTo>
                <a:lnTo>
                  <a:pt x="343847" y="190292"/>
                </a:lnTo>
                <a:lnTo>
                  <a:pt x="309671" y="218657"/>
                </a:lnTo>
                <a:lnTo>
                  <a:pt x="276940" y="248671"/>
                </a:lnTo>
                <a:lnTo>
                  <a:pt x="245715" y="280272"/>
                </a:lnTo>
                <a:lnTo>
                  <a:pt x="216058" y="313397"/>
                </a:lnTo>
                <a:lnTo>
                  <a:pt x="188030" y="347984"/>
                </a:lnTo>
                <a:lnTo>
                  <a:pt x="161694" y="383971"/>
                </a:lnTo>
                <a:lnTo>
                  <a:pt x="137111" y="421296"/>
                </a:lnTo>
                <a:lnTo>
                  <a:pt x="114341" y="459895"/>
                </a:lnTo>
                <a:lnTo>
                  <a:pt x="93448" y="499707"/>
                </a:lnTo>
                <a:lnTo>
                  <a:pt x="74493" y="540670"/>
                </a:lnTo>
                <a:lnTo>
                  <a:pt x="57537" y="582720"/>
                </a:lnTo>
                <a:lnTo>
                  <a:pt x="42641" y="625796"/>
                </a:lnTo>
                <a:lnTo>
                  <a:pt x="29869" y="669835"/>
                </a:lnTo>
                <a:lnTo>
                  <a:pt x="19280" y="714775"/>
                </a:lnTo>
                <a:lnTo>
                  <a:pt x="10937" y="760553"/>
                </a:lnTo>
                <a:lnTo>
                  <a:pt x="4902" y="807108"/>
                </a:lnTo>
                <a:lnTo>
                  <a:pt x="1235" y="854377"/>
                </a:lnTo>
                <a:lnTo>
                  <a:pt x="0" y="902296"/>
                </a:lnTo>
                <a:lnTo>
                  <a:pt x="1235" y="950216"/>
                </a:lnTo>
                <a:lnTo>
                  <a:pt x="4902" y="997485"/>
                </a:lnTo>
                <a:lnTo>
                  <a:pt x="10937" y="1044039"/>
                </a:lnTo>
                <a:lnTo>
                  <a:pt x="19280" y="1089818"/>
                </a:lnTo>
                <a:lnTo>
                  <a:pt x="29869" y="1134758"/>
                </a:lnTo>
                <a:lnTo>
                  <a:pt x="42641" y="1178797"/>
                </a:lnTo>
                <a:lnTo>
                  <a:pt x="57537" y="1221873"/>
                </a:lnTo>
                <a:lnTo>
                  <a:pt x="74493" y="1263923"/>
                </a:lnTo>
                <a:lnTo>
                  <a:pt x="93448" y="1304886"/>
                </a:lnTo>
                <a:lnTo>
                  <a:pt x="114341" y="1344698"/>
                </a:lnTo>
                <a:lnTo>
                  <a:pt x="137111" y="1383297"/>
                </a:lnTo>
                <a:lnTo>
                  <a:pt x="161694" y="1420621"/>
                </a:lnTo>
                <a:lnTo>
                  <a:pt x="188030" y="1456609"/>
                </a:lnTo>
                <a:lnTo>
                  <a:pt x="216058" y="1491196"/>
                </a:lnTo>
                <a:lnTo>
                  <a:pt x="245715" y="1524321"/>
                </a:lnTo>
                <a:lnTo>
                  <a:pt x="276940" y="1555922"/>
                </a:lnTo>
                <a:lnTo>
                  <a:pt x="309671" y="1585936"/>
                </a:lnTo>
                <a:lnTo>
                  <a:pt x="343847" y="1614300"/>
                </a:lnTo>
                <a:lnTo>
                  <a:pt x="379406" y="1640954"/>
                </a:lnTo>
                <a:lnTo>
                  <a:pt x="416287" y="1665833"/>
                </a:lnTo>
                <a:lnTo>
                  <a:pt x="454427" y="1688876"/>
                </a:lnTo>
                <a:lnTo>
                  <a:pt x="493766" y="1710020"/>
                </a:lnTo>
                <a:lnTo>
                  <a:pt x="534241" y="1729204"/>
                </a:lnTo>
                <a:lnTo>
                  <a:pt x="575791" y="1746364"/>
                </a:lnTo>
                <a:lnTo>
                  <a:pt x="618354" y="1761438"/>
                </a:lnTo>
                <a:lnTo>
                  <a:pt x="661870" y="1774365"/>
                </a:lnTo>
                <a:lnTo>
                  <a:pt x="706275" y="1785081"/>
                </a:lnTo>
                <a:lnTo>
                  <a:pt x="751509" y="1793524"/>
                </a:lnTo>
                <a:lnTo>
                  <a:pt x="797509" y="1799632"/>
                </a:lnTo>
                <a:lnTo>
                  <a:pt x="844215" y="1803343"/>
                </a:lnTo>
                <a:lnTo>
                  <a:pt x="891565" y="1804593"/>
                </a:lnTo>
                <a:lnTo>
                  <a:pt x="938914" y="1803343"/>
                </a:lnTo>
                <a:lnTo>
                  <a:pt x="985620" y="1799632"/>
                </a:lnTo>
                <a:lnTo>
                  <a:pt x="1031621" y="1793524"/>
                </a:lnTo>
                <a:lnTo>
                  <a:pt x="1076855" y="1785081"/>
                </a:lnTo>
                <a:lnTo>
                  <a:pt x="1121260" y="1774365"/>
                </a:lnTo>
                <a:lnTo>
                  <a:pt x="1164775" y="1761438"/>
                </a:lnTo>
                <a:lnTo>
                  <a:pt x="1207339" y="1746364"/>
                </a:lnTo>
                <a:lnTo>
                  <a:pt x="1248889" y="1729204"/>
                </a:lnTo>
                <a:lnTo>
                  <a:pt x="1289364" y="1710020"/>
                </a:lnTo>
                <a:lnTo>
                  <a:pt x="1328703" y="1688876"/>
                </a:lnTo>
                <a:lnTo>
                  <a:pt x="1366843" y="1665833"/>
                </a:lnTo>
                <a:lnTo>
                  <a:pt x="1403723" y="1640954"/>
                </a:lnTo>
                <a:lnTo>
                  <a:pt x="1439283" y="1614300"/>
                </a:lnTo>
                <a:lnTo>
                  <a:pt x="1473459" y="1585936"/>
                </a:lnTo>
                <a:lnTo>
                  <a:pt x="1506190" y="1555922"/>
                </a:lnTo>
                <a:lnTo>
                  <a:pt x="1537415" y="1524321"/>
                </a:lnTo>
                <a:lnTo>
                  <a:pt x="1567072" y="1491196"/>
                </a:lnTo>
                <a:lnTo>
                  <a:pt x="1595099" y="1456609"/>
                </a:lnTo>
                <a:lnTo>
                  <a:pt x="1621436" y="1420621"/>
                </a:lnTo>
                <a:lnTo>
                  <a:pt x="1646019" y="1383297"/>
                </a:lnTo>
                <a:lnTo>
                  <a:pt x="1668788" y="1344698"/>
                </a:lnTo>
                <a:lnTo>
                  <a:pt x="1689681" y="1304886"/>
                </a:lnTo>
                <a:lnTo>
                  <a:pt x="1708637" y="1263923"/>
                </a:lnTo>
                <a:lnTo>
                  <a:pt x="1725593" y="1221873"/>
                </a:lnTo>
                <a:lnTo>
                  <a:pt x="1740488" y="1178797"/>
                </a:lnTo>
                <a:lnTo>
                  <a:pt x="1753261" y="1134758"/>
                </a:lnTo>
                <a:lnTo>
                  <a:pt x="1763850" y="1089818"/>
                </a:lnTo>
                <a:lnTo>
                  <a:pt x="1772193" y="1044039"/>
                </a:lnTo>
                <a:lnTo>
                  <a:pt x="1778228" y="997485"/>
                </a:lnTo>
                <a:lnTo>
                  <a:pt x="1781894" y="950216"/>
                </a:lnTo>
                <a:lnTo>
                  <a:pt x="1783130" y="902296"/>
                </a:lnTo>
                <a:lnTo>
                  <a:pt x="1781894" y="854377"/>
                </a:lnTo>
                <a:lnTo>
                  <a:pt x="1778228" y="807108"/>
                </a:lnTo>
                <a:lnTo>
                  <a:pt x="1772193" y="760553"/>
                </a:lnTo>
                <a:lnTo>
                  <a:pt x="1763850" y="714775"/>
                </a:lnTo>
                <a:lnTo>
                  <a:pt x="1753261" y="669835"/>
                </a:lnTo>
                <a:lnTo>
                  <a:pt x="1740488" y="625796"/>
                </a:lnTo>
                <a:lnTo>
                  <a:pt x="1725593" y="582720"/>
                </a:lnTo>
                <a:lnTo>
                  <a:pt x="1708637" y="540670"/>
                </a:lnTo>
                <a:lnTo>
                  <a:pt x="1689681" y="499707"/>
                </a:lnTo>
                <a:lnTo>
                  <a:pt x="1668788" y="459895"/>
                </a:lnTo>
                <a:lnTo>
                  <a:pt x="1646019" y="421296"/>
                </a:lnTo>
                <a:lnTo>
                  <a:pt x="1621436" y="383971"/>
                </a:lnTo>
                <a:lnTo>
                  <a:pt x="1595099" y="347984"/>
                </a:lnTo>
                <a:lnTo>
                  <a:pt x="1567072" y="313397"/>
                </a:lnTo>
                <a:lnTo>
                  <a:pt x="1537415" y="280272"/>
                </a:lnTo>
                <a:lnTo>
                  <a:pt x="1506190" y="248671"/>
                </a:lnTo>
                <a:lnTo>
                  <a:pt x="1473459" y="218657"/>
                </a:lnTo>
                <a:lnTo>
                  <a:pt x="1439283" y="190292"/>
                </a:lnTo>
                <a:lnTo>
                  <a:pt x="1403723" y="163639"/>
                </a:lnTo>
                <a:lnTo>
                  <a:pt x="1366843" y="138760"/>
                </a:lnTo>
                <a:lnTo>
                  <a:pt x="1328703" y="115717"/>
                </a:lnTo>
                <a:lnTo>
                  <a:pt x="1289364" y="94572"/>
                </a:lnTo>
                <a:lnTo>
                  <a:pt x="1248889" y="75389"/>
                </a:lnTo>
                <a:lnTo>
                  <a:pt x="1207339" y="58229"/>
                </a:lnTo>
                <a:lnTo>
                  <a:pt x="1164775" y="43154"/>
                </a:lnTo>
                <a:lnTo>
                  <a:pt x="1121260" y="30228"/>
                </a:lnTo>
                <a:lnTo>
                  <a:pt x="1076855" y="19512"/>
                </a:lnTo>
                <a:lnTo>
                  <a:pt x="1031621" y="11069"/>
                </a:lnTo>
                <a:lnTo>
                  <a:pt x="985620" y="4961"/>
                </a:lnTo>
                <a:lnTo>
                  <a:pt x="938914" y="1250"/>
                </a:lnTo>
                <a:lnTo>
                  <a:pt x="891565" y="0"/>
                </a:lnTo>
                <a:close/>
              </a:path>
            </a:pathLst>
          </a:custGeom>
          <a:solidFill>
            <a:schemeClr val="bg1">
              <a:alpha val="19999"/>
            </a:schemeClr>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a:p>
        </p:txBody>
      </p:sp>
      <p:sp>
        <p:nvSpPr>
          <p:cNvPr id="14" name="TextBox 60">
            <a:extLst>
              <a:ext uri="{FF2B5EF4-FFF2-40B4-BE49-F238E27FC236}">
                <a16:creationId xmlns:a16="http://schemas.microsoft.com/office/drawing/2014/main" id="{0001B823-5E88-4447-A077-63D3620B6641}"/>
              </a:ext>
            </a:extLst>
          </p:cNvPr>
          <p:cNvSpPr txBox="1"/>
          <p:nvPr/>
        </p:nvSpPr>
        <p:spPr>
          <a:xfrm>
            <a:off x="9539220" y="1320227"/>
            <a:ext cx="1371610" cy="104644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spc="35" dirty="0">
                <a:solidFill>
                  <a:srgbClr val="4193A3"/>
                </a:solidFill>
                <a:latin typeface="+mn-lt"/>
                <a:cs typeface="Tisa Sans Pro"/>
              </a:rPr>
              <a:t>Q2 2022 </a:t>
            </a:r>
            <a:r>
              <a:rPr lang="en-US" sz="1400" b="1" spc="35" dirty="0">
                <a:solidFill>
                  <a:srgbClr val="4193A3"/>
                </a:solidFill>
                <a:latin typeface="+mn-lt"/>
              </a:rPr>
              <a:t>Royalty </a:t>
            </a:r>
          </a:p>
          <a:p>
            <a:pPr algn="ctr"/>
            <a:r>
              <a:rPr lang="en-US" sz="1400" b="1" spc="35" dirty="0">
                <a:solidFill>
                  <a:srgbClr val="4193A3"/>
                </a:solidFill>
                <a:latin typeface="+mn-lt"/>
              </a:rPr>
              <a:t>Revenue </a:t>
            </a:r>
          </a:p>
          <a:p>
            <a:pPr algn="ctr"/>
            <a:r>
              <a:rPr lang="en-US" sz="2000" b="1" spc="35" dirty="0">
                <a:solidFill>
                  <a:srgbClr val="4193A3"/>
                </a:solidFill>
                <a:latin typeface="+mn-lt"/>
              </a:rPr>
              <a:t>$</a:t>
            </a:r>
            <a:r>
              <a:rPr lang="en-US" sz="2000" b="1" spc="35" dirty="0">
                <a:solidFill>
                  <a:srgbClr val="4193A3"/>
                </a:solidFill>
              </a:rPr>
              <a:t>29</a:t>
            </a:r>
            <a:r>
              <a:rPr lang="en-US" sz="2000" b="1" spc="35" dirty="0">
                <a:solidFill>
                  <a:srgbClr val="4193A3"/>
                </a:solidFill>
                <a:latin typeface="+mn-lt"/>
              </a:rPr>
              <a:t>M</a:t>
            </a:r>
            <a:endParaRPr lang="en-CA" sz="2000" dirty="0">
              <a:latin typeface="+mn-lt"/>
            </a:endParaRPr>
          </a:p>
        </p:txBody>
      </p:sp>
      <p:cxnSp>
        <p:nvCxnSpPr>
          <p:cNvPr id="5" name="Straight Arrow Connector 4">
            <a:extLst>
              <a:ext uri="{FF2B5EF4-FFF2-40B4-BE49-F238E27FC236}">
                <a16:creationId xmlns:a16="http://schemas.microsoft.com/office/drawing/2014/main" id="{97149140-790A-3A41-B750-137998AD42AA}"/>
              </a:ext>
            </a:extLst>
          </p:cNvPr>
          <p:cNvCxnSpPr>
            <a:cxnSpLocks/>
          </p:cNvCxnSpPr>
          <p:nvPr/>
        </p:nvCxnSpPr>
        <p:spPr>
          <a:xfrm flipV="1">
            <a:off x="7916169" y="1807147"/>
            <a:ext cx="749461" cy="13271"/>
          </a:xfrm>
          <a:prstGeom prst="straightConnector1">
            <a:avLst/>
          </a:prstGeom>
          <a:ln w="57150">
            <a:solidFill>
              <a:srgbClr val="0F3063"/>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5ACFB2-F175-8144-B60D-B374E8C2D324}"/>
              </a:ext>
            </a:extLst>
          </p:cNvPr>
          <p:cNvSpPr txBox="1"/>
          <p:nvPr/>
        </p:nvSpPr>
        <p:spPr>
          <a:xfrm>
            <a:off x="7875064" y="1397633"/>
            <a:ext cx="780983" cy="369332"/>
          </a:xfrm>
          <a:prstGeom prst="rect">
            <a:avLst/>
          </a:prstGeom>
          <a:noFill/>
        </p:spPr>
        <p:txBody>
          <a:bodyPr wrap="none" rtlCol="0">
            <a:spAutoFit/>
          </a:bodyPr>
          <a:lstStyle/>
          <a:p>
            <a:r>
              <a:rPr lang="en-US" dirty="0">
                <a:solidFill>
                  <a:srgbClr val="0F3063"/>
                </a:solidFill>
                <a:latin typeface="Arial" panose="020B0604020202020204" pitchFamily="34" charset="0"/>
                <a:cs typeface="Arial" panose="020B0604020202020204" pitchFamily="34" charset="0"/>
              </a:rPr>
              <a:t>+31%</a:t>
            </a:r>
          </a:p>
        </p:txBody>
      </p:sp>
      <p:sp>
        <p:nvSpPr>
          <p:cNvPr id="9" name="TextBox 8">
            <a:extLst>
              <a:ext uri="{FF2B5EF4-FFF2-40B4-BE49-F238E27FC236}">
                <a16:creationId xmlns:a16="http://schemas.microsoft.com/office/drawing/2014/main" id="{CBC6BDDB-03E2-5947-AA2A-FB11F8E505BE}"/>
              </a:ext>
            </a:extLst>
          </p:cNvPr>
          <p:cNvSpPr txBox="1"/>
          <p:nvPr/>
        </p:nvSpPr>
        <p:spPr>
          <a:xfrm>
            <a:off x="445828" y="1427978"/>
            <a:ext cx="4249425" cy="1200329"/>
          </a:xfrm>
          <a:prstGeom prst="rect">
            <a:avLst/>
          </a:prstGeom>
          <a:noFill/>
        </p:spPr>
        <p:txBody>
          <a:bodyPr wrap="square" rtlCol="0">
            <a:spAutoFit/>
          </a:bodyPr>
          <a:lstStyle/>
          <a:p>
            <a:pPr marL="285750" indent="-285750">
              <a:buBlip>
                <a:blip r:embed="rId4"/>
              </a:buBlip>
            </a:pPr>
            <a:r>
              <a:rPr lang="en-US" sz="1200" dirty="0">
                <a:solidFill>
                  <a:schemeClr val="tx1">
                    <a:lumMod val="85000"/>
                    <a:lumOff val="15000"/>
                  </a:schemeClr>
                </a:solidFill>
                <a:latin typeface="Tisa Sans Pro" panose="020B0504020201020104"/>
              </a:rPr>
              <a:t>Structural demand accelerating for most of our commodity exposures while industry capital and operating costs and other challenges are mounting</a:t>
            </a:r>
          </a:p>
          <a:p>
            <a:pPr marL="285750" indent="-285750">
              <a:buBlip>
                <a:blip r:embed="rId4"/>
              </a:buBlip>
            </a:pPr>
            <a:endParaRPr lang="en-US" sz="1200" dirty="0">
              <a:solidFill>
                <a:schemeClr val="tx1">
                  <a:lumMod val="85000"/>
                  <a:lumOff val="15000"/>
                </a:schemeClr>
              </a:solidFill>
              <a:latin typeface="Tisa Sans Pro" panose="020B0504020201020104"/>
            </a:endParaRPr>
          </a:p>
          <a:p>
            <a:pPr marL="285750" indent="-285750">
              <a:buBlip>
                <a:blip r:embed="rId4"/>
              </a:buBlip>
            </a:pPr>
            <a:r>
              <a:rPr lang="en-US" sz="1200" i="1" dirty="0">
                <a:solidFill>
                  <a:schemeClr val="tx1">
                    <a:lumMod val="85000"/>
                    <a:lumOff val="15000"/>
                  </a:schemeClr>
                </a:solidFill>
                <a:latin typeface="Tisa Sans Pro" panose="020B0504020201020104"/>
              </a:rPr>
              <a:t>Royalties provide full benefit of rising prices with no exposure to inflationary costs </a:t>
            </a:r>
          </a:p>
        </p:txBody>
      </p:sp>
      <p:graphicFrame>
        <p:nvGraphicFramePr>
          <p:cNvPr id="15" name="Chart 14">
            <a:extLst>
              <a:ext uri="{FF2B5EF4-FFF2-40B4-BE49-F238E27FC236}">
                <a16:creationId xmlns:a16="http://schemas.microsoft.com/office/drawing/2014/main" id="{4E5D6AB5-990F-34C9-4ECF-10F955B8AEB0}"/>
              </a:ext>
            </a:extLst>
          </p:cNvPr>
          <p:cNvGraphicFramePr/>
          <p:nvPr/>
        </p:nvGraphicFramePr>
        <p:xfrm>
          <a:off x="5361094" y="832091"/>
          <a:ext cx="2694274" cy="1977499"/>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F1EDC07F-69FF-87F2-1EFE-06F4F3F95B6F}"/>
              </a:ext>
            </a:extLst>
          </p:cNvPr>
          <p:cNvSpPr txBox="1"/>
          <p:nvPr/>
        </p:nvSpPr>
        <p:spPr>
          <a:xfrm>
            <a:off x="7341150" y="1133332"/>
            <a:ext cx="591911" cy="415498"/>
          </a:xfrm>
          <a:prstGeom prst="rect">
            <a:avLst/>
          </a:prstGeom>
          <a:noFill/>
        </p:spPr>
        <p:txBody>
          <a:bodyPr wrap="square" rtlCol="0">
            <a:spAutoFit/>
          </a:bodyPr>
          <a:lstStyle/>
          <a:p>
            <a:pPr algn="ctr"/>
            <a:r>
              <a:rPr lang="en-US" sz="1050" dirty="0">
                <a:latin typeface="Tisa Sans Pro" panose="020B0504020201020104"/>
              </a:rPr>
              <a:t>Copper</a:t>
            </a:r>
          </a:p>
          <a:p>
            <a:pPr algn="ctr"/>
            <a:r>
              <a:rPr lang="en-US" sz="1050" dirty="0">
                <a:latin typeface="Tisa Sans Pro" panose="020B0504020201020104"/>
              </a:rPr>
              <a:t>36%</a:t>
            </a:r>
          </a:p>
        </p:txBody>
      </p:sp>
      <p:sp>
        <p:nvSpPr>
          <p:cNvPr id="33" name="TextBox 30">
            <a:extLst>
              <a:ext uri="{FF2B5EF4-FFF2-40B4-BE49-F238E27FC236}">
                <a16:creationId xmlns:a16="http://schemas.microsoft.com/office/drawing/2014/main" id="{13415C2D-F509-A7B0-6087-5A6A1195079C}"/>
              </a:ext>
            </a:extLst>
          </p:cNvPr>
          <p:cNvSpPr txBox="1"/>
          <p:nvPr/>
        </p:nvSpPr>
        <p:spPr>
          <a:xfrm>
            <a:off x="6127111" y="413710"/>
            <a:ext cx="88241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Renewables &amp; Other</a:t>
            </a:r>
          </a:p>
          <a:p>
            <a:pPr algn="ctr"/>
            <a:r>
              <a:rPr lang="en-US" sz="1050" dirty="0">
                <a:latin typeface="Tisa Sans Pro" panose="020B0504020201020104"/>
              </a:rPr>
              <a:t>4%</a:t>
            </a:r>
          </a:p>
        </p:txBody>
      </p:sp>
      <p:sp>
        <p:nvSpPr>
          <p:cNvPr id="34" name="TextBox 33">
            <a:extLst>
              <a:ext uri="{FF2B5EF4-FFF2-40B4-BE49-F238E27FC236}">
                <a16:creationId xmlns:a16="http://schemas.microsoft.com/office/drawing/2014/main" id="{9C66F400-3425-F453-CC36-34951CF9B812}"/>
              </a:ext>
            </a:extLst>
          </p:cNvPr>
          <p:cNvSpPr txBox="1"/>
          <p:nvPr/>
        </p:nvSpPr>
        <p:spPr>
          <a:xfrm>
            <a:off x="4940518" y="587514"/>
            <a:ext cx="1548299" cy="577081"/>
          </a:xfrm>
          <a:prstGeom prst="rect">
            <a:avLst/>
          </a:prstGeom>
          <a:noFill/>
        </p:spPr>
        <p:txBody>
          <a:bodyPr wrap="square" rtlCol="0">
            <a:spAutoFit/>
          </a:bodyPr>
          <a:lstStyle/>
          <a:p>
            <a:pPr algn="ctr"/>
            <a:r>
              <a:rPr lang="en-US" sz="1050" dirty="0">
                <a:latin typeface="Tisa Sans Pro" panose="020B0504020201020104"/>
              </a:rPr>
              <a:t>Power generation</a:t>
            </a:r>
          </a:p>
          <a:p>
            <a:pPr algn="ctr"/>
            <a:r>
              <a:rPr lang="en-US" sz="1050" dirty="0">
                <a:latin typeface="Tisa Sans Pro" panose="020B0504020201020104"/>
              </a:rPr>
              <a:t> (coal)</a:t>
            </a:r>
          </a:p>
          <a:p>
            <a:pPr algn="ctr"/>
            <a:r>
              <a:rPr lang="en-US" sz="1050" dirty="0">
                <a:latin typeface="Tisa Sans Pro" panose="020B0504020201020104"/>
              </a:rPr>
              <a:t>10%</a:t>
            </a:r>
          </a:p>
        </p:txBody>
      </p:sp>
      <p:graphicFrame>
        <p:nvGraphicFramePr>
          <p:cNvPr id="35" name="Chart 34">
            <a:extLst>
              <a:ext uri="{FF2B5EF4-FFF2-40B4-BE49-F238E27FC236}">
                <a16:creationId xmlns:a16="http://schemas.microsoft.com/office/drawing/2014/main" id="{EE0EBAFF-7AE8-7952-AD5A-A306754DD14E}"/>
              </a:ext>
            </a:extLst>
          </p:cNvPr>
          <p:cNvGraphicFramePr/>
          <p:nvPr/>
        </p:nvGraphicFramePr>
        <p:xfrm>
          <a:off x="8667421" y="626422"/>
          <a:ext cx="3118790" cy="2387991"/>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0">
            <a:extLst>
              <a:ext uri="{FF2B5EF4-FFF2-40B4-BE49-F238E27FC236}">
                <a16:creationId xmlns:a16="http://schemas.microsoft.com/office/drawing/2014/main" id="{934D2FCA-F0E3-912B-F71A-8FA80DE688F6}"/>
              </a:ext>
            </a:extLst>
          </p:cNvPr>
          <p:cNvSpPr txBox="1"/>
          <p:nvPr/>
        </p:nvSpPr>
        <p:spPr>
          <a:xfrm>
            <a:off x="5272443" y="1225349"/>
            <a:ext cx="71777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Ni-Zn-Cu</a:t>
            </a:r>
          </a:p>
          <a:p>
            <a:pPr algn="ctr"/>
            <a:r>
              <a:rPr lang="en-US" sz="1050" dirty="0">
                <a:latin typeface="Tisa Sans Pro" panose="020B0504020201020104"/>
              </a:rPr>
              <a:t>7%</a:t>
            </a:r>
          </a:p>
        </p:txBody>
      </p:sp>
      <p:sp>
        <p:nvSpPr>
          <p:cNvPr id="37" name="TextBox 30">
            <a:extLst>
              <a:ext uri="{FF2B5EF4-FFF2-40B4-BE49-F238E27FC236}">
                <a16:creationId xmlns:a16="http://schemas.microsoft.com/office/drawing/2014/main" id="{72F7382D-78DD-FCBD-9308-F9D947DB6099}"/>
              </a:ext>
            </a:extLst>
          </p:cNvPr>
          <p:cNvSpPr txBox="1"/>
          <p:nvPr/>
        </p:nvSpPr>
        <p:spPr>
          <a:xfrm>
            <a:off x="7075991" y="2433180"/>
            <a:ext cx="71777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Iron Ore</a:t>
            </a:r>
          </a:p>
          <a:p>
            <a:pPr algn="ctr"/>
            <a:r>
              <a:rPr lang="en-US" sz="1050" dirty="0">
                <a:latin typeface="Tisa Sans Pro" panose="020B0504020201020104"/>
              </a:rPr>
              <a:t>23%</a:t>
            </a:r>
          </a:p>
        </p:txBody>
      </p:sp>
      <p:sp>
        <p:nvSpPr>
          <p:cNvPr id="38" name="TextBox 30">
            <a:extLst>
              <a:ext uri="{FF2B5EF4-FFF2-40B4-BE49-F238E27FC236}">
                <a16:creationId xmlns:a16="http://schemas.microsoft.com/office/drawing/2014/main" id="{8F395135-2E0B-887C-0423-30FF8BA5FF68}"/>
              </a:ext>
            </a:extLst>
          </p:cNvPr>
          <p:cNvSpPr txBox="1"/>
          <p:nvPr/>
        </p:nvSpPr>
        <p:spPr>
          <a:xfrm>
            <a:off x="5282090" y="2046077"/>
            <a:ext cx="71777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Potash</a:t>
            </a:r>
          </a:p>
          <a:p>
            <a:pPr algn="ctr"/>
            <a:r>
              <a:rPr lang="en-US" sz="1050" dirty="0">
                <a:latin typeface="Tisa Sans Pro" panose="020B0504020201020104"/>
              </a:rPr>
              <a:t>21%</a:t>
            </a:r>
          </a:p>
        </p:txBody>
      </p:sp>
      <p:sp>
        <p:nvSpPr>
          <p:cNvPr id="39" name="TextBox 60">
            <a:extLst>
              <a:ext uri="{FF2B5EF4-FFF2-40B4-BE49-F238E27FC236}">
                <a16:creationId xmlns:a16="http://schemas.microsoft.com/office/drawing/2014/main" id="{4BF09F5E-E6CD-5ACC-B6E0-5ABC5A2AAA44}"/>
              </a:ext>
            </a:extLst>
          </p:cNvPr>
          <p:cNvSpPr txBox="1"/>
          <p:nvPr/>
        </p:nvSpPr>
        <p:spPr>
          <a:xfrm>
            <a:off x="6119114" y="1306498"/>
            <a:ext cx="1157683" cy="1046440"/>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spc="35" dirty="0">
                <a:solidFill>
                  <a:srgbClr val="4193A3"/>
                </a:solidFill>
                <a:latin typeface="+mn-lt"/>
                <a:cs typeface="Tisa Sans Pro"/>
              </a:rPr>
              <a:t>Q2 2021 </a:t>
            </a:r>
            <a:r>
              <a:rPr lang="en-US" sz="1400" b="1" spc="35" dirty="0">
                <a:solidFill>
                  <a:srgbClr val="4193A3"/>
                </a:solidFill>
                <a:latin typeface="+mn-lt"/>
              </a:rPr>
              <a:t>Royalty </a:t>
            </a:r>
          </a:p>
          <a:p>
            <a:pPr algn="ctr"/>
            <a:r>
              <a:rPr lang="en-US" sz="1400" b="1" spc="35" dirty="0">
                <a:solidFill>
                  <a:srgbClr val="4193A3"/>
                </a:solidFill>
                <a:latin typeface="+mn-lt"/>
              </a:rPr>
              <a:t>Revenue </a:t>
            </a:r>
          </a:p>
          <a:p>
            <a:pPr algn="ctr"/>
            <a:r>
              <a:rPr lang="en-US" sz="2000" b="1" spc="35" dirty="0">
                <a:solidFill>
                  <a:srgbClr val="4193A3"/>
                </a:solidFill>
                <a:latin typeface="+mn-lt"/>
              </a:rPr>
              <a:t>$22M</a:t>
            </a:r>
            <a:endParaRPr lang="en-CA" sz="2000" dirty="0">
              <a:latin typeface="+mn-lt"/>
            </a:endParaRPr>
          </a:p>
        </p:txBody>
      </p:sp>
      <p:sp>
        <p:nvSpPr>
          <p:cNvPr id="40" name="TextBox 30">
            <a:extLst>
              <a:ext uri="{FF2B5EF4-FFF2-40B4-BE49-F238E27FC236}">
                <a16:creationId xmlns:a16="http://schemas.microsoft.com/office/drawing/2014/main" id="{96866CD9-0C9B-C6B2-2075-09F0DCF71402}"/>
              </a:ext>
            </a:extLst>
          </p:cNvPr>
          <p:cNvSpPr txBox="1"/>
          <p:nvPr/>
        </p:nvSpPr>
        <p:spPr>
          <a:xfrm>
            <a:off x="9627692" y="233679"/>
            <a:ext cx="88241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Renewables &amp; Other</a:t>
            </a:r>
          </a:p>
          <a:p>
            <a:pPr algn="ctr"/>
            <a:r>
              <a:rPr lang="en-US" sz="1050" dirty="0">
                <a:latin typeface="Tisa Sans Pro" panose="020B0504020201020104"/>
              </a:rPr>
              <a:t>5%</a:t>
            </a:r>
          </a:p>
        </p:txBody>
      </p:sp>
      <p:sp>
        <p:nvSpPr>
          <p:cNvPr id="41" name="TextBox 40">
            <a:extLst>
              <a:ext uri="{FF2B5EF4-FFF2-40B4-BE49-F238E27FC236}">
                <a16:creationId xmlns:a16="http://schemas.microsoft.com/office/drawing/2014/main" id="{8E8EB06F-18CC-7184-7D94-F51284D1163A}"/>
              </a:ext>
            </a:extLst>
          </p:cNvPr>
          <p:cNvSpPr txBox="1"/>
          <p:nvPr/>
        </p:nvSpPr>
        <p:spPr>
          <a:xfrm>
            <a:off x="8239224" y="530650"/>
            <a:ext cx="1548299" cy="577081"/>
          </a:xfrm>
          <a:prstGeom prst="rect">
            <a:avLst/>
          </a:prstGeom>
          <a:noFill/>
        </p:spPr>
        <p:txBody>
          <a:bodyPr wrap="square" rtlCol="0">
            <a:spAutoFit/>
          </a:bodyPr>
          <a:lstStyle/>
          <a:p>
            <a:pPr algn="ctr"/>
            <a:r>
              <a:rPr lang="en-US" sz="1050" dirty="0">
                <a:latin typeface="Tisa Sans Pro" panose="020B0504020201020104"/>
              </a:rPr>
              <a:t>Power generation</a:t>
            </a:r>
          </a:p>
          <a:p>
            <a:pPr algn="ctr"/>
            <a:r>
              <a:rPr lang="en-US" sz="1050" dirty="0">
                <a:latin typeface="Tisa Sans Pro" panose="020B0504020201020104"/>
              </a:rPr>
              <a:t> (coal + renewables)</a:t>
            </a:r>
          </a:p>
          <a:p>
            <a:pPr algn="ctr"/>
            <a:r>
              <a:rPr lang="en-US" sz="1050" dirty="0">
                <a:latin typeface="Tisa Sans Pro" panose="020B0504020201020104"/>
              </a:rPr>
              <a:t>16%</a:t>
            </a:r>
          </a:p>
        </p:txBody>
      </p:sp>
      <p:sp>
        <p:nvSpPr>
          <p:cNvPr id="42" name="TextBox 30">
            <a:extLst>
              <a:ext uri="{FF2B5EF4-FFF2-40B4-BE49-F238E27FC236}">
                <a16:creationId xmlns:a16="http://schemas.microsoft.com/office/drawing/2014/main" id="{B831E781-42F1-7E45-B44E-906118602B18}"/>
              </a:ext>
            </a:extLst>
          </p:cNvPr>
          <p:cNvSpPr txBox="1"/>
          <p:nvPr/>
        </p:nvSpPr>
        <p:spPr>
          <a:xfrm>
            <a:off x="8457818" y="1164912"/>
            <a:ext cx="71777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Ni-Zn-Cu</a:t>
            </a:r>
          </a:p>
          <a:p>
            <a:pPr algn="ctr"/>
            <a:r>
              <a:rPr lang="en-US" sz="1050" dirty="0">
                <a:latin typeface="Tisa Sans Pro" panose="020B0504020201020104"/>
              </a:rPr>
              <a:t>6%</a:t>
            </a:r>
          </a:p>
        </p:txBody>
      </p:sp>
      <p:sp>
        <p:nvSpPr>
          <p:cNvPr id="43" name="TextBox 30">
            <a:extLst>
              <a:ext uri="{FF2B5EF4-FFF2-40B4-BE49-F238E27FC236}">
                <a16:creationId xmlns:a16="http://schemas.microsoft.com/office/drawing/2014/main" id="{A7B5AD57-9A58-E2D1-6D8F-A5BE51AACE67}"/>
              </a:ext>
            </a:extLst>
          </p:cNvPr>
          <p:cNvSpPr txBox="1"/>
          <p:nvPr/>
        </p:nvSpPr>
        <p:spPr>
          <a:xfrm>
            <a:off x="8632808" y="2322436"/>
            <a:ext cx="71777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Potash</a:t>
            </a:r>
          </a:p>
          <a:p>
            <a:pPr algn="ctr"/>
            <a:r>
              <a:rPr lang="en-US" sz="1050" dirty="0">
                <a:latin typeface="Tisa Sans Pro" panose="020B0504020201020104"/>
              </a:rPr>
              <a:t>40%</a:t>
            </a:r>
          </a:p>
        </p:txBody>
      </p:sp>
      <p:sp>
        <p:nvSpPr>
          <p:cNvPr id="44" name="TextBox 30">
            <a:extLst>
              <a:ext uri="{FF2B5EF4-FFF2-40B4-BE49-F238E27FC236}">
                <a16:creationId xmlns:a16="http://schemas.microsoft.com/office/drawing/2014/main" id="{875C5B6A-E03F-FFF2-B820-992B0F60BF47}"/>
              </a:ext>
            </a:extLst>
          </p:cNvPr>
          <p:cNvSpPr txBox="1"/>
          <p:nvPr/>
        </p:nvSpPr>
        <p:spPr>
          <a:xfrm>
            <a:off x="11209403" y="1836647"/>
            <a:ext cx="71777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latin typeface="Tisa Sans Pro" panose="020B0504020201020104"/>
              </a:rPr>
              <a:t>Iron Ore</a:t>
            </a:r>
          </a:p>
          <a:p>
            <a:pPr algn="ctr"/>
            <a:r>
              <a:rPr lang="en-US" sz="1050" dirty="0">
                <a:latin typeface="Tisa Sans Pro" panose="020B0504020201020104"/>
              </a:rPr>
              <a:t>10%</a:t>
            </a:r>
          </a:p>
        </p:txBody>
      </p:sp>
      <p:sp>
        <p:nvSpPr>
          <p:cNvPr id="45" name="TextBox 44">
            <a:extLst>
              <a:ext uri="{FF2B5EF4-FFF2-40B4-BE49-F238E27FC236}">
                <a16:creationId xmlns:a16="http://schemas.microsoft.com/office/drawing/2014/main" id="{91D419BA-FF76-05BF-551B-F8C7E73D858A}"/>
              </a:ext>
            </a:extLst>
          </p:cNvPr>
          <p:cNvSpPr txBox="1"/>
          <p:nvPr/>
        </p:nvSpPr>
        <p:spPr>
          <a:xfrm>
            <a:off x="10879398" y="756518"/>
            <a:ext cx="591911" cy="415498"/>
          </a:xfrm>
          <a:prstGeom prst="rect">
            <a:avLst/>
          </a:prstGeom>
          <a:noFill/>
        </p:spPr>
        <p:txBody>
          <a:bodyPr wrap="square" rtlCol="0">
            <a:spAutoFit/>
          </a:bodyPr>
          <a:lstStyle/>
          <a:p>
            <a:pPr algn="ctr"/>
            <a:r>
              <a:rPr lang="en-US" sz="1050" dirty="0">
                <a:latin typeface="Tisa Sans Pro" panose="020B0504020201020104"/>
              </a:rPr>
              <a:t>Copper</a:t>
            </a:r>
          </a:p>
          <a:p>
            <a:pPr algn="ctr"/>
            <a:r>
              <a:rPr lang="en-US" sz="1050" dirty="0">
                <a:latin typeface="Tisa Sans Pro" panose="020B0504020201020104"/>
              </a:rPr>
              <a:t>23%</a:t>
            </a:r>
          </a:p>
        </p:txBody>
      </p:sp>
      <p:sp>
        <p:nvSpPr>
          <p:cNvPr id="4" name="Rectangle 3">
            <a:extLst>
              <a:ext uri="{FF2B5EF4-FFF2-40B4-BE49-F238E27FC236}">
                <a16:creationId xmlns:a16="http://schemas.microsoft.com/office/drawing/2014/main" id="{41E3888D-C354-A6CD-C8ED-BDD3A3D68E30}"/>
              </a:ext>
            </a:extLst>
          </p:cNvPr>
          <p:cNvSpPr/>
          <p:nvPr/>
        </p:nvSpPr>
        <p:spPr>
          <a:xfrm>
            <a:off x="287113" y="3612092"/>
            <a:ext cx="11617773" cy="2794213"/>
          </a:xfrm>
          <a:prstGeom prst="rect">
            <a:avLst/>
          </a:prstGeom>
          <a:solidFill>
            <a:srgbClr val="4193A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66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7B6671-1CF9-4D9A-9154-B893C7370ABF}"/>
              </a:ext>
            </a:extLst>
          </p:cNvPr>
          <p:cNvGraphicFramePr/>
          <p:nvPr>
            <p:extLst>
              <p:ext uri="{D42A27DB-BD31-4B8C-83A1-F6EECF244321}">
                <p14:modId xmlns:p14="http://schemas.microsoft.com/office/powerpoint/2010/main" val="2850887849"/>
              </p:ext>
            </p:extLst>
          </p:nvPr>
        </p:nvGraphicFramePr>
        <p:xfrm>
          <a:off x="1748878" y="1775838"/>
          <a:ext cx="8481179" cy="4087564"/>
        </p:xfrm>
        <a:graphic>
          <a:graphicData uri="http://schemas.openxmlformats.org/drawingml/2006/chart">
            <c:chart xmlns:c="http://schemas.openxmlformats.org/drawingml/2006/chart" xmlns:r="http://schemas.openxmlformats.org/officeDocument/2006/relationships" r:id="rId2"/>
          </a:graphicData>
        </a:graphic>
      </p:graphicFrame>
      <p:sp>
        <p:nvSpPr>
          <p:cNvPr id="6" name="object 3">
            <a:extLst>
              <a:ext uri="{FF2B5EF4-FFF2-40B4-BE49-F238E27FC236}">
                <a16:creationId xmlns:a16="http://schemas.microsoft.com/office/drawing/2014/main" id="{96692168-BDC0-47D6-A3A8-6090815D5FFE}"/>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7" name="object 7">
            <a:extLst>
              <a:ext uri="{FF2B5EF4-FFF2-40B4-BE49-F238E27FC236}">
                <a16:creationId xmlns:a16="http://schemas.microsoft.com/office/drawing/2014/main" id="{8E3920DD-456A-4F65-B7AC-DE9E096AC21D}"/>
              </a:ext>
            </a:extLst>
          </p:cNvPr>
          <p:cNvSpPr txBox="1">
            <a:spLocks/>
          </p:cNvSpPr>
          <p:nvPr/>
        </p:nvSpPr>
        <p:spPr>
          <a:xfrm>
            <a:off x="445828" y="304800"/>
            <a:ext cx="11669966"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400" dirty="0">
                <a:solidFill>
                  <a:schemeClr val="tx2"/>
                </a:solidFill>
                <a:latin typeface="+mj-lt"/>
              </a:rPr>
              <a:t>Returns of Capital ($m)</a:t>
            </a:r>
            <a:endParaRPr lang="en-US" sz="2100" dirty="0">
              <a:solidFill>
                <a:schemeClr val="tx2"/>
              </a:solidFill>
              <a:latin typeface="+mj-lt"/>
            </a:endParaRPr>
          </a:p>
        </p:txBody>
      </p:sp>
      <p:sp>
        <p:nvSpPr>
          <p:cNvPr id="2" name="TextBox 1">
            <a:extLst>
              <a:ext uri="{FF2B5EF4-FFF2-40B4-BE49-F238E27FC236}">
                <a16:creationId xmlns:a16="http://schemas.microsoft.com/office/drawing/2014/main" id="{4ADC5C0C-321B-2401-3C23-191DAFB0E82C}"/>
              </a:ext>
            </a:extLst>
          </p:cNvPr>
          <p:cNvSpPr txBox="1"/>
          <p:nvPr/>
        </p:nvSpPr>
        <p:spPr>
          <a:xfrm>
            <a:off x="9702266" y="5091764"/>
            <a:ext cx="239168"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83C43A-C190-1047-515E-3FCBC34B29A0}"/>
              </a:ext>
            </a:extLst>
          </p:cNvPr>
          <p:cNvSpPr txBox="1"/>
          <p:nvPr/>
        </p:nvSpPr>
        <p:spPr>
          <a:xfrm>
            <a:off x="2279584" y="6367790"/>
            <a:ext cx="6457217"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 Includes Q3 expected dividend at $0.08 per share, after increased dividend announced Aug 8 2022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58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36D1093A-C59D-4E6B-9704-4A4C6E09BEA9}"/>
              </a:ext>
            </a:extLst>
          </p:cNvPr>
          <p:cNvSpPr/>
          <p:nvPr/>
        </p:nvSpPr>
        <p:spPr>
          <a:xfrm>
            <a:off x="557343" y="1282921"/>
            <a:ext cx="11025057" cy="725727"/>
          </a:xfrm>
          <a:prstGeom prst="round2SameRect">
            <a:avLst>
              <a:gd name="adj1" fmla="val 13019"/>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146773"/>
              </a:solidFill>
            </a:endParaRPr>
          </a:p>
        </p:txBody>
      </p:sp>
      <p:graphicFrame>
        <p:nvGraphicFramePr>
          <p:cNvPr id="2" name="Table 1">
            <a:extLst>
              <a:ext uri="{FF2B5EF4-FFF2-40B4-BE49-F238E27FC236}">
                <a16:creationId xmlns:a16="http://schemas.microsoft.com/office/drawing/2014/main" id="{E0D15F62-819C-4845-904B-B94EFB946AC0}"/>
              </a:ext>
            </a:extLst>
          </p:cNvPr>
          <p:cNvGraphicFramePr>
            <a:graphicFrameLocks noGrp="1"/>
          </p:cNvGraphicFramePr>
          <p:nvPr/>
        </p:nvGraphicFramePr>
        <p:xfrm>
          <a:off x="960750" y="2067553"/>
          <a:ext cx="10515603" cy="4056021"/>
        </p:xfrm>
        <a:graphic>
          <a:graphicData uri="http://schemas.openxmlformats.org/drawingml/2006/table">
            <a:tbl>
              <a:tblPr/>
              <a:tblGrid>
                <a:gridCol w="500743">
                  <a:extLst>
                    <a:ext uri="{9D8B030D-6E8A-4147-A177-3AD203B41FA5}">
                      <a16:colId xmlns:a16="http://schemas.microsoft.com/office/drawing/2014/main" val="4284891713"/>
                    </a:ext>
                  </a:extLst>
                </a:gridCol>
                <a:gridCol w="500743">
                  <a:extLst>
                    <a:ext uri="{9D8B030D-6E8A-4147-A177-3AD203B41FA5}">
                      <a16:colId xmlns:a16="http://schemas.microsoft.com/office/drawing/2014/main" val="1533768466"/>
                    </a:ext>
                  </a:extLst>
                </a:gridCol>
                <a:gridCol w="500743">
                  <a:extLst>
                    <a:ext uri="{9D8B030D-6E8A-4147-A177-3AD203B41FA5}">
                      <a16:colId xmlns:a16="http://schemas.microsoft.com/office/drawing/2014/main" val="899926753"/>
                    </a:ext>
                  </a:extLst>
                </a:gridCol>
                <a:gridCol w="500743">
                  <a:extLst>
                    <a:ext uri="{9D8B030D-6E8A-4147-A177-3AD203B41FA5}">
                      <a16:colId xmlns:a16="http://schemas.microsoft.com/office/drawing/2014/main" val="3361693786"/>
                    </a:ext>
                  </a:extLst>
                </a:gridCol>
                <a:gridCol w="500743">
                  <a:extLst>
                    <a:ext uri="{9D8B030D-6E8A-4147-A177-3AD203B41FA5}">
                      <a16:colId xmlns:a16="http://schemas.microsoft.com/office/drawing/2014/main" val="3727338108"/>
                    </a:ext>
                  </a:extLst>
                </a:gridCol>
                <a:gridCol w="500743">
                  <a:extLst>
                    <a:ext uri="{9D8B030D-6E8A-4147-A177-3AD203B41FA5}">
                      <a16:colId xmlns:a16="http://schemas.microsoft.com/office/drawing/2014/main" val="2448238701"/>
                    </a:ext>
                  </a:extLst>
                </a:gridCol>
                <a:gridCol w="500743">
                  <a:extLst>
                    <a:ext uri="{9D8B030D-6E8A-4147-A177-3AD203B41FA5}">
                      <a16:colId xmlns:a16="http://schemas.microsoft.com/office/drawing/2014/main" val="3483272310"/>
                    </a:ext>
                  </a:extLst>
                </a:gridCol>
                <a:gridCol w="500743">
                  <a:extLst>
                    <a:ext uri="{9D8B030D-6E8A-4147-A177-3AD203B41FA5}">
                      <a16:colId xmlns:a16="http://schemas.microsoft.com/office/drawing/2014/main" val="3006011792"/>
                    </a:ext>
                  </a:extLst>
                </a:gridCol>
                <a:gridCol w="500743">
                  <a:extLst>
                    <a:ext uri="{9D8B030D-6E8A-4147-A177-3AD203B41FA5}">
                      <a16:colId xmlns:a16="http://schemas.microsoft.com/office/drawing/2014/main" val="243754683"/>
                    </a:ext>
                  </a:extLst>
                </a:gridCol>
                <a:gridCol w="500743">
                  <a:extLst>
                    <a:ext uri="{9D8B030D-6E8A-4147-A177-3AD203B41FA5}">
                      <a16:colId xmlns:a16="http://schemas.microsoft.com/office/drawing/2014/main" val="1142189038"/>
                    </a:ext>
                  </a:extLst>
                </a:gridCol>
                <a:gridCol w="500743">
                  <a:extLst>
                    <a:ext uri="{9D8B030D-6E8A-4147-A177-3AD203B41FA5}">
                      <a16:colId xmlns:a16="http://schemas.microsoft.com/office/drawing/2014/main" val="2704312348"/>
                    </a:ext>
                  </a:extLst>
                </a:gridCol>
                <a:gridCol w="500743">
                  <a:extLst>
                    <a:ext uri="{9D8B030D-6E8A-4147-A177-3AD203B41FA5}">
                      <a16:colId xmlns:a16="http://schemas.microsoft.com/office/drawing/2014/main" val="3506694898"/>
                    </a:ext>
                  </a:extLst>
                </a:gridCol>
                <a:gridCol w="500743">
                  <a:extLst>
                    <a:ext uri="{9D8B030D-6E8A-4147-A177-3AD203B41FA5}">
                      <a16:colId xmlns:a16="http://schemas.microsoft.com/office/drawing/2014/main" val="1777778001"/>
                    </a:ext>
                  </a:extLst>
                </a:gridCol>
                <a:gridCol w="500743">
                  <a:extLst>
                    <a:ext uri="{9D8B030D-6E8A-4147-A177-3AD203B41FA5}">
                      <a16:colId xmlns:a16="http://schemas.microsoft.com/office/drawing/2014/main" val="2704884497"/>
                    </a:ext>
                  </a:extLst>
                </a:gridCol>
                <a:gridCol w="500743">
                  <a:extLst>
                    <a:ext uri="{9D8B030D-6E8A-4147-A177-3AD203B41FA5}">
                      <a16:colId xmlns:a16="http://schemas.microsoft.com/office/drawing/2014/main" val="1799159152"/>
                    </a:ext>
                  </a:extLst>
                </a:gridCol>
                <a:gridCol w="500743">
                  <a:extLst>
                    <a:ext uri="{9D8B030D-6E8A-4147-A177-3AD203B41FA5}">
                      <a16:colId xmlns:a16="http://schemas.microsoft.com/office/drawing/2014/main" val="2297398717"/>
                    </a:ext>
                  </a:extLst>
                </a:gridCol>
                <a:gridCol w="500743">
                  <a:extLst>
                    <a:ext uri="{9D8B030D-6E8A-4147-A177-3AD203B41FA5}">
                      <a16:colId xmlns:a16="http://schemas.microsoft.com/office/drawing/2014/main" val="2461830061"/>
                    </a:ext>
                  </a:extLst>
                </a:gridCol>
                <a:gridCol w="500743">
                  <a:extLst>
                    <a:ext uri="{9D8B030D-6E8A-4147-A177-3AD203B41FA5}">
                      <a16:colId xmlns:a16="http://schemas.microsoft.com/office/drawing/2014/main" val="1970637189"/>
                    </a:ext>
                  </a:extLst>
                </a:gridCol>
                <a:gridCol w="500743">
                  <a:extLst>
                    <a:ext uri="{9D8B030D-6E8A-4147-A177-3AD203B41FA5}">
                      <a16:colId xmlns:a16="http://schemas.microsoft.com/office/drawing/2014/main" val="3589757158"/>
                    </a:ext>
                  </a:extLst>
                </a:gridCol>
                <a:gridCol w="500743">
                  <a:extLst>
                    <a:ext uri="{9D8B030D-6E8A-4147-A177-3AD203B41FA5}">
                      <a16:colId xmlns:a16="http://schemas.microsoft.com/office/drawing/2014/main" val="915432067"/>
                    </a:ext>
                  </a:extLst>
                </a:gridCol>
                <a:gridCol w="500743">
                  <a:extLst>
                    <a:ext uri="{9D8B030D-6E8A-4147-A177-3AD203B41FA5}">
                      <a16:colId xmlns:a16="http://schemas.microsoft.com/office/drawing/2014/main" val="4056979979"/>
                    </a:ext>
                  </a:extLst>
                </a:gridCol>
              </a:tblGrid>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2344428"/>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96426806"/>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67009322"/>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111891"/>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22358069"/>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35545730"/>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52369258"/>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2842241"/>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1704631"/>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52512231"/>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68875791"/>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83346670"/>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776974"/>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25773897"/>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96826136"/>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9122555"/>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97091027"/>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82205219"/>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70266969"/>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85437117"/>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52037633"/>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06476922"/>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782584852"/>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23654918"/>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82511640"/>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42364097"/>
                  </a:ext>
                </a:extLst>
              </a:tr>
              <a:tr h="150223">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57845150"/>
                  </a:ext>
                </a:extLst>
              </a:tr>
            </a:tbl>
          </a:graphicData>
        </a:graphic>
      </p:graphicFrame>
      <p:graphicFrame>
        <p:nvGraphicFramePr>
          <p:cNvPr id="3" name="Chart 2">
            <a:extLst>
              <a:ext uri="{FF2B5EF4-FFF2-40B4-BE49-F238E27FC236}">
                <a16:creationId xmlns:a16="http://schemas.microsoft.com/office/drawing/2014/main" id="{C5DC466F-B562-4982-9DF4-7E08E0046155}"/>
              </a:ext>
            </a:extLst>
          </p:cNvPr>
          <p:cNvGraphicFramePr>
            <a:graphicFrameLocks/>
          </p:cNvGraphicFramePr>
          <p:nvPr/>
        </p:nvGraphicFramePr>
        <p:xfrm>
          <a:off x="1230987" y="2381061"/>
          <a:ext cx="9410771" cy="36130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2CDE058-6744-4719-8835-FA70E5AEC25D}"/>
              </a:ext>
            </a:extLst>
          </p:cNvPr>
          <p:cNvSpPr txBox="1"/>
          <p:nvPr/>
        </p:nvSpPr>
        <p:spPr>
          <a:xfrm>
            <a:off x="451296" y="1384174"/>
            <a:ext cx="11025057" cy="523220"/>
          </a:xfrm>
          <a:prstGeom prst="rect">
            <a:avLst/>
          </a:prstGeom>
          <a:noFill/>
        </p:spPr>
        <p:txBody>
          <a:bodyPr wrap="square">
            <a:spAutoFit/>
          </a:bodyPr>
          <a:lstStyle/>
          <a:p>
            <a:pPr marL="366672" lvl="1" algn="ctr">
              <a:spcBef>
                <a:spcPts val="228"/>
              </a:spcBef>
              <a:spcAft>
                <a:spcPts val="228"/>
              </a:spcAft>
            </a:pPr>
            <a:r>
              <a:rPr lang="en-US" sz="1400" b="1" spc="30" dirty="0">
                <a:solidFill>
                  <a:schemeClr val="tx1">
                    <a:lumMod val="85000"/>
                    <a:lumOff val="15000"/>
                  </a:schemeClr>
                </a:solidFill>
                <a:latin typeface="Tisa Sans Pro"/>
              </a:rPr>
              <a:t>Cash at June 30, 2022 includes $28 million cash (excluding cash held by ARR) and PG equities valued at $47M (excluding other public and private holdings)</a:t>
            </a:r>
          </a:p>
        </p:txBody>
      </p:sp>
      <p:sp>
        <p:nvSpPr>
          <p:cNvPr id="12" name="object 3">
            <a:extLst>
              <a:ext uri="{FF2B5EF4-FFF2-40B4-BE49-F238E27FC236}">
                <a16:creationId xmlns:a16="http://schemas.microsoft.com/office/drawing/2014/main" id="{CD18BE57-FD1E-42F6-B08C-E9A48D32343F}"/>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13" name="object 7">
            <a:extLst>
              <a:ext uri="{FF2B5EF4-FFF2-40B4-BE49-F238E27FC236}">
                <a16:creationId xmlns:a16="http://schemas.microsoft.com/office/drawing/2014/main" id="{2C0D80B3-693A-42CD-8FE6-800DB221EE6F}"/>
              </a:ext>
            </a:extLst>
          </p:cNvPr>
          <p:cNvSpPr txBox="1">
            <a:spLocks/>
          </p:cNvSpPr>
          <p:nvPr/>
        </p:nvSpPr>
        <p:spPr>
          <a:xfrm>
            <a:off x="445828" y="304800"/>
            <a:ext cx="11669966" cy="382156"/>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400" dirty="0">
                <a:solidFill>
                  <a:schemeClr val="tx2"/>
                </a:solidFill>
                <a:latin typeface="+mj-lt"/>
              </a:rPr>
              <a:t>Balance Sheet</a:t>
            </a:r>
            <a:endParaRPr lang="en-US" sz="2100" dirty="0">
              <a:solidFill>
                <a:schemeClr val="tx2"/>
              </a:solidFill>
              <a:latin typeface="+mj-lt"/>
            </a:endParaRPr>
          </a:p>
        </p:txBody>
      </p:sp>
    </p:spTree>
    <p:extLst>
      <p:ext uri="{BB962C8B-B14F-4D97-AF65-F5344CB8AC3E}">
        <p14:creationId xmlns:p14="http://schemas.microsoft.com/office/powerpoint/2010/main" val="183199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a:extLst>
              <a:ext uri="{FF2B5EF4-FFF2-40B4-BE49-F238E27FC236}">
                <a16:creationId xmlns:a16="http://schemas.microsoft.com/office/drawing/2014/main" id="{167B37CD-B2AF-AA49-A8E4-6A72E75A08DC}"/>
              </a:ext>
            </a:extLst>
          </p:cNvPr>
          <p:cNvGraphicFramePr>
            <a:graphicFrameLocks/>
          </p:cNvGraphicFramePr>
          <p:nvPr>
            <p:extLst>
              <p:ext uri="{D42A27DB-BD31-4B8C-83A1-F6EECF244321}">
                <p14:modId xmlns:p14="http://schemas.microsoft.com/office/powerpoint/2010/main" val="3043557128"/>
              </p:ext>
            </p:extLst>
          </p:nvPr>
        </p:nvGraphicFramePr>
        <p:xfrm>
          <a:off x="7735423" y="3195905"/>
          <a:ext cx="3806649" cy="25198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CCC2B65-DAED-EE49-9E43-FD87C78A4EF3}"/>
              </a:ext>
            </a:extLst>
          </p:cNvPr>
          <p:cNvSpPr txBox="1"/>
          <p:nvPr/>
        </p:nvSpPr>
        <p:spPr>
          <a:xfrm>
            <a:off x="9434874" y="5411621"/>
            <a:ext cx="1456424" cy="276999"/>
          </a:xfrm>
          <a:prstGeom prst="rect">
            <a:avLst/>
          </a:prstGeom>
          <a:noFill/>
        </p:spPr>
        <p:txBody>
          <a:bodyPr wrap="none" rtlCol="0">
            <a:spAutoFit/>
          </a:bodyPr>
          <a:lstStyle/>
          <a:p>
            <a:r>
              <a:rPr lang="en-US" sz="1200" b="1" dirty="0">
                <a:solidFill>
                  <a:schemeClr val="tx2"/>
                </a:solidFill>
              </a:rPr>
              <a:t>Operating CF /share</a:t>
            </a:r>
          </a:p>
        </p:txBody>
      </p:sp>
      <p:sp>
        <p:nvSpPr>
          <p:cNvPr id="41" name="Rectangle 40">
            <a:extLst>
              <a:ext uri="{FF2B5EF4-FFF2-40B4-BE49-F238E27FC236}">
                <a16:creationId xmlns:a16="http://schemas.microsoft.com/office/drawing/2014/main" id="{579814E5-DA18-430B-980F-6F906726C9EF}"/>
              </a:ext>
            </a:extLst>
          </p:cNvPr>
          <p:cNvSpPr/>
          <p:nvPr/>
        </p:nvSpPr>
        <p:spPr>
          <a:xfrm>
            <a:off x="484672" y="5715000"/>
            <a:ext cx="11177999" cy="355932"/>
          </a:xfrm>
          <a:prstGeom prst="rect">
            <a:avLst/>
          </a:prstGeom>
          <a:solidFill>
            <a:srgbClr val="85A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sa Sans Pro" panose="020B0504020201020104" pitchFamily="34" charset="0"/>
            </a:endParaRPr>
          </a:p>
        </p:txBody>
      </p:sp>
      <p:sp>
        <p:nvSpPr>
          <p:cNvPr id="25" name="object 3">
            <a:extLst>
              <a:ext uri="{FF2B5EF4-FFF2-40B4-BE49-F238E27FC236}">
                <a16:creationId xmlns:a16="http://schemas.microsoft.com/office/drawing/2014/main" id="{4DFE0511-DCD3-654F-B0C5-759E8DEA4B33}"/>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64" name="5-Point Star 27">
            <a:extLst>
              <a:ext uri="{FF2B5EF4-FFF2-40B4-BE49-F238E27FC236}">
                <a16:creationId xmlns:a16="http://schemas.microsoft.com/office/drawing/2014/main" id="{26C8D828-4D1F-4C78-8EB2-41BFC1C36720}"/>
              </a:ext>
            </a:extLst>
          </p:cNvPr>
          <p:cNvSpPr/>
          <p:nvPr/>
        </p:nvSpPr>
        <p:spPr>
          <a:xfrm>
            <a:off x="779877" y="2269970"/>
            <a:ext cx="145432" cy="161781"/>
          </a:xfrm>
          <a:prstGeom prst="star5">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sa Sans Pro" panose="020B0504020201020104" pitchFamily="34" charset="0"/>
              <a:cs typeface="Arial" panose="020B0604020202020204" pitchFamily="34" charset="0"/>
            </a:endParaRPr>
          </a:p>
        </p:txBody>
      </p:sp>
      <p:sp>
        <p:nvSpPr>
          <p:cNvPr id="67" name="TextBox 66">
            <a:extLst>
              <a:ext uri="{FF2B5EF4-FFF2-40B4-BE49-F238E27FC236}">
                <a16:creationId xmlns:a16="http://schemas.microsoft.com/office/drawing/2014/main" id="{F6DEF922-0851-4F05-8BCC-359D2051B201}"/>
              </a:ext>
            </a:extLst>
          </p:cNvPr>
          <p:cNvSpPr txBox="1"/>
          <p:nvPr/>
        </p:nvSpPr>
        <p:spPr>
          <a:xfrm>
            <a:off x="2985690" y="2200918"/>
            <a:ext cx="2328041" cy="261610"/>
          </a:xfrm>
          <a:prstGeom prst="rect">
            <a:avLst/>
          </a:prstGeom>
          <a:noFill/>
        </p:spPr>
        <p:txBody>
          <a:bodyPr wrap="square" rtlCol="0">
            <a:spAutoFit/>
          </a:bodyPr>
          <a:lstStyle/>
          <a:p>
            <a:r>
              <a:rPr lang="en-CA" sz="1100">
                <a:solidFill>
                  <a:schemeClr val="tx1">
                    <a:lumMod val="50000"/>
                    <a:lumOff val="50000"/>
                  </a:schemeClr>
                </a:solidFill>
                <a:latin typeface="Tisa Sans Pro" panose="020B0504020201020104" pitchFamily="34" charset="0"/>
                <a:cs typeface="Arial" panose="020B0604020202020204" pitchFamily="34" charset="0"/>
              </a:rPr>
              <a:t>Interpreted Cyclical Position</a:t>
            </a:r>
          </a:p>
        </p:txBody>
      </p:sp>
      <p:sp>
        <p:nvSpPr>
          <p:cNvPr id="68" name="TextBox 67">
            <a:extLst>
              <a:ext uri="{FF2B5EF4-FFF2-40B4-BE49-F238E27FC236}">
                <a16:creationId xmlns:a16="http://schemas.microsoft.com/office/drawing/2014/main" id="{FEE46562-0335-4858-8F37-A84AD9526FC2}"/>
              </a:ext>
            </a:extLst>
          </p:cNvPr>
          <p:cNvSpPr txBox="1"/>
          <p:nvPr/>
        </p:nvSpPr>
        <p:spPr>
          <a:xfrm>
            <a:off x="925309" y="2220128"/>
            <a:ext cx="1835768" cy="261610"/>
          </a:xfrm>
          <a:prstGeom prst="rect">
            <a:avLst/>
          </a:prstGeom>
          <a:noFill/>
        </p:spPr>
        <p:txBody>
          <a:bodyPr wrap="square" rtlCol="0">
            <a:spAutoFit/>
          </a:bodyPr>
          <a:lstStyle/>
          <a:p>
            <a:r>
              <a:rPr lang="en-CA" sz="1100">
                <a:solidFill>
                  <a:schemeClr val="tx1">
                    <a:lumMod val="50000"/>
                    <a:lumOff val="50000"/>
                  </a:schemeClr>
                </a:solidFill>
                <a:latin typeface="Tisa Sans Pro" panose="020B0504020201020104" pitchFamily="34" charset="0"/>
                <a:cs typeface="Arial" panose="020B0604020202020204" pitchFamily="34" charset="0"/>
              </a:rPr>
              <a:t>Royalty Acquisition</a:t>
            </a:r>
          </a:p>
        </p:txBody>
      </p:sp>
      <p:sp>
        <p:nvSpPr>
          <p:cNvPr id="59" name="5-Point Star 27">
            <a:extLst>
              <a:ext uri="{FF2B5EF4-FFF2-40B4-BE49-F238E27FC236}">
                <a16:creationId xmlns:a16="http://schemas.microsoft.com/office/drawing/2014/main" id="{FF326A96-AB1D-49FA-8EDC-3B4A0E988E4E}"/>
              </a:ext>
            </a:extLst>
          </p:cNvPr>
          <p:cNvSpPr/>
          <p:nvPr/>
        </p:nvSpPr>
        <p:spPr>
          <a:xfrm flipH="1">
            <a:off x="8269848" y="4079118"/>
            <a:ext cx="152400" cy="134944"/>
          </a:xfrm>
          <a:prstGeom prst="star5">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sa Sans Pro" panose="020B0504020201020104" pitchFamily="34" charset="0"/>
              <a:cs typeface="Arial" panose="020B0604020202020204" pitchFamily="34" charset="0"/>
            </a:endParaRPr>
          </a:p>
        </p:txBody>
      </p:sp>
      <p:sp>
        <p:nvSpPr>
          <p:cNvPr id="60" name="5-Point Star 27">
            <a:extLst>
              <a:ext uri="{FF2B5EF4-FFF2-40B4-BE49-F238E27FC236}">
                <a16:creationId xmlns:a16="http://schemas.microsoft.com/office/drawing/2014/main" id="{893D7F0B-DF65-4C8F-B8AC-215DA19D9831}"/>
              </a:ext>
            </a:extLst>
          </p:cNvPr>
          <p:cNvSpPr/>
          <p:nvPr/>
        </p:nvSpPr>
        <p:spPr>
          <a:xfrm>
            <a:off x="8605298" y="4669437"/>
            <a:ext cx="145432" cy="161781"/>
          </a:xfrm>
          <a:prstGeom prst="star5">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sa Sans Pro" panose="020B0504020201020104" pitchFamily="34" charset="0"/>
              <a:cs typeface="Arial" panose="020B0604020202020204" pitchFamily="34" charset="0"/>
            </a:endParaRPr>
          </a:p>
        </p:txBody>
      </p:sp>
      <p:sp>
        <p:nvSpPr>
          <p:cNvPr id="61" name="5-Point Star 27">
            <a:extLst>
              <a:ext uri="{FF2B5EF4-FFF2-40B4-BE49-F238E27FC236}">
                <a16:creationId xmlns:a16="http://schemas.microsoft.com/office/drawing/2014/main" id="{1C765DE8-5D56-4C51-BFA3-153106143CE9}"/>
              </a:ext>
            </a:extLst>
          </p:cNvPr>
          <p:cNvSpPr/>
          <p:nvPr/>
        </p:nvSpPr>
        <p:spPr>
          <a:xfrm>
            <a:off x="9076870" y="5064015"/>
            <a:ext cx="145432" cy="161781"/>
          </a:xfrm>
          <a:prstGeom prst="star5">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lumMod val="50000"/>
                </a:schemeClr>
              </a:solidFill>
              <a:latin typeface="Tisa Sans Pro" panose="020B0504020201020104" pitchFamily="34" charset="0"/>
              <a:cs typeface="Arial" panose="020B0604020202020204" pitchFamily="34" charset="0"/>
            </a:endParaRPr>
          </a:p>
        </p:txBody>
      </p:sp>
      <p:sp>
        <p:nvSpPr>
          <p:cNvPr id="62" name="5-Point Star 27">
            <a:extLst>
              <a:ext uri="{FF2B5EF4-FFF2-40B4-BE49-F238E27FC236}">
                <a16:creationId xmlns:a16="http://schemas.microsoft.com/office/drawing/2014/main" id="{AC544D3E-DA58-40D4-A85E-7EC6ED30264B}"/>
              </a:ext>
            </a:extLst>
          </p:cNvPr>
          <p:cNvSpPr/>
          <p:nvPr/>
        </p:nvSpPr>
        <p:spPr>
          <a:xfrm>
            <a:off x="9493316" y="4938104"/>
            <a:ext cx="145432" cy="161781"/>
          </a:xfrm>
          <a:prstGeom prst="star5">
            <a:avLst>
              <a:gd name="adj" fmla="val 19098"/>
              <a:gd name="hf" fmla="val 105146"/>
              <a:gd name="vf" fmla="val 110557"/>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sa Sans Pro" panose="020B0504020201020104" pitchFamily="34" charset="0"/>
              <a:cs typeface="Arial" panose="020B0604020202020204" pitchFamily="34" charset="0"/>
            </a:endParaRPr>
          </a:p>
        </p:txBody>
      </p:sp>
      <p:sp>
        <p:nvSpPr>
          <p:cNvPr id="58" name="5-Point Star 27">
            <a:extLst>
              <a:ext uri="{FF2B5EF4-FFF2-40B4-BE49-F238E27FC236}">
                <a16:creationId xmlns:a16="http://schemas.microsoft.com/office/drawing/2014/main" id="{854D6AB2-96FC-4BAA-9091-33DE72D8B826}"/>
              </a:ext>
            </a:extLst>
          </p:cNvPr>
          <p:cNvSpPr/>
          <p:nvPr/>
        </p:nvSpPr>
        <p:spPr>
          <a:xfrm flipH="1">
            <a:off x="2959095" y="4955610"/>
            <a:ext cx="145432" cy="152450"/>
          </a:xfrm>
          <a:prstGeom prst="star5">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sa Sans Pro" panose="020B0504020201020104" pitchFamily="34" charset="0"/>
              <a:cs typeface="Arial" panose="020B0604020202020204" pitchFamily="34" charset="0"/>
            </a:endParaRPr>
          </a:p>
        </p:txBody>
      </p:sp>
      <p:sp>
        <p:nvSpPr>
          <p:cNvPr id="63" name="5-Point Star 27">
            <a:extLst>
              <a:ext uri="{FF2B5EF4-FFF2-40B4-BE49-F238E27FC236}">
                <a16:creationId xmlns:a16="http://schemas.microsoft.com/office/drawing/2014/main" id="{CC59CB45-0070-444B-831F-FCC05B8864A7}"/>
              </a:ext>
            </a:extLst>
          </p:cNvPr>
          <p:cNvSpPr/>
          <p:nvPr/>
        </p:nvSpPr>
        <p:spPr>
          <a:xfrm>
            <a:off x="9984368" y="4728935"/>
            <a:ext cx="145432" cy="161781"/>
          </a:xfrm>
          <a:prstGeom prst="star5">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sa Sans Pro" panose="020B05040202010201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E00520-6563-D047-8367-616415350A2E}"/>
              </a:ext>
            </a:extLst>
          </p:cNvPr>
          <p:cNvSpPr txBox="1"/>
          <p:nvPr/>
        </p:nvSpPr>
        <p:spPr>
          <a:xfrm>
            <a:off x="3862563" y="5764038"/>
            <a:ext cx="473206" cy="261610"/>
          </a:xfrm>
          <a:prstGeom prst="rect">
            <a:avLst/>
          </a:prstGeom>
          <a:noFill/>
        </p:spPr>
        <p:txBody>
          <a:bodyPr wrap="none" rtlCol="0">
            <a:spAutoFit/>
          </a:bodyPr>
          <a:lstStyle/>
          <a:p>
            <a:r>
              <a:rPr lang="en-US" sz="1100">
                <a:solidFill>
                  <a:schemeClr val="bg1"/>
                </a:solidFill>
                <a:latin typeface="Tisa Sans Pro" panose="020B0504020201020104" pitchFamily="34" charset="0"/>
              </a:rPr>
              <a:t>2005</a:t>
            </a:r>
          </a:p>
        </p:txBody>
      </p:sp>
      <p:sp>
        <p:nvSpPr>
          <p:cNvPr id="45" name="TextBox 44">
            <a:extLst>
              <a:ext uri="{FF2B5EF4-FFF2-40B4-BE49-F238E27FC236}">
                <a16:creationId xmlns:a16="http://schemas.microsoft.com/office/drawing/2014/main" id="{66A5F139-0863-CC47-988D-7795D552DE3D}"/>
              </a:ext>
            </a:extLst>
          </p:cNvPr>
          <p:cNvSpPr txBox="1"/>
          <p:nvPr/>
        </p:nvSpPr>
        <p:spPr>
          <a:xfrm>
            <a:off x="1518698" y="5760377"/>
            <a:ext cx="473206" cy="261610"/>
          </a:xfrm>
          <a:prstGeom prst="rect">
            <a:avLst/>
          </a:prstGeom>
          <a:noFill/>
        </p:spPr>
        <p:txBody>
          <a:bodyPr wrap="none" rtlCol="0">
            <a:spAutoFit/>
          </a:bodyPr>
          <a:lstStyle/>
          <a:p>
            <a:r>
              <a:rPr lang="en-US" sz="1100">
                <a:solidFill>
                  <a:schemeClr val="bg1"/>
                </a:solidFill>
                <a:latin typeface="Tisa Sans Pro" panose="020B0504020201020104" pitchFamily="34" charset="0"/>
              </a:rPr>
              <a:t>2000</a:t>
            </a:r>
          </a:p>
        </p:txBody>
      </p:sp>
      <p:sp>
        <p:nvSpPr>
          <p:cNvPr id="46" name="TextBox 45">
            <a:extLst>
              <a:ext uri="{FF2B5EF4-FFF2-40B4-BE49-F238E27FC236}">
                <a16:creationId xmlns:a16="http://schemas.microsoft.com/office/drawing/2014/main" id="{349C9206-1CD5-DE4B-B6B2-AC6A166AC616}"/>
              </a:ext>
            </a:extLst>
          </p:cNvPr>
          <p:cNvSpPr txBox="1"/>
          <p:nvPr/>
        </p:nvSpPr>
        <p:spPr>
          <a:xfrm>
            <a:off x="6181126" y="5764038"/>
            <a:ext cx="473206" cy="261610"/>
          </a:xfrm>
          <a:prstGeom prst="rect">
            <a:avLst/>
          </a:prstGeom>
          <a:noFill/>
        </p:spPr>
        <p:txBody>
          <a:bodyPr wrap="none" rtlCol="0">
            <a:spAutoFit/>
          </a:bodyPr>
          <a:lstStyle/>
          <a:p>
            <a:r>
              <a:rPr lang="en-US" sz="1100">
                <a:solidFill>
                  <a:schemeClr val="bg1"/>
                </a:solidFill>
                <a:latin typeface="Tisa Sans Pro" panose="020B0504020201020104" pitchFamily="34" charset="0"/>
              </a:rPr>
              <a:t>2010</a:t>
            </a:r>
          </a:p>
        </p:txBody>
      </p:sp>
      <p:sp>
        <p:nvSpPr>
          <p:cNvPr id="47" name="TextBox 46">
            <a:extLst>
              <a:ext uri="{FF2B5EF4-FFF2-40B4-BE49-F238E27FC236}">
                <a16:creationId xmlns:a16="http://schemas.microsoft.com/office/drawing/2014/main" id="{B98C6C48-2FD6-9740-9AAB-E04FD32977D5}"/>
              </a:ext>
            </a:extLst>
          </p:cNvPr>
          <p:cNvSpPr txBox="1"/>
          <p:nvPr/>
        </p:nvSpPr>
        <p:spPr>
          <a:xfrm>
            <a:off x="8585406" y="5771337"/>
            <a:ext cx="473206" cy="261610"/>
          </a:xfrm>
          <a:prstGeom prst="rect">
            <a:avLst/>
          </a:prstGeom>
          <a:noFill/>
        </p:spPr>
        <p:txBody>
          <a:bodyPr wrap="none" rtlCol="0">
            <a:spAutoFit/>
          </a:bodyPr>
          <a:lstStyle/>
          <a:p>
            <a:r>
              <a:rPr lang="en-US" sz="1100">
                <a:solidFill>
                  <a:schemeClr val="bg1"/>
                </a:solidFill>
                <a:latin typeface="Tisa Sans Pro" panose="020B0504020201020104" pitchFamily="34" charset="0"/>
              </a:rPr>
              <a:t>2015</a:t>
            </a:r>
          </a:p>
        </p:txBody>
      </p:sp>
      <p:sp>
        <p:nvSpPr>
          <p:cNvPr id="48" name="TextBox 47">
            <a:extLst>
              <a:ext uri="{FF2B5EF4-FFF2-40B4-BE49-F238E27FC236}">
                <a16:creationId xmlns:a16="http://schemas.microsoft.com/office/drawing/2014/main" id="{7CCDE921-8D71-D841-B096-10005421B9C3}"/>
              </a:ext>
            </a:extLst>
          </p:cNvPr>
          <p:cNvSpPr txBox="1"/>
          <p:nvPr/>
        </p:nvSpPr>
        <p:spPr>
          <a:xfrm>
            <a:off x="10891298" y="5760377"/>
            <a:ext cx="473206" cy="261610"/>
          </a:xfrm>
          <a:prstGeom prst="rect">
            <a:avLst/>
          </a:prstGeom>
          <a:noFill/>
        </p:spPr>
        <p:txBody>
          <a:bodyPr wrap="none" rtlCol="0">
            <a:spAutoFit/>
          </a:bodyPr>
          <a:lstStyle/>
          <a:p>
            <a:r>
              <a:rPr lang="en-US" sz="1100">
                <a:solidFill>
                  <a:schemeClr val="bg1"/>
                </a:solidFill>
                <a:latin typeface="Tisa Sans Pro" panose="020B0504020201020104" pitchFamily="34" charset="0"/>
              </a:rPr>
              <a:t>2020</a:t>
            </a:r>
          </a:p>
        </p:txBody>
      </p:sp>
      <p:sp>
        <p:nvSpPr>
          <p:cNvPr id="2" name="TextBox 1">
            <a:extLst>
              <a:ext uri="{FF2B5EF4-FFF2-40B4-BE49-F238E27FC236}">
                <a16:creationId xmlns:a16="http://schemas.microsoft.com/office/drawing/2014/main" id="{E68E9EFF-5473-574A-B2FB-2865CFB54FDF}"/>
              </a:ext>
            </a:extLst>
          </p:cNvPr>
          <p:cNvSpPr txBox="1"/>
          <p:nvPr/>
        </p:nvSpPr>
        <p:spPr>
          <a:xfrm>
            <a:off x="3104527" y="4896009"/>
            <a:ext cx="1396536" cy="253916"/>
          </a:xfrm>
          <a:prstGeom prst="rect">
            <a:avLst/>
          </a:prstGeom>
          <a:noFill/>
        </p:spPr>
        <p:txBody>
          <a:bodyPr wrap="none" rtlCol="0">
            <a:spAutoFit/>
          </a:bodyPr>
          <a:lstStyle/>
          <a:p>
            <a:r>
              <a:rPr lang="en-US" sz="1050">
                <a:solidFill>
                  <a:schemeClr val="bg1">
                    <a:lumMod val="50000"/>
                  </a:schemeClr>
                </a:solidFill>
                <a:latin typeface="Tisa Sans Pro" panose="020B0504020201020104" pitchFamily="34" charset="0"/>
              </a:rPr>
              <a:t>Nickel, Copper, Cobalt</a:t>
            </a:r>
          </a:p>
        </p:txBody>
      </p:sp>
      <p:sp>
        <p:nvSpPr>
          <p:cNvPr id="35" name="TextBox 34">
            <a:extLst>
              <a:ext uri="{FF2B5EF4-FFF2-40B4-BE49-F238E27FC236}">
                <a16:creationId xmlns:a16="http://schemas.microsoft.com/office/drawing/2014/main" id="{D9322B88-9A75-AE4D-8CFA-D8F7AB52E6DF}"/>
              </a:ext>
            </a:extLst>
          </p:cNvPr>
          <p:cNvSpPr txBox="1"/>
          <p:nvPr/>
        </p:nvSpPr>
        <p:spPr>
          <a:xfrm>
            <a:off x="6306291" y="4015785"/>
            <a:ext cx="2031325" cy="261610"/>
          </a:xfrm>
          <a:prstGeom prst="rect">
            <a:avLst/>
          </a:prstGeom>
          <a:noFill/>
        </p:spPr>
        <p:txBody>
          <a:bodyPr wrap="none" rtlCol="0">
            <a:spAutoFit/>
          </a:bodyPr>
          <a:lstStyle/>
          <a:p>
            <a:r>
              <a:rPr lang="en-US" sz="1100" dirty="0">
                <a:solidFill>
                  <a:schemeClr val="bg1">
                    <a:lumMod val="50000"/>
                  </a:schemeClr>
                </a:solidFill>
                <a:latin typeface="Tisa Sans Pro" panose="020B0504020201020104" pitchFamily="34" charset="0"/>
              </a:rPr>
              <a:t>Potash, Thermal (Electrical) Coal</a:t>
            </a:r>
          </a:p>
        </p:txBody>
      </p:sp>
      <p:sp>
        <p:nvSpPr>
          <p:cNvPr id="36" name="TextBox 35">
            <a:extLst>
              <a:ext uri="{FF2B5EF4-FFF2-40B4-BE49-F238E27FC236}">
                <a16:creationId xmlns:a16="http://schemas.microsoft.com/office/drawing/2014/main" id="{4116E782-C3B8-4C4E-82EC-288C09ECDB05}"/>
              </a:ext>
            </a:extLst>
          </p:cNvPr>
          <p:cNvSpPr txBox="1"/>
          <p:nvPr/>
        </p:nvSpPr>
        <p:spPr>
          <a:xfrm>
            <a:off x="7778409" y="4625945"/>
            <a:ext cx="899605" cy="261610"/>
          </a:xfrm>
          <a:prstGeom prst="rect">
            <a:avLst/>
          </a:prstGeom>
          <a:noFill/>
        </p:spPr>
        <p:txBody>
          <a:bodyPr wrap="none" rtlCol="0">
            <a:spAutoFit/>
          </a:bodyPr>
          <a:lstStyle/>
          <a:p>
            <a:r>
              <a:rPr lang="en-US" sz="1050" dirty="0">
                <a:solidFill>
                  <a:schemeClr val="bg1">
                    <a:lumMod val="50000"/>
                  </a:schemeClr>
                </a:solidFill>
                <a:latin typeface="Tisa Sans Pro" panose="020B0504020201020104" pitchFamily="34" charset="0"/>
              </a:rPr>
              <a:t>Copper, Zinc</a:t>
            </a:r>
          </a:p>
        </p:txBody>
      </p:sp>
      <p:sp>
        <p:nvSpPr>
          <p:cNvPr id="37" name="TextBox 36">
            <a:extLst>
              <a:ext uri="{FF2B5EF4-FFF2-40B4-BE49-F238E27FC236}">
                <a16:creationId xmlns:a16="http://schemas.microsoft.com/office/drawing/2014/main" id="{AE319B9A-CB0C-4641-A57C-811FD155B487}"/>
              </a:ext>
            </a:extLst>
          </p:cNvPr>
          <p:cNvSpPr txBox="1"/>
          <p:nvPr/>
        </p:nvSpPr>
        <p:spPr>
          <a:xfrm>
            <a:off x="8848862" y="5149925"/>
            <a:ext cx="601447" cy="261610"/>
          </a:xfrm>
          <a:prstGeom prst="rect">
            <a:avLst/>
          </a:prstGeom>
          <a:noFill/>
        </p:spPr>
        <p:txBody>
          <a:bodyPr wrap="none" rtlCol="0">
            <a:spAutoFit/>
          </a:bodyPr>
          <a:lstStyle/>
          <a:p>
            <a:r>
              <a:rPr lang="en-US" sz="1100">
                <a:solidFill>
                  <a:schemeClr val="bg1">
                    <a:lumMod val="50000"/>
                  </a:schemeClr>
                </a:solidFill>
                <a:latin typeface="Tisa Sans Pro" panose="020B0504020201020104" pitchFamily="34" charset="0"/>
              </a:rPr>
              <a:t>Copper</a:t>
            </a:r>
          </a:p>
        </p:txBody>
      </p:sp>
      <p:sp>
        <p:nvSpPr>
          <p:cNvPr id="38" name="TextBox 37">
            <a:extLst>
              <a:ext uri="{FF2B5EF4-FFF2-40B4-BE49-F238E27FC236}">
                <a16:creationId xmlns:a16="http://schemas.microsoft.com/office/drawing/2014/main" id="{002F6B5A-5938-7441-BF44-A1BD4E832207}"/>
              </a:ext>
            </a:extLst>
          </p:cNvPr>
          <p:cNvSpPr txBox="1"/>
          <p:nvPr/>
        </p:nvSpPr>
        <p:spPr>
          <a:xfrm>
            <a:off x="9377763" y="5062590"/>
            <a:ext cx="662361" cy="261610"/>
          </a:xfrm>
          <a:prstGeom prst="rect">
            <a:avLst/>
          </a:prstGeom>
          <a:noFill/>
        </p:spPr>
        <p:txBody>
          <a:bodyPr wrap="none" rtlCol="0">
            <a:spAutoFit/>
          </a:bodyPr>
          <a:lstStyle/>
          <a:p>
            <a:r>
              <a:rPr lang="en-US" sz="1050" dirty="0">
                <a:solidFill>
                  <a:schemeClr val="bg1">
                    <a:lumMod val="50000"/>
                  </a:schemeClr>
                </a:solidFill>
                <a:latin typeface="Tisa Sans Pro" panose="020B0504020201020104" pitchFamily="34" charset="0"/>
              </a:rPr>
              <a:t>Iron Ore</a:t>
            </a:r>
          </a:p>
        </p:txBody>
      </p:sp>
      <p:sp>
        <p:nvSpPr>
          <p:cNvPr id="39" name="TextBox 38">
            <a:extLst>
              <a:ext uri="{FF2B5EF4-FFF2-40B4-BE49-F238E27FC236}">
                <a16:creationId xmlns:a16="http://schemas.microsoft.com/office/drawing/2014/main" id="{11C64224-FAE2-7D43-953C-98A9C0513121}"/>
              </a:ext>
            </a:extLst>
          </p:cNvPr>
          <p:cNvSpPr txBox="1"/>
          <p:nvPr/>
        </p:nvSpPr>
        <p:spPr>
          <a:xfrm>
            <a:off x="9801561" y="4548215"/>
            <a:ext cx="572593" cy="261610"/>
          </a:xfrm>
          <a:prstGeom prst="rect">
            <a:avLst/>
          </a:prstGeom>
          <a:noFill/>
        </p:spPr>
        <p:txBody>
          <a:bodyPr wrap="none" rtlCol="0">
            <a:spAutoFit/>
          </a:bodyPr>
          <a:lstStyle/>
          <a:p>
            <a:r>
              <a:rPr lang="en-US" sz="1100" dirty="0">
                <a:solidFill>
                  <a:schemeClr val="bg1">
                    <a:lumMod val="50000"/>
                  </a:schemeClr>
                </a:solidFill>
                <a:latin typeface="Tisa Sans Pro" panose="020B0504020201020104" pitchFamily="34" charset="0"/>
              </a:rPr>
              <a:t>Potash</a:t>
            </a:r>
          </a:p>
        </p:txBody>
      </p:sp>
      <p:sp>
        <p:nvSpPr>
          <p:cNvPr id="49" name="5-Point Star 27">
            <a:extLst>
              <a:ext uri="{FF2B5EF4-FFF2-40B4-BE49-F238E27FC236}">
                <a16:creationId xmlns:a16="http://schemas.microsoft.com/office/drawing/2014/main" id="{AFFA1EEA-D67B-934D-BC24-DB196807DC7B}"/>
              </a:ext>
            </a:extLst>
          </p:cNvPr>
          <p:cNvSpPr/>
          <p:nvPr/>
        </p:nvSpPr>
        <p:spPr>
          <a:xfrm>
            <a:off x="10261603" y="4811626"/>
            <a:ext cx="145432" cy="161781"/>
          </a:xfrm>
          <a:prstGeom prst="star5">
            <a:avLst>
              <a:gd name="adj" fmla="val 19098"/>
              <a:gd name="hf" fmla="val 105146"/>
              <a:gd name="vf" fmla="val 110557"/>
            </a:avLst>
          </a:prstGeom>
          <a:solidFill>
            <a:srgbClr val="4093A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Tisa Sans Pro" panose="020B0504020201020104" pitchFamily="34" charset="0"/>
              <a:cs typeface="Arial" panose="020B0604020202020204" pitchFamily="34" charset="0"/>
            </a:endParaRPr>
          </a:p>
        </p:txBody>
      </p:sp>
      <p:sp>
        <p:nvSpPr>
          <p:cNvPr id="3" name="Freeform 2">
            <a:extLst>
              <a:ext uri="{FF2B5EF4-FFF2-40B4-BE49-F238E27FC236}">
                <a16:creationId xmlns:a16="http://schemas.microsoft.com/office/drawing/2014/main" id="{3BA1627E-FB90-8D4A-B6EE-BEAA89A57142}"/>
              </a:ext>
            </a:extLst>
          </p:cNvPr>
          <p:cNvSpPr/>
          <p:nvPr/>
        </p:nvSpPr>
        <p:spPr>
          <a:xfrm>
            <a:off x="2450984" y="2208062"/>
            <a:ext cx="546339" cy="379596"/>
          </a:xfrm>
          <a:custGeom>
            <a:avLst/>
            <a:gdLst>
              <a:gd name="connsiteX0" fmla="*/ 0 w 546339"/>
              <a:gd name="connsiteY0" fmla="*/ 17253 h 379596"/>
              <a:gd name="connsiteX1" fmla="*/ 350807 w 546339"/>
              <a:gd name="connsiteY1" fmla="*/ 379563 h 379596"/>
              <a:gd name="connsiteX2" fmla="*/ 546339 w 546339"/>
              <a:gd name="connsiteY2" fmla="*/ 0 h 379596"/>
            </a:gdLst>
            <a:ahLst/>
            <a:cxnLst>
              <a:cxn ang="0">
                <a:pos x="connsiteX0" y="connsiteY0"/>
              </a:cxn>
              <a:cxn ang="0">
                <a:pos x="connsiteX1" y="connsiteY1"/>
              </a:cxn>
              <a:cxn ang="0">
                <a:pos x="connsiteX2" y="connsiteY2"/>
              </a:cxn>
            </a:cxnLst>
            <a:rect l="l" t="t" r="r" b="b"/>
            <a:pathLst>
              <a:path w="546339" h="379596">
                <a:moveTo>
                  <a:pt x="0" y="17253"/>
                </a:moveTo>
                <a:cubicBezTo>
                  <a:pt x="129875" y="199845"/>
                  <a:pt x="259751" y="382438"/>
                  <a:pt x="350807" y="379563"/>
                </a:cubicBezTo>
                <a:cubicBezTo>
                  <a:pt x="441863" y="376688"/>
                  <a:pt x="494101" y="188344"/>
                  <a:pt x="546339" y="0"/>
                </a:cubicBezTo>
              </a:path>
            </a:pathLst>
          </a:custGeom>
          <a:noFill/>
          <a:ln w="28575">
            <a:solidFill>
              <a:srgbClr val="EAA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sa Sans Pro" panose="020B0504020201020104" pitchFamily="34" charset="0"/>
            </a:endParaRPr>
          </a:p>
        </p:txBody>
      </p:sp>
      <p:sp>
        <p:nvSpPr>
          <p:cNvPr id="50" name="Rectangle 49">
            <a:extLst>
              <a:ext uri="{FF2B5EF4-FFF2-40B4-BE49-F238E27FC236}">
                <a16:creationId xmlns:a16="http://schemas.microsoft.com/office/drawing/2014/main" id="{D76735D0-E116-F84B-99DF-CFFD4B4E9C77}"/>
              </a:ext>
            </a:extLst>
          </p:cNvPr>
          <p:cNvSpPr/>
          <p:nvPr/>
        </p:nvSpPr>
        <p:spPr>
          <a:xfrm>
            <a:off x="2014584" y="1471648"/>
            <a:ext cx="7232064" cy="365217"/>
          </a:xfrm>
          <a:prstGeom prst="rect">
            <a:avLst/>
          </a:prstGeom>
          <a:solidFill>
            <a:srgbClr val="40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Tisa Sans Pro" panose="020B0504020201020104" pitchFamily="34" charset="0"/>
              </a:rPr>
              <a:t>Cycle II (Super-Cycle)</a:t>
            </a:r>
          </a:p>
        </p:txBody>
      </p:sp>
      <p:sp>
        <p:nvSpPr>
          <p:cNvPr id="51" name="Rectangle 50">
            <a:extLst>
              <a:ext uri="{FF2B5EF4-FFF2-40B4-BE49-F238E27FC236}">
                <a16:creationId xmlns:a16="http://schemas.microsoft.com/office/drawing/2014/main" id="{BECC7972-246A-5644-B636-0B39A52901AB}"/>
              </a:ext>
            </a:extLst>
          </p:cNvPr>
          <p:cNvSpPr/>
          <p:nvPr/>
        </p:nvSpPr>
        <p:spPr>
          <a:xfrm>
            <a:off x="636308" y="1473396"/>
            <a:ext cx="1311147" cy="365217"/>
          </a:xfrm>
          <a:prstGeom prst="rect">
            <a:avLst/>
          </a:prstGeom>
          <a:solidFill>
            <a:srgbClr val="40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Tisa Sans Pro" panose="020B0504020201020104" pitchFamily="34" charset="0"/>
              </a:rPr>
              <a:t>Cycle I</a:t>
            </a:r>
          </a:p>
        </p:txBody>
      </p:sp>
      <p:sp>
        <p:nvSpPr>
          <p:cNvPr id="65" name="Rectangle 64">
            <a:extLst>
              <a:ext uri="{FF2B5EF4-FFF2-40B4-BE49-F238E27FC236}">
                <a16:creationId xmlns:a16="http://schemas.microsoft.com/office/drawing/2014/main" id="{49E2AEA3-80E8-8F4E-A522-EA4F75CFFBC4}"/>
              </a:ext>
            </a:extLst>
          </p:cNvPr>
          <p:cNvSpPr/>
          <p:nvPr/>
        </p:nvSpPr>
        <p:spPr>
          <a:xfrm>
            <a:off x="4163506" y="1477400"/>
            <a:ext cx="2209800" cy="35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sa Sans Pro" panose="020B0504020201020104" pitchFamily="34" charset="0"/>
            </a:endParaRPr>
          </a:p>
        </p:txBody>
      </p:sp>
      <p:sp>
        <p:nvSpPr>
          <p:cNvPr id="69" name="Rectangle 68">
            <a:extLst>
              <a:ext uri="{FF2B5EF4-FFF2-40B4-BE49-F238E27FC236}">
                <a16:creationId xmlns:a16="http://schemas.microsoft.com/office/drawing/2014/main" id="{07D549DB-C063-9546-9A33-7AB3E72CCAB1}"/>
              </a:ext>
            </a:extLst>
          </p:cNvPr>
          <p:cNvSpPr/>
          <p:nvPr/>
        </p:nvSpPr>
        <p:spPr>
          <a:xfrm>
            <a:off x="9313777" y="1477174"/>
            <a:ext cx="2091452" cy="363985"/>
          </a:xfrm>
          <a:prstGeom prst="rect">
            <a:avLst/>
          </a:prstGeom>
          <a:solidFill>
            <a:srgbClr val="40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Rectangle 70">
            <a:extLst>
              <a:ext uri="{FF2B5EF4-FFF2-40B4-BE49-F238E27FC236}">
                <a16:creationId xmlns:a16="http://schemas.microsoft.com/office/drawing/2014/main" id="{BE46CE81-5479-4742-8465-2A4E5B23CD32}"/>
              </a:ext>
            </a:extLst>
          </p:cNvPr>
          <p:cNvSpPr/>
          <p:nvPr/>
        </p:nvSpPr>
        <p:spPr>
          <a:xfrm>
            <a:off x="9291098" y="1473396"/>
            <a:ext cx="2209800" cy="35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Tisa Sans Pro" panose="020B0504020201020104" pitchFamily="34" charset="0"/>
              </a:rPr>
              <a:t>Cycle III</a:t>
            </a:r>
          </a:p>
        </p:txBody>
      </p:sp>
      <p:sp>
        <p:nvSpPr>
          <p:cNvPr id="4" name="Arrow: Right 3">
            <a:extLst>
              <a:ext uri="{FF2B5EF4-FFF2-40B4-BE49-F238E27FC236}">
                <a16:creationId xmlns:a16="http://schemas.microsoft.com/office/drawing/2014/main" id="{46435330-8946-4C89-868A-298699E5107C}"/>
              </a:ext>
            </a:extLst>
          </p:cNvPr>
          <p:cNvSpPr/>
          <p:nvPr/>
        </p:nvSpPr>
        <p:spPr>
          <a:xfrm>
            <a:off x="11384483" y="1310491"/>
            <a:ext cx="278188" cy="695573"/>
          </a:xfrm>
          <a:prstGeom prst="rightArrow">
            <a:avLst>
              <a:gd name="adj1" fmla="val 50000"/>
              <a:gd name="adj2" fmla="val 100000"/>
            </a:avLst>
          </a:prstGeom>
          <a:solidFill>
            <a:srgbClr val="40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Arrow: Right 39">
            <a:extLst>
              <a:ext uri="{FF2B5EF4-FFF2-40B4-BE49-F238E27FC236}">
                <a16:creationId xmlns:a16="http://schemas.microsoft.com/office/drawing/2014/main" id="{CD3ED9CC-85F1-42F5-B7CE-0BBFFC7E2199}"/>
              </a:ext>
            </a:extLst>
          </p:cNvPr>
          <p:cNvSpPr/>
          <p:nvPr/>
        </p:nvSpPr>
        <p:spPr>
          <a:xfrm rot="10800000">
            <a:off x="484672" y="1295400"/>
            <a:ext cx="278188" cy="695573"/>
          </a:xfrm>
          <a:prstGeom prst="rightArrow">
            <a:avLst>
              <a:gd name="adj1" fmla="val 50000"/>
              <a:gd name="adj2" fmla="val 100000"/>
            </a:avLst>
          </a:prstGeom>
          <a:solidFill>
            <a:srgbClr val="40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bject 7">
            <a:extLst>
              <a:ext uri="{FF2B5EF4-FFF2-40B4-BE49-F238E27FC236}">
                <a16:creationId xmlns:a16="http://schemas.microsoft.com/office/drawing/2014/main" id="{61CAD9FE-E639-4184-9D10-202EC4621ED8}"/>
              </a:ext>
            </a:extLst>
          </p:cNvPr>
          <p:cNvSpPr txBox="1">
            <a:spLocks/>
          </p:cNvSpPr>
          <p:nvPr/>
        </p:nvSpPr>
        <p:spPr>
          <a:xfrm>
            <a:off x="445828" y="304800"/>
            <a:ext cx="11669966" cy="936154"/>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r>
              <a:rPr lang="en-US" sz="2100">
                <a:solidFill>
                  <a:srgbClr val="111E6C"/>
                </a:solidFill>
              </a:rPr>
              <a:t>Altius’s Long-Term, Counter-Cyclical Royalty Growth Focus </a:t>
            </a:r>
          </a:p>
          <a:p>
            <a:r>
              <a:rPr lang="en-US">
                <a:solidFill>
                  <a:srgbClr val="8CB06B"/>
                </a:solidFill>
                <a:latin typeface="Tisa Sans Pro" panose="020B0504020201020104"/>
              </a:rPr>
              <a:t>Disciplined Royalty Acquisition History</a:t>
            </a:r>
          </a:p>
          <a:p>
            <a:endParaRPr lang="en-US" sz="2100">
              <a:solidFill>
                <a:schemeClr val="tx2"/>
              </a:solidFill>
            </a:endParaRPr>
          </a:p>
        </p:txBody>
      </p:sp>
      <p:sp>
        <p:nvSpPr>
          <p:cNvPr id="44" name="object 4">
            <a:extLst>
              <a:ext uri="{FF2B5EF4-FFF2-40B4-BE49-F238E27FC236}">
                <a16:creationId xmlns:a16="http://schemas.microsoft.com/office/drawing/2014/main" id="{F14CFECA-BBFF-42EA-A5CD-15FEFD99CEB9}"/>
              </a:ext>
            </a:extLst>
          </p:cNvPr>
          <p:cNvSpPr/>
          <p:nvPr/>
        </p:nvSpPr>
        <p:spPr>
          <a:xfrm>
            <a:off x="847623" y="6451600"/>
            <a:ext cx="0" cy="280670"/>
          </a:xfrm>
          <a:custGeom>
            <a:avLst/>
            <a:gdLst/>
            <a:ahLst/>
            <a:cxnLst/>
            <a:rect l="l" t="t" r="r" b="b"/>
            <a:pathLst>
              <a:path h="280670">
                <a:moveTo>
                  <a:pt x="0" y="0"/>
                </a:moveTo>
                <a:lnTo>
                  <a:pt x="0" y="280352"/>
                </a:lnTo>
              </a:path>
            </a:pathLst>
          </a:custGeom>
          <a:ln w="6350">
            <a:solidFill>
              <a:srgbClr val="111E6C"/>
            </a:solidFill>
          </a:ln>
        </p:spPr>
        <p:txBody>
          <a:bodyPr wrap="square" lIns="0" tIns="0" rIns="0" bIns="0" rtlCol="0"/>
          <a:lstStyle/>
          <a:p>
            <a:endParaRPr/>
          </a:p>
        </p:txBody>
      </p:sp>
      <p:sp>
        <p:nvSpPr>
          <p:cNvPr id="52" name="object 5">
            <a:extLst>
              <a:ext uri="{FF2B5EF4-FFF2-40B4-BE49-F238E27FC236}">
                <a16:creationId xmlns:a16="http://schemas.microsoft.com/office/drawing/2014/main" id="{55419FFB-D0ED-49EF-9CB3-89D58697B3F2}"/>
              </a:ext>
            </a:extLst>
          </p:cNvPr>
          <p:cNvSpPr txBox="1"/>
          <p:nvPr/>
        </p:nvSpPr>
        <p:spPr>
          <a:xfrm>
            <a:off x="878563" y="6501333"/>
            <a:ext cx="1447165" cy="147320"/>
          </a:xfrm>
          <a:prstGeom prst="rect">
            <a:avLst/>
          </a:prstGeom>
        </p:spPr>
        <p:txBody>
          <a:bodyPr vert="horz" wrap="square" lIns="0" tIns="12700" rIns="0" bIns="0" rtlCol="0">
            <a:spAutoFit/>
          </a:bodyPr>
          <a:lstStyle/>
          <a:p>
            <a:pPr marL="12700">
              <a:lnSpc>
                <a:spcPct val="100000"/>
              </a:lnSpc>
              <a:spcBef>
                <a:spcPts val="100"/>
              </a:spcBef>
            </a:pPr>
            <a:r>
              <a:rPr sz="800" spc="70" dirty="0">
                <a:solidFill>
                  <a:srgbClr val="111E6C"/>
                </a:solidFill>
                <a:latin typeface="Tisa Sans Pro"/>
                <a:cs typeface="Tisa Sans Pro"/>
              </a:rPr>
              <a:t>TSX: </a:t>
            </a:r>
            <a:r>
              <a:rPr sz="800" b="1" spc="65" dirty="0">
                <a:solidFill>
                  <a:srgbClr val="111E6C"/>
                </a:solidFill>
                <a:latin typeface="Tisa Sans Pro"/>
                <a:cs typeface="Tisa Sans Pro"/>
              </a:rPr>
              <a:t>ALS </a:t>
            </a:r>
            <a:r>
              <a:rPr sz="800" dirty="0">
                <a:solidFill>
                  <a:srgbClr val="111E6C"/>
                </a:solidFill>
                <a:latin typeface="Tisa Sans Pro"/>
                <a:cs typeface="Tisa Sans Pro"/>
              </a:rPr>
              <a:t>| </a:t>
            </a:r>
            <a:r>
              <a:rPr sz="800" spc="65" dirty="0">
                <a:solidFill>
                  <a:srgbClr val="111E6C"/>
                </a:solidFill>
                <a:latin typeface="Tisa Sans Pro"/>
                <a:cs typeface="Tisa Sans Pro"/>
              </a:rPr>
              <a:t>OTCQX:</a:t>
            </a:r>
            <a:r>
              <a:rPr sz="800" spc="-55" dirty="0">
                <a:solidFill>
                  <a:srgbClr val="111E6C"/>
                </a:solidFill>
                <a:latin typeface="Tisa Sans Pro"/>
                <a:cs typeface="Tisa Sans Pro"/>
              </a:rPr>
              <a:t> </a:t>
            </a:r>
            <a:r>
              <a:rPr sz="800" b="1" spc="65" dirty="0">
                <a:solidFill>
                  <a:srgbClr val="111E6C"/>
                </a:solidFill>
                <a:latin typeface="Tisa Sans Pro"/>
                <a:cs typeface="Tisa Sans Pro"/>
              </a:rPr>
              <a:t>ATUSF</a:t>
            </a:r>
            <a:r>
              <a:rPr sz="800" b="1" spc="-60" dirty="0">
                <a:solidFill>
                  <a:srgbClr val="111E6C"/>
                </a:solidFill>
                <a:latin typeface="Tisa Sans Pro"/>
                <a:cs typeface="Tisa Sans Pro"/>
              </a:rPr>
              <a:t> </a:t>
            </a:r>
            <a:endParaRPr sz="800" dirty="0">
              <a:latin typeface="Tisa Sans Pro"/>
              <a:cs typeface="Tisa Sans Pro"/>
            </a:endParaRPr>
          </a:p>
        </p:txBody>
      </p:sp>
      <p:sp>
        <p:nvSpPr>
          <p:cNvPr id="53" name="object 6">
            <a:extLst>
              <a:ext uri="{FF2B5EF4-FFF2-40B4-BE49-F238E27FC236}">
                <a16:creationId xmlns:a16="http://schemas.microsoft.com/office/drawing/2014/main" id="{E0D42E13-27AD-4E76-A156-E8F12ABEC0AB}"/>
              </a:ext>
            </a:extLst>
          </p:cNvPr>
          <p:cNvSpPr/>
          <p:nvPr/>
        </p:nvSpPr>
        <p:spPr>
          <a:xfrm>
            <a:off x="457206" y="6454689"/>
            <a:ext cx="285751" cy="27813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F834B0FC-2DCC-0CE4-16D3-C1FA98120046}"/>
              </a:ext>
            </a:extLst>
          </p:cNvPr>
          <p:cNvPicPr>
            <a:picLocks noChangeAspect="1"/>
          </p:cNvPicPr>
          <p:nvPr/>
        </p:nvPicPr>
        <p:blipFill>
          <a:blip r:embed="rId5"/>
          <a:stretch>
            <a:fillRect/>
          </a:stretch>
        </p:blipFill>
        <p:spPr>
          <a:xfrm>
            <a:off x="11415400" y="3607432"/>
            <a:ext cx="733527" cy="2097253"/>
          </a:xfrm>
          <a:prstGeom prst="rect">
            <a:avLst/>
          </a:prstGeom>
        </p:spPr>
      </p:pic>
      <p:sp>
        <p:nvSpPr>
          <p:cNvPr id="7" name="TextBox 6">
            <a:extLst>
              <a:ext uri="{FF2B5EF4-FFF2-40B4-BE49-F238E27FC236}">
                <a16:creationId xmlns:a16="http://schemas.microsoft.com/office/drawing/2014/main" id="{648393D8-75DF-DAB5-D6F4-59D1205DA7D0}"/>
              </a:ext>
            </a:extLst>
          </p:cNvPr>
          <p:cNvSpPr txBox="1"/>
          <p:nvPr/>
        </p:nvSpPr>
        <p:spPr>
          <a:xfrm>
            <a:off x="11374958" y="3376600"/>
            <a:ext cx="747320" cy="230832"/>
          </a:xfrm>
          <a:prstGeom prst="rect">
            <a:avLst/>
          </a:prstGeom>
          <a:noFill/>
        </p:spPr>
        <p:txBody>
          <a:bodyPr wrap="none" rtlCol="0">
            <a:spAutoFit/>
          </a:bodyPr>
          <a:lstStyle/>
          <a:p>
            <a:r>
              <a:rPr lang="en-US" sz="900" dirty="0">
                <a:solidFill>
                  <a:srgbClr val="0F3063"/>
                </a:solidFill>
                <a:latin typeface="Tisa Sans Pro" panose="020B0504020201020104"/>
              </a:rPr>
              <a:t>$1.19/share</a:t>
            </a:r>
          </a:p>
        </p:txBody>
      </p:sp>
      <p:graphicFrame>
        <p:nvGraphicFramePr>
          <p:cNvPr id="29" name="Chart 28">
            <a:extLst>
              <a:ext uri="{FF2B5EF4-FFF2-40B4-BE49-F238E27FC236}">
                <a16:creationId xmlns:a16="http://schemas.microsoft.com/office/drawing/2014/main" id="{CC8E5775-6DF9-4642-A8EF-7A8E52453A29}"/>
              </a:ext>
            </a:extLst>
          </p:cNvPr>
          <p:cNvGraphicFramePr/>
          <p:nvPr>
            <p:extLst>
              <p:ext uri="{D42A27DB-BD31-4B8C-83A1-F6EECF244321}">
                <p14:modId xmlns:p14="http://schemas.microsoft.com/office/powerpoint/2010/main" val="2397337817"/>
              </p:ext>
            </p:extLst>
          </p:nvPr>
        </p:nvGraphicFramePr>
        <p:xfrm>
          <a:off x="381000" y="2002437"/>
          <a:ext cx="11577098" cy="3733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9362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object 14">
            <a:extLst>
              <a:ext uri="{FF2B5EF4-FFF2-40B4-BE49-F238E27FC236}">
                <a16:creationId xmlns:a16="http://schemas.microsoft.com/office/drawing/2014/main" id="{BC75F783-94B5-4043-9A91-53CA7DC099C5}"/>
              </a:ext>
            </a:extLst>
          </p:cNvPr>
          <p:cNvSpPr txBox="1">
            <a:spLocks/>
          </p:cNvSpPr>
          <p:nvPr/>
        </p:nvSpPr>
        <p:spPr>
          <a:xfrm>
            <a:off x="444499" y="291997"/>
            <a:ext cx="11379193" cy="659155"/>
          </a:xfrm>
          <a:prstGeom prst="rect">
            <a:avLst/>
          </a:prstGeom>
        </p:spPr>
        <p:txBody>
          <a:bodyPr vert="horz" wrap="square" lIns="0" tIns="12700" rIns="0" bIns="0" rtlCol="0">
            <a:spAutoFit/>
          </a:bodyPr>
          <a:lstStyle>
            <a:lvl1pPr>
              <a:defRPr b="0" i="0">
                <a:latin typeface="Vollkorn Medium" pitchFamily="2" charset="0"/>
                <a:ea typeface="+mj-ea"/>
                <a:cs typeface="+mj-cs"/>
              </a:defRPr>
            </a:lvl1pPr>
          </a:lstStyle>
          <a:p>
            <a:pPr marL="13970">
              <a:spcBef>
                <a:spcPts val="100"/>
              </a:spcBef>
            </a:pPr>
            <a:r>
              <a:rPr lang="en-US" sz="2400" kern="0" dirty="0">
                <a:solidFill>
                  <a:srgbClr val="111E6C"/>
                </a:solidFill>
                <a:latin typeface="+mj-lt"/>
              </a:rPr>
              <a:t>Project Generation</a:t>
            </a:r>
            <a:r>
              <a:rPr lang="en-US" sz="2400" kern="0" spc="-45" dirty="0">
                <a:solidFill>
                  <a:srgbClr val="111E6C"/>
                </a:solidFill>
                <a:latin typeface="+mj-lt"/>
              </a:rPr>
              <a:t> Business</a:t>
            </a:r>
          </a:p>
          <a:p>
            <a:pPr marL="12700">
              <a:spcBef>
                <a:spcPts val="40"/>
              </a:spcBef>
            </a:pPr>
            <a:r>
              <a:rPr lang="en-US" kern="0" spc="-10" dirty="0">
                <a:solidFill>
                  <a:srgbClr val="8CB06B"/>
                </a:solidFill>
                <a:latin typeface="+mj-lt"/>
                <a:cs typeface="Tisa Sans Pro"/>
              </a:rPr>
              <a:t>Royalty Pipeline Growth </a:t>
            </a:r>
            <a:r>
              <a:rPr lang="en-US" u="sng" kern="0" spc="-10" dirty="0">
                <a:solidFill>
                  <a:srgbClr val="8CB06B"/>
                </a:solidFill>
                <a:latin typeface="+mj-lt"/>
                <a:cs typeface="Tisa Sans Pro"/>
              </a:rPr>
              <a:t>and</a:t>
            </a:r>
            <a:r>
              <a:rPr lang="en-US" kern="0" spc="-10" dirty="0">
                <a:solidFill>
                  <a:srgbClr val="8CB06B"/>
                </a:solidFill>
                <a:latin typeface="+mj-lt"/>
                <a:cs typeface="Tisa Sans Pro"/>
              </a:rPr>
              <a:t> Strong Cash Returns</a:t>
            </a:r>
            <a:endParaRPr lang="en-US" kern="0" dirty="0">
              <a:solidFill>
                <a:srgbClr val="8CB06B"/>
              </a:solidFill>
              <a:latin typeface="+mj-lt"/>
              <a:cs typeface="Tisa Sans Pro"/>
            </a:endParaRPr>
          </a:p>
        </p:txBody>
      </p:sp>
      <p:sp>
        <p:nvSpPr>
          <p:cNvPr id="1737" name="object 3">
            <a:extLst>
              <a:ext uri="{FF2B5EF4-FFF2-40B4-BE49-F238E27FC236}">
                <a16:creationId xmlns:a16="http://schemas.microsoft.com/office/drawing/2014/main" id="{43F296B4-F176-4125-901A-26D579A0325F}"/>
              </a:ext>
            </a:extLst>
          </p:cNvPr>
          <p:cNvSpPr/>
          <p:nvPr/>
        </p:nvSpPr>
        <p:spPr>
          <a:xfrm>
            <a:off x="368300" y="317500"/>
            <a:ext cx="0" cy="698500"/>
          </a:xfrm>
          <a:custGeom>
            <a:avLst/>
            <a:gdLst/>
            <a:ahLst/>
            <a:cxnLst/>
            <a:rect l="l" t="t" r="r" b="b"/>
            <a:pathLst>
              <a:path h="698500">
                <a:moveTo>
                  <a:pt x="0" y="0"/>
                </a:moveTo>
                <a:lnTo>
                  <a:pt x="0" y="698500"/>
                </a:lnTo>
              </a:path>
            </a:pathLst>
          </a:custGeom>
          <a:ln w="19050">
            <a:solidFill>
              <a:srgbClr val="038B7D"/>
            </a:solidFill>
          </a:ln>
        </p:spPr>
        <p:txBody>
          <a:bodyPr wrap="square" lIns="0" tIns="0" rIns="0" bIns="0" rtlCol="0"/>
          <a:lstStyle/>
          <a:p>
            <a:endParaRPr/>
          </a:p>
        </p:txBody>
      </p:sp>
      <p:sp>
        <p:nvSpPr>
          <p:cNvPr id="10" name="object 20">
            <a:extLst>
              <a:ext uri="{FF2B5EF4-FFF2-40B4-BE49-F238E27FC236}">
                <a16:creationId xmlns:a16="http://schemas.microsoft.com/office/drawing/2014/main" id="{487B3CEE-8159-F34F-BBC3-566ED39E21B4}"/>
              </a:ext>
            </a:extLst>
          </p:cNvPr>
          <p:cNvSpPr txBox="1"/>
          <p:nvPr/>
        </p:nvSpPr>
        <p:spPr>
          <a:xfrm>
            <a:off x="5928721" y="5601354"/>
            <a:ext cx="5592551" cy="482568"/>
          </a:xfrm>
          <a:prstGeom prst="rect">
            <a:avLst/>
          </a:prstGeom>
        </p:spPr>
        <p:txBody>
          <a:bodyPr vert="horz" wrap="square" lIns="0" tIns="12700" rIns="0" bIns="0" rtlCol="0">
            <a:spAutoFit/>
          </a:bodyPr>
          <a:lstStyle/>
          <a:p>
            <a:pPr marL="12700" marR="5080" algn="ctr">
              <a:lnSpc>
                <a:spcPct val="145800"/>
              </a:lnSpc>
              <a:spcBef>
                <a:spcPts val="100"/>
              </a:spcBef>
            </a:pPr>
            <a:r>
              <a:rPr lang="en-CA" sz="1100" spc="-10" dirty="0">
                <a:solidFill>
                  <a:srgbClr val="026773"/>
                </a:solidFill>
                <a:cs typeface="Tisa Sans Pro"/>
              </a:rPr>
              <a:t>Portfolio of 50+ pre-production stage royalties and 18 junior equity positions provide excellent free option value exposure to discovery and development</a:t>
            </a:r>
            <a:endParaRPr sz="1100" dirty="0">
              <a:cs typeface="Tisa Sans Pro"/>
            </a:endParaRPr>
          </a:p>
        </p:txBody>
      </p:sp>
      <p:grpSp>
        <p:nvGrpSpPr>
          <p:cNvPr id="7" name="Group 6">
            <a:extLst>
              <a:ext uri="{FF2B5EF4-FFF2-40B4-BE49-F238E27FC236}">
                <a16:creationId xmlns:a16="http://schemas.microsoft.com/office/drawing/2014/main" id="{D579E5CA-3CCA-044F-B28F-B0D1BA18A164}"/>
              </a:ext>
            </a:extLst>
          </p:cNvPr>
          <p:cNvGrpSpPr/>
          <p:nvPr/>
        </p:nvGrpSpPr>
        <p:grpSpPr>
          <a:xfrm>
            <a:off x="1176801" y="1937734"/>
            <a:ext cx="3690989" cy="1511780"/>
            <a:chOff x="6770169" y="4197835"/>
            <a:chExt cx="5858067" cy="1987220"/>
          </a:xfrm>
        </p:grpSpPr>
        <p:sp>
          <p:nvSpPr>
            <p:cNvPr id="8" name="object 23">
              <a:extLst>
                <a:ext uri="{FF2B5EF4-FFF2-40B4-BE49-F238E27FC236}">
                  <a16:creationId xmlns:a16="http://schemas.microsoft.com/office/drawing/2014/main" id="{A17AE86A-7F34-AC4B-AFE3-E98B6322DE21}"/>
                </a:ext>
              </a:extLst>
            </p:cNvPr>
            <p:cNvSpPr txBox="1"/>
            <p:nvPr/>
          </p:nvSpPr>
          <p:spPr>
            <a:xfrm>
              <a:off x="6872714" y="5943500"/>
              <a:ext cx="735655" cy="166712"/>
            </a:xfrm>
            <a:prstGeom prst="rect">
              <a:avLst/>
            </a:prstGeom>
          </p:spPr>
          <p:txBody>
            <a:bodyPr vert="horz" wrap="square" lIns="0" tIns="12700" rIns="0" bIns="0" rtlCol="0">
              <a:spAutoFit/>
            </a:bodyPr>
            <a:lstStyle/>
            <a:p>
              <a:pPr>
                <a:lnSpc>
                  <a:spcPct val="100000"/>
                </a:lnSpc>
                <a:spcBef>
                  <a:spcPts val="100"/>
                </a:spcBef>
              </a:pPr>
              <a:r>
                <a:rPr sz="1000" spc="-5" dirty="0">
                  <a:solidFill>
                    <a:srgbClr val="026773"/>
                  </a:solidFill>
                  <a:cs typeface="Tisa Sans Pro"/>
                </a:rPr>
                <a:t>Apr</a:t>
              </a:r>
              <a:r>
                <a:rPr sz="1000" spc="-60" dirty="0">
                  <a:solidFill>
                    <a:srgbClr val="026773"/>
                  </a:solidFill>
                  <a:cs typeface="Tisa Sans Pro"/>
                </a:rPr>
                <a:t> </a:t>
              </a:r>
              <a:r>
                <a:rPr lang="en-CA" sz="1000" spc="-60" dirty="0">
                  <a:solidFill>
                    <a:srgbClr val="026773"/>
                  </a:solidFill>
                  <a:cs typeface="Tisa Sans Pro"/>
                </a:rPr>
                <a:t>2</a:t>
              </a:r>
              <a:r>
                <a:rPr sz="1000" dirty="0">
                  <a:solidFill>
                    <a:srgbClr val="026773"/>
                  </a:solidFill>
                  <a:cs typeface="Tisa Sans Pro"/>
                </a:rPr>
                <a:t>016</a:t>
              </a:r>
            </a:p>
          </p:txBody>
        </p:sp>
        <p:sp>
          <p:nvSpPr>
            <p:cNvPr id="9" name="object 24">
              <a:extLst>
                <a:ext uri="{FF2B5EF4-FFF2-40B4-BE49-F238E27FC236}">
                  <a16:creationId xmlns:a16="http://schemas.microsoft.com/office/drawing/2014/main" id="{60670E8D-3F01-7740-AA5D-D7E1C001150C}"/>
                </a:ext>
              </a:extLst>
            </p:cNvPr>
            <p:cNvSpPr txBox="1"/>
            <p:nvPr/>
          </p:nvSpPr>
          <p:spPr>
            <a:xfrm>
              <a:off x="9623158" y="5965914"/>
              <a:ext cx="1326060" cy="219141"/>
            </a:xfrm>
            <a:prstGeom prst="rect">
              <a:avLst/>
            </a:prstGeom>
          </p:spPr>
          <p:txBody>
            <a:bodyPr vert="horz" wrap="square" lIns="0" tIns="12700" rIns="0" bIns="0" rtlCol="0">
              <a:spAutoFit/>
            </a:bodyPr>
            <a:lstStyle/>
            <a:p>
              <a:pPr algn="ctr">
                <a:lnSpc>
                  <a:spcPct val="100000"/>
                </a:lnSpc>
                <a:spcBef>
                  <a:spcPts val="100"/>
                </a:spcBef>
              </a:pPr>
              <a:r>
                <a:rPr lang="en-CA" sz="1000" dirty="0">
                  <a:solidFill>
                    <a:srgbClr val="026773"/>
                  </a:solidFill>
                  <a:cs typeface="Tisa Sans Pro"/>
                </a:rPr>
                <a:t>June 2022 </a:t>
              </a:r>
              <a:endParaRPr sz="1000" dirty="0">
                <a:solidFill>
                  <a:srgbClr val="026773"/>
                </a:solidFill>
                <a:cs typeface="Tisa Sans Pro"/>
              </a:endParaRPr>
            </a:p>
          </p:txBody>
        </p:sp>
        <p:grpSp>
          <p:nvGrpSpPr>
            <p:cNvPr id="11" name="Group 10">
              <a:extLst>
                <a:ext uri="{FF2B5EF4-FFF2-40B4-BE49-F238E27FC236}">
                  <a16:creationId xmlns:a16="http://schemas.microsoft.com/office/drawing/2014/main" id="{9CD80A03-F56A-5645-BEEF-BC63721EC188}"/>
                </a:ext>
              </a:extLst>
            </p:cNvPr>
            <p:cNvGrpSpPr/>
            <p:nvPr/>
          </p:nvGrpSpPr>
          <p:grpSpPr>
            <a:xfrm>
              <a:off x="6770169" y="4197835"/>
              <a:ext cx="5858067" cy="1745665"/>
              <a:chOff x="3255028" y="1233582"/>
              <a:chExt cx="5250930" cy="3233505"/>
            </a:xfrm>
          </p:grpSpPr>
          <p:sp>
            <p:nvSpPr>
              <p:cNvPr id="12" name="Rectangle 11">
                <a:extLst>
                  <a:ext uri="{FF2B5EF4-FFF2-40B4-BE49-F238E27FC236}">
                    <a16:creationId xmlns:a16="http://schemas.microsoft.com/office/drawing/2014/main" id="{A9ED316C-B3F0-0C4C-8621-AE8643D372E6}"/>
                  </a:ext>
                </a:extLst>
              </p:cNvPr>
              <p:cNvSpPr/>
              <p:nvPr/>
            </p:nvSpPr>
            <p:spPr>
              <a:xfrm>
                <a:off x="3345313" y="3653351"/>
                <a:ext cx="576465" cy="812799"/>
              </a:xfrm>
              <a:prstGeom prst="rect">
                <a:avLst/>
              </a:prstGeom>
              <a:solidFill>
                <a:srgbClr val="41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7B20E0-C5F4-104F-9EB3-20A748D581E3}"/>
                  </a:ext>
                </a:extLst>
              </p:cNvPr>
              <p:cNvSpPr/>
              <p:nvPr/>
            </p:nvSpPr>
            <p:spPr>
              <a:xfrm>
                <a:off x="6072813" y="2793144"/>
                <a:ext cx="576466" cy="1673943"/>
              </a:xfrm>
              <a:prstGeom prst="rect">
                <a:avLst/>
              </a:prstGeom>
              <a:solidFill>
                <a:srgbClr val="419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4" name="Rectangle 13">
                <a:extLst>
                  <a:ext uri="{FF2B5EF4-FFF2-40B4-BE49-F238E27FC236}">
                    <a16:creationId xmlns:a16="http://schemas.microsoft.com/office/drawing/2014/main" id="{92F6D528-B65C-0F48-B250-A53D8A8866D6}"/>
                  </a:ext>
                </a:extLst>
              </p:cNvPr>
              <p:cNvSpPr/>
              <p:nvPr/>
            </p:nvSpPr>
            <p:spPr>
              <a:xfrm>
                <a:off x="6072813" y="1378274"/>
                <a:ext cx="576466" cy="1447801"/>
              </a:xfrm>
              <a:prstGeom prst="rect">
                <a:avLst/>
              </a:prstGeom>
              <a:solidFill>
                <a:srgbClr val="8CB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a:extLst>
                  <a:ext uri="{FF2B5EF4-FFF2-40B4-BE49-F238E27FC236}">
                    <a16:creationId xmlns:a16="http://schemas.microsoft.com/office/drawing/2014/main" id="{407638D5-2842-B549-92AD-CE8119A6C47D}"/>
                  </a:ext>
                </a:extLst>
              </p:cNvPr>
              <p:cNvSpPr txBox="1"/>
              <p:nvPr/>
            </p:nvSpPr>
            <p:spPr>
              <a:xfrm>
                <a:off x="3314854" y="3688533"/>
                <a:ext cx="652677" cy="749387"/>
              </a:xfrm>
              <a:prstGeom prst="rect">
                <a:avLst/>
              </a:prstGeom>
              <a:noFill/>
            </p:spPr>
            <p:txBody>
              <a:bodyPr wrap="none" rtlCol="0">
                <a:spAutoFit/>
              </a:bodyPr>
              <a:lstStyle/>
              <a:p>
                <a:r>
                  <a:rPr lang="en-US" sz="1400" dirty="0">
                    <a:solidFill>
                      <a:schemeClr val="bg1"/>
                    </a:solidFill>
                  </a:rPr>
                  <a:t>$22</a:t>
                </a:r>
              </a:p>
            </p:txBody>
          </p:sp>
          <p:sp>
            <p:nvSpPr>
              <p:cNvPr id="16" name="TextBox 15">
                <a:extLst>
                  <a:ext uri="{FF2B5EF4-FFF2-40B4-BE49-F238E27FC236}">
                    <a16:creationId xmlns:a16="http://schemas.microsoft.com/office/drawing/2014/main" id="{8E57C54E-EA97-5940-AD9E-C99A6E3014B7}"/>
                  </a:ext>
                </a:extLst>
              </p:cNvPr>
              <p:cNvSpPr txBox="1"/>
              <p:nvPr/>
            </p:nvSpPr>
            <p:spPr>
              <a:xfrm>
                <a:off x="6061015" y="3085480"/>
                <a:ext cx="652676" cy="749387"/>
              </a:xfrm>
              <a:prstGeom prst="rect">
                <a:avLst/>
              </a:prstGeom>
              <a:noFill/>
            </p:spPr>
            <p:txBody>
              <a:bodyPr wrap="none" rtlCol="0">
                <a:spAutoFit/>
              </a:bodyPr>
              <a:lstStyle/>
              <a:p>
                <a:r>
                  <a:rPr lang="en-US" sz="1400" dirty="0">
                    <a:solidFill>
                      <a:schemeClr val="bg1"/>
                    </a:solidFill>
                  </a:rPr>
                  <a:t>$47</a:t>
                </a:r>
              </a:p>
            </p:txBody>
          </p:sp>
          <p:sp>
            <p:nvSpPr>
              <p:cNvPr id="17" name="TextBox 16">
                <a:extLst>
                  <a:ext uri="{FF2B5EF4-FFF2-40B4-BE49-F238E27FC236}">
                    <a16:creationId xmlns:a16="http://schemas.microsoft.com/office/drawing/2014/main" id="{C019305C-E47E-AB43-805C-44E6724B0FBC}"/>
                  </a:ext>
                </a:extLst>
              </p:cNvPr>
              <p:cNvSpPr txBox="1"/>
              <p:nvPr/>
            </p:nvSpPr>
            <p:spPr>
              <a:xfrm>
                <a:off x="6095798" y="1794882"/>
                <a:ext cx="652676" cy="749387"/>
              </a:xfrm>
              <a:prstGeom prst="rect">
                <a:avLst/>
              </a:prstGeom>
              <a:noFill/>
            </p:spPr>
            <p:txBody>
              <a:bodyPr wrap="none" rtlCol="0">
                <a:spAutoFit/>
              </a:bodyPr>
              <a:lstStyle/>
              <a:p>
                <a:r>
                  <a:rPr lang="en-US" sz="1400" b="1" dirty="0">
                    <a:solidFill>
                      <a:schemeClr val="bg1"/>
                    </a:solidFill>
                  </a:rPr>
                  <a:t>$43</a:t>
                </a:r>
              </a:p>
            </p:txBody>
          </p:sp>
          <p:sp>
            <p:nvSpPr>
              <p:cNvPr id="18" name="TextBox 17">
                <a:extLst>
                  <a:ext uri="{FF2B5EF4-FFF2-40B4-BE49-F238E27FC236}">
                    <a16:creationId xmlns:a16="http://schemas.microsoft.com/office/drawing/2014/main" id="{FAA7401E-29AA-E342-999D-36AFC0223A97}"/>
                  </a:ext>
                </a:extLst>
              </p:cNvPr>
              <p:cNvSpPr txBox="1"/>
              <p:nvPr/>
            </p:nvSpPr>
            <p:spPr>
              <a:xfrm>
                <a:off x="6620139" y="3161795"/>
                <a:ext cx="945746" cy="828000"/>
              </a:xfrm>
              <a:prstGeom prst="rect">
                <a:avLst/>
              </a:prstGeom>
              <a:noFill/>
            </p:spPr>
            <p:txBody>
              <a:bodyPr wrap="none" rtlCol="0">
                <a:spAutoFit/>
              </a:bodyPr>
              <a:lstStyle/>
              <a:p>
                <a:r>
                  <a:rPr lang="en-US" sz="1000" dirty="0">
                    <a:solidFill>
                      <a:srgbClr val="4193A3"/>
                    </a:solidFill>
                  </a:rPr>
                  <a:t>Current Equities </a:t>
                </a:r>
              </a:p>
              <a:p>
                <a:r>
                  <a:rPr lang="en-US" sz="1000" dirty="0">
                    <a:solidFill>
                      <a:srgbClr val="4193A3"/>
                    </a:solidFill>
                  </a:rPr>
                  <a:t>Value ($MM)</a:t>
                </a:r>
              </a:p>
            </p:txBody>
          </p:sp>
          <p:sp>
            <p:nvSpPr>
              <p:cNvPr id="19" name="TextBox 18">
                <a:extLst>
                  <a:ext uri="{FF2B5EF4-FFF2-40B4-BE49-F238E27FC236}">
                    <a16:creationId xmlns:a16="http://schemas.microsoft.com/office/drawing/2014/main" id="{F05E8B87-CD75-1E47-8A1A-126EA8798A6E}"/>
                  </a:ext>
                </a:extLst>
              </p:cNvPr>
              <p:cNvSpPr txBox="1"/>
              <p:nvPr/>
            </p:nvSpPr>
            <p:spPr>
              <a:xfrm>
                <a:off x="6643164" y="1677974"/>
                <a:ext cx="1862794" cy="674448"/>
              </a:xfrm>
              <a:prstGeom prst="rect">
                <a:avLst/>
              </a:prstGeom>
              <a:noFill/>
            </p:spPr>
            <p:txBody>
              <a:bodyPr wrap="none" rtlCol="0">
                <a:spAutoFit/>
              </a:bodyPr>
              <a:lstStyle/>
              <a:p>
                <a:r>
                  <a:rPr lang="en-US" sz="1200" b="1" dirty="0">
                    <a:solidFill>
                      <a:srgbClr val="8CB06B"/>
                    </a:solidFill>
                  </a:rPr>
                  <a:t>Net Monetization</a:t>
                </a:r>
              </a:p>
            </p:txBody>
          </p:sp>
          <p:sp>
            <p:nvSpPr>
              <p:cNvPr id="20" name="TextBox 19">
                <a:extLst>
                  <a:ext uri="{FF2B5EF4-FFF2-40B4-BE49-F238E27FC236}">
                    <a16:creationId xmlns:a16="http://schemas.microsoft.com/office/drawing/2014/main" id="{2C5A8903-1982-2548-94D7-E61372F21DBF}"/>
                  </a:ext>
                </a:extLst>
              </p:cNvPr>
              <p:cNvSpPr txBox="1"/>
              <p:nvPr/>
            </p:nvSpPr>
            <p:spPr>
              <a:xfrm>
                <a:off x="4005511" y="3456168"/>
                <a:ext cx="1959976" cy="974202"/>
              </a:xfrm>
              <a:prstGeom prst="rect">
                <a:avLst/>
              </a:prstGeom>
              <a:noFill/>
            </p:spPr>
            <p:txBody>
              <a:bodyPr wrap="square" rtlCol="0">
                <a:spAutoFit/>
              </a:bodyPr>
              <a:lstStyle/>
              <a:p>
                <a:r>
                  <a:rPr lang="en-US" sz="1000" dirty="0">
                    <a:solidFill>
                      <a:srgbClr val="4193A3"/>
                    </a:solidFill>
                  </a:rPr>
                  <a:t>Starting Equities </a:t>
                </a:r>
              </a:p>
              <a:p>
                <a:r>
                  <a:rPr lang="en-US" sz="1000" dirty="0">
                    <a:solidFill>
                      <a:srgbClr val="4193A3"/>
                    </a:solidFill>
                  </a:rPr>
                  <a:t>Value ($MM)</a:t>
                </a:r>
              </a:p>
            </p:txBody>
          </p:sp>
          <p:cxnSp>
            <p:nvCxnSpPr>
              <p:cNvPr id="21" name="Straight Connector 20">
                <a:extLst>
                  <a:ext uri="{FF2B5EF4-FFF2-40B4-BE49-F238E27FC236}">
                    <a16:creationId xmlns:a16="http://schemas.microsoft.com/office/drawing/2014/main" id="{2EA16EFF-3B13-8E4E-ADCF-980DA921A5D4}"/>
                  </a:ext>
                </a:extLst>
              </p:cNvPr>
              <p:cNvCxnSpPr>
                <a:cxnSpLocks/>
              </p:cNvCxnSpPr>
              <p:nvPr/>
            </p:nvCxnSpPr>
            <p:spPr>
              <a:xfrm>
                <a:off x="3255028" y="4467087"/>
                <a:ext cx="3620662"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DE82B92-B218-2F44-B78E-76ADEA27DAD0}"/>
                  </a:ext>
                </a:extLst>
              </p:cNvPr>
              <p:cNvCxnSpPr>
                <a:cxnSpLocks/>
              </p:cNvCxnSpPr>
              <p:nvPr/>
            </p:nvCxnSpPr>
            <p:spPr>
              <a:xfrm flipV="1">
                <a:off x="3676650" y="1233582"/>
                <a:ext cx="2275965" cy="214615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81F9A9A-54AC-E849-8A33-1A09644F4F4C}"/>
                  </a:ext>
                </a:extLst>
              </p:cNvPr>
              <p:cNvSpPr txBox="1"/>
              <p:nvPr/>
            </p:nvSpPr>
            <p:spPr>
              <a:xfrm rot="19680230">
                <a:off x="4504867" y="1985525"/>
                <a:ext cx="629872" cy="674448"/>
              </a:xfrm>
              <a:prstGeom prst="rect">
                <a:avLst/>
              </a:prstGeom>
              <a:solidFill>
                <a:schemeClr val="bg1"/>
              </a:solidFill>
            </p:spPr>
            <p:txBody>
              <a:bodyPr wrap="none" rtlCol="0">
                <a:spAutoFit/>
              </a:bodyPr>
              <a:lstStyle/>
              <a:p>
                <a:r>
                  <a:rPr lang="en-US" sz="1200" dirty="0">
                    <a:solidFill>
                      <a:schemeClr val="accent1"/>
                    </a:solidFill>
                  </a:rPr>
                  <a:t>~5x </a:t>
                </a:r>
              </a:p>
            </p:txBody>
          </p:sp>
        </p:grpSp>
      </p:grpSp>
      <p:sp>
        <p:nvSpPr>
          <p:cNvPr id="4" name="TextBox 3">
            <a:extLst>
              <a:ext uri="{FF2B5EF4-FFF2-40B4-BE49-F238E27FC236}">
                <a16:creationId xmlns:a16="http://schemas.microsoft.com/office/drawing/2014/main" id="{43E903BA-DEF0-024A-8BC8-E274884C3D67}"/>
              </a:ext>
            </a:extLst>
          </p:cNvPr>
          <p:cNvSpPr txBox="1"/>
          <p:nvPr/>
        </p:nvSpPr>
        <p:spPr>
          <a:xfrm>
            <a:off x="7086600" y="1301296"/>
            <a:ext cx="3276794" cy="338554"/>
          </a:xfrm>
          <a:prstGeom prst="rect">
            <a:avLst/>
          </a:prstGeom>
          <a:noFill/>
        </p:spPr>
        <p:txBody>
          <a:bodyPr wrap="none" rtlCol="0">
            <a:spAutoFit/>
          </a:bodyPr>
          <a:lstStyle/>
          <a:p>
            <a:r>
              <a:rPr lang="en-US" sz="1600" b="1" dirty="0">
                <a:solidFill>
                  <a:schemeClr val="tx2"/>
                </a:solidFill>
              </a:rPr>
              <a:t>Exploration &amp; Development Pipeline</a:t>
            </a:r>
          </a:p>
        </p:txBody>
      </p:sp>
      <p:sp>
        <p:nvSpPr>
          <p:cNvPr id="25" name="TextBox 24">
            <a:extLst>
              <a:ext uri="{FF2B5EF4-FFF2-40B4-BE49-F238E27FC236}">
                <a16:creationId xmlns:a16="http://schemas.microsoft.com/office/drawing/2014/main" id="{C39C1B2D-8933-7B44-8706-BEBD40301ECA}"/>
              </a:ext>
            </a:extLst>
          </p:cNvPr>
          <p:cNvSpPr txBox="1"/>
          <p:nvPr/>
        </p:nvSpPr>
        <p:spPr>
          <a:xfrm>
            <a:off x="1065495" y="1256857"/>
            <a:ext cx="3645742" cy="338554"/>
          </a:xfrm>
          <a:prstGeom prst="rect">
            <a:avLst/>
          </a:prstGeom>
          <a:noFill/>
        </p:spPr>
        <p:txBody>
          <a:bodyPr wrap="none" rtlCol="0">
            <a:spAutoFit/>
          </a:bodyPr>
          <a:lstStyle/>
          <a:p>
            <a:r>
              <a:rPr lang="en-US" sz="1600" b="1" dirty="0">
                <a:solidFill>
                  <a:schemeClr val="tx2"/>
                </a:solidFill>
              </a:rPr>
              <a:t>PG Junior Equities Portfolio Performance</a:t>
            </a:r>
          </a:p>
        </p:txBody>
      </p:sp>
      <p:graphicFrame>
        <p:nvGraphicFramePr>
          <p:cNvPr id="27" name="Chart 26">
            <a:extLst>
              <a:ext uri="{FF2B5EF4-FFF2-40B4-BE49-F238E27FC236}">
                <a16:creationId xmlns:a16="http://schemas.microsoft.com/office/drawing/2014/main" id="{17D66668-4A9C-4C3E-960A-14ED7EE80EEF}"/>
              </a:ext>
            </a:extLst>
          </p:cNvPr>
          <p:cNvGraphicFramePr>
            <a:graphicFrameLocks/>
          </p:cNvGraphicFramePr>
          <p:nvPr/>
        </p:nvGraphicFramePr>
        <p:xfrm>
          <a:off x="245786" y="4177680"/>
          <a:ext cx="5255816" cy="2667583"/>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AFD9A58D-5BF9-9340-9CE4-AD4FBA8229AE}"/>
              </a:ext>
            </a:extLst>
          </p:cNvPr>
          <p:cNvSpPr txBox="1"/>
          <p:nvPr/>
        </p:nvSpPr>
        <p:spPr>
          <a:xfrm>
            <a:off x="1066931" y="3733800"/>
            <a:ext cx="3412601" cy="553998"/>
          </a:xfrm>
          <a:prstGeom prst="rect">
            <a:avLst/>
          </a:prstGeom>
          <a:noFill/>
        </p:spPr>
        <p:txBody>
          <a:bodyPr wrap="none" rtlCol="0">
            <a:spAutoFit/>
          </a:bodyPr>
          <a:lstStyle/>
          <a:p>
            <a:r>
              <a:rPr lang="en-US" sz="1600" b="1" dirty="0">
                <a:solidFill>
                  <a:schemeClr val="tx2"/>
                </a:solidFill>
              </a:rPr>
              <a:t>PG Junior Equities Portfolio Exposures</a:t>
            </a:r>
          </a:p>
          <a:p>
            <a:r>
              <a:rPr lang="en-US" sz="1400" b="1" dirty="0">
                <a:solidFill>
                  <a:schemeClr val="tx2"/>
                </a:solidFill>
              </a:rPr>
              <a:t>(By Commodity at Dec 31, 2021)</a:t>
            </a:r>
          </a:p>
        </p:txBody>
      </p:sp>
      <p:grpSp>
        <p:nvGrpSpPr>
          <p:cNvPr id="28" name="Group 27">
            <a:extLst>
              <a:ext uri="{FF2B5EF4-FFF2-40B4-BE49-F238E27FC236}">
                <a16:creationId xmlns:a16="http://schemas.microsoft.com/office/drawing/2014/main" id="{23463254-2F43-3845-B595-1D8E67765130}"/>
              </a:ext>
            </a:extLst>
          </p:cNvPr>
          <p:cNvGrpSpPr/>
          <p:nvPr/>
        </p:nvGrpSpPr>
        <p:grpSpPr>
          <a:xfrm>
            <a:off x="5791200" y="2024951"/>
            <a:ext cx="5503495" cy="3404518"/>
            <a:chOff x="56862" y="1354373"/>
            <a:chExt cx="7868205" cy="4852903"/>
          </a:xfrm>
        </p:grpSpPr>
        <p:pic>
          <p:nvPicPr>
            <p:cNvPr id="30" name="Picture 6" descr="AngloGold Ashanti | Extractive Industries Transparency Initiative">
              <a:extLst>
                <a:ext uri="{FF2B5EF4-FFF2-40B4-BE49-F238E27FC236}">
                  <a16:creationId xmlns:a16="http://schemas.microsoft.com/office/drawing/2014/main" id="{A0C700FD-7DC2-6E4A-BE96-5A652F24709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862" y="2911044"/>
              <a:ext cx="1924338" cy="578713"/>
            </a:xfrm>
            <a:prstGeom prst="rect">
              <a:avLst/>
            </a:prstGeom>
            <a:noFill/>
            <a:extLst>
              <a:ext uri="{909E8E84-426E-40DD-AFC4-6F175D3DCCD1}">
                <a14:hiddenFill xmlns:a14="http://schemas.microsoft.com/office/drawing/2010/main">
                  <a:solidFill>
                    <a:srgbClr val="FFFFFF"/>
                  </a:solidFill>
                </a14:hiddenFill>
              </a:ext>
            </a:extLst>
          </p:spPr>
        </p:pic>
        <p:sp>
          <p:nvSpPr>
            <p:cNvPr id="31" name="object 17">
              <a:extLst>
                <a:ext uri="{FF2B5EF4-FFF2-40B4-BE49-F238E27FC236}">
                  <a16:creationId xmlns:a16="http://schemas.microsoft.com/office/drawing/2014/main" id="{CDAC03E8-15F8-AC4E-8075-517D6643324C}"/>
                </a:ext>
              </a:extLst>
            </p:cNvPr>
            <p:cNvSpPr txBox="1"/>
            <p:nvPr/>
          </p:nvSpPr>
          <p:spPr>
            <a:xfrm>
              <a:off x="832725" y="1765828"/>
              <a:ext cx="1326515" cy="320601"/>
            </a:xfrm>
            <a:prstGeom prst="rect">
              <a:avLst/>
            </a:prstGeom>
          </p:spPr>
          <p:txBody>
            <a:bodyPr vert="horz" wrap="square" lIns="0" tIns="12700" rIns="0" bIns="0" rtlCol="0">
              <a:spAutoFit/>
            </a:bodyPr>
            <a:lstStyle/>
            <a:p>
              <a:pPr marL="12700" algn="ctr">
                <a:lnSpc>
                  <a:spcPct val="100000"/>
                </a:lnSpc>
                <a:spcBef>
                  <a:spcPts val="100"/>
                </a:spcBef>
              </a:pPr>
              <a:r>
                <a:rPr lang="en-CA" sz="2000" b="1" dirty="0">
                  <a:solidFill>
                    <a:srgbClr val="FFFFFF"/>
                  </a:solidFill>
                  <a:latin typeface="Tisa Sans Pro"/>
                  <a:cs typeface="Tisa Sans Pro"/>
                </a:rPr>
                <a:t>Objective</a:t>
              </a:r>
            </a:p>
          </p:txBody>
        </p:sp>
        <p:pic>
          <p:nvPicPr>
            <p:cNvPr id="32" name="Picture 31" descr="Map&#10;&#10;Description automatically generated">
              <a:extLst>
                <a:ext uri="{FF2B5EF4-FFF2-40B4-BE49-F238E27FC236}">
                  <a16:creationId xmlns:a16="http://schemas.microsoft.com/office/drawing/2014/main" id="{31BCCD3D-79F0-E346-9459-03D15A973D24}"/>
                </a:ext>
              </a:extLst>
            </p:cNvPr>
            <p:cNvPicPr>
              <a:picLocks noChangeAspect="1"/>
            </p:cNvPicPr>
            <p:nvPr/>
          </p:nvPicPr>
          <p:blipFill>
            <a:blip r:embed="rId4" cstate="print">
              <a:alphaModFix amt="50000"/>
              <a:extLst>
                <a:ext uri="{28A0092B-C50C-407E-A947-70E740481C1C}">
                  <a14:useLocalDpi xmlns:a14="http://schemas.microsoft.com/office/drawing/2010/main"/>
                </a:ext>
              </a:extLst>
            </a:blip>
            <a:stretch>
              <a:fillRect/>
            </a:stretch>
          </p:blipFill>
          <p:spPr>
            <a:xfrm>
              <a:off x="1130213" y="2590800"/>
              <a:ext cx="6217601" cy="3257288"/>
            </a:xfrm>
            <a:prstGeom prst="rect">
              <a:avLst/>
            </a:prstGeom>
          </p:spPr>
        </p:pic>
        <p:pic>
          <p:nvPicPr>
            <p:cNvPr id="33" name="Picture 32">
              <a:extLst>
                <a:ext uri="{FF2B5EF4-FFF2-40B4-BE49-F238E27FC236}">
                  <a16:creationId xmlns:a16="http://schemas.microsoft.com/office/drawing/2014/main" id="{1BD00852-104A-6D4A-8150-D5945B8C1AA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06765" y="1887091"/>
              <a:ext cx="886929" cy="467259"/>
            </a:xfrm>
            <a:prstGeom prst="rect">
              <a:avLst/>
            </a:prstGeom>
            <a:effectLst/>
          </p:spPr>
        </p:pic>
        <p:pic>
          <p:nvPicPr>
            <p:cNvPr id="34" name="Picture 33">
              <a:extLst>
                <a:ext uri="{FF2B5EF4-FFF2-40B4-BE49-F238E27FC236}">
                  <a16:creationId xmlns:a16="http://schemas.microsoft.com/office/drawing/2014/main" id="{2D16B061-811D-4B40-A95A-A2E9DC994DF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79795" y="1436453"/>
              <a:ext cx="742941" cy="333519"/>
            </a:xfrm>
            <a:prstGeom prst="rect">
              <a:avLst/>
            </a:prstGeom>
            <a:effectLst/>
          </p:spPr>
        </p:pic>
        <p:pic>
          <p:nvPicPr>
            <p:cNvPr id="35" name="Picture 6" descr="Sterling Metals (@sterlingmetals) | Twitter">
              <a:extLst>
                <a:ext uri="{FF2B5EF4-FFF2-40B4-BE49-F238E27FC236}">
                  <a16:creationId xmlns:a16="http://schemas.microsoft.com/office/drawing/2014/main" id="{048ADC49-AACD-3F42-B235-56BA1EF1E61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593067" y="1657847"/>
              <a:ext cx="824768" cy="8247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GoldSpot Discoveries and Canterra Minerals Identify New Targets on the  Wilding Gold Project in Newfoundland – Goldspot">
              <a:extLst>
                <a:ext uri="{FF2B5EF4-FFF2-40B4-BE49-F238E27FC236}">
                  <a16:creationId xmlns:a16="http://schemas.microsoft.com/office/drawing/2014/main" id="{677B9363-DB7C-B94E-ACC7-7E063F55D45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151030" y="1397000"/>
              <a:ext cx="1172613" cy="316667"/>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55B69C6B-B4C0-0A47-9282-797F05EE2667}"/>
                </a:ext>
              </a:extLst>
            </p:cNvPr>
            <p:cNvCxnSpPr>
              <a:cxnSpLocks/>
            </p:cNvCxnSpPr>
            <p:nvPr/>
          </p:nvCxnSpPr>
          <p:spPr>
            <a:xfrm flipH="1" flipV="1">
              <a:off x="2307480" y="2344132"/>
              <a:ext cx="927648" cy="856269"/>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0E33D7-6D0A-1D49-800A-854D4C1625BD}"/>
                </a:ext>
              </a:extLst>
            </p:cNvPr>
            <p:cNvCxnSpPr>
              <a:cxnSpLocks/>
            </p:cNvCxnSpPr>
            <p:nvPr/>
          </p:nvCxnSpPr>
          <p:spPr>
            <a:xfrm>
              <a:off x="1254160" y="3277372"/>
              <a:ext cx="949039" cy="153161"/>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769D4D2D-940E-3D48-9EB2-E163CBFEC7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83674" y="4100606"/>
              <a:ext cx="815152" cy="603524"/>
            </a:xfrm>
            <a:prstGeom prst="rect">
              <a:avLst/>
            </a:prstGeom>
            <a:effectLst/>
          </p:spPr>
        </p:pic>
        <p:cxnSp>
          <p:nvCxnSpPr>
            <p:cNvPr id="40" name="Straight Connector 39">
              <a:extLst>
                <a:ext uri="{FF2B5EF4-FFF2-40B4-BE49-F238E27FC236}">
                  <a16:creationId xmlns:a16="http://schemas.microsoft.com/office/drawing/2014/main" id="{15A30659-7F2E-0C45-A7F2-F7F4224E4D46}"/>
                </a:ext>
              </a:extLst>
            </p:cNvPr>
            <p:cNvCxnSpPr>
              <a:cxnSpLocks/>
            </p:cNvCxnSpPr>
            <p:nvPr/>
          </p:nvCxnSpPr>
          <p:spPr>
            <a:xfrm flipV="1">
              <a:off x="1855176" y="3429000"/>
              <a:ext cx="348023" cy="805051"/>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41" name="Picture 2" descr="AbraSilver Resource Corp. - YouTube">
              <a:extLst>
                <a:ext uri="{FF2B5EF4-FFF2-40B4-BE49-F238E27FC236}">
                  <a16:creationId xmlns:a16="http://schemas.microsoft.com/office/drawing/2014/main" id="{1ACC20DC-A9EA-AC4F-9449-E85747E3F4BB}"/>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030815" y="5688874"/>
              <a:ext cx="1093392" cy="51840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859EF83C-2404-794E-B5BC-B89BB9B9740F}"/>
                </a:ext>
              </a:extLst>
            </p:cNvPr>
            <p:cNvCxnSpPr>
              <a:cxnSpLocks/>
            </p:cNvCxnSpPr>
            <p:nvPr/>
          </p:nvCxnSpPr>
          <p:spPr>
            <a:xfrm flipH="1" flipV="1">
              <a:off x="3008636" y="4952421"/>
              <a:ext cx="407577" cy="686379"/>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43" name="Picture 8">
              <a:extLst>
                <a:ext uri="{FF2B5EF4-FFF2-40B4-BE49-F238E27FC236}">
                  <a16:creationId xmlns:a16="http://schemas.microsoft.com/office/drawing/2014/main" id="{9B0E0D1C-C548-6145-BD16-3E6B24C630E4}"/>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611961" y="5071855"/>
              <a:ext cx="1133475"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5D7E77DE-AF4C-9042-80E4-4BC60EC65846}"/>
                </a:ext>
              </a:extLst>
            </p:cNvPr>
            <p:cNvCxnSpPr>
              <a:cxnSpLocks/>
            </p:cNvCxnSpPr>
            <p:nvPr/>
          </p:nvCxnSpPr>
          <p:spPr>
            <a:xfrm flipH="1" flipV="1">
              <a:off x="2993280" y="4743134"/>
              <a:ext cx="584231" cy="328721"/>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99EE1711-CAC9-2C46-976C-E5920421A68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534234" y="4445246"/>
              <a:ext cx="580677" cy="338432"/>
            </a:xfrm>
            <a:prstGeom prst="rect">
              <a:avLst/>
            </a:prstGeom>
          </p:spPr>
        </p:pic>
        <p:cxnSp>
          <p:nvCxnSpPr>
            <p:cNvPr id="46" name="Straight Connector 45">
              <a:extLst>
                <a:ext uri="{FF2B5EF4-FFF2-40B4-BE49-F238E27FC236}">
                  <a16:creationId xmlns:a16="http://schemas.microsoft.com/office/drawing/2014/main" id="{4FA6386E-FFF8-4C4C-8DB4-003932782DB2}"/>
                </a:ext>
              </a:extLst>
            </p:cNvPr>
            <p:cNvCxnSpPr>
              <a:cxnSpLocks/>
            </p:cNvCxnSpPr>
            <p:nvPr/>
          </p:nvCxnSpPr>
          <p:spPr>
            <a:xfrm flipH="1" flipV="1">
              <a:off x="3147270" y="4365914"/>
              <a:ext cx="268943" cy="136866"/>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47" name="Picture 46" descr="Adventus Mining Corporation Homepage — Adventus">
              <a:extLst>
                <a:ext uri="{FF2B5EF4-FFF2-40B4-BE49-F238E27FC236}">
                  <a16:creationId xmlns:a16="http://schemas.microsoft.com/office/drawing/2014/main" id="{70215AB6-2EE2-7C43-858E-7DF6E9935F7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448138" y="4846045"/>
              <a:ext cx="1097843" cy="397343"/>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a:extLst>
                <a:ext uri="{FF2B5EF4-FFF2-40B4-BE49-F238E27FC236}">
                  <a16:creationId xmlns:a16="http://schemas.microsoft.com/office/drawing/2014/main" id="{BCF4B80E-65B7-D645-A745-962DAB3CAEB8}"/>
                </a:ext>
              </a:extLst>
            </p:cNvPr>
            <p:cNvCxnSpPr>
              <a:cxnSpLocks/>
              <a:endCxn id="47" idx="0"/>
            </p:cNvCxnSpPr>
            <p:nvPr/>
          </p:nvCxnSpPr>
          <p:spPr>
            <a:xfrm flipH="1">
              <a:off x="1997060" y="4218332"/>
              <a:ext cx="650594" cy="627713"/>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49" name="Picture 2" descr="Bloom Lake In Production">
              <a:extLst>
                <a:ext uri="{FF2B5EF4-FFF2-40B4-BE49-F238E27FC236}">
                  <a16:creationId xmlns:a16="http://schemas.microsoft.com/office/drawing/2014/main" id="{8BE32141-24F8-FD46-A520-60528370C47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505891" y="1447800"/>
              <a:ext cx="1946260" cy="18813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a:extLst>
                <a:ext uri="{FF2B5EF4-FFF2-40B4-BE49-F238E27FC236}">
                  <a16:creationId xmlns:a16="http://schemas.microsoft.com/office/drawing/2014/main" id="{DF907C39-150A-084F-82C3-5E0F8A3B34E2}"/>
                </a:ext>
              </a:extLst>
            </p:cNvPr>
            <p:cNvCxnSpPr>
              <a:cxnSpLocks/>
            </p:cNvCxnSpPr>
            <p:nvPr/>
          </p:nvCxnSpPr>
          <p:spPr>
            <a:xfrm flipV="1">
              <a:off x="3922333" y="2772266"/>
              <a:ext cx="3082787" cy="318663"/>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51" name="Picture 10">
              <a:extLst>
                <a:ext uri="{FF2B5EF4-FFF2-40B4-BE49-F238E27FC236}">
                  <a16:creationId xmlns:a16="http://schemas.microsoft.com/office/drawing/2014/main" id="{6CE32CF7-6EFF-EF41-BB64-7B7A5330D95C}"/>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b="23130"/>
            <a:stretch/>
          </p:blipFill>
          <p:spPr bwMode="auto">
            <a:xfrm>
              <a:off x="4178698" y="1784936"/>
              <a:ext cx="996540" cy="424864"/>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Connector 51">
              <a:extLst>
                <a:ext uri="{FF2B5EF4-FFF2-40B4-BE49-F238E27FC236}">
                  <a16:creationId xmlns:a16="http://schemas.microsoft.com/office/drawing/2014/main" id="{30D7722A-DD7F-3845-A2F4-A5C4D095F814}"/>
                </a:ext>
              </a:extLst>
            </p:cNvPr>
            <p:cNvCxnSpPr>
              <a:cxnSpLocks/>
            </p:cNvCxnSpPr>
            <p:nvPr/>
          </p:nvCxnSpPr>
          <p:spPr>
            <a:xfrm flipV="1">
              <a:off x="3052134" y="2120721"/>
              <a:ext cx="2251412" cy="883236"/>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53" name="Picture 12">
              <a:extLst>
                <a:ext uri="{FF2B5EF4-FFF2-40B4-BE49-F238E27FC236}">
                  <a16:creationId xmlns:a16="http://schemas.microsoft.com/office/drawing/2014/main" id="{ED677605-D4DD-E441-BDF8-F9C77A14742C}"/>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7184508" y="2354992"/>
              <a:ext cx="517600" cy="60782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a:extLst>
                <a:ext uri="{FF2B5EF4-FFF2-40B4-BE49-F238E27FC236}">
                  <a16:creationId xmlns:a16="http://schemas.microsoft.com/office/drawing/2014/main" id="{8C03A681-0E03-A14B-9B9B-DA8D1468D85A}"/>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692813" y="5501248"/>
              <a:ext cx="801791" cy="323411"/>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15FE61D2-2329-1642-B711-53F22C0ED778}"/>
                </a:ext>
              </a:extLst>
            </p:cNvPr>
            <p:cNvCxnSpPr>
              <a:cxnSpLocks/>
              <a:endCxn id="54" idx="0"/>
            </p:cNvCxnSpPr>
            <p:nvPr/>
          </p:nvCxnSpPr>
          <p:spPr>
            <a:xfrm>
              <a:off x="6593474" y="4765587"/>
              <a:ext cx="500235" cy="735661"/>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56" name="Picture 16">
              <a:extLst>
                <a:ext uri="{FF2B5EF4-FFF2-40B4-BE49-F238E27FC236}">
                  <a16:creationId xmlns:a16="http://schemas.microsoft.com/office/drawing/2014/main" id="{FF4A1290-51F7-0E48-B9AC-4BF0EDA5AA27}"/>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894635" y="3783882"/>
              <a:ext cx="1030432" cy="363682"/>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C69A2C27-9CAF-A84E-A7A4-93291B07F0DB}"/>
                </a:ext>
              </a:extLst>
            </p:cNvPr>
            <p:cNvCxnSpPr>
              <a:cxnSpLocks/>
              <a:endCxn id="32" idx="3"/>
            </p:cNvCxnSpPr>
            <p:nvPr/>
          </p:nvCxnSpPr>
          <p:spPr>
            <a:xfrm flipV="1">
              <a:off x="6473596" y="4219444"/>
              <a:ext cx="874218" cy="354698"/>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58" name="Picture 18" descr="Wolfden Resources Still has Plans for Pickett Mountain Mine, Maine | Mining  Connection — The Link For All Your Mining Resources">
              <a:extLst>
                <a:ext uri="{FF2B5EF4-FFF2-40B4-BE49-F238E27FC236}">
                  <a16:creationId xmlns:a16="http://schemas.microsoft.com/office/drawing/2014/main" id="{52414BE5-6BDA-5747-BB96-108B3413C7A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731900" y="3491800"/>
              <a:ext cx="1092427" cy="196927"/>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4E860247-0CEE-C441-86D6-B32700C9CE1A}"/>
                </a:ext>
              </a:extLst>
            </p:cNvPr>
            <p:cNvCxnSpPr>
              <a:cxnSpLocks/>
            </p:cNvCxnSpPr>
            <p:nvPr/>
          </p:nvCxnSpPr>
          <p:spPr>
            <a:xfrm flipH="1" flipV="1">
              <a:off x="2841674" y="3351679"/>
              <a:ext cx="268943" cy="136866"/>
            </a:xfrm>
            <a:prstGeom prst="line">
              <a:avLst/>
            </a:prstGeom>
            <a:ln>
              <a:solidFill>
                <a:srgbClr val="EAA440"/>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32C29A70-FF71-E444-8134-8B82FF82C6EB}"/>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81867" y="1433706"/>
              <a:ext cx="927061" cy="306042"/>
            </a:xfrm>
            <a:prstGeom prst="rect">
              <a:avLst/>
            </a:prstGeom>
          </p:spPr>
        </p:pic>
        <p:pic>
          <p:nvPicPr>
            <p:cNvPr id="61" name="Picture 60" descr="Logo&#10;&#10;Description automatically generated">
              <a:extLst>
                <a:ext uri="{FF2B5EF4-FFF2-40B4-BE49-F238E27FC236}">
                  <a16:creationId xmlns:a16="http://schemas.microsoft.com/office/drawing/2014/main" id="{002F015B-D5C5-DA46-B4DE-CC5776D3E8AA}"/>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715883" y="1354373"/>
              <a:ext cx="1541655" cy="398227"/>
            </a:xfrm>
            <a:prstGeom prst="rect">
              <a:avLst/>
            </a:prstGeom>
          </p:spPr>
        </p:pic>
        <p:pic>
          <p:nvPicPr>
            <p:cNvPr id="62" name="Picture 61">
              <a:extLst>
                <a:ext uri="{FF2B5EF4-FFF2-40B4-BE49-F238E27FC236}">
                  <a16:creationId xmlns:a16="http://schemas.microsoft.com/office/drawing/2014/main" id="{413D9C7A-7175-5A40-AB34-E65EB5555CE3}"/>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605190" y="1923663"/>
              <a:ext cx="1411574" cy="284346"/>
            </a:xfrm>
            <a:prstGeom prst="rect">
              <a:avLst/>
            </a:prstGeom>
          </p:spPr>
        </p:pic>
        <p:pic>
          <p:nvPicPr>
            <p:cNvPr id="63" name="Picture 62">
              <a:extLst>
                <a:ext uri="{FF2B5EF4-FFF2-40B4-BE49-F238E27FC236}">
                  <a16:creationId xmlns:a16="http://schemas.microsoft.com/office/drawing/2014/main" id="{7BDF357A-8037-7A47-99CC-2F270F1ACD4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7111" y="1915427"/>
              <a:ext cx="1061276" cy="296885"/>
            </a:xfrm>
            <a:prstGeom prst="rect">
              <a:avLst/>
            </a:prstGeom>
          </p:spPr>
        </p:pic>
        <p:pic>
          <p:nvPicPr>
            <p:cNvPr id="64" name="Picture 20">
              <a:extLst>
                <a:ext uri="{FF2B5EF4-FFF2-40B4-BE49-F238E27FC236}">
                  <a16:creationId xmlns:a16="http://schemas.microsoft.com/office/drawing/2014/main" id="{368691B2-B815-6042-BA95-F0415F3D51F1}"/>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618546" y="3530299"/>
              <a:ext cx="499837" cy="4998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0DE29FB7-4D41-4343-9578-6B0FE1DB9A60}"/>
              </a:ext>
            </a:extLst>
          </p:cNvPr>
          <p:cNvSpPr/>
          <p:nvPr/>
        </p:nvSpPr>
        <p:spPr>
          <a:xfrm>
            <a:off x="5867400" y="4704389"/>
            <a:ext cx="1945677" cy="725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bject 26">
            <a:extLst>
              <a:ext uri="{FF2B5EF4-FFF2-40B4-BE49-F238E27FC236}">
                <a16:creationId xmlns:a16="http://schemas.microsoft.com/office/drawing/2014/main" id="{CB89A450-3B82-4782-B202-B1EF871C5782}"/>
              </a:ext>
            </a:extLst>
          </p:cNvPr>
          <p:cNvSpPr/>
          <p:nvPr/>
        </p:nvSpPr>
        <p:spPr>
          <a:xfrm>
            <a:off x="2213209" y="4846753"/>
            <a:ext cx="1320969" cy="1298127"/>
          </a:xfrm>
          <a:custGeom>
            <a:avLst/>
            <a:gdLst/>
            <a:ahLst/>
            <a:cxnLst/>
            <a:rect l="l" t="t" r="r" b="b"/>
            <a:pathLst>
              <a:path w="1783714" h="1804670">
                <a:moveTo>
                  <a:pt x="891565" y="0"/>
                </a:moveTo>
                <a:lnTo>
                  <a:pt x="844215" y="1250"/>
                </a:lnTo>
                <a:lnTo>
                  <a:pt x="797509" y="4961"/>
                </a:lnTo>
                <a:lnTo>
                  <a:pt x="751509" y="11069"/>
                </a:lnTo>
                <a:lnTo>
                  <a:pt x="706275" y="19512"/>
                </a:lnTo>
                <a:lnTo>
                  <a:pt x="661870" y="30228"/>
                </a:lnTo>
                <a:lnTo>
                  <a:pt x="618354" y="43154"/>
                </a:lnTo>
                <a:lnTo>
                  <a:pt x="575791" y="58229"/>
                </a:lnTo>
                <a:lnTo>
                  <a:pt x="534241" y="75389"/>
                </a:lnTo>
                <a:lnTo>
                  <a:pt x="493766" y="94572"/>
                </a:lnTo>
                <a:lnTo>
                  <a:pt x="454427" y="115717"/>
                </a:lnTo>
                <a:lnTo>
                  <a:pt x="416287" y="138760"/>
                </a:lnTo>
                <a:lnTo>
                  <a:pt x="379406" y="163639"/>
                </a:lnTo>
                <a:lnTo>
                  <a:pt x="343847" y="190292"/>
                </a:lnTo>
                <a:lnTo>
                  <a:pt x="309671" y="218657"/>
                </a:lnTo>
                <a:lnTo>
                  <a:pt x="276940" y="248671"/>
                </a:lnTo>
                <a:lnTo>
                  <a:pt x="245715" y="280272"/>
                </a:lnTo>
                <a:lnTo>
                  <a:pt x="216058" y="313397"/>
                </a:lnTo>
                <a:lnTo>
                  <a:pt x="188030" y="347984"/>
                </a:lnTo>
                <a:lnTo>
                  <a:pt x="161694" y="383971"/>
                </a:lnTo>
                <a:lnTo>
                  <a:pt x="137111" y="421296"/>
                </a:lnTo>
                <a:lnTo>
                  <a:pt x="114341" y="459895"/>
                </a:lnTo>
                <a:lnTo>
                  <a:pt x="93448" y="499707"/>
                </a:lnTo>
                <a:lnTo>
                  <a:pt x="74493" y="540670"/>
                </a:lnTo>
                <a:lnTo>
                  <a:pt x="57537" y="582720"/>
                </a:lnTo>
                <a:lnTo>
                  <a:pt x="42641" y="625796"/>
                </a:lnTo>
                <a:lnTo>
                  <a:pt x="29869" y="669835"/>
                </a:lnTo>
                <a:lnTo>
                  <a:pt x="19280" y="714775"/>
                </a:lnTo>
                <a:lnTo>
                  <a:pt x="10937" y="760553"/>
                </a:lnTo>
                <a:lnTo>
                  <a:pt x="4902" y="807108"/>
                </a:lnTo>
                <a:lnTo>
                  <a:pt x="1235" y="854377"/>
                </a:lnTo>
                <a:lnTo>
                  <a:pt x="0" y="902296"/>
                </a:lnTo>
                <a:lnTo>
                  <a:pt x="1235" y="950216"/>
                </a:lnTo>
                <a:lnTo>
                  <a:pt x="4902" y="997485"/>
                </a:lnTo>
                <a:lnTo>
                  <a:pt x="10937" y="1044039"/>
                </a:lnTo>
                <a:lnTo>
                  <a:pt x="19280" y="1089818"/>
                </a:lnTo>
                <a:lnTo>
                  <a:pt x="29869" y="1134758"/>
                </a:lnTo>
                <a:lnTo>
                  <a:pt x="42641" y="1178797"/>
                </a:lnTo>
                <a:lnTo>
                  <a:pt x="57537" y="1221873"/>
                </a:lnTo>
                <a:lnTo>
                  <a:pt x="74493" y="1263923"/>
                </a:lnTo>
                <a:lnTo>
                  <a:pt x="93448" y="1304886"/>
                </a:lnTo>
                <a:lnTo>
                  <a:pt x="114341" y="1344698"/>
                </a:lnTo>
                <a:lnTo>
                  <a:pt x="137111" y="1383297"/>
                </a:lnTo>
                <a:lnTo>
                  <a:pt x="161694" y="1420621"/>
                </a:lnTo>
                <a:lnTo>
                  <a:pt x="188030" y="1456609"/>
                </a:lnTo>
                <a:lnTo>
                  <a:pt x="216058" y="1491196"/>
                </a:lnTo>
                <a:lnTo>
                  <a:pt x="245715" y="1524321"/>
                </a:lnTo>
                <a:lnTo>
                  <a:pt x="276940" y="1555922"/>
                </a:lnTo>
                <a:lnTo>
                  <a:pt x="309671" y="1585936"/>
                </a:lnTo>
                <a:lnTo>
                  <a:pt x="343847" y="1614300"/>
                </a:lnTo>
                <a:lnTo>
                  <a:pt x="379406" y="1640954"/>
                </a:lnTo>
                <a:lnTo>
                  <a:pt x="416287" y="1665833"/>
                </a:lnTo>
                <a:lnTo>
                  <a:pt x="454427" y="1688876"/>
                </a:lnTo>
                <a:lnTo>
                  <a:pt x="493766" y="1710020"/>
                </a:lnTo>
                <a:lnTo>
                  <a:pt x="534241" y="1729204"/>
                </a:lnTo>
                <a:lnTo>
                  <a:pt x="575791" y="1746364"/>
                </a:lnTo>
                <a:lnTo>
                  <a:pt x="618354" y="1761438"/>
                </a:lnTo>
                <a:lnTo>
                  <a:pt x="661870" y="1774365"/>
                </a:lnTo>
                <a:lnTo>
                  <a:pt x="706275" y="1785081"/>
                </a:lnTo>
                <a:lnTo>
                  <a:pt x="751509" y="1793524"/>
                </a:lnTo>
                <a:lnTo>
                  <a:pt x="797509" y="1799632"/>
                </a:lnTo>
                <a:lnTo>
                  <a:pt x="844215" y="1803343"/>
                </a:lnTo>
                <a:lnTo>
                  <a:pt x="891565" y="1804593"/>
                </a:lnTo>
                <a:lnTo>
                  <a:pt x="938914" y="1803343"/>
                </a:lnTo>
                <a:lnTo>
                  <a:pt x="985620" y="1799632"/>
                </a:lnTo>
                <a:lnTo>
                  <a:pt x="1031621" y="1793524"/>
                </a:lnTo>
                <a:lnTo>
                  <a:pt x="1076855" y="1785081"/>
                </a:lnTo>
                <a:lnTo>
                  <a:pt x="1121260" y="1774365"/>
                </a:lnTo>
                <a:lnTo>
                  <a:pt x="1164775" y="1761438"/>
                </a:lnTo>
                <a:lnTo>
                  <a:pt x="1207339" y="1746364"/>
                </a:lnTo>
                <a:lnTo>
                  <a:pt x="1248889" y="1729204"/>
                </a:lnTo>
                <a:lnTo>
                  <a:pt x="1289364" y="1710020"/>
                </a:lnTo>
                <a:lnTo>
                  <a:pt x="1328703" y="1688876"/>
                </a:lnTo>
                <a:lnTo>
                  <a:pt x="1366843" y="1665833"/>
                </a:lnTo>
                <a:lnTo>
                  <a:pt x="1403723" y="1640954"/>
                </a:lnTo>
                <a:lnTo>
                  <a:pt x="1439283" y="1614300"/>
                </a:lnTo>
                <a:lnTo>
                  <a:pt x="1473459" y="1585936"/>
                </a:lnTo>
                <a:lnTo>
                  <a:pt x="1506190" y="1555922"/>
                </a:lnTo>
                <a:lnTo>
                  <a:pt x="1537415" y="1524321"/>
                </a:lnTo>
                <a:lnTo>
                  <a:pt x="1567072" y="1491196"/>
                </a:lnTo>
                <a:lnTo>
                  <a:pt x="1595099" y="1456609"/>
                </a:lnTo>
                <a:lnTo>
                  <a:pt x="1621436" y="1420621"/>
                </a:lnTo>
                <a:lnTo>
                  <a:pt x="1646019" y="1383297"/>
                </a:lnTo>
                <a:lnTo>
                  <a:pt x="1668788" y="1344698"/>
                </a:lnTo>
                <a:lnTo>
                  <a:pt x="1689681" y="1304886"/>
                </a:lnTo>
                <a:lnTo>
                  <a:pt x="1708637" y="1263923"/>
                </a:lnTo>
                <a:lnTo>
                  <a:pt x="1725593" y="1221873"/>
                </a:lnTo>
                <a:lnTo>
                  <a:pt x="1740488" y="1178797"/>
                </a:lnTo>
                <a:lnTo>
                  <a:pt x="1753261" y="1134758"/>
                </a:lnTo>
                <a:lnTo>
                  <a:pt x="1763850" y="1089818"/>
                </a:lnTo>
                <a:lnTo>
                  <a:pt x="1772193" y="1044039"/>
                </a:lnTo>
                <a:lnTo>
                  <a:pt x="1778228" y="997485"/>
                </a:lnTo>
                <a:lnTo>
                  <a:pt x="1781894" y="950216"/>
                </a:lnTo>
                <a:lnTo>
                  <a:pt x="1783130" y="902296"/>
                </a:lnTo>
                <a:lnTo>
                  <a:pt x="1781894" y="854377"/>
                </a:lnTo>
                <a:lnTo>
                  <a:pt x="1778228" y="807108"/>
                </a:lnTo>
                <a:lnTo>
                  <a:pt x="1772193" y="760553"/>
                </a:lnTo>
                <a:lnTo>
                  <a:pt x="1763850" y="714775"/>
                </a:lnTo>
                <a:lnTo>
                  <a:pt x="1753261" y="669835"/>
                </a:lnTo>
                <a:lnTo>
                  <a:pt x="1740488" y="625796"/>
                </a:lnTo>
                <a:lnTo>
                  <a:pt x="1725593" y="582720"/>
                </a:lnTo>
                <a:lnTo>
                  <a:pt x="1708637" y="540670"/>
                </a:lnTo>
                <a:lnTo>
                  <a:pt x="1689681" y="499707"/>
                </a:lnTo>
                <a:lnTo>
                  <a:pt x="1668788" y="459895"/>
                </a:lnTo>
                <a:lnTo>
                  <a:pt x="1646019" y="421296"/>
                </a:lnTo>
                <a:lnTo>
                  <a:pt x="1621436" y="383971"/>
                </a:lnTo>
                <a:lnTo>
                  <a:pt x="1595099" y="347984"/>
                </a:lnTo>
                <a:lnTo>
                  <a:pt x="1567072" y="313397"/>
                </a:lnTo>
                <a:lnTo>
                  <a:pt x="1537415" y="280272"/>
                </a:lnTo>
                <a:lnTo>
                  <a:pt x="1506190" y="248671"/>
                </a:lnTo>
                <a:lnTo>
                  <a:pt x="1473459" y="218657"/>
                </a:lnTo>
                <a:lnTo>
                  <a:pt x="1439283" y="190292"/>
                </a:lnTo>
                <a:lnTo>
                  <a:pt x="1403723" y="163639"/>
                </a:lnTo>
                <a:lnTo>
                  <a:pt x="1366843" y="138760"/>
                </a:lnTo>
                <a:lnTo>
                  <a:pt x="1328703" y="115717"/>
                </a:lnTo>
                <a:lnTo>
                  <a:pt x="1289364" y="94572"/>
                </a:lnTo>
                <a:lnTo>
                  <a:pt x="1248889" y="75389"/>
                </a:lnTo>
                <a:lnTo>
                  <a:pt x="1207339" y="58229"/>
                </a:lnTo>
                <a:lnTo>
                  <a:pt x="1164775" y="43154"/>
                </a:lnTo>
                <a:lnTo>
                  <a:pt x="1121260" y="30228"/>
                </a:lnTo>
                <a:lnTo>
                  <a:pt x="1076855" y="19512"/>
                </a:lnTo>
                <a:lnTo>
                  <a:pt x="1031621" y="11069"/>
                </a:lnTo>
                <a:lnTo>
                  <a:pt x="985620" y="4961"/>
                </a:lnTo>
                <a:lnTo>
                  <a:pt x="938914" y="1250"/>
                </a:lnTo>
                <a:lnTo>
                  <a:pt x="891565" y="0"/>
                </a:lnTo>
                <a:close/>
              </a:path>
            </a:pathLst>
          </a:custGeom>
          <a:solidFill>
            <a:schemeClr val="bg1">
              <a:alpha val="19999"/>
            </a:schemeClr>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dirty="0"/>
          </a:p>
        </p:txBody>
      </p:sp>
    </p:spTree>
    <p:extLst>
      <p:ext uri="{BB962C8B-B14F-4D97-AF65-F5344CB8AC3E}">
        <p14:creationId xmlns:p14="http://schemas.microsoft.com/office/powerpoint/2010/main" val="802298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Slide">
  <a:themeElements>
    <a:clrScheme name="Custom 14">
      <a:dk1>
        <a:srgbClr val="595959"/>
      </a:dk1>
      <a:lt1>
        <a:sysClr val="window" lastClr="FFFFFF"/>
      </a:lt1>
      <a:dk2>
        <a:srgbClr val="000000"/>
      </a:dk2>
      <a:lt2>
        <a:srgbClr val="00B624"/>
      </a:lt2>
      <a:accent1>
        <a:srgbClr val="026673"/>
      </a:accent1>
      <a:accent2>
        <a:srgbClr val="4193A3"/>
      </a:accent2>
      <a:accent3>
        <a:srgbClr val="02B9BB"/>
      </a:accent3>
      <a:accent4>
        <a:srgbClr val="CFE4E8"/>
      </a:accent4>
      <a:accent5>
        <a:srgbClr val="EAA340"/>
      </a:accent5>
      <a:accent6>
        <a:srgbClr val="85A651"/>
      </a:accent6>
      <a:hlink>
        <a:srgbClr val="3459D0"/>
      </a:hlink>
      <a:folHlink>
        <a:srgbClr val="3459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n Screen Template (TDS_16x9).potx" id="{DF0815FE-43F6-47BE-B3F8-FD08CCE42CA5}" vid="{CD63F20E-D50D-4215-8819-58FB3EEC4D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10571</TotalTime>
  <Words>2567</Words>
  <Application>Microsoft Office PowerPoint</Application>
  <PresentationFormat>Widescreen</PresentationFormat>
  <Paragraphs>468</Paragraphs>
  <Slides>21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Tisa Sans Pro</vt:lpstr>
      <vt:lpstr>TisaSansPro-Light</vt:lpstr>
      <vt:lpstr>Vollkorn Medium</vt:lpstr>
      <vt:lpstr>Wingdings</vt:lpstr>
      <vt:lpstr>Office Theme</vt:lpstr>
      <vt:lpstr>1_Content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Khan</dc:creator>
  <cp:lastModifiedBy>Alicia Cortes Aydin</cp:lastModifiedBy>
  <cp:revision>152</cp:revision>
  <dcterms:created xsi:type="dcterms:W3CDTF">2020-09-03T13:02:37Z</dcterms:created>
  <dcterms:modified xsi:type="dcterms:W3CDTF">2022-08-09T14:28:53Z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2020-09-03T00:00:00Z</vt:filetime>
  </property>
  <property fmtid="{D5CDD505-2E9C-101B-9397-08002B2CF9AE}" pid="3" name="Creator">
    <vt:lpwstr>Adobe InDesign 15.1 (Macintosh)</vt:lpwstr>
  </property>
  <property fmtid="{D5CDD505-2E9C-101B-9397-08002B2CF9AE}" pid="4" name="LastSaved">
    <vt:filetime>2020-09-03T00:00:00Z</vt:filetime>
  </property>
</Properties>
</file>