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56" r:id="rId5"/>
    <p:sldId id="1964" r:id="rId6"/>
    <p:sldId id="1965" r:id="rId7"/>
    <p:sldId id="1983" r:id="rId8"/>
    <p:sldId id="2012" r:id="rId9"/>
    <p:sldId id="2059" r:id="rId10"/>
    <p:sldId id="2064" r:id="rId11"/>
    <p:sldId id="2062" r:id="rId12"/>
    <p:sldId id="2063" r:id="rId13"/>
    <p:sldId id="2061" r:id="rId14"/>
    <p:sldId id="2008" r:id="rId15"/>
    <p:sldId id="1973" r:id="rId16"/>
    <p:sldId id="2009" r:id="rId17"/>
    <p:sldId id="2018" r:id="rId18"/>
    <p:sldId id="1978" r:id="rId19"/>
    <p:sldId id="2060" r:id="rId20"/>
    <p:sldId id="2011" r:id="rId21"/>
    <p:sldId id="1990" r:id="rId22"/>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F0D7710-3EEB-5E40-DC2F-1A500A6B7286}" name="Tara Christie" initials="TC" userId="78e024a584865dbf" providerId="Windows Live"/>
  <p188:author id="{37E9FE59-3652-5EE1-2C81-7618473E74E9}" name="Valerie Holland" initials="VH" userId="486db8831b1c376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7D7D7D"/>
    <a:srgbClr val="002060"/>
    <a:srgbClr val="0048EA"/>
    <a:srgbClr val="757678"/>
    <a:srgbClr val="C2C2C2"/>
    <a:srgbClr val="F5F5F5"/>
    <a:srgbClr val="B3A979"/>
    <a:srgbClr val="C4BD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5" autoAdjust="0"/>
    <p:restoredTop sz="94211" autoAdjust="0"/>
  </p:normalViewPr>
  <p:slideViewPr>
    <p:cSldViewPr snapToGrid="0">
      <p:cViewPr varScale="1">
        <p:scale>
          <a:sx n="83" d="100"/>
          <a:sy n="83" d="100"/>
        </p:scale>
        <p:origin x="216"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vhcho\Dropbox\Banyan%20Marketing%20Materials\_PRESENTATIONS\Background%20-%20Data%20for%20presentations\TSX%20Share%20Price%20ChartCDN_2022_DMR.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735369785538951E-2"/>
          <c:y val="3.4261241970021415E-2"/>
          <c:w val="0.91530313645091865"/>
          <c:h val="0.79163432194102079"/>
        </c:manualLayout>
      </c:layout>
      <c:lineChart>
        <c:grouping val="standard"/>
        <c:varyColors val="0"/>
        <c:ser>
          <c:idx val="0"/>
          <c:order val="0"/>
          <c:tx>
            <c:strRef>
              <c:f>'TSX Share Price'!$B$1</c:f>
              <c:strCache>
                <c:ptCount val="1"/>
                <c:pt idx="0">
                  <c:v>Close</c:v>
                </c:pt>
              </c:strCache>
            </c:strRef>
          </c:tx>
          <c:spPr>
            <a:ln w="22225" cap="rnd">
              <a:solidFill>
                <a:srgbClr val="D68B28"/>
              </a:solidFill>
              <a:round/>
            </a:ln>
            <a:effectLst/>
          </c:spPr>
          <c:marker>
            <c:symbol val="none"/>
          </c:marker>
          <c:cat>
            <c:numRef>
              <c:f>'TSX Share Price'!$A$73:$A$680</c:f>
              <c:numCache>
                <c:formatCode>m/d/yyyy</c:formatCode>
                <c:ptCount val="608"/>
                <c:pt idx="0">
                  <c:v>43864</c:v>
                </c:pt>
                <c:pt idx="1">
                  <c:v>43865</c:v>
                </c:pt>
                <c:pt idx="2">
                  <c:v>43866</c:v>
                </c:pt>
                <c:pt idx="3">
                  <c:v>43867</c:v>
                </c:pt>
                <c:pt idx="4">
                  <c:v>43868</c:v>
                </c:pt>
                <c:pt idx="5">
                  <c:v>43871</c:v>
                </c:pt>
                <c:pt idx="6">
                  <c:v>43872</c:v>
                </c:pt>
                <c:pt idx="7">
                  <c:v>43873</c:v>
                </c:pt>
                <c:pt idx="8">
                  <c:v>43874</c:v>
                </c:pt>
                <c:pt idx="9">
                  <c:v>43875</c:v>
                </c:pt>
                <c:pt idx="10">
                  <c:v>43879</c:v>
                </c:pt>
                <c:pt idx="11">
                  <c:v>43880</c:v>
                </c:pt>
                <c:pt idx="12">
                  <c:v>43881</c:v>
                </c:pt>
                <c:pt idx="13">
                  <c:v>43882</c:v>
                </c:pt>
                <c:pt idx="14">
                  <c:v>43885</c:v>
                </c:pt>
                <c:pt idx="15">
                  <c:v>43886</c:v>
                </c:pt>
                <c:pt idx="16">
                  <c:v>43887</c:v>
                </c:pt>
                <c:pt idx="17">
                  <c:v>43888</c:v>
                </c:pt>
                <c:pt idx="18">
                  <c:v>43889</c:v>
                </c:pt>
                <c:pt idx="19">
                  <c:v>43892</c:v>
                </c:pt>
                <c:pt idx="20">
                  <c:v>43893</c:v>
                </c:pt>
                <c:pt idx="21">
                  <c:v>43894</c:v>
                </c:pt>
                <c:pt idx="22">
                  <c:v>43895</c:v>
                </c:pt>
                <c:pt idx="23">
                  <c:v>43896</c:v>
                </c:pt>
                <c:pt idx="24">
                  <c:v>43899</c:v>
                </c:pt>
                <c:pt idx="25">
                  <c:v>43900</c:v>
                </c:pt>
                <c:pt idx="26">
                  <c:v>43901</c:v>
                </c:pt>
                <c:pt idx="27">
                  <c:v>43902</c:v>
                </c:pt>
                <c:pt idx="28">
                  <c:v>43903</c:v>
                </c:pt>
                <c:pt idx="29">
                  <c:v>43906</c:v>
                </c:pt>
                <c:pt idx="30">
                  <c:v>43907</c:v>
                </c:pt>
                <c:pt idx="31">
                  <c:v>43908</c:v>
                </c:pt>
                <c:pt idx="32">
                  <c:v>43909</c:v>
                </c:pt>
                <c:pt idx="33">
                  <c:v>43910</c:v>
                </c:pt>
                <c:pt idx="34">
                  <c:v>43913</c:v>
                </c:pt>
                <c:pt idx="35">
                  <c:v>43914</c:v>
                </c:pt>
                <c:pt idx="36">
                  <c:v>43915</c:v>
                </c:pt>
                <c:pt idx="37">
                  <c:v>43916</c:v>
                </c:pt>
                <c:pt idx="38">
                  <c:v>43917</c:v>
                </c:pt>
                <c:pt idx="39">
                  <c:v>43920</c:v>
                </c:pt>
                <c:pt idx="40">
                  <c:v>43921</c:v>
                </c:pt>
                <c:pt idx="41">
                  <c:v>43922</c:v>
                </c:pt>
                <c:pt idx="42">
                  <c:v>43923</c:v>
                </c:pt>
                <c:pt idx="43">
                  <c:v>43924</c:v>
                </c:pt>
                <c:pt idx="44">
                  <c:v>43927</c:v>
                </c:pt>
                <c:pt idx="45">
                  <c:v>43928</c:v>
                </c:pt>
                <c:pt idx="46">
                  <c:v>43929</c:v>
                </c:pt>
                <c:pt idx="47">
                  <c:v>43930</c:v>
                </c:pt>
                <c:pt idx="48">
                  <c:v>43934</c:v>
                </c:pt>
                <c:pt idx="49">
                  <c:v>43935</c:v>
                </c:pt>
                <c:pt idx="50">
                  <c:v>43936</c:v>
                </c:pt>
                <c:pt idx="51">
                  <c:v>43937</c:v>
                </c:pt>
                <c:pt idx="52">
                  <c:v>43938</c:v>
                </c:pt>
                <c:pt idx="53">
                  <c:v>43941</c:v>
                </c:pt>
                <c:pt idx="54">
                  <c:v>43942</c:v>
                </c:pt>
                <c:pt idx="55">
                  <c:v>43943</c:v>
                </c:pt>
                <c:pt idx="56">
                  <c:v>43944</c:v>
                </c:pt>
                <c:pt idx="57">
                  <c:v>43945</c:v>
                </c:pt>
                <c:pt idx="58">
                  <c:v>43948</c:v>
                </c:pt>
                <c:pt idx="59">
                  <c:v>43949</c:v>
                </c:pt>
                <c:pt idx="60">
                  <c:v>43950</c:v>
                </c:pt>
                <c:pt idx="61">
                  <c:v>43951</c:v>
                </c:pt>
                <c:pt idx="62">
                  <c:v>43952</c:v>
                </c:pt>
                <c:pt idx="63">
                  <c:v>43955</c:v>
                </c:pt>
                <c:pt idx="64">
                  <c:v>43956</c:v>
                </c:pt>
                <c:pt idx="65">
                  <c:v>43957</c:v>
                </c:pt>
                <c:pt idx="66">
                  <c:v>43958</c:v>
                </c:pt>
                <c:pt idx="67">
                  <c:v>43959</c:v>
                </c:pt>
                <c:pt idx="68">
                  <c:v>43962</c:v>
                </c:pt>
                <c:pt idx="69">
                  <c:v>43963</c:v>
                </c:pt>
                <c:pt idx="70">
                  <c:v>43964</c:v>
                </c:pt>
                <c:pt idx="71">
                  <c:v>43965</c:v>
                </c:pt>
                <c:pt idx="72">
                  <c:v>43966</c:v>
                </c:pt>
                <c:pt idx="73">
                  <c:v>43969</c:v>
                </c:pt>
                <c:pt idx="74">
                  <c:v>43970</c:v>
                </c:pt>
                <c:pt idx="75">
                  <c:v>43971</c:v>
                </c:pt>
                <c:pt idx="76">
                  <c:v>43972</c:v>
                </c:pt>
                <c:pt idx="77">
                  <c:v>43973</c:v>
                </c:pt>
                <c:pt idx="78">
                  <c:v>43977</c:v>
                </c:pt>
                <c:pt idx="79">
                  <c:v>43978</c:v>
                </c:pt>
                <c:pt idx="80">
                  <c:v>43979</c:v>
                </c:pt>
                <c:pt idx="81">
                  <c:v>43980</c:v>
                </c:pt>
                <c:pt idx="82">
                  <c:v>43983</c:v>
                </c:pt>
                <c:pt idx="83">
                  <c:v>43984</c:v>
                </c:pt>
                <c:pt idx="84">
                  <c:v>43985</c:v>
                </c:pt>
                <c:pt idx="85">
                  <c:v>43986</c:v>
                </c:pt>
                <c:pt idx="86">
                  <c:v>43987</c:v>
                </c:pt>
                <c:pt idx="87">
                  <c:v>43990</c:v>
                </c:pt>
                <c:pt idx="88">
                  <c:v>43991</c:v>
                </c:pt>
                <c:pt idx="89">
                  <c:v>43992</c:v>
                </c:pt>
                <c:pt idx="90">
                  <c:v>43993</c:v>
                </c:pt>
                <c:pt idx="91">
                  <c:v>43994</c:v>
                </c:pt>
                <c:pt idx="92">
                  <c:v>43997</c:v>
                </c:pt>
                <c:pt idx="93">
                  <c:v>43998</c:v>
                </c:pt>
                <c:pt idx="94">
                  <c:v>43999</c:v>
                </c:pt>
                <c:pt idx="95">
                  <c:v>44000</c:v>
                </c:pt>
                <c:pt idx="96">
                  <c:v>44001</c:v>
                </c:pt>
                <c:pt idx="97">
                  <c:v>44004</c:v>
                </c:pt>
                <c:pt idx="98">
                  <c:v>44005</c:v>
                </c:pt>
                <c:pt idx="99">
                  <c:v>44006</c:v>
                </c:pt>
                <c:pt idx="100">
                  <c:v>44007</c:v>
                </c:pt>
                <c:pt idx="101">
                  <c:v>44008</c:v>
                </c:pt>
                <c:pt idx="102">
                  <c:v>44011</c:v>
                </c:pt>
                <c:pt idx="103">
                  <c:v>44012</c:v>
                </c:pt>
                <c:pt idx="104">
                  <c:v>44013</c:v>
                </c:pt>
                <c:pt idx="105">
                  <c:v>44014</c:v>
                </c:pt>
                <c:pt idx="106">
                  <c:v>44018</c:v>
                </c:pt>
                <c:pt idx="107">
                  <c:v>44019</c:v>
                </c:pt>
                <c:pt idx="108">
                  <c:v>44020</c:v>
                </c:pt>
                <c:pt idx="109">
                  <c:v>44021</c:v>
                </c:pt>
                <c:pt idx="110">
                  <c:v>44022</c:v>
                </c:pt>
                <c:pt idx="111">
                  <c:v>44025</c:v>
                </c:pt>
                <c:pt idx="112">
                  <c:v>44026</c:v>
                </c:pt>
                <c:pt idx="113">
                  <c:v>44027</c:v>
                </c:pt>
                <c:pt idx="114">
                  <c:v>44028</c:v>
                </c:pt>
                <c:pt idx="115">
                  <c:v>44029</c:v>
                </c:pt>
                <c:pt idx="116">
                  <c:v>44032</c:v>
                </c:pt>
                <c:pt idx="117">
                  <c:v>44033</c:v>
                </c:pt>
                <c:pt idx="118">
                  <c:v>44034</c:v>
                </c:pt>
                <c:pt idx="119">
                  <c:v>44035</c:v>
                </c:pt>
                <c:pt idx="120">
                  <c:v>44036</c:v>
                </c:pt>
                <c:pt idx="121">
                  <c:v>44039</c:v>
                </c:pt>
                <c:pt idx="122">
                  <c:v>44040</c:v>
                </c:pt>
                <c:pt idx="123">
                  <c:v>44041</c:v>
                </c:pt>
                <c:pt idx="124">
                  <c:v>44042</c:v>
                </c:pt>
                <c:pt idx="125">
                  <c:v>44043</c:v>
                </c:pt>
                <c:pt idx="126">
                  <c:v>44046</c:v>
                </c:pt>
                <c:pt idx="127">
                  <c:v>44047</c:v>
                </c:pt>
                <c:pt idx="128">
                  <c:v>44048</c:v>
                </c:pt>
                <c:pt idx="129">
                  <c:v>44049</c:v>
                </c:pt>
                <c:pt idx="130">
                  <c:v>44050</c:v>
                </c:pt>
                <c:pt idx="131">
                  <c:v>44053</c:v>
                </c:pt>
                <c:pt idx="132">
                  <c:v>44054</c:v>
                </c:pt>
                <c:pt idx="133">
                  <c:v>44055</c:v>
                </c:pt>
                <c:pt idx="134">
                  <c:v>44056</c:v>
                </c:pt>
                <c:pt idx="135">
                  <c:v>44057</c:v>
                </c:pt>
                <c:pt idx="136">
                  <c:v>44060</c:v>
                </c:pt>
                <c:pt idx="137">
                  <c:v>44061</c:v>
                </c:pt>
                <c:pt idx="138">
                  <c:v>44062</c:v>
                </c:pt>
                <c:pt idx="139">
                  <c:v>44063</c:v>
                </c:pt>
                <c:pt idx="140">
                  <c:v>44064</c:v>
                </c:pt>
                <c:pt idx="141">
                  <c:v>44067</c:v>
                </c:pt>
                <c:pt idx="142">
                  <c:v>44068</c:v>
                </c:pt>
                <c:pt idx="143">
                  <c:v>44069</c:v>
                </c:pt>
                <c:pt idx="144">
                  <c:v>44070</c:v>
                </c:pt>
                <c:pt idx="145">
                  <c:v>44071</c:v>
                </c:pt>
                <c:pt idx="146">
                  <c:v>44074</c:v>
                </c:pt>
                <c:pt idx="147">
                  <c:v>44075</c:v>
                </c:pt>
                <c:pt idx="148">
                  <c:v>44076</c:v>
                </c:pt>
                <c:pt idx="149">
                  <c:v>44077</c:v>
                </c:pt>
                <c:pt idx="150">
                  <c:v>44078</c:v>
                </c:pt>
                <c:pt idx="151">
                  <c:v>44082</c:v>
                </c:pt>
                <c:pt idx="152">
                  <c:v>44083</c:v>
                </c:pt>
                <c:pt idx="153">
                  <c:v>44084</c:v>
                </c:pt>
                <c:pt idx="154">
                  <c:v>44085</c:v>
                </c:pt>
                <c:pt idx="155">
                  <c:v>44088</c:v>
                </c:pt>
                <c:pt idx="156">
                  <c:v>44089</c:v>
                </c:pt>
                <c:pt idx="157">
                  <c:v>44090</c:v>
                </c:pt>
                <c:pt idx="158">
                  <c:v>44091</c:v>
                </c:pt>
                <c:pt idx="159">
                  <c:v>44092</c:v>
                </c:pt>
                <c:pt idx="160">
                  <c:v>44095</c:v>
                </c:pt>
                <c:pt idx="161">
                  <c:v>44096</c:v>
                </c:pt>
                <c:pt idx="162">
                  <c:v>44097</c:v>
                </c:pt>
                <c:pt idx="163">
                  <c:v>44098</c:v>
                </c:pt>
                <c:pt idx="164">
                  <c:v>44099</c:v>
                </c:pt>
                <c:pt idx="165">
                  <c:v>44102</c:v>
                </c:pt>
                <c:pt idx="166">
                  <c:v>44103</c:v>
                </c:pt>
                <c:pt idx="167">
                  <c:v>44104</c:v>
                </c:pt>
                <c:pt idx="168">
                  <c:v>44105</c:v>
                </c:pt>
                <c:pt idx="169">
                  <c:v>44106</c:v>
                </c:pt>
                <c:pt idx="170">
                  <c:v>44109</c:v>
                </c:pt>
                <c:pt idx="171">
                  <c:v>44110</c:v>
                </c:pt>
                <c:pt idx="172">
                  <c:v>44111</c:v>
                </c:pt>
                <c:pt idx="173">
                  <c:v>44112</c:v>
                </c:pt>
                <c:pt idx="174">
                  <c:v>44113</c:v>
                </c:pt>
                <c:pt idx="175">
                  <c:v>44117</c:v>
                </c:pt>
                <c:pt idx="176">
                  <c:v>44118</c:v>
                </c:pt>
                <c:pt idx="177">
                  <c:v>44119</c:v>
                </c:pt>
                <c:pt idx="178">
                  <c:v>44120</c:v>
                </c:pt>
                <c:pt idx="179">
                  <c:v>44123</c:v>
                </c:pt>
                <c:pt idx="180">
                  <c:v>44124</c:v>
                </c:pt>
                <c:pt idx="181">
                  <c:v>44125</c:v>
                </c:pt>
                <c:pt idx="182">
                  <c:v>44126</c:v>
                </c:pt>
                <c:pt idx="183">
                  <c:v>44127</c:v>
                </c:pt>
                <c:pt idx="184">
                  <c:v>44130</c:v>
                </c:pt>
                <c:pt idx="185">
                  <c:v>44131</c:v>
                </c:pt>
                <c:pt idx="186">
                  <c:v>44132</c:v>
                </c:pt>
                <c:pt idx="187">
                  <c:v>44133</c:v>
                </c:pt>
                <c:pt idx="188">
                  <c:v>44134</c:v>
                </c:pt>
                <c:pt idx="189">
                  <c:v>44137</c:v>
                </c:pt>
                <c:pt idx="190">
                  <c:v>44138</c:v>
                </c:pt>
                <c:pt idx="191">
                  <c:v>44139</c:v>
                </c:pt>
                <c:pt idx="192">
                  <c:v>44140</c:v>
                </c:pt>
                <c:pt idx="193">
                  <c:v>44141</c:v>
                </c:pt>
                <c:pt idx="194">
                  <c:v>44144</c:v>
                </c:pt>
                <c:pt idx="195">
                  <c:v>44145</c:v>
                </c:pt>
                <c:pt idx="196">
                  <c:v>44146</c:v>
                </c:pt>
                <c:pt idx="197">
                  <c:v>44147</c:v>
                </c:pt>
                <c:pt idx="198">
                  <c:v>44148</c:v>
                </c:pt>
                <c:pt idx="199">
                  <c:v>44151</c:v>
                </c:pt>
                <c:pt idx="200">
                  <c:v>44152</c:v>
                </c:pt>
                <c:pt idx="201">
                  <c:v>44153</c:v>
                </c:pt>
                <c:pt idx="202">
                  <c:v>44154</c:v>
                </c:pt>
                <c:pt idx="203">
                  <c:v>44155</c:v>
                </c:pt>
                <c:pt idx="204">
                  <c:v>44158</c:v>
                </c:pt>
                <c:pt idx="205">
                  <c:v>44159</c:v>
                </c:pt>
                <c:pt idx="206">
                  <c:v>44160</c:v>
                </c:pt>
                <c:pt idx="207">
                  <c:v>44161</c:v>
                </c:pt>
                <c:pt idx="208">
                  <c:v>44162</c:v>
                </c:pt>
                <c:pt idx="209">
                  <c:v>44165</c:v>
                </c:pt>
                <c:pt idx="210">
                  <c:v>44166</c:v>
                </c:pt>
                <c:pt idx="211">
                  <c:v>44167</c:v>
                </c:pt>
                <c:pt idx="212">
                  <c:v>44168</c:v>
                </c:pt>
                <c:pt idx="213">
                  <c:v>44169</c:v>
                </c:pt>
                <c:pt idx="214">
                  <c:v>44172</c:v>
                </c:pt>
                <c:pt idx="215">
                  <c:v>44173</c:v>
                </c:pt>
                <c:pt idx="216">
                  <c:v>44174</c:v>
                </c:pt>
                <c:pt idx="217">
                  <c:v>44175</c:v>
                </c:pt>
                <c:pt idx="218">
                  <c:v>44176</c:v>
                </c:pt>
                <c:pt idx="219">
                  <c:v>44179</c:v>
                </c:pt>
                <c:pt idx="220">
                  <c:v>44180</c:v>
                </c:pt>
                <c:pt idx="221">
                  <c:v>44181</c:v>
                </c:pt>
                <c:pt idx="222">
                  <c:v>44182</c:v>
                </c:pt>
                <c:pt idx="223">
                  <c:v>44183</c:v>
                </c:pt>
                <c:pt idx="224">
                  <c:v>44186</c:v>
                </c:pt>
                <c:pt idx="225">
                  <c:v>44187</c:v>
                </c:pt>
                <c:pt idx="226">
                  <c:v>44188</c:v>
                </c:pt>
                <c:pt idx="227">
                  <c:v>44189</c:v>
                </c:pt>
                <c:pt idx="228">
                  <c:v>44194</c:v>
                </c:pt>
                <c:pt idx="229">
                  <c:v>44195</c:v>
                </c:pt>
                <c:pt idx="230">
                  <c:v>44196</c:v>
                </c:pt>
                <c:pt idx="231">
                  <c:v>44200</c:v>
                </c:pt>
                <c:pt idx="232">
                  <c:v>44201</c:v>
                </c:pt>
                <c:pt idx="233">
                  <c:v>44202</c:v>
                </c:pt>
                <c:pt idx="234">
                  <c:v>44203</c:v>
                </c:pt>
                <c:pt idx="235">
                  <c:v>44204</c:v>
                </c:pt>
                <c:pt idx="236">
                  <c:v>44207</c:v>
                </c:pt>
                <c:pt idx="237">
                  <c:v>44208</c:v>
                </c:pt>
                <c:pt idx="238">
                  <c:v>44209</c:v>
                </c:pt>
                <c:pt idx="239">
                  <c:v>44210</c:v>
                </c:pt>
                <c:pt idx="240">
                  <c:v>44211</c:v>
                </c:pt>
                <c:pt idx="241">
                  <c:v>44214</c:v>
                </c:pt>
                <c:pt idx="242">
                  <c:v>44215</c:v>
                </c:pt>
                <c:pt idx="243">
                  <c:v>44216</c:v>
                </c:pt>
                <c:pt idx="244">
                  <c:v>44217</c:v>
                </c:pt>
                <c:pt idx="245">
                  <c:v>44218</c:v>
                </c:pt>
                <c:pt idx="246">
                  <c:v>44221</c:v>
                </c:pt>
                <c:pt idx="247">
                  <c:v>44222</c:v>
                </c:pt>
                <c:pt idx="248">
                  <c:v>44223</c:v>
                </c:pt>
                <c:pt idx="249">
                  <c:v>44224</c:v>
                </c:pt>
                <c:pt idx="250">
                  <c:v>44225</c:v>
                </c:pt>
                <c:pt idx="251">
                  <c:v>44228</c:v>
                </c:pt>
                <c:pt idx="252">
                  <c:v>44229</c:v>
                </c:pt>
                <c:pt idx="253">
                  <c:v>44230</c:v>
                </c:pt>
                <c:pt idx="254">
                  <c:v>44231</c:v>
                </c:pt>
                <c:pt idx="255">
                  <c:v>44232</c:v>
                </c:pt>
                <c:pt idx="256">
                  <c:v>44235</c:v>
                </c:pt>
                <c:pt idx="257">
                  <c:v>44236</c:v>
                </c:pt>
                <c:pt idx="258">
                  <c:v>44237</c:v>
                </c:pt>
                <c:pt idx="259">
                  <c:v>44238</c:v>
                </c:pt>
                <c:pt idx="260">
                  <c:v>44239</c:v>
                </c:pt>
                <c:pt idx="261">
                  <c:v>44243</c:v>
                </c:pt>
                <c:pt idx="262">
                  <c:v>44244</c:v>
                </c:pt>
                <c:pt idx="263">
                  <c:v>44245</c:v>
                </c:pt>
                <c:pt idx="264">
                  <c:v>44246</c:v>
                </c:pt>
                <c:pt idx="265">
                  <c:v>44249</c:v>
                </c:pt>
                <c:pt idx="266">
                  <c:v>44250</c:v>
                </c:pt>
                <c:pt idx="267">
                  <c:v>44251</c:v>
                </c:pt>
                <c:pt idx="268">
                  <c:v>44252</c:v>
                </c:pt>
                <c:pt idx="269">
                  <c:v>44253</c:v>
                </c:pt>
                <c:pt idx="270">
                  <c:v>44256</c:v>
                </c:pt>
                <c:pt idx="271">
                  <c:v>44257</c:v>
                </c:pt>
                <c:pt idx="272">
                  <c:v>44258</c:v>
                </c:pt>
                <c:pt idx="273">
                  <c:v>44259</c:v>
                </c:pt>
                <c:pt idx="274">
                  <c:v>44260</c:v>
                </c:pt>
                <c:pt idx="275">
                  <c:v>44263</c:v>
                </c:pt>
                <c:pt idx="276">
                  <c:v>44264</c:v>
                </c:pt>
                <c:pt idx="277">
                  <c:v>44265</c:v>
                </c:pt>
                <c:pt idx="278">
                  <c:v>44266</c:v>
                </c:pt>
                <c:pt idx="279">
                  <c:v>44267</c:v>
                </c:pt>
                <c:pt idx="280">
                  <c:v>44270</c:v>
                </c:pt>
                <c:pt idx="281">
                  <c:v>44271</c:v>
                </c:pt>
                <c:pt idx="282">
                  <c:v>44272</c:v>
                </c:pt>
                <c:pt idx="283">
                  <c:v>44273</c:v>
                </c:pt>
                <c:pt idx="284">
                  <c:v>44274</c:v>
                </c:pt>
                <c:pt idx="285">
                  <c:v>44277</c:v>
                </c:pt>
                <c:pt idx="286">
                  <c:v>44278</c:v>
                </c:pt>
                <c:pt idx="287">
                  <c:v>44279</c:v>
                </c:pt>
                <c:pt idx="288">
                  <c:v>44280</c:v>
                </c:pt>
                <c:pt idx="289">
                  <c:v>44281</c:v>
                </c:pt>
                <c:pt idx="290">
                  <c:v>44284</c:v>
                </c:pt>
                <c:pt idx="291">
                  <c:v>44285</c:v>
                </c:pt>
                <c:pt idx="292">
                  <c:v>44286</c:v>
                </c:pt>
                <c:pt idx="293">
                  <c:v>44287</c:v>
                </c:pt>
                <c:pt idx="294">
                  <c:v>44291</c:v>
                </c:pt>
                <c:pt idx="295">
                  <c:v>44292</c:v>
                </c:pt>
                <c:pt idx="296">
                  <c:v>44293</c:v>
                </c:pt>
                <c:pt idx="297">
                  <c:v>44294</c:v>
                </c:pt>
                <c:pt idx="298">
                  <c:v>44295</c:v>
                </c:pt>
                <c:pt idx="299">
                  <c:v>44298</c:v>
                </c:pt>
                <c:pt idx="300">
                  <c:v>44299</c:v>
                </c:pt>
                <c:pt idx="301">
                  <c:v>44300</c:v>
                </c:pt>
                <c:pt idx="302">
                  <c:v>44301</c:v>
                </c:pt>
                <c:pt idx="303">
                  <c:v>44302</c:v>
                </c:pt>
                <c:pt idx="304">
                  <c:v>44305</c:v>
                </c:pt>
                <c:pt idx="305">
                  <c:v>44306</c:v>
                </c:pt>
                <c:pt idx="306">
                  <c:v>44307</c:v>
                </c:pt>
                <c:pt idx="307">
                  <c:v>44308</c:v>
                </c:pt>
                <c:pt idx="308">
                  <c:v>44309</c:v>
                </c:pt>
                <c:pt idx="309">
                  <c:v>44312</c:v>
                </c:pt>
                <c:pt idx="310">
                  <c:v>44313</c:v>
                </c:pt>
                <c:pt idx="311">
                  <c:v>44314</c:v>
                </c:pt>
                <c:pt idx="312">
                  <c:v>44315</c:v>
                </c:pt>
                <c:pt idx="313">
                  <c:v>44316</c:v>
                </c:pt>
                <c:pt idx="314">
                  <c:v>44319</c:v>
                </c:pt>
                <c:pt idx="315">
                  <c:v>44320</c:v>
                </c:pt>
                <c:pt idx="316">
                  <c:v>44321</c:v>
                </c:pt>
                <c:pt idx="317">
                  <c:v>44322</c:v>
                </c:pt>
                <c:pt idx="318">
                  <c:v>44323</c:v>
                </c:pt>
                <c:pt idx="319">
                  <c:v>44326</c:v>
                </c:pt>
                <c:pt idx="320">
                  <c:v>44327</c:v>
                </c:pt>
                <c:pt idx="321">
                  <c:v>44328</c:v>
                </c:pt>
                <c:pt idx="322">
                  <c:v>44329</c:v>
                </c:pt>
                <c:pt idx="323">
                  <c:v>44330</c:v>
                </c:pt>
                <c:pt idx="324">
                  <c:v>44333</c:v>
                </c:pt>
                <c:pt idx="325">
                  <c:v>44334</c:v>
                </c:pt>
                <c:pt idx="326">
                  <c:v>44335</c:v>
                </c:pt>
                <c:pt idx="327">
                  <c:v>44336</c:v>
                </c:pt>
                <c:pt idx="328">
                  <c:v>44337</c:v>
                </c:pt>
                <c:pt idx="329">
                  <c:v>44341</c:v>
                </c:pt>
                <c:pt idx="330">
                  <c:v>44342</c:v>
                </c:pt>
                <c:pt idx="331">
                  <c:v>44343</c:v>
                </c:pt>
                <c:pt idx="332">
                  <c:v>44344</c:v>
                </c:pt>
                <c:pt idx="333">
                  <c:v>44347</c:v>
                </c:pt>
                <c:pt idx="334">
                  <c:v>44348</c:v>
                </c:pt>
                <c:pt idx="335">
                  <c:v>44349</c:v>
                </c:pt>
                <c:pt idx="336">
                  <c:v>44350</c:v>
                </c:pt>
                <c:pt idx="337">
                  <c:v>44351</c:v>
                </c:pt>
                <c:pt idx="338">
                  <c:v>44354</c:v>
                </c:pt>
                <c:pt idx="339">
                  <c:v>44355</c:v>
                </c:pt>
                <c:pt idx="340">
                  <c:v>44356</c:v>
                </c:pt>
                <c:pt idx="341">
                  <c:v>44357</c:v>
                </c:pt>
                <c:pt idx="342">
                  <c:v>44358</c:v>
                </c:pt>
                <c:pt idx="343">
                  <c:v>44361</c:v>
                </c:pt>
                <c:pt idx="344">
                  <c:v>44362</c:v>
                </c:pt>
                <c:pt idx="345">
                  <c:v>44363</c:v>
                </c:pt>
                <c:pt idx="346">
                  <c:v>44364</c:v>
                </c:pt>
                <c:pt idx="347">
                  <c:v>44365</c:v>
                </c:pt>
                <c:pt idx="348">
                  <c:v>44368</c:v>
                </c:pt>
                <c:pt idx="349">
                  <c:v>44369</c:v>
                </c:pt>
                <c:pt idx="350">
                  <c:v>44370</c:v>
                </c:pt>
                <c:pt idx="351">
                  <c:v>44371</c:v>
                </c:pt>
                <c:pt idx="352">
                  <c:v>44372</c:v>
                </c:pt>
                <c:pt idx="353">
                  <c:v>44375</c:v>
                </c:pt>
                <c:pt idx="354">
                  <c:v>44376</c:v>
                </c:pt>
                <c:pt idx="355">
                  <c:v>44377</c:v>
                </c:pt>
                <c:pt idx="356">
                  <c:v>44379</c:v>
                </c:pt>
                <c:pt idx="357">
                  <c:v>44385</c:v>
                </c:pt>
                <c:pt idx="358">
                  <c:v>44386</c:v>
                </c:pt>
                <c:pt idx="359">
                  <c:v>44389</c:v>
                </c:pt>
                <c:pt idx="360">
                  <c:v>44390</c:v>
                </c:pt>
                <c:pt idx="361">
                  <c:v>44391</c:v>
                </c:pt>
                <c:pt idx="362">
                  <c:v>44392</c:v>
                </c:pt>
                <c:pt idx="363">
                  <c:v>44393</c:v>
                </c:pt>
                <c:pt idx="364">
                  <c:v>44396</c:v>
                </c:pt>
                <c:pt idx="365">
                  <c:v>44397</c:v>
                </c:pt>
                <c:pt idx="366">
                  <c:v>44398</c:v>
                </c:pt>
                <c:pt idx="367">
                  <c:v>44399</c:v>
                </c:pt>
                <c:pt idx="368">
                  <c:v>44400</c:v>
                </c:pt>
                <c:pt idx="369">
                  <c:v>44403</c:v>
                </c:pt>
                <c:pt idx="370">
                  <c:v>44404</c:v>
                </c:pt>
                <c:pt idx="371">
                  <c:v>44405</c:v>
                </c:pt>
                <c:pt idx="372">
                  <c:v>44406</c:v>
                </c:pt>
                <c:pt idx="373">
                  <c:v>44407</c:v>
                </c:pt>
                <c:pt idx="374">
                  <c:v>44411</c:v>
                </c:pt>
                <c:pt idx="375">
                  <c:v>44412</c:v>
                </c:pt>
                <c:pt idx="376">
                  <c:v>44413</c:v>
                </c:pt>
                <c:pt idx="377">
                  <c:v>44414</c:v>
                </c:pt>
                <c:pt idx="378">
                  <c:v>44417</c:v>
                </c:pt>
                <c:pt idx="379">
                  <c:v>44418</c:v>
                </c:pt>
                <c:pt idx="380">
                  <c:v>44419</c:v>
                </c:pt>
                <c:pt idx="381">
                  <c:v>44420</c:v>
                </c:pt>
                <c:pt idx="382">
                  <c:v>44421</c:v>
                </c:pt>
                <c:pt idx="383">
                  <c:v>44424</c:v>
                </c:pt>
                <c:pt idx="384">
                  <c:v>44425</c:v>
                </c:pt>
                <c:pt idx="385">
                  <c:v>44426</c:v>
                </c:pt>
                <c:pt idx="386">
                  <c:v>44427</c:v>
                </c:pt>
                <c:pt idx="387">
                  <c:v>44428</c:v>
                </c:pt>
                <c:pt idx="388">
                  <c:v>44431</c:v>
                </c:pt>
                <c:pt idx="389">
                  <c:v>44432</c:v>
                </c:pt>
                <c:pt idx="390">
                  <c:v>44433</c:v>
                </c:pt>
                <c:pt idx="391">
                  <c:v>44434</c:v>
                </c:pt>
                <c:pt idx="392">
                  <c:v>44435</c:v>
                </c:pt>
                <c:pt idx="393">
                  <c:v>44438</c:v>
                </c:pt>
                <c:pt idx="394">
                  <c:v>44439</c:v>
                </c:pt>
                <c:pt idx="395">
                  <c:v>44440</c:v>
                </c:pt>
                <c:pt idx="396">
                  <c:v>44441</c:v>
                </c:pt>
                <c:pt idx="397">
                  <c:v>44442</c:v>
                </c:pt>
                <c:pt idx="398">
                  <c:v>44446</c:v>
                </c:pt>
                <c:pt idx="399">
                  <c:v>44447</c:v>
                </c:pt>
                <c:pt idx="400">
                  <c:v>44448</c:v>
                </c:pt>
                <c:pt idx="401">
                  <c:v>44449</c:v>
                </c:pt>
                <c:pt idx="402">
                  <c:v>44452</c:v>
                </c:pt>
                <c:pt idx="403">
                  <c:v>44453</c:v>
                </c:pt>
                <c:pt idx="404">
                  <c:v>44454</c:v>
                </c:pt>
                <c:pt idx="405">
                  <c:v>44455</c:v>
                </c:pt>
                <c:pt idx="406">
                  <c:v>44456</c:v>
                </c:pt>
                <c:pt idx="407">
                  <c:v>44459</c:v>
                </c:pt>
                <c:pt idx="408">
                  <c:v>44460</c:v>
                </c:pt>
                <c:pt idx="409">
                  <c:v>44461</c:v>
                </c:pt>
                <c:pt idx="410">
                  <c:v>44462</c:v>
                </c:pt>
                <c:pt idx="411">
                  <c:v>44463</c:v>
                </c:pt>
                <c:pt idx="412">
                  <c:v>44466</c:v>
                </c:pt>
                <c:pt idx="413">
                  <c:v>44467</c:v>
                </c:pt>
                <c:pt idx="414">
                  <c:v>44468</c:v>
                </c:pt>
                <c:pt idx="415">
                  <c:v>44469</c:v>
                </c:pt>
                <c:pt idx="416">
                  <c:v>44470</c:v>
                </c:pt>
                <c:pt idx="417">
                  <c:v>44473</c:v>
                </c:pt>
                <c:pt idx="418">
                  <c:v>44474</c:v>
                </c:pt>
                <c:pt idx="419">
                  <c:v>44475</c:v>
                </c:pt>
                <c:pt idx="420">
                  <c:v>44476</c:v>
                </c:pt>
                <c:pt idx="421">
                  <c:v>44477</c:v>
                </c:pt>
                <c:pt idx="422">
                  <c:v>44481</c:v>
                </c:pt>
                <c:pt idx="423">
                  <c:v>44482</c:v>
                </c:pt>
                <c:pt idx="424">
                  <c:v>44483</c:v>
                </c:pt>
                <c:pt idx="425">
                  <c:v>44484</c:v>
                </c:pt>
                <c:pt idx="426">
                  <c:v>44487</c:v>
                </c:pt>
                <c:pt idx="427">
                  <c:v>44488</c:v>
                </c:pt>
                <c:pt idx="428">
                  <c:v>44489</c:v>
                </c:pt>
                <c:pt idx="429">
                  <c:v>44490</c:v>
                </c:pt>
                <c:pt idx="430">
                  <c:v>44491</c:v>
                </c:pt>
                <c:pt idx="431">
                  <c:v>44494</c:v>
                </c:pt>
                <c:pt idx="432">
                  <c:v>44495</c:v>
                </c:pt>
                <c:pt idx="433">
                  <c:v>44496</c:v>
                </c:pt>
                <c:pt idx="434">
                  <c:v>44497</c:v>
                </c:pt>
                <c:pt idx="435">
                  <c:v>44498</c:v>
                </c:pt>
                <c:pt idx="436">
                  <c:v>44501</c:v>
                </c:pt>
                <c:pt idx="437">
                  <c:v>44502</c:v>
                </c:pt>
                <c:pt idx="438">
                  <c:v>44503</c:v>
                </c:pt>
                <c:pt idx="439">
                  <c:v>44504</c:v>
                </c:pt>
                <c:pt idx="440">
                  <c:v>44505</c:v>
                </c:pt>
                <c:pt idx="441">
                  <c:v>44508</c:v>
                </c:pt>
                <c:pt idx="442">
                  <c:v>44509</c:v>
                </c:pt>
                <c:pt idx="443">
                  <c:v>44510</c:v>
                </c:pt>
                <c:pt idx="444">
                  <c:v>44511</c:v>
                </c:pt>
                <c:pt idx="445">
                  <c:v>44512</c:v>
                </c:pt>
                <c:pt idx="446">
                  <c:v>44515</c:v>
                </c:pt>
                <c:pt idx="447">
                  <c:v>44516</c:v>
                </c:pt>
                <c:pt idx="448">
                  <c:v>44517</c:v>
                </c:pt>
                <c:pt idx="449">
                  <c:v>44518</c:v>
                </c:pt>
                <c:pt idx="450">
                  <c:v>44519</c:v>
                </c:pt>
                <c:pt idx="451">
                  <c:v>44522</c:v>
                </c:pt>
                <c:pt idx="452">
                  <c:v>44523</c:v>
                </c:pt>
                <c:pt idx="453">
                  <c:v>44524</c:v>
                </c:pt>
                <c:pt idx="454">
                  <c:v>44525</c:v>
                </c:pt>
                <c:pt idx="455">
                  <c:v>44526</c:v>
                </c:pt>
                <c:pt idx="456">
                  <c:v>44529</c:v>
                </c:pt>
                <c:pt idx="457">
                  <c:v>44530</c:v>
                </c:pt>
                <c:pt idx="458">
                  <c:v>44531</c:v>
                </c:pt>
                <c:pt idx="459">
                  <c:v>44532</c:v>
                </c:pt>
                <c:pt idx="460">
                  <c:v>44533</c:v>
                </c:pt>
                <c:pt idx="461">
                  <c:v>44536</c:v>
                </c:pt>
                <c:pt idx="462">
                  <c:v>44537</c:v>
                </c:pt>
                <c:pt idx="463">
                  <c:v>44538</c:v>
                </c:pt>
                <c:pt idx="464">
                  <c:v>44539</c:v>
                </c:pt>
                <c:pt idx="465">
                  <c:v>44540</c:v>
                </c:pt>
                <c:pt idx="466">
                  <c:v>44543</c:v>
                </c:pt>
                <c:pt idx="467">
                  <c:v>44544</c:v>
                </c:pt>
                <c:pt idx="468">
                  <c:v>44545</c:v>
                </c:pt>
                <c:pt idx="469">
                  <c:v>44546</c:v>
                </c:pt>
                <c:pt idx="470">
                  <c:v>44547</c:v>
                </c:pt>
                <c:pt idx="471">
                  <c:v>44550</c:v>
                </c:pt>
                <c:pt idx="472">
                  <c:v>44551</c:v>
                </c:pt>
                <c:pt idx="473">
                  <c:v>44552</c:v>
                </c:pt>
                <c:pt idx="474">
                  <c:v>44553</c:v>
                </c:pt>
                <c:pt idx="475">
                  <c:v>44554</c:v>
                </c:pt>
                <c:pt idx="476">
                  <c:v>44559</c:v>
                </c:pt>
                <c:pt idx="477">
                  <c:v>44560</c:v>
                </c:pt>
                <c:pt idx="478">
                  <c:v>44561</c:v>
                </c:pt>
                <c:pt idx="479">
                  <c:v>44565</c:v>
                </c:pt>
                <c:pt idx="480">
                  <c:v>44566</c:v>
                </c:pt>
                <c:pt idx="481">
                  <c:v>44567</c:v>
                </c:pt>
                <c:pt idx="482">
                  <c:v>44568</c:v>
                </c:pt>
                <c:pt idx="483">
                  <c:v>44571</c:v>
                </c:pt>
                <c:pt idx="484">
                  <c:v>44572</c:v>
                </c:pt>
                <c:pt idx="485">
                  <c:v>44573</c:v>
                </c:pt>
                <c:pt idx="486">
                  <c:v>44574</c:v>
                </c:pt>
                <c:pt idx="487">
                  <c:v>44575</c:v>
                </c:pt>
                <c:pt idx="488">
                  <c:v>44578</c:v>
                </c:pt>
                <c:pt idx="489">
                  <c:v>44579</c:v>
                </c:pt>
                <c:pt idx="490">
                  <c:v>44580</c:v>
                </c:pt>
                <c:pt idx="491">
                  <c:v>44581</c:v>
                </c:pt>
                <c:pt idx="492">
                  <c:v>44582</c:v>
                </c:pt>
                <c:pt idx="493">
                  <c:v>44585</c:v>
                </c:pt>
                <c:pt idx="494">
                  <c:v>44586</c:v>
                </c:pt>
                <c:pt idx="495">
                  <c:v>44587</c:v>
                </c:pt>
                <c:pt idx="496">
                  <c:v>44588</c:v>
                </c:pt>
                <c:pt idx="497">
                  <c:v>44589</c:v>
                </c:pt>
                <c:pt idx="498">
                  <c:v>44592</c:v>
                </c:pt>
                <c:pt idx="499">
                  <c:v>44593</c:v>
                </c:pt>
                <c:pt idx="500">
                  <c:v>44594</c:v>
                </c:pt>
                <c:pt idx="501">
                  <c:v>44595</c:v>
                </c:pt>
                <c:pt idx="502">
                  <c:v>44596</c:v>
                </c:pt>
                <c:pt idx="503">
                  <c:v>44599</c:v>
                </c:pt>
                <c:pt idx="504">
                  <c:v>44600</c:v>
                </c:pt>
                <c:pt idx="505">
                  <c:v>44601</c:v>
                </c:pt>
                <c:pt idx="506">
                  <c:v>44602</c:v>
                </c:pt>
                <c:pt idx="507">
                  <c:v>44603</c:v>
                </c:pt>
                <c:pt idx="508">
                  <c:v>44606</c:v>
                </c:pt>
                <c:pt idx="509">
                  <c:v>44607</c:v>
                </c:pt>
                <c:pt idx="510">
                  <c:v>44608</c:v>
                </c:pt>
                <c:pt idx="511">
                  <c:v>44609</c:v>
                </c:pt>
                <c:pt idx="512">
                  <c:v>44610</c:v>
                </c:pt>
                <c:pt idx="513">
                  <c:v>44614</c:v>
                </c:pt>
                <c:pt idx="514">
                  <c:v>44615</c:v>
                </c:pt>
                <c:pt idx="515">
                  <c:v>44616</c:v>
                </c:pt>
                <c:pt idx="516">
                  <c:v>44617</c:v>
                </c:pt>
                <c:pt idx="517">
                  <c:v>44620</c:v>
                </c:pt>
                <c:pt idx="518">
                  <c:v>44621</c:v>
                </c:pt>
                <c:pt idx="519">
                  <c:v>44622</c:v>
                </c:pt>
                <c:pt idx="520">
                  <c:v>44623</c:v>
                </c:pt>
                <c:pt idx="521">
                  <c:v>44624</c:v>
                </c:pt>
                <c:pt idx="522">
                  <c:v>44627</c:v>
                </c:pt>
                <c:pt idx="523">
                  <c:v>44628</c:v>
                </c:pt>
                <c:pt idx="524">
                  <c:v>44629</c:v>
                </c:pt>
                <c:pt idx="525">
                  <c:v>44630</c:v>
                </c:pt>
                <c:pt idx="526">
                  <c:v>44631</c:v>
                </c:pt>
                <c:pt idx="527">
                  <c:v>44634</c:v>
                </c:pt>
                <c:pt idx="528">
                  <c:v>44635</c:v>
                </c:pt>
                <c:pt idx="529">
                  <c:v>44636</c:v>
                </c:pt>
                <c:pt idx="530">
                  <c:v>44637</c:v>
                </c:pt>
                <c:pt idx="531">
                  <c:v>44638</c:v>
                </c:pt>
                <c:pt idx="532">
                  <c:v>44641</c:v>
                </c:pt>
                <c:pt idx="533">
                  <c:v>44642</c:v>
                </c:pt>
                <c:pt idx="534">
                  <c:v>44643</c:v>
                </c:pt>
                <c:pt idx="535">
                  <c:v>44644</c:v>
                </c:pt>
                <c:pt idx="536">
                  <c:v>44645</c:v>
                </c:pt>
                <c:pt idx="537">
                  <c:v>44648</c:v>
                </c:pt>
                <c:pt idx="538">
                  <c:v>44649</c:v>
                </c:pt>
                <c:pt idx="539">
                  <c:v>44650</c:v>
                </c:pt>
                <c:pt idx="540">
                  <c:v>44651</c:v>
                </c:pt>
                <c:pt idx="541">
                  <c:v>44652</c:v>
                </c:pt>
                <c:pt idx="542">
                  <c:v>44655</c:v>
                </c:pt>
                <c:pt idx="543">
                  <c:v>44656</c:v>
                </c:pt>
                <c:pt idx="544">
                  <c:v>44657</c:v>
                </c:pt>
                <c:pt idx="545">
                  <c:v>44658</c:v>
                </c:pt>
                <c:pt idx="546">
                  <c:v>44659</c:v>
                </c:pt>
                <c:pt idx="547">
                  <c:v>44662</c:v>
                </c:pt>
                <c:pt idx="548">
                  <c:v>44663</c:v>
                </c:pt>
                <c:pt idx="549">
                  <c:v>44664</c:v>
                </c:pt>
                <c:pt idx="550">
                  <c:v>44665</c:v>
                </c:pt>
                <c:pt idx="551">
                  <c:v>44669</c:v>
                </c:pt>
                <c:pt idx="552">
                  <c:v>44670</c:v>
                </c:pt>
                <c:pt idx="553">
                  <c:v>44671</c:v>
                </c:pt>
                <c:pt idx="554">
                  <c:v>44672</c:v>
                </c:pt>
                <c:pt idx="555">
                  <c:v>44673</c:v>
                </c:pt>
                <c:pt idx="556">
                  <c:v>44676</c:v>
                </c:pt>
                <c:pt idx="557">
                  <c:v>44677</c:v>
                </c:pt>
                <c:pt idx="558">
                  <c:v>44678</c:v>
                </c:pt>
                <c:pt idx="559">
                  <c:v>44679</c:v>
                </c:pt>
                <c:pt idx="560">
                  <c:v>44680</c:v>
                </c:pt>
                <c:pt idx="561">
                  <c:v>44683</c:v>
                </c:pt>
                <c:pt idx="562">
                  <c:v>44684</c:v>
                </c:pt>
                <c:pt idx="563">
                  <c:v>44685</c:v>
                </c:pt>
                <c:pt idx="564">
                  <c:v>44686</c:v>
                </c:pt>
                <c:pt idx="565">
                  <c:v>44687</c:v>
                </c:pt>
                <c:pt idx="566">
                  <c:v>44690</c:v>
                </c:pt>
                <c:pt idx="567">
                  <c:v>44691</c:v>
                </c:pt>
                <c:pt idx="568">
                  <c:v>44692</c:v>
                </c:pt>
                <c:pt idx="569">
                  <c:v>44693</c:v>
                </c:pt>
                <c:pt idx="570">
                  <c:v>44694</c:v>
                </c:pt>
                <c:pt idx="571">
                  <c:v>44697</c:v>
                </c:pt>
                <c:pt idx="572">
                  <c:v>44698</c:v>
                </c:pt>
                <c:pt idx="573">
                  <c:v>44699</c:v>
                </c:pt>
                <c:pt idx="574">
                  <c:v>44700</c:v>
                </c:pt>
                <c:pt idx="575">
                  <c:v>44701</c:v>
                </c:pt>
                <c:pt idx="576">
                  <c:v>44705</c:v>
                </c:pt>
                <c:pt idx="577">
                  <c:v>44706</c:v>
                </c:pt>
                <c:pt idx="578">
                  <c:v>44707</c:v>
                </c:pt>
                <c:pt idx="579">
                  <c:v>44708</c:v>
                </c:pt>
                <c:pt idx="580">
                  <c:v>44711</c:v>
                </c:pt>
                <c:pt idx="581">
                  <c:v>44712</c:v>
                </c:pt>
                <c:pt idx="582">
                  <c:v>44713</c:v>
                </c:pt>
                <c:pt idx="583">
                  <c:v>44714</c:v>
                </c:pt>
                <c:pt idx="584">
                  <c:v>44715</c:v>
                </c:pt>
                <c:pt idx="585">
                  <c:v>44718</c:v>
                </c:pt>
                <c:pt idx="586">
                  <c:v>44719</c:v>
                </c:pt>
                <c:pt idx="587">
                  <c:v>44720</c:v>
                </c:pt>
                <c:pt idx="588">
                  <c:v>44721</c:v>
                </c:pt>
                <c:pt idx="589">
                  <c:v>44722</c:v>
                </c:pt>
                <c:pt idx="590">
                  <c:v>44725</c:v>
                </c:pt>
                <c:pt idx="591">
                  <c:v>44726</c:v>
                </c:pt>
                <c:pt idx="592">
                  <c:v>44727</c:v>
                </c:pt>
                <c:pt idx="593">
                  <c:v>44728</c:v>
                </c:pt>
                <c:pt idx="594">
                  <c:v>44729</c:v>
                </c:pt>
                <c:pt idx="595">
                  <c:v>44732</c:v>
                </c:pt>
                <c:pt idx="596">
                  <c:v>44733</c:v>
                </c:pt>
                <c:pt idx="597">
                  <c:v>44734</c:v>
                </c:pt>
                <c:pt idx="598">
                  <c:v>44735</c:v>
                </c:pt>
                <c:pt idx="599">
                  <c:v>44736</c:v>
                </c:pt>
                <c:pt idx="600">
                  <c:v>44739</c:v>
                </c:pt>
                <c:pt idx="601">
                  <c:v>44740</c:v>
                </c:pt>
                <c:pt idx="602">
                  <c:v>44741</c:v>
                </c:pt>
                <c:pt idx="603">
                  <c:v>44742</c:v>
                </c:pt>
                <c:pt idx="604">
                  <c:v>44746</c:v>
                </c:pt>
                <c:pt idx="605">
                  <c:v>44747</c:v>
                </c:pt>
                <c:pt idx="606">
                  <c:v>44748</c:v>
                </c:pt>
                <c:pt idx="607">
                  <c:v>44747</c:v>
                </c:pt>
              </c:numCache>
            </c:numRef>
          </c:cat>
          <c:val>
            <c:numRef>
              <c:f>'TSX Share Price'!$B$73:$B$680</c:f>
              <c:numCache>
                <c:formatCode>General</c:formatCode>
                <c:ptCount val="608"/>
                <c:pt idx="0">
                  <c:v>0.08</c:v>
                </c:pt>
                <c:pt idx="1">
                  <c:v>7.4999999999999997E-2</c:v>
                </c:pt>
                <c:pt idx="2">
                  <c:v>7.0000000000000007E-2</c:v>
                </c:pt>
                <c:pt idx="3">
                  <c:v>7.4999999999999997E-2</c:v>
                </c:pt>
                <c:pt idx="4">
                  <c:v>7.0000000000000007E-2</c:v>
                </c:pt>
                <c:pt idx="5">
                  <c:v>7.4999999999999997E-2</c:v>
                </c:pt>
                <c:pt idx="6">
                  <c:v>7.0000000000000007E-2</c:v>
                </c:pt>
                <c:pt idx="7">
                  <c:v>7.0000000000000007E-2</c:v>
                </c:pt>
                <c:pt idx="8">
                  <c:v>7.0000000000000007E-2</c:v>
                </c:pt>
                <c:pt idx="9">
                  <c:v>0.06</c:v>
                </c:pt>
                <c:pt idx="10">
                  <c:v>0.06</c:v>
                </c:pt>
                <c:pt idx="11">
                  <c:v>0.06</c:v>
                </c:pt>
                <c:pt idx="12">
                  <c:v>0.06</c:v>
                </c:pt>
                <c:pt idx="13">
                  <c:v>0.06</c:v>
                </c:pt>
                <c:pt idx="14">
                  <c:v>0.06</c:v>
                </c:pt>
                <c:pt idx="15">
                  <c:v>0.06</c:v>
                </c:pt>
                <c:pt idx="16">
                  <c:v>0.06</c:v>
                </c:pt>
                <c:pt idx="17">
                  <c:v>5.5E-2</c:v>
                </c:pt>
                <c:pt idx="18">
                  <c:v>5.5E-2</c:v>
                </c:pt>
                <c:pt idx="19">
                  <c:v>0.05</c:v>
                </c:pt>
                <c:pt idx="20">
                  <c:v>5.5E-2</c:v>
                </c:pt>
                <c:pt idx="21">
                  <c:v>5.7500000000000002E-2</c:v>
                </c:pt>
                <c:pt idx="22">
                  <c:v>5.5E-2</c:v>
                </c:pt>
                <c:pt idx="23">
                  <c:v>5.5E-2</c:v>
                </c:pt>
                <c:pt idx="24">
                  <c:v>5.5E-2</c:v>
                </c:pt>
                <c:pt idx="25">
                  <c:v>5.5E-2</c:v>
                </c:pt>
                <c:pt idx="26">
                  <c:v>5.5E-2</c:v>
                </c:pt>
                <c:pt idx="27">
                  <c:v>4.4999999999999998E-2</c:v>
                </c:pt>
                <c:pt idx="28">
                  <c:v>0.04</c:v>
                </c:pt>
                <c:pt idx="29">
                  <c:v>3.5000000000000003E-2</c:v>
                </c:pt>
                <c:pt idx="30">
                  <c:v>0.04</c:v>
                </c:pt>
                <c:pt idx="31">
                  <c:v>4.4999999999999998E-2</c:v>
                </c:pt>
                <c:pt idx="32">
                  <c:v>0.04</c:v>
                </c:pt>
                <c:pt idx="33">
                  <c:v>0.04</c:v>
                </c:pt>
                <c:pt idx="34">
                  <c:v>3.5000000000000003E-2</c:v>
                </c:pt>
                <c:pt idx="35">
                  <c:v>0.04</c:v>
                </c:pt>
                <c:pt idx="36">
                  <c:v>4.4999999999999998E-2</c:v>
                </c:pt>
                <c:pt idx="37">
                  <c:v>4.4999999999999998E-2</c:v>
                </c:pt>
                <c:pt idx="38">
                  <c:v>0.05</c:v>
                </c:pt>
                <c:pt idx="39">
                  <c:v>0.05</c:v>
                </c:pt>
                <c:pt idx="40">
                  <c:v>4.4999999999999998E-2</c:v>
                </c:pt>
                <c:pt idx="41">
                  <c:v>4.4999999999999998E-2</c:v>
                </c:pt>
                <c:pt idx="42">
                  <c:v>4.4999999999999998E-2</c:v>
                </c:pt>
                <c:pt idx="43">
                  <c:v>4.4999999999999998E-2</c:v>
                </c:pt>
                <c:pt idx="44">
                  <c:v>4.4999999999999998E-2</c:v>
                </c:pt>
                <c:pt idx="45">
                  <c:v>4.4999999999999998E-2</c:v>
                </c:pt>
                <c:pt idx="46">
                  <c:v>4.4999999999999998E-2</c:v>
                </c:pt>
                <c:pt idx="47">
                  <c:v>4.4999999999999998E-2</c:v>
                </c:pt>
                <c:pt idx="48">
                  <c:v>0.05</c:v>
                </c:pt>
                <c:pt idx="49">
                  <c:v>5.5E-2</c:v>
                </c:pt>
                <c:pt idx="50">
                  <c:v>5.5E-2</c:v>
                </c:pt>
                <c:pt idx="51">
                  <c:v>5.5E-2</c:v>
                </c:pt>
                <c:pt idx="52">
                  <c:v>0.05</c:v>
                </c:pt>
                <c:pt idx="53">
                  <c:v>0.05</c:v>
                </c:pt>
                <c:pt idx="54">
                  <c:v>5.5E-2</c:v>
                </c:pt>
                <c:pt idx="55">
                  <c:v>5.5E-2</c:v>
                </c:pt>
                <c:pt idx="56">
                  <c:v>0.06</c:v>
                </c:pt>
                <c:pt idx="57">
                  <c:v>5.5E-2</c:v>
                </c:pt>
                <c:pt idx="58">
                  <c:v>0.05</c:v>
                </c:pt>
                <c:pt idx="59">
                  <c:v>5.5E-2</c:v>
                </c:pt>
                <c:pt idx="60">
                  <c:v>5.5E-2</c:v>
                </c:pt>
                <c:pt idx="61">
                  <c:v>5.5E-2</c:v>
                </c:pt>
                <c:pt idx="62">
                  <c:v>0.05</c:v>
                </c:pt>
                <c:pt idx="63">
                  <c:v>5.5E-2</c:v>
                </c:pt>
                <c:pt idx="64">
                  <c:v>0.06</c:v>
                </c:pt>
                <c:pt idx="65">
                  <c:v>0.06</c:v>
                </c:pt>
                <c:pt idx="66">
                  <c:v>0.06</c:v>
                </c:pt>
                <c:pt idx="67">
                  <c:v>5.7500000000000002E-2</c:v>
                </c:pt>
                <c:pt idx="68">
                  <c:v>5.7500000000000002E-2</c:v>
                </c:pt>
                <c:pt idx="69">
                  <c:v>5.7500000000000002E-2</c:v>
                </c:pt>
                <c:pt idx="70">
                  <c:v>0.06</c:v>
                </c:pt>
                <c:pt idx="71">
                  <c:v>0.06</c:v>
                </c:pt>
                <c:pt idx="72">
                  <c:v>6.5000000000000002E-2</c:v>
                </c:pt>
                <c:pt idx="73">
                  <c:v>6.5000000000000002E-2</c:v>
                </c:pt>
                <c:pt idx="74">
                  <c:v>6.5000000000000002E-2</c:v>
                </c:pt>
                <c:pt idx="75">
                  <c:v>6.5000000000000002E-2</c:v>
                </c:pt>
                <c:pt idx="76">
                  <c:v>6.5000000000000002E-2</c:v>
                </c:pt>
                <c:pt idx="77">
                  <c:v>0.08</c:v>
                </c:pt>
                <c:pt idx="78">
                  <c:v>0.115</c:v>
                </c:pt>
                <c:pt idx="79">
                  <c:v>0.105</c:v>
                </c:pt>
                <c:pt idx="80">
                  <c:v>0.11</c:v>
                </c:pt>
                <c:pt idx="81">
                  <c:v>0.11</c:v>
                </c:pt>
                <c:pt idx="82">
                  <c:v>0.12</c:v>
                </c:pt>
                <c:pt idx="83">
                  <c:v>0.12</c:v>
                </c:pt>
                <c:pt idx="84">
                  <c:v>0.12</c:v>
                </c:pt>
                <c:pt idx="85">
                  <c:v>0.11</c:v>
                </c:pt>
                <c:pt idx="86">
                  <c:v>0.13</c:v>
                </c:pt>
                <c:pt idx="87">
                  <c:v>0.11</c:v>
                </c:pt>
                <c:pt idx="88">
                  <c:v>0.125</c:v>
                </c:pt>
                <c:pt idx="89">
                  <c:v>0.13</c:v>
                </c:pt>
                <c:pt idx="90">
                  <c:v>0.13</c:v>
                </c:pt>
                <c:pt idx="91">
                  <c:v>0.115</c:v>
                </c:pt>
                <c:pt idx="92">
                  <c:v>0.125</c:v>
                </c:pt>
                <c:pt idx="93">
                  <c:v>0.12</c:v>
                </c:pt>
                <c:pt idx="94">
                  <c:v>0.12</c:v>
                </c:pt>
                <c:pt idx="95">
                  <c:v>0.115</c:v>
                </c:pt>
                <c:pt idx="96">
                  <c:v>0.12</c:v>
                </c:pt>
                <c:pt idx="97">
                  <c:v>0.12</c:v>
                </c:pt>
                <c:pt idx="98">
                  <c:v>0.17</c:v>
                </c:pt>
                <c:pt idx="99">
                  <c:v>0.19500000000000001</c:v>
                </c:pt>
                <c:pt idx="100">
                  <c:v>0.19</c:v>
                </c:pt>
                <c:pt idx="101">
                  <c:v>0.185</c:v>
                </c:pt>
                <c:pt idx="102">
                  <c:v>0.2</c:v>
                </c:pt>
                <c:pt idx="103">
                  <c:v>0.23499999999999999</c:v>
                </c:pt>
                <c:pt idx="104">
                  <c:v>0.26500000000000001</c:v>
                </c:pt>
                <c:pt idx="105">
                  <c:v>0.30499999999999999</c:v>
                </c:pt>
                <c:pt idx="106">
                  <c:v>0.27</c:v>
                </c:pt>
                <c:pt idx="107">
                  <c:v>0.245</c:v>
                </c:pt>
                <c:pt idx="108">
                  <c:v>0.27</c:v>
                </c:pt>
                <c:pt idx="109">
                  <c:v>0.28000000000000003</c:v>
                </c:pt>
                <c:pt idx="110">
                  <c:v>0.27</c:v>
                </c:pt>
                <c:pt idx="111">
                  <c:v>0.255</c:v>
                </c:pt>
                <c:pt idx="112">
                  <c:v>0.255</c:v>
                </c:pt>
                <c:pt idx="113">
                  <c:v>0.24</c:v>
                </c:pt>
                <c:pt idx="114">
                  <c:v>0.23499999999999999</c:v>
                </c:pt>
                <c:pt idx="115">
                  <c:v>0.24</c:v>
                </c:pt>
                <c:pt idx="116">
                  <c:v>0.24</c:v>
                </c:pt>
                <c:pt idx="117">
                  <c:v>0.27</c:v>
                </c:pt>
                <c:pt idx="118">
                  <c:v>0.27500000000000002</c:v>
                </c:pt>
                <c:pt idx="119">
                  <c:v>0.27</c:v>
                </c:pt>
                <c:pt idx="120">
                  <c:v>0.255</c:v>
                </c:pt>
                <c:pt idx="121">
                  <c:v>0.26</c:v>
                </c:pt>
                <c:pt idx="122">
                  <c:v>0.27</c:v>
                </c:pt>
                <c:pt idx="123">
                  <c:v>0.27500000000000002</c:v>
                </c:pt>
                <c:pt idx="124">
                  <c:v>0.27</c:v>
                </c:pt>
                <c:pt idx="125">
                  <c:v>0.25</c:v>
                </c:pt>
                <c:pt idx="126">
                  <c:v>0.27500000000000002</c:v>
                </c:pt>
                <c:pt idx="127">
                  <c:v>0.31</c:v>
                </c:pt>
                <c:pt idx="128">
                  <c:v>0.315</c:v>
                </c:pt>
                <c:pt idx="129">
                  <c:v>0.31</c:v>
                </c:pt>
                <c:pt idx="130">
                  <c:v>0.30499999999999999</c:v>
                </c:pt>
                <c:pt idx="131">
                  <c:v>0.30499999999999999</c:v>
                </c:pt>
                <c:pt idx="132">
                  <c:v>0.28499999999999998</c:v>
                </c:pt>
                <c:pt idx="133">
                  <c:v>0.27</c:v>
                </c:pt>
                <c:pt idx="134">
                  <c:v>0.28999999999999998</c:v>
                </c:pt>
                <c:pt idx="135">
                  <c:v>0.28499999999999998</c:v>
                </c:pt>
                <c:pt idx="136">
                  <c:v>0.29499999999999998</c:v>
                </c:pt>
                <c:pt idx="137">
                  <c:v>0.30499999999999999</c:v>
                </c:pt>
                <c:pt idx="138">
                  <c:v>0.33500000000000002</c:v>
                </c:pt>
                <c:pt idx="139">
                  <c:v>0.36499999999999999</c:v>
                </c:pt>
                <c:pt idx="140">
                  <c:v>0.37</c:v>
                </c:pt>
                <c:pt idx="141">
                  <c:v>0.35</c:v>
                </c:pt>
                <c:pt idx="142">
                  <c:v>0.34</c:v>
                </c:pt>
                <c:pt idx="143">
                  <c:v>0.39</c:v>
                </c:pt>
                <c:pt idx="144">
                  <c:v>0.38</c:v>
                </c:pt>
                <c:pt idx="145">
                  <c:v>0.38500000000000001</c:v>
                </c:pt>
                <c:pt idx="146">
                  <c:v>0.375</c:v>
                </c:pt>
                <c:pt idx="147">
                  <c:v>0.37</c:v>
                </c:pt>
                <c:pt idx="148">
                  <c:v>0.37</c:v>
                </c:pt>
                <c:pt idx="149">
                  <c:v>0.34</c:v>
                </c:pt>
                <c:pt idx="150">
                  <c:v>0.315</c:v>
                </c:pt>
                <c:pt idx="151">
                  <c:v>0.315</c:v>
                </c:pt>
                <c:pt idx="152">
                  <c:v>0.36499999999999999</c:v>
                </c:pt>
                <c:pt idx="153">
                  <c:v>0.36</c:v>
                </c:pt>
                <c:pt idx="154">
                  <c:v>0.36</c:v>
                </c:pt>
                <c:pt idx="155">
                  <c:v>0.35499999999999998</c:v>
                </c:pt>
                <c:pt idx="156">
                  <c:v>0.38</c:v>
                </c:pt>
                <c:pt idx="157">
                  <c:v>0.375</c:v>
                </c:pt>
                <c:pt idx="158">
                  <c:v>0.37</c:v>
                </c:pt>
                <c:pt idx="159">
                  <c:v>0.38</c:v>
                </c:pt>
                <c:pt idx="160">
                  <c:v>0.36</c:v>
                </c:pt>
                <c:pt idx="161">
                  <c:v>0.34499999999999997</c:v>
                </c:pt>
                <c:pt idx="162">
                  <c:v>0.28999999999999998</c:v>
                </c:pt>
                <c:pt idx="163">
                  <c:v>0.33500000000000002</c:v>
                </c:pt>
                <c:pt idx="164">
                  <c:v>0.315</c:v>
                </c:pt>
                <c:pt idx="165">
                  <c:v>0.315</c:v>
                </c:pt>
                <c:pt idx="166">
                  <c:v>0.33500000000000002</c:v>
                </c:pt>
                <c:pt idx="167">
                  <c:v>0.315</c:v>
                </c:pt>
                <c:pt idx="168">
                  <c:v>0.315</c:v>
                </c:pt>
                <c:pt idx="169">
                  <c:v>0.29499999999999998</c:v>
                </c:pt>
                <c:pt idx="170">
                  <c:v>0.28499999999999998</c:v>
                </c:pt>
                <c:pt idx="171">
                  <c:v>0.27</c:v>
                </c:pt>
                <c:pt idx="172">
                  <c:v>0.29499999999999998</c:v>
                </c:pt>
                <c:pt idx="173">
                  <c:v>0.3</c:v>
                </c:pt>
                <c:pt idx="174">
                  <c:v>0.29499999999999998</c:v>
                </c:pt>
                <c:pt idx="175">
                  <c:v>0.3</c:v>
                </c:pt>
                <c:pt idx="176">
                  <c:v>0.30499999999999999</c:v>
                </c:pt>
                <c:pt idx="177">
                  <c:v>0.32500000000000001</c:v>
                </c:pt>
                <c:pt idx="178">
                  <c:v>0.30499999999999999</c:v>
                </c:pt>
                <c:pt idx="179">
                  <c:v>0.32500000000000001</c:v>
                </c:pt>
                <c:pt idx="180">
                  <c:v>0.32</c:v>
                </c:pt>
                <c:pt idx="181">
                  <c:v>0.32500000000000001</c:v>
                </c:pt>
                <c:pt idx="182">
                  <c:v>0.33</c:v>
                </c:pt>
                <c:pt idx="183">
                  <c:v>0.32</c:v>
                </c:pt>
                <c:pt idx="184">
                  <c:v>0.29499999999999998</c:v>
                </c:pt>
                <c:pt idx="185">
                  <c:v>0.28999999999999998</c:v>
                </c:pt>
                <c:pt idx="186">
                  <c:v>0.27500000000000002</c:v>
                </c:pt>
                <c:pt idx="187">
                  <c:v>0.28000000000000003</c:v>
                </c:pt>
                <c:pt idx="188">
                  <c:v>0.27</c:v>
                </c:pt>
                <c:pt idx="189">
                  <c:v>0.255</c:v>
                </c:pt>
                <c:pt idx="190">
                  <c:v>0.27500000000000002</c:v>
                </c:pt>
                <c:pt idx="191">
                  <c:v>0.245</c:v>
                </c:pt>
                <c:pt idx="192">
                  <c:v>0.27500000000000002</c:v>
                </c:pt>
                <c:pt idx="193">
                  <c:v>0.28499999999999998</c:v>
                </c:pt>
                <c:pt idx="194">
                  <c:v>0.27500000000000002</c:v>
                </c:pt>
                <c:pt idx="195">
                  <c:v>0.27500000000000002</c:v>
                </c:pt>
                <c:pt idx="196">
                  <c:v>0.26</c:v>
                </c:pt>
                <c:pt idx="197">
                  <c:v>0.255</c:v>
                </c:pt>
                <c:pt idx="198">
                  <c:v>0.26500000000000001</c:v>
                </c:pt>
                <c:pt idx="199">
                  <c:v>0.27</c:v>
                </c:pt>
                <c:pt idx="200">
                  <c:v>0.25</c:v>
                </c:pt>
                <c:pt idx="201">
                  <c:v>0.22500000000000001</c:v>
                </c:pt>
                <c:pt idx="202">
                  <c:v>0.22</c:v>
                </c:pt>
                <c:pt idx="203">
                  <c:v>0.22500000000000001</c:v>
                </c:pt>
                <c:pt idx="204">
                  <c:v>0.22500000000000001</c:v>
                </c:pt>
                <c:pt idx="205">
                  <c:v>0.21</c:v>
                </c:pt>
                <c:pt idx="206">
                  <c:v>0.23499999999999999</c:v>
                </c:pt>
                <c:pt idx="207">
                  <c:v>0.23</c:v>
                </c:pt>
                <c:pt idx="208">
                  <c:v>0.22</c:v>
                </c:pt>
                <c:pt idx="209">
                  <c:v>0.22500000000000001</c:v>
                </c:pt>
                <c:pt idx="210">
                  <c:v>0.245</c:v>
                </c:pt>
                <c:pt idx="211">
                  <c:v>0.25</c:v>
                </c:pt>
                <c:pt idx="212">
                  <c:v>0.26</c:v>
                </c:pt>
                <c:pt idx="213">
                  <c:v>0.26</c:v>
                </c:pt>
                <c:pt idx="214">
                  <c:v>0.25</c:v>
                </c:pt>
                <c:pt idx="215">
                  <c:v>0.23</c:v>
                </c:pt>
                <c:pt idx="216">
                  <c:v>0.25</c:v>
                </c:pt>
                <c:pt idx="217">
                  <c:v>0.245</c:v>
                </c:pt>
                <c:pt idx="218">
                  <c:v>0.24</c:v>
                </c:pt>
                <c:pt idx="219">
                  <c:v>0.24</c:v>
                </c:pt>
                <c:pt idx="220">
                  <c:v>0.24</c:v>
                </c:pt>
                <c:pt idx="221">
                  <c:v>0.25</c:v>
                </c:pt>
                <c:pt idx="222">
                  <c:v>0.27500000000000002</c:v>
                </c:pt>
                <c:pt idx="223">
                  <c:v>0.27</c:v>
                </c:pt>
                <c:pt idx="224">
                  <c:v>0.26</c:v>
                </c:pt>
                <c:pt idx="225">
                  <c:v>0.27</c:v>
                </c:pt>
                <c:pt idx="226">
                  <c:v>0.26</c:v>
                </c:pt>
                <c:pt idx="227">
                  <c:v>0.26500000000000001</c:v>
                </c:pt>
                <c:pt idx="228">
                  <c:v>0.27</c:v>
                </c:pt>
                <c:pt idx="229">
                  <c:v>0.26500000000000001</c:v>
                </c:pt>
                <c:pt idx="230">
                  <c:v>0.27500000000000002</c:v>
                </c:pt>
                <c:pt idx="231">
                  <c:v>0.28000000000000003</c:v>
                </c:pt>
                <c:pt idx="232">
                  <c:v>0.27500000000000002</c:v>
                </c:pt>
                <c:pt idx="233">
                  <c:v>0.26500000000000001</c:v>
                </c:pt>
                <c:pt idx="234">
                  <c:v>0.255</c:v>
                </c:pt>
                <c:pt idx="235">
                  <c:v>0.245</c:v>
                </c:pt>
                <c:pt idx="236">
                  <c:v>0.23499999999999999</c:v>
                </c:pt>
                <c:pt idx="237">
                  <c:v>0.23499999999999999</c:v>
                </c:pt>
                <c:pt idx="238">
                  <c:v>0.22500000000000001</c:v>
                </c:pt>
                <c:pt idx="239">
                  <c:v>0.22500000000000001</c:v>
                </c:pt>
                <c:pt idx="240">
                  <c:v>0.22</c:v>
                </c:pt>
                <c:pt idx="241">
                  <c:v>0.23</c:v>
                </c:pt>
                <c:pt idx="242">
                  <c:v>0.22500000000000001</c:v>
                </c:pt>
                <c:pt idx="243">
                  <c:v>0.23499999999999999</c:v>
                </c:pt>
                <c:pt idx="244">
                  <c:v>0.23</c:v>
                </c:pt>
                <c:pt idx="245">
                  <c:v>0.22500000000000001</c:v>
                </c:pt>
                <c:pt idx="246">
                  <c:v>0.21</c:v>
                </c:pt>
                <c:pt idx="247">
                  <c:v>0.21</c:v>
                </c:pt>
                <c:pt idx="248">
                  <c:v>0.20499999999999999</c:v>
                </c:pt>
                <c:pt idx="249">
                  <c:v>0.22</c:v>
                </c:pt>
                <c:pt idx="250">
                  <c:v>0.20499999999999999</c:v>
                </c:pt>
                <c:pt idx="251">
                  <c:v>0.215</c:v>
                </c:pt>
                <c:pt idx="252">
                  <c:v>0.21</c:v>
                </c:pt>
                <c:pt idx="253">
                  <c:v>0.2</c:v>
                </c:pt>
                <c:pt idx="254">
                  <c:v>0.20499999999999999</c:v>
                </c:pt>
                <c:pt idx="255">
                  <c:v>0.22</c:v>
                </c:pt>
                <c:pt idx="256">
                  <c:v>0.23</c:v>
                </c:pt>
                <c:pt idx="257">
                  <c:v>0.20499999999999999</c:v>
                </c:pt>
                <c:pt idx="258">
                  <c:v>0.20499999999999999</c:v>
                </c:pt>
                <c:pt idx="259">
                  <c:v>0.2</c:v>
                </c:pt>
                <c:pt idx="260">
                  <c:v>0.20499999999999999</c:v>
                </c:pt>
                <c:pt idx="261">
                  <c:v>0.20499999999999999</c:v>
                </c:pt>
                <c:pt idx="262">
                  <c:v>0.2</c:v>
                </c:pt>
                <c:pt idx="263">
                  <c:v>0.2</c:v>
                </c:pt>
                <c:pt idx="264">
                  <c:v>0.2</c:v>
                </c:pt>
                <c:pt idx="265">
                  <c:v>0.19500000000000001</c:v>
                </c:pt>
                <c:pt idx="266">
                  <c:v>0.2</c:v>
                </c:pt>
                <c:pt idx="267">
                  <c:v>0.2</c:v>
                </c:pt>
                <c:pt idx="268">
                  <c:v>0.2</c:v>
                </c:pt>
                <c:pt idx="269">
                  <c:v>0.19500000000000001</c:v>
                </c:pt>
                <c:pt idx="270">
                  <c:v>0.185</c:v>
                </c:pt>
                <c:pt idx="271">
                  <c:v>0.185</c:v>
                </c:pt>
                <c:pt idx="272">
                  <c:v>0.19</c:v>
                </c:pt>
                <c:pt idx="273">
                  <c:v>0.18</c:v>
                </c:pt>
                <c:pt idx="274">
                  <c:v>0.17499999999999999</c:v>
                </c:pt>
                <c:pt idx="275">
                  <c:v>0.18</c:v>
                </c:pt>
                <c:pt idx="276">
                  <c:v>0.185</c:v>
                </c:pt>
                <c:pt idx="277">
                  <c:v>0.185</c:v>
                </c:pt>
                <c:pt idx="278">
                  <c:v>0.18</c:v>
                </c:pt>
                <c:pt idx="279">
                  <c:v>0.18</c:v>
                </c:pt>
                <c:pt idx="280">
                  <c:v>0.17499999999999999</c:v>
                </c:pt>
                <c:pt idx="281">
                  <c:v>0.17</c:v>
                </c:pt>
                <c:pt idx="282">
                  <c:v>0.185</c:v>
                </c:pt>
                <c:pt idx="283">
                  <c:v>0.17499999999999999</c:v>
                </c:pt>
                <c:pt idx="284">
                  <c:v>0.18</c:v>
                </c:pt>
                <c:pt idx="285">
                  <c:v>0.18</c:v>
                </c:pt>
                <c:pt idx="286">
                  <c:v>0.185</c:v>
                </c:pt>
                <c:pt idx="287">
                  <c:v>0.19500000000000001</c:v>
                </c:pt>
                <c:pt idx="288">
                  <c:v>0.20499999999999999</c:v>
                </c:pt>
                <c:pt idx="289">
                  <c:v>0.2</c:v>
                </c:pt>
                <c:pt idx="290">
                  <c:v>0.19</c:v>
                </c:pt>
                <c:pt idx="291">
                  <c:v>0.19500000000000001</c:v>
                </c:pt>
                <c:pt idx="292">
                  <c:v>0.20499999999999999</c:v>
                </c:pt>
                <c:pt idx="293">
                  <c:v>0.215</c:v>
                </c:pt>
                <c:pt idx="294">
                  <c:v>0.23</c:v>
                </c:pt>
                <c:pt idx="295">
                  <c:v>0.23499999999999999</c:v>
                </c:pt>
                <c:pt idx="296">
                  <c:v>0.22</c:v>
                </c:pt>
                <c:pt idx="297">
                  <c:v>0.215</c:v>
                </c:pt>
                <c:pt idx="298">
                  <c:v>0.215</c:v>
                </c:pt>
                <c:pt idx="299">
                  <c:v>0.22</c:v>
                </c:pt>
                <c:pt idx="300">
                  <c:v>0.22</c:v>
                </c:pt>
                <c:pt idx="301">
                  <c:v>0.21</c:v>
                </c:pt>
                <c:pt idx="302">
                  <c:v>0.22500000000000001</c:v>
                </c:pt>
                <c:pt idx="303">
                  <c:v>0.215</c:v>
                </c:pt>
                <c:pt idx="304">
                  <c:v>0.215</c:v>
                </c:pt>
                <c:pt idx="305">
                  <c:v>0.20499999999999999</c:v>
                </c:pt>
                <c:pt idx="306">
                  <c:v>0.22500000000000001</c:v>
                </c:pt>
                <c:pt idx="307">
                  <c:v>0.22</c:v>
                </c:pt>
                <c:pt idx="308">
                  <c:v>0.22</c:v>
                </c:pt>
                <c:pt idx="309">
                  <c:v>0.21</c:v>
                </c:pt>
                <c:pt idx="310">
                  <c:v>0.22</c:v>
                </c:pt>
                <c:pt idx="311">
                  <c:v>0.22500000000000001</c:v>
                </c:pt>
                <c:pt idx="312">
                  <c:v>0.215</c:v>
                </c:pt>
                <c:pt idx="313">
                  <c:v>0.22</c:v>
                </c:pt>
                <c:pt idx="314">
                  <c:v>0.22</c:v>
                </c:pt>
                <c:pt idx="315">
                  <c:v>0.215</c:v>
                </c:pt>
                <c:pt idx="316">
                  <c:v>0.21</c:v>
                </c:pt>
                <c:pt idx="317">
                  <c:v>0.21</c:v>
                </c:pt>
                <c:pt idx="318">
                  <c:v>0.21</c:v>
                </c:pt>
                <c:pt idx="319">
                  <c:v>0.22500000000000001</c:v>
                </c:pt>
                <c:pt idx="320">
                  <c:v>0.24</c:v>
                </c:pt>
                <c:pt idx="321">
                  <c:v>0.26</c:v>
                </c:pt>
                <c:pt idx="322">
                  <c:v>0.27</c:v>
                </c:pt>
                <c:pt idx="323">
                  <c:v>0.28499999999999998</c:v>
                </c:pt>
                <c:pt idx="324">
                  <c:v>0.28999999999999998</c:v>
                </c:pt>
                <c:pt idx="325">
                  <c:v>0.29499999999999998</c:v>
                </c:pt>
                <c:pt idx="326">
                  <c:v>0.28999999999999998</c:v>
                </c:pt>
                <c:pt idx="327">
                  <c:v>0.28999999999999998</c:v>
                </c:pt>
                <c:pt idx="328">
                  <c:v>0.30499999999999999</c:v>
                </c:pt>
                <c:pt idx="329">
                  <c:v>0.31</c:v>
                </c:pt>
                <c:pt idx="330">
                  <c:v>0.29499999999999998</c:v>
                </c:pt>
                <c:pt idx="331">
                  <c:v>0.30499999999999999</c:v>
                </c:pt>
                <c:pt idx="332">
                  <c:v>0.31</c:v>
                </c:pt>
                <c:pt idx="333">
                  <c:v>0.315</c:v>
                </c:pt>
                <c:pt idx="334">
                  <c:v>0.315</c:v>
                </c:pt>
                <c:pt idx="335">
                  <c:v>0.315</c:v>
                </c:pt>
                <c:pt idx="336">
                  <c:v>0.29499999999999998</c:v>
                </c:pt>
                <c:pt idx="337">
                  <c:v>0.28999999999999998</c:v>
                </c:pt>
                <c:pt idx="338">
                  <c:v>0.28999999999999998</c:v>
                </c:pt>
                <c:pt idx="339">
                  <c:v>0.28999999999999998</c:v>
                </c:pt>
                <c:pt idx="340">
                  <c:v>0.28999999999999998</c:v>
                </c:pt>
                <c:pt idx="341">
                  <c:v>0.3</c:v>
                </c:pt>
                <c:pt idx="342">
                  <c:v>0.29499999999999998</c:v>
                </c:pt>
                <c:pt idx="343">
                  <c:v>0.29499999999999998</c:v>
                </c:pt>
                <c:pt idx="344">
                  <c:v>0.3</c:v>
                </c:pt>
                <c:pt idx="345">
                  <c:v>0.29499999999999998</c:v>
                </c:pt>
                <c:pt idx="346">
                  <c:v>0.28000000000000003</c:v>
                </c:pt>
                <c:pt idx="347">
                  <c:v>0.28499999999999998</c:v>
                </c:pt>
                <c:pt idx="348">
                  <c:v>0.31</c:v>
                </c:pt>
                <c:pt idx="349">
                  <c:v>0.30499999999999999</c:v>
                </c:pt>
                <c:pt idx="350">
                  <c:v>0.29499999999999998</c:v>
                </c:pt>
                <c:pt idx="351">
                  <c:v>0.28499999999999998</c:v>
                </c:pt>
                <c:pt idx="352">
                  <c:v>0.28499999999999998</c:v>
                </c:pt>
                <c:pt idx="353">
                  <c:v>0.28499999999999998</c:v>
                </c:pt>
                <c:pt idx="354">
                  <c:v>0.28000000000000003</c:v>
                </c:pt>
                <c:pt idx="355">
                  <c:v>0.28499999999999998</c:v>
                </c:pt>
                <c:pt idx="356">
                  <c:v>0.28999999999999998</c:v>
                </c:pt>
                <c:pt idx="357">
                  <c:v>0.28999999999999998</c:v>
                </c:pt>
                <c:pt idx="358">
                  <c:v>0.29499999999999998</c:v>
                </c:pt>
                <c:pt idx="359">
                  <c:v>0.27500000000000002</c:v>
                </c:pt>
                <c:pt idx="360">
                  <c:v>0.28999999999999998</c:v>
                </c:pt>
                <c:pt idx="361">
                  <c:v>0.28999999999999998</c:v>
                </c:pt>
                <c:pt idx="362">
                  <c:v>0.28499999999999998</c:v>
                </c:pt>
                <c:pt idx="363">
                  <c:v>0.27</c:v>
                </c:pt>
                <c:pt idx="364">
                  <c:v>0.27500000000000002</c:v>
                </c:pt>
                <c:pt idx="365">
                  <c:v>0.27500000000000002</c:v>
                </c:pt>
                <c:pt idx="366">
                  <c:v>0.27500000000000002</c:v>
                </c:pt>
                <c:pt idx="367">
                  <c:v>0.27500000000000002</c:v>
                </c:pt>
                <c:pt idx="368">
                  <c:v>0.27500000000000002</c:v>
                </c:pt>
                <c:pt idx="369">
                  <c:v>0.28000000000000003</c:v>
                </c:pt>
                <c:pt idx="370">
                  <c:v>0.28499999999999998</c:v>
                </c:pt>
                <c:pt idx="371">
                  <c:v>0.28499999999999998</c:v>
                </c:pt>
                <c:pt idx="372">
                  <c:v>0.28999999999999998</c:v>
                </c:pt>
                <c:pt idx="373">
                  <c:v>0.29499999999999998</c:v>
                </c:pt>
                <c:pt idx="374">
                  <c:v>0.29499999999999998</c:v>
                </c:pt>
                <c:pt idx="375">
                  <c:v>0.28499999999999998</c:v>
                </c:pt>
                <c:pt idx="376">
                  <c:v>0.28499999999999998</c:v>
                </c:pt>
                <c:pt idx="377">
                  <c:v>0.27500000000000002</c:v>
                </c:pt>
                <c:pt idx="378">
                  <c:v>0.27</c:v>
                </c:pt>
                <c:pt idx="379">
                  <c:v>0.27500000000000002</c:v>
                </c:pt>
                <c:pt idx="380">
                  <c:v>0.27</c:v>
                </c:pt>
                <c:pt idx="381">
                  <c:v>0.28000000000000003</c:v>
                </c:pt>
                <c:pt idx="382">
                  <c:v>0.28000000000000003</c:v>
                </c:pt>
                <c:pt idx="383">
                  <c:v>0.26500000000000001</c:v>
                </c:pt>
                <c:pt idx="384">
                  <c:v>0.26</c:v>
                </c:pt>
                <c:pt idx="385">
                  <c:v>0.24</c:v>
                </c:pt>
                <c:pt idx="386">
                  <c:v>0.245</c:v>
                </c:pt>
                <c:pt idx="387">
                  <c:v>0.245</c:v>
                </c:pt>
                <c:pt idx="388">
                  <c:v>0.26500000000000001</c:v>
                </c:pt>
                <c:pt idx="389">
                  <c:v>0.27</c:v>
                </c:pt>
                <c:pt idx="390">
                  <c:v>0.26500000000000001</c:v>
                </c:pt>
                <c:pt idx="391">
                  <c:v>0.26</c:v>
                </c:pt>
                <c:pt idx="392">
                  <c:v>0.26500000000000001</c:v>
                </c:pt>
                <c:pt idx="393">
                  <c:v>0.3</c:v>
                </c:pt>
                <c:pt idx="394">
                  <c:v>0.29499999999999998</c:v>
                </c:pt>
                <c:pt idx="395">
                  <c:v>0.28999999999999998</c:v>
                </c:pt>
                <c:pt idx="396">
                  <c:v>0.3</c:v>
                </c:pt>
                <c:pt idx="397">
                  <c:v>0.31</c:v>
                </c:pt>
                <c:pt idx="398">
                  <c:v>0.28499999999999998</c:v>
                </c:pt>
                <c:pt idx="399">
                  <c:v>0.29499999999999998</c:v>
                </c:pt>
                <c:pt idx="400">
                  <c:v>0.3</c:v>
                </c:pt>
                <c:pt idx="401">
                  <c:v>0.29499999999999998</c:v>
                </c:pt>
                <c:pt idx="402">
                  <c:v>0.29499999999999998</c:v>
                </c:pt>
                <c:pt idx="403">
                  <c:v>0.28999999999999998</c:v>
                </c:pt>
                <c:pt idx="404">
                  <c:v>0.28999999999999998</c:v>
                </c:pt>
                <c:pt idx="405">
                  <c:v>0.28499999999999998</c:v>
                </c:pt>
                <c:pt idx="406">
                  <c:v>0.28499999999999998</c:v>
                </c:pt>
                <c:pt idx="407">
                  <c:v>0.28000000000000003</c:v>
                </c:pt>
                <c:pt idx="408">
                  <c:v>0.28999999999999998</c:v>
                </c:pt>
                <c:pt idx="409">
                  <c:v>0.29499999999999998</c:v>
                </c:pt>
                <c:pt idx="410">
                  <c:v>0.28999999999999998</c:v>
                </c:pt>
                <c:pt idx="411">
                  <c:v>0.28000000000000003</c:v>
                </c:pt>
                <c:pt idx="412">
                  <c:v>0.28000000000000003</c:v>
                </c:pt>
                <c:pt idx="413">
                  <c:v>0.28000000000000003</c:v>
                </c:pt>
                <c:pt idx="414">
                  <c:v>0.26500000000000001</c:v>
                </c:pt>
                <c:pt idx="415">
                  <c:v>0.27</c:v>
                </c:pt>
                <c:pt idx="416">
                  <c:v>0.26500000000000001</c:v>
                </c:pt>
                <c:pt idx="417">
                  <c:v>0.26</c:v>
                </c:pt>
                <c:pt idx="418">
                  <c:v>0.26</c:v>
                </c:pt>
                <c:pt idx="419">
                  <c:v>0.26500000000000001</c:v>
                </c:pt>
                <c:pt idx="420">
                  <c:v>0.26500000000000001</c:v>
                </c:pt>
                <c:pt idx="421">
                  <c:v>0.27500000000000002</c:v>
                </c:pt>
                <c:pt idx="422">
                  <c:v>0.28499999999999998</c:v>
                </c:pt>
                <c:pt idx="423">
                  <c:v>0.3</c:v>
                </c:pt>
                <c:pt idx="424">
                  <c:v>0.29499999999999998</c:v>
                </c:pt>
                <c:pt idx="425">
                  <c:v>0.28999999999999998</c:v>
                </c:pt>
                <c:pt idx="426">
                  <c:v>0.28499999999999998</c:v>
                </c:pt>
                <c:pt idx="427">
                  <c:v>0.28499999999999998</c:v>
                </c:pt>
                <c:pt idx="428">
                  <c:v>0.28499999999999998</c:v>
                </c:pt>
                <c:pt idx="429">
                  <c:v>0.28499999999999998</c:v>
                </c:pt>
                <c:pt idx="430">
                  <c:v>0.28999999999999998</c:v>
                </c:pt>
                <c:pt idx="431">
                  <c:v>0.28499999999999998</c:v>
                </c:pt>
                <c:pt idx="432">
                  <c:v>0.28000000000000003</c:v>
                </c:pt>
                <c:pt idx="433">
                  <c:v>0.28499999999999998</c:v>
                </c:pt>
                <c:pt idx="434">
                  <c:v>0.28000000000000003</c:v>
                </c:pt>
                <c:pt idx="435">
                  <c:v>0.28000000000000003</c:v>
                </c:pt>
                <c:pt idx="436">
                  <c:v>0.28999999999999998</c:v>
                </c:pt>
                <c:pt idx="437">
                  <c:v>0.28000000000000003</c:v>
                </c:pt>
                <c:pt idx="438">
                  <c:v>0.28000000000000003</c:v>
                </c:pt>
                <c:pt idx="439">
                  <c:v>0.28499999999999998</c:v>
                </c:pt>
                <c:pt idx="440">
                  <c:v>0.28499999999999998</c:v>
                </c:pt>
                <c:pt idx="441">
                  <c:v>0.28999999999999998</c:v>
                </c:pt>
                <c:pt idx="442">
                  <c:v>0.30499999999999999</c:v>
                </c:pt>
                <c:pt idx="443">
                  <c:v>0.3</c:v>
                </c:pt>
                <c:pt idx="444">
                  <c:v>0.3</c:v>
                </c:pt>
                <c:pt idx="445">
                  <c:v>0.32</c:v>
                </c:pt>
                <c:pt idx="446">
                  <c:v>0.36</c:v>
                </c:pt>
                <c:pt idx="447">
                  <c:v>0.36</c:v>
                </c:pt>
                <c:pt idx="448">
                  <c:v>0.37</c:v>
                </c:pt>
                <c:pt idx="449">
                  <c:v>0.375</c:v>
                </c:pt>
                <c:pt idx="450">
                  <c:v>0.35</c:v>
                </c:pt>
                <c:pt idx="451">
                  <c:v>0.33</c:v>
                </c:pt>
                <c:pt idx="452">
                  <c:v>0.33500000000000002</c:v>
                </c:pt>
                <c:pt idx="453">
                  <c:v>0.32500000000000001</c:v>
                </c:pt>
                <c:pt idx="454">
                  <c:v>0.33</c:v>
                </c:pt>
                <c:pt idx="455">
                  <c:v>0.32500000000000001</c:v>
                </c:pt>
                <c:pt idx="456">
                  <c:v>0.31</c:v>
                </c:pt>
                <c:pt idx="457">
                  <c:v>0.32</c:v>
                </c:pt>
                <c:pt idx="458">
                  <c:v>0.315</c:v>
                </c:pt>
                <c:pt idx="459">
                  <c:v>0.315</c:v>
                </c:pt>
                <c:pt idx="460">
                  <c:v>0.31</c:v>
                </c:pt>
                <c:pt idx="461">
                  <c:v>0.3</c:v>
                </c:pt>
                <c:pt idx="462">
                  <c:v>0.29499999999999998</c:v>
                </c:pt>
                <c:pt idx="463">
                  <c:v>0.28499999999999998</c:v>
                </c:pt>
                <c:pt idx="464">
                  <c:v>0.28000000000000003</c:v>
                </c:pt>
                <c:pt idx="465">
                  <c:v>0.28499999999999998</c:v>
                </c:pt>
                <c:pt idx="466">
                  <c:v>0.3</c:v>
                </c:pt>
                <c:pt idx="467">
                  <c:v>0.31</c:v>
                </c:pt>
                <c:pt idx="468">
                  <c:v>0.32</c:v>
                </c:pt>
                <c:pt idx="469">
                  <c:v>0.32</c:v>
                </c:pt>
                <c:pt idx="470">
                  <c:v>0.31</c:v>
                </c:pt>
                <c:pt idx="471">
                  <c:v>0.29499999999999998</c:v>
                </c:pt>
                <c:pt idx="472">
                  <c:v>0.29499999999999998</c:v>
                </c:pt>
                <c:pt idx="473">
                  <c:v>0.29499999999999998</c:v>
                </c:pt>
                <c:pt idx="474">
                  <c:v>0.31</c:v>
                </c:pt>
                <c:pt idx="475">
                  <c:v>0.31</c:v>
                </c:pt>
                <c:pt idx="476">
                  <c:v>0.315</c:v>
                </c:pt>
                <c:pt idx="477">
                  <c:v>0.33500000000000002</c:v>
                </c:pt>
                <c:pt idx="478">
                  <c:v>0.35</c:v>
                </c:pt>
                <c:pt idx="479">
                  <c:v>0.35</c:v>
                </c:pt>
                <c:pt idx="480">
                  <c:v>0.34</c:v>
                </c:pt>
                <c:pt idx="481">
                  <c:v>0.35</c:v>
                </c:pt>
                <c:pt idx="482">
                  <c:v>0.33500000000000002</c:v>
                </c:pt>
                <c:pt idx="483">
                  <c:v>0.34</c:v>
                </c:pt>
                <c:pt idx="484">
                  <c:v>0.35</c:v>
                </c:pt>
                <c:pt idx="485">
                  <c:v>0.36</c:v>
                </c:pt>
                <c:pt idx="486">
                  <c:v>0.36</c:v>
                </c:pt>
                <c:pt idx="487">
                  <c:v>0.35</c:v>
                </c:pt>
                <c:pt idx="488">
                  <c:v>0.35</c:v>
                </c:pt>
                <c:pt idx="489">
                  <c:v>0.35499999999999998</c:v>
                </c:pt>
                <c:pt idx="490">
                  <c:v>0.37</c:v>
                </c:pt>
                <c:pt idx="491">
                  <c:v>0.375</c:v>
                </c:pt>
                <c:pt idx="492">
                  <c:v>0.36499999999999999</c:v>
                </c:pt>
                <c:pt idx="493">
                  <c:v>0.34</c:v>
                </c:pt>
                <c:pt idx="494">
                  <c:v>0.36499999999999999</c:v>
                </c:pt>
                <c:pt idx="495">
                  <c:v>0.35</c:v>
                </c:pt>
                <c:pt idx="496">
                  <c:v>0.34</c:v>
                </c:pt>
                <c:pt idx="497">
                  <c:v>0.35</c:v>
                </c:pt>
                <c:pt idx="498">
                  <c:v>0.35499999999999998</c:v>
                </c:pt>
                <c:pt idx="499">
                  <c:v>0.34</c:v>
                </c:pt>
                <c:pt idx="500">
                  <c:v>0.35499999999999998</c:v>
                </c:pt>
                <c:pt idx="501">
                  <c:v>0.35499999999999998</c:v>
                </c:pt>
                <c:pt idx="502">
                  <c:v>0.33</c:v>
                </c:pt>
                <c:pt idx="503">
                  <c:v>0.33500000000000002</c:v>
                </c:pt>
                <c:pt idx="504">
                  <c:v>0.33500000000000002</c:v>
                </c:pt>
                <c:pt idx="505">
                  <c:v>0.33500000000000002</c:v>
                </c:pt>
                <c:pt idx="506">
                  <c:v>0.32500000000000001</c:v>
                </c:pt>
                <c:pt idx="507">
                  <c:v>0.36</c:v>
                </c:pt>
                <c:pt idx="508">
                  <c:v>0.35</c:v>
                </c:pt>
                <c:pt idx="509">
                  <c:v>0.35</c:v>
                </c:pt>
                <c:pt idx="510">
                  <c:v>0.34499999999999997</c:v>
                </c:pt>
                <c:pt idx="511">
                  <c:v>0.35</c:v>
                </c:pt>
                <c:pt idx="512">
                  <c:v>0.35499999999999998</c:v>
                </c:pt>
                <c:pt idx="513">
                  <c:v>0.375</c:v>
                </c:pt>
                <c:pt idx="514">
                  <c:v>0.39500000000000002</c:v>
                </c:pt>
                <c:pt idx="515">
                  <c:v>0.38</c:v>
                </c:pt>
                <c:pt idx="516">
                  <c:v>0.40500000000000003</c:v>
                </c:pt>
                <c:pt idx="517">
                  <c:v>0.39500000000000002</c:v>
                </c:pt>
                <c:pt idx="518">
                  <c:v>0.39500000000000002</c:v>
                </c:pt>
                <c:pt idx="519">
                  <c:v>0.435</c:v>
                </c:pt>
                <c:pt idx="520">
                  <c:v>0.43</c:v>
                </c:pt>
                <c:pt idx="521">
                  <c:v>0.44</c:v>
                </c:pt>
                <c:pt idx="522">
                  <c:v>0.47</c:v>
                </c:pt>
                <c:pt idx="523">
                  <c:v>0.46500000000000002</c:v>
                </c:pt>
                <c:pt idx="524">
                  <c:v>0.45500000000000002</c:v>
                </c:pt>
                <c:pt idx="525">
                  <c:v>0.46</c:v>
                </c:pt>
                <c:pt idx="526">
                  <c:v>0.47</c:v>
                </c:pt>
                <c:pt idx="527">
                  <c:v>0.46500000000000002</c:v>
                </c:pt>
                <c:pt idx="528">
                  <c:v>0.44</c:v>
                </c:pt>
                <c:pt idx="529">
                  <c:v>0.435</c:v>
                </c:pt>
                <c:pt idx="530">
                  <c:v>0.435</c:v>
                </c:pt>
                <c:pt idx="531">
                  <c:v>0.43</c:v>
                </c:pt>
                <c:pt idx="532">
                  <c:v>0.435</c:v>
                </c:pt>
                <c:pt idx="533">
                  <c:v>0.44500000000000001</c:v>
                </c:pt>
                <c:pt idx="534">
                  <c:v>0.49</c:v>
                </c:pt>
                <c:pt idx="535">
                  <c:v>0.47499999999999998</c:v>
                </c:pt>
                <c:pt idx="536">
                  <c:v>0.47</c:v>
                </c:pt>
                <c:pt idx="537">
                  <c:v>0.48</c:v>
                </c:pt>
                <c:pt idx="538">
                  <c:v>0.46</c:v>
                </c:pt>
                <c:pt idx="539">
                  <c:v>0.495</c:v>
                </c:pt>
                <c:pt idx="540">
                  <c:v>0.49</c:v>
                </c:pt>
                <c:pt idx="541">
                  <c:v>0.5</c:v>
                </c:pt>
                <c:pt idx="542">
                  <c:v>0.48499999999999999</c:v>
                </c:pt>
                <c:pt idx="543">
                  <c:v>0.48</c:v>
                </c:pt>
                <c:pt idx="544">
                  <c:v>0.46</c:v>
                </c:pt>
                <c:pt idx="545">
                  <c:v>0.46500000000000002</c:v>
                </c:pt>
                <c:pt idx="546">
                  <c:v>0.47499999999999998</c:v>
                </c:pt>
                <c:pt idx="547">
                  <c:v>0.48</c:v>
                </c:pt>
                <c:pt idx="548">
                  <c:v>0.48499999999999999</c:v>
                </c:pt>
                <c:pt idx="549">
                  <c:v>0.47</c:v>
                </c:pt>
                <c:pt idx="550">
                  <c:v>0.47499999999999998</c:v>
                </c:pt>
                <c:pt idx="551">
                  <c:v>0.48</c:v>
                </c:pt>
                <c:pt idx="552">
                  <c:v>0.46500000000000002</c:v>
                </c:pt>
                <c:pt idx="553">
                  <c:v>0.46</c:v>
                </c:pt>
                <c:pt idx="554">
                  <c:v>0.45</c:v>
                </c:pt>
                <c:pt idx="555">
                  <c:v>0.435</c:v>
                </c:pt>
                <c:pt idx="556">
                  <c:v>0.40500000000000003</c:v>
                </c:pt>
                <c:pt idx="557">
                  <c:v>0.41</c:v>
                </c:pt>
                <c:pt idx="558">
                  <c:v>0.39500000000000002</c:v>
                </c:pt>
                <c:pt idx="559">
                  <c:v>0.39500000000000002</c:v>
                </c:pt>
                <c:pt idx="560">
                  <c:v>0.43</c:v>
                </c:pt>
                <c:pt idx="561">
                  <c:v>0.43</c:v>
                </c:pt>
                <c:pt idx="562">
                  <c:v>0.45</c:v>
                </c:pt>
                <c:pt idx="563">
                  <c:v>0.47</c:v>
                </c:pt>
                <c:pt idx="564">
                  <c:v>0.46</c:v>
                </c:pt>
                <c:pt idx="565">
                  <c:v>0.45</c:v>
                </c:pt>
                <c:pt idx="566">
                  <c:v>0.43</c:v>
                </c:pt>
                <c:pt idx="567">
                  <c:v>0.42</c:v>
                </c:pt>
                <c:pt idx="568">
                  <c:v>0.41</c:v>
                </c:pt>
                <c:pt idx="569">
                  <c:v>0.41</c:v>
                </c:pt>
                <c:pt idx="570">
                  <c:v>0.39500000000000002</c:v>
                </c:pt>
                <c:pt idx="571">
                  <c:v>0.43</c:v>
                </c:pt>
                <c:pt idx="572">
                  <c:v>0.47499999999999998</c:v>
                </c:pt>
                <c:pt idx="573">
                  <c:v>0.45500000000000002</c:v>
                </c:pt>
                <c:pt idx="574">
                  <c:v>0.46</c:v>
                </c:pt>
                <c:pt idx="575">
                  <c:v>0.435</c:v>
                </c:pt>
                <c:pt idx="576">
                  <c:v>0.43</c:v>
                </c:pt>
                <c:pt idx="577">
                  <c:v>0.46</c:v>
                </c:pt>
                <c:pt idx="578">
                  <c:v>0.48499999999999999</c:v>
                </c:pt>
                <c:pt idx="579">
                  <c:v>0.495</c:v>
                </c:pt>
                <c:pt idx="580">
                  <c:v>0.51</c:v>
                </c:pt>
                <c:pt idx="581">
                  <c:v>0.5</c:v>
                </c:pt>
                <c:pt idx="582">
                  <c:v>0.51</c:v>
                </c:pt>
                <c:pt idx="583">
                  <c:v>0.5</c:v>
                </c:pt>
                <c:pt idx="584">
                  <c:v>0.5</c:v>
                </c:pt>
                <c:pt idx="585">
                  <c:v>0.52</c:v>
                </c:pt>
                <c:pt idx="586">
                  <c:v>0.55000000000000004</c:v>
                </c:pt>
                <c:pt idx="587">
                  <c:v>0.51</c:v>
                </c:pt>
                <c:pt idx="588">
                  <c:v>0.52</c:v>
                </c:pt>
                <c:pt idx="589">
                  <c:v>0.56000000000000005</c:v>
                </c:pt>
                <c:pt idx="590">
                  <c:v>0.54</c:v>
                </c:pt>
                <c:pt idx="591">
                  <c:v>0.53</c:v>
                </c:pt>
                <c:pt idx="592">
                  <c:v>0.54</c:v>
                </c:pt>
                <c:pt idx="593">
                  <c:v>0.54</c:v>
                </c:pt>
                <c:pt idx="594">
                  <c:v>0.495</c:v>
                </c:pt>
                <c:pt idx="595">
                  <c:v>0.49</c:v>
                </c:pt>
                <c:pt idx="596">
                  <c:v>0.495</c:v>
                </c:pt>
                <c:pt idx="597">
                  <c:v>0.48499999999999999</c:v>
                </c:pt>
                <c:pt idx="598">
                  <c:v>0.47499999999999998</c:v>
                </c:pt>
                <c:pt idx="599">
                  <c:v>0.46500000000000002</c:v>
                </c:pt>
                <c:pt idx="600">
                  <c:v>0.47</c:v>
                </c:pt>
                <c:pt idx="601">
                  <c:v>0.47</c:v>
                </c:pt>
                <c:pt idx="602">
                  <c:v>0.46</c:v>
                </c:pt>
                <c:pt idx="603">
                  <c:v>0.43</c:v>
                </c:pt>
                <c:pt idx="604">
                  <c:v>0.45</c:v>
                </c:pt>
                <c:pt idx="605">
                  <c:v>0.42499999999999999</c:v>
                </c:pt>
                <c:pt idx="606">
                  <c:v>0.39</c:v>
                </c:pt>
                <c:pt idx="607">
                  <c:v>0.38500000000000001</c:v>
                </c:pt>
              </c:numCache>
            </c:numRef>
          </c:val>
          <c:smooth val="0"/>
          <c:extLst>
            <c:ext xmlns:c16="http://schemas.microsoft.com/office/drawing/2014/chart" uri="{C3380CC4-5D6E-409C-BE32-E72D297353CC}">
              <c16:uniqueId val="{00000000-7FBF-41F8-8CE8-E522954BA875}"/>
            </c:ext>
          </c:extLst>
        </c:ser>
        <c:dLbls>
          <c:showLegendKey val="0"/>
          <c:showVal val="0"/>
          <c:showCatName val="0"/>
          <c:showSerName val="0"/>
          <c:showPercent val="0"/>
          <c:showBubbleSize val="0"/>
        </c:dLbls>
        <c:smooth val="0"/>
        <c:axId val="444324336"/>
        <c:axId val="182562552"/>
      </c:lineChart>
      <c:dateAx>
        <c:axId val="444324336"/>
        <c:scaling>
          <c:orientation val="minMax"/>
          <c:min val="43922"/>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2">
                    <a:lumMod val="50000"/>
                  </a:schemeClr>
                </a:solidFill>
                <a:latin typeface="+mn-lt"/>
                <a:ea typeface="+mn-ea"/>
                <a:cs typeface="+mn-cs"/>
              </a:defRPr>
            </a:pPr>
            <a:endParaRPr lang="en-US"/>
          </a:p>
        </c:txPr>
        <c:crossAx val="182562552"/>
        <c:crosses val="autoZero"/>
        <c:auto val="1"/>
        <c:lblOffset val="100"/>
        <c:baseTimeUnit val="days"/>
        <c:majorUnit val="1"/>
        <c:majorTimeUnit val="months"/>
      </c:dateAx>
      <c:valAx>
        <c:axId val="182562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crossAx val="44432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FFFFFF">
          <a:lumMod val="85000"/>
        </a:srgb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tx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2E10-4E58-8826-C8B90574DD3E}"/>
              </c:ext>
            </c:extLst>
          </c:dPt>
          <c:dPt>
            <c:idx val="1"/>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2E10-4E58-8826-C8B90574DD3E}"/>
              </c:ext>
            </c:extLst>
          </c:dPt>
          <c:dPt>
            <c:idx val="2"/>
            <c:bubble3D val="0"/>
            <c:spPr>
              <a:solidFill>
                <a:schemeClr val="accent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2E10-4E58-8826-C8B90574DD3E}"/>
              </c:ext>
            </c:extLst>
          </c:dPt>
          <c:dPt>
            <c:idx val="3"/>
            <c:bubble3D val="0"/>
            <c:spPr>
              <a:solidFill>
                <a:schemeClr val="accent3"/>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2E10-4E58-8826-C8B90574DD3E}"/>
              </c:ext>
            </c:extLst>
          </c:dPt>
          <c:dPt>
            <c:idx val="4"/>
            <c:bubble3D val="0"/>
            <c:spPr>
              <a:solidFill>
                <a:schemeClr val="accent4"/>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2E10-4E58-8826-C8B90574DD3E}"/>
              </c:ext>
            </c:extLst>
          </c:dPt>
          <c:dPt>
            <c:idx val="5"/>
            <c:bubble3D val="0"/>
            <c:spPr>
              <a:solidFill>
                <a:schemeClr val="bg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2E10-4E58-8826-C8B90574DD3E}"/>
              </c:ext>
            </c:extLst>
          </c:dPt>
          <c:dLbls>
            <c:dLbl>
              <c:idx val="0"/>
              <c:layout>
                <c:manualLayout>
                  <c:x val="4.2698875074113483E-2"/>
                  <c:y val="-9.9427298950068077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fld id="{9761D5A5-760E-48CA-B668-24D60C248D6B}" type="CATEGORYNAME">
                      <a:rPr lang="en-US" sz="90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[CATEGORY NAME]</a:t>
                    </a:fld>
                    <a:r>
                      <a:rPr lang="en-US" sz="900" baseline="0">
                        <a:solidFill>
                          <a:schemeClr val="tx2">
                            <a:lumMod val="75000"/>
                          </a:schemeClr>
                        </a:solidFill>
                      </a:rPr>
                      <a:t>
</a:t>
                    </a:r>
                    <a:fld id="{44776EAE-7DE6-4F5B-A5CE-DB912D857F6F}" type="VALUE">
                      <a:rPr lang="en-US" sz="900" baseline="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[VALUE]</a:t>
                    </a:fld>
                    <a:endParaRPr lang="en-US" sz="900" baseline="0">
                      <a:solidFill>
                        <a:schemeClr val="tx2">
                          <a:lumMod val="7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4421194827710757"/>
                      <c:h val="0.11187997333666624"/>
                    </c:manualLayout>
                  </c15:layout>
                  <c15:dlblFieldTable/>
                  <c15:showDataLabelsRange val="0"/>
                </c:ext>
                <c:ext xmlns:c16="http://schemas.microsoft.com/office/drawing/2014/chart" uri="{C3380CC4-5D6E-409C-BE32-E72D297353CC}">
                  <c16:uniqueId val="{00000001-2E10-4E58-8826-C8B90574DD3E}"/>
                </c:ext>
              </c:extLst>
            </c:dLbl>
            <c:dLbl>
              <c:idx val="1"/>
              <c:layout>
                <c:manualLayout>
                  <c:x val="9.1464004305757601E-2"/>
                  <c:y val="-5.7889521022941044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fld id="{E972BA6F-EA1B-41FD-8CAE-7A7B97FC5AC5}" type="CATEGORYNAME">
                      <a:rPr lang="en-US" sz="90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[CATEGORY NAME]</a:t>
                    </a:fld>
                    <a:r>
                      <a:rPr lang="en-US" sz="900" baseline="0">
                        <a:solidFill>
                          <a:schemeClr val="tx2">
                            <a:lumMod val="75000"/>
                          </a:schemeClr>
                        </a:solidFill>
                      </a:rPr>
                      <a:t>
</a:t>
                    </a:r>
                    <a:fld id="{BA5F21AA-F940-4A5A-BFDF-6405E4612F23}" type="VALUE">
                      <a:rPr lang="en-US" sz="900" baseline="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[VALUE]</a:t>
                    </a:fld>
                    <a:endParaRPr lang="en-US" sz="900" baseline="0">
                      <a:solidFill>
                        <a:schemeClr val="tx2">
                          <a:lumMod val="7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306808357100443"/>
                      <c:h val="0.12289340043648651"/>
                    </c:manualLayout>
                  </c15:layout>
                  <c15:dlblFieldTable/>
                  <c15:showDataLabelsRange val="0"/>
                </c:ext>
                <c:ext xmlns:c16="http://schemas.microsoft.com/office/drawing/2014/chart" uri="{C3380CC4-5D6E-409C-BE32-E72D297353CC}">
                  <c16:uniqueId val="{00000003-2E10-4E58-8826-C8B90574DD3E}"/>
                </c:ext>
              </c:extLst>
            </c:dLbl>
            <c:dLbl>
              <c:idx val="2"/>
              <c:layout>
                <c:manualLayout>
                  <c:x val="0.1443449248059708"/>
                  <c:y val="-2.225187204956055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fld id="{CF52D297-9589-433E-80CE-0FE3612D30AE}" type="CATEGORYNAME">
                      <a:rPr lang="en-US" sz="90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[CATEGORY NAME]</a:t>
                    </a:fld>
                    <a:r>
                      <a:rPr lang="en-US" sz="900" baseline="0">
                        <a:solidFill>
                          <a:schemeClr val="tx2">
                            <a:lumMod val="75000"/>
                          </a:schemeClr>
                        </a:solidFill>
                      </a:rPr>
                      <a:t>
</a:t>
                    </a:r>
                    <a:fld id="{45055C05-8944-4A17-A13B-B8BAD7EDCDD6}" type="VALUE">
                      <a:rPr lang="en-US" sz="900" baseline="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[VALUE]</a:t>
                    </a:fld>
                    <a:endParaRPr lang="en-US" sz="900" baseline="0">
                      <a:solidFill>
                        <a:schemeClr val="tx2">
                          <a:lumMod val="7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596274523622199"/>
                      <c:h val="0.1648078685187841"/>
                    </c:manualLayout>
                  </c15:layout>
                  <c15:dlblFieldTable/>
                  <c15:showDataLabelsRange val="0"/>
                </c:ext>
                <c:ext xmlns:c16="http://schemas.microsoft.com/office/drawing/2014/chart" uri="{C3380CC4-5D6E-409C-BE32-E72D297353CC}">
                  <c16:uniqueId val="{00000005-2E10-4E58-8826-C8B90574DD3E}"/>
                </c:ext>
              </c:extLst>
            </c:dLbl>
            <c:dLbl>
              <c:idx val="3"/>
              <c:layout>
                <c:manualLayout>
                  <c:x val="0.1479556209946149"/>
                  <c:y val="2.26119104296517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fld id="{F962DE97-D26E-4C51-AE72-E7785D29C61A}" type="CATEGORYNAME">
                      <a:rPr lang="en-US" sz="90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[CATEGORY NAME]</a:t>
                    </a:fld>
                    <a:r>
                      <a:rPr lang="en-US" sz="900" baseline="0">
                        <a:solidFill>
                          <a:schemeClr val="tx2">
                            <a:lumMod val="75000"/>
                          </a:schemeClr>
                        </a:solidFill>
                      </a:rPr>
                      <a:t>
</a:t>
                    </a:r>
                    <a:fld id="{96D09AE1-33EE-4115-96E1-4F9D8376F897}" type="VALUE">
                      <a:rPr lang="en-US" sz="900" baseline="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[VALUE]</a:t>
                    </a:fld>
                    <a:endParaRPr lang="en-US" sz="900" baseline="0">
                      <a:solidFill>
                        <a:schemeClr val="tx2">
                          <a:lumMod val="7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9900523836063741"/>
                      <c:h val="0.1959355867335458"/>
                    </c:manualLayout>
                  </c15:layout>
                  <c15:dlblFieldTable/>
                  <c15:showDataLabelsRange val="0"/>
                </c:ext>
                <c:ext xmlns:c16="http://schemas.microsoft.com/office/drawing/2014/chart" uri="{C3380CC4-5D6E-409C-BE32-E72D297353CC}">
                  <c16:uniqueId val="{00000007-2E10-4E58-8826-C8B90574DD3E}"/>
                </c:ext>
              </c:extLst>
            </c:dLbl>
            <c:dLbl>
              <c:idx val="4"/>
              <c:layout>
                <c:manualLayout>
                  <c:x val="0.15306832542984444"/>
                  <c:y val="5.707672546680204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fld id="{4B811689-6C88-45E5-834D-663DBB8F34A1}" type="CATEGORYNAME">
                      <a:rPr lang="en-US" sz="90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[CATEGORY NAME]</a:t>
                    </a:fld>
                    <a:r>
                      <a:rPr lang="en-US" sz="900" baseline="0">
                        <a:solidFill>
                          <a:schemeClr val="tx2">
                            <a:lumMod val="75000"/>
                          </a:schemeClr>
                        </a:solidFill>
                      </a:rPr>
                      <a:t>
</a:t>
                    </a:r>
                    <a:fld id="{1BA0D972-EF2D-4988-A116-6800D3ADD9EE}" type="VALUE">
                      <a:rPr lang="en-US" sz="900" baseline="0">
                        <a:solidFill>
                          <a:schemeClr val="tx2">
                            <a:lumMod val="75000"/>
                          </a:schemeClr>
                        </a:solidFill>
                      </a:rPr>
                      <a:pPr>
                        <a:defRPr>
                          <a:solidFill>
                            <a:schemeClr val="tx2">
                              <a:lumMod val="75000"/>
                            </a:schemeClr>
                          </a:solidFill>
                          <a:latin typeface="Arial" panose="020B0604020202020204" pitchFamily="34" charset="0"/>
                          <a:cs typeface="Arial" panose="020B0604020202020204" pitchFamily="34" charset="0"/>
                        </a:defRPr>
                      </a:pPr>
                      <a:t>[VALUE]</a:t>
                    </a:fld>
                    <a:endParaRPr lang="en-US" sz="900" baseline="0">
                      <a:solidFill>
                        <a:schemeClr val="tx2">
                          <a:lumMod val="7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240101125726211"/>
                      <c:h val="0.14659682722178183"/>
                    </c:manualLayout>
                  </c15:layout>
                  <c15:dlblFieldTable/>
                  <c15:showDataLabelsRange val="0"/>
                </c:ext>
                <c:ext xmlns:c16="http://schemas.microsoft.com/office/drawing/2014/chart" uri="{C3380CC4-5D6E-409C-BE32-E72D297353CC}">
                  <c16:uniqueId val="{00000009-2E10-4E58-8826-C8B90574DD3E}"/>
                </c:ext>
              </c:extLst>
            </c:dLbl>
            <c:dLbl>
              <c:idx val="5"/>
              <c:layout>
                <c:manualLayout>
                  <c:x val="-8.7371889369060207E-2"/>
                  <c:y val="8.8831819471955648E-2"/>
                </c:manualLayout>
              </c:layout>
              <c:tx>
                <c:rich>
                  <a:bodyPr/>
                  <a:lstStyle/>
                  <a:p>
                    <a:fld id="{AB211312-1D1D-4F46-8123-04C86129535E}" type="CATEGORYNAME">
                      <a:rPr lang="en-US"/>
                      <a:pPr/>
                      <a:t>[CATEGORY NAME]</a:t>
                    </a:fld>
                    <a:r>
                      <a:rPr lang="en-US" baseline="0"/>
                      <a:t>
</a:t>
                    </a:r>
                    <a:fld id="{09BA6080-05F1-4360-AB2C-C4836950A273}" type="VALUE">
                      <a:rPr lang="en-US" baseline="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13892364371884708"/>
                      <c:h val="9.9880014998125224E-2"/>
                    </c:manualLayout>
                  </c15:layout>
                  <c15:dlblFieldTable/>
                  <c15:showDataLabelsRange val="0"/>
                </c:ext>
                <c:ext xmlns:c16="http://schemas.microsoft.com/office/drawing/2014/chart" uri="{C3380CC4-5D6E-409C-BE32-E72D297353CC}">
                  <c16:uniqueId val="{0000000B-2E10-4E58-8826-C8B90574DD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'Pie Chart'!$A$5:$A$10</c:f>
              <c:strCache>
                <c:ptCount val="6"/>
                <c:pt idx="0">
                  <c:v>Insiders</c:v>
                </c:pt>
                <c:pt idx="1">
                  <c:v>Victoria Gold</c:v>
                </c:pt>
                <c:pt idx="2">
                  <c:v>Osisko Develop.</c:v>
                </c:pt>
                <c:pt idx="3">
                  <c:v>Franklin Gold &amp; Precious Metals Fund</c:v>
                </c:pt>
                <c:pt idx="4">
                  <c:v>Other Institutions</c:v>
                </c:pt>
                <c:pt idx="5">
                  <c:v>Others</c:v>
                </c:pt>
              </c:strCache>
            </c:strRef>
          </c:cat>
          <c:val>
            <c:numRef>
              <c:f>'Pie Chart'!$B$5:$B$10</c:f>
              <c:numCache>
                <c:formatCode>0.0%</c:formatCode>
                <c:ptCount val="6"/>
                <c:pt idx="0">
                  <c:v>7.2139654246713036E-2</c:v>
                </c:pt>
                <c:pt idx="1">
                  <c:v>0.12402596849885927</c:v>
                </c:pt>
                <c:pt idx="2">
                  <c:v>4.4028147415683762E-2</c:v>
                </c:pt>
                <c:pt idx="3">
                  <c:v>9.8382317603030164E-2</c:v>
                </c:pt>
                <c:pt idx="4">
                  <c:v>0.17933769389972459</c:v>
                </c:pt>
                <c:pt idx="5">
                  <c:v>0.48208621833598919</c:v>
                </c:pt>
              </c:numCache>
            </c:numRef>
          </c:val>
          <c:extLst>
            <c:ext xmlns:c16="http://schemas.microsoft.com/office/drawing/2014/chart" uri="{C3380CC4-5D6E-409C-BE32-E72D297353CC}">
              <c16:uniqueId val="{0000000C-2E10-4E58-8826-C8B90574DD3E}"/>
            </c:ext>
          </c:extLst>
        </c:ser>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8A110-B461-46B5-B413-480E180C03D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960E033-9A86-4D34-A70B-0E756D34EA51}">
      <dgm:prSet custT="1"/>
      <dgm:spPr>
        <a:solidFill>
          <a:schemeClr val="bg2"/>
        </a:solidFill>
      </dgm:spPr>
      <dgm:t>
        <a:bodyPr/>
        <a:lstStyle/>
        <a:p>
          <a:pPr algn="l"/>
          <a:r>
            <a:rPr lang="en-US" sz="1600" b="1" dirty="0">
              <a:solidFill>
                <a:schemeClr val="tx1"/>
              </a:solidFill>
              <a:latin typeface="Arial" panose="020B0604020202020204" pitchFamily="34" charset="0"/>
              <a:cs typeface="Arial" panose="020B0604020202020204" pitchFamily="34" charset="0"/>
            </a:rPr>
            <a:t>TIER 1 Jurisdiction</a:t>
          </a:r>
        </a:p>
        <a:p>
          <a:pPr algn="l"/>
          <a:r>
            <a:rPr lang="en-US" sz="1400" b="0" dirty="0">
              <a:solidFill>
                <a:schemeClr val="bg1"/>
              </a:solidFill>
              <a:latin typeface="Arial" panose="020B0604020202020204" pitchFamily="34" charset="0"/>
              <a:cs typeface="Arial" panose="020B0604020202020204" pitchFamily="34" charset="0"/>
            </a:rPr>
            <a:t>Adjacent to 2 mines, permitting</a:t>
          </a:r>
        </a:p>
      </dgm:t>
    </dgm:pt>
    <dgm:pt modelId="{D2E79E19-1E8A-4625-9259-B8E1797F0941}" type="parTrans" cxnId="{89D66207-02DA-44DF-8134-9EF36D762FF3}">
      <dgm:prSet/>
      <dgm:spPr/>
      <dgm:t>
        <a:bodyPr/>
        <a:lstStyle/>
        <a:p>
          <a:endParaRPr lang="en-US">
            <a:latin typeface="Arial" panose="020B0604020202020204" pitchFamily="34" charset="0"/>
            <a:cs typeface="Arial" panose="020B0604020202020204" pitchFamily="34" charset="0"/>
          </a:endParaRPr>
        </a:p>
      </dgm:t>
    </dgm:pt>
    <dgm:pt modelId="{3992C3D9-3F38-4A57-A547-C165E1CFF0BF}" type="sibTrans" cxnId="{89D66207-02DA-44DF-8134-9EF36D762FF3}">
      <dgm:prSet/>
      <dgm:spPr/>
      <dgm:t>
        <a:bodyPr/>
        <a:lstStyle/>
        <a:p>
          <a:endParaRPr lang="en-US">
            <a:latin typeface="Arial" panose="020B0604020202020204" pitchFamily="34" charset="0"/>
            <a:cs typeface="Arial" panose="020B0604020202020204" pitchFamily="34" charset="0"/>
          </a:endParaRPr>
        </a:p>
      </dgm:t>
    </dgm:pt>
    <dgm:pt modelId="{AFD4ED64-71D9-4DB1-AE44-E026210906C8}">
      <dgm:prSet custT="1"/>
      <dgm:spPr>
        <a:solidFill>
          <a:schemeClr val="bg2"/>
        </a:solidFill>
      </dgm:spPr>
      <dgm:t>
        <a:bodyPr/>
        <a:lstStyle/>
        <a:p>
          <a:pPr algn="l"/>
          <a:r>
            <a:rPr lang="en-US" sz="1600" b="1" dirty="0">
              <a:solidFill>
                <a:schemeClr val="tx1"/>
              </a:solidFill>
              <a:latin typeface="Arial" panose="020B0604020202020204" pitchFamily="34" charset="0"/>
              <a:cs typeface="Arial" panose="020B0604020202020204" pitchFamily="34" charset="0"/>
            </a:rPr>
            <a:t>YEAR-ROUND</a:t>
          </a:r>
          <a:r>
            <a:rPr lang="en-US" sz="1600" dirty="0">
              <a:solidFill>
                <a:schemeClr val="bg1"/>
              </a:solidFill>
              <a:latin typeface="Arial" panose="020B0604020202020204" pitchFamily="34" charset="0"/>
              <a:cs typeface="Arial" panose="020B0604020202020204" pitchFamily="34" charset="0"/>
            </a:rPr>
            <a:t> </a:t>
          </a:r>
        </a:p>
        <a:p>
          <a:pPr algn="l"/>
          <a:r>
            <a:rPr lang="en-US" sz="1400" dirty="0">
              <a:solidFill>
                <a:schemeClr val="bg1"/>
              </a:solidFill>
              <a:latin typeface="Arial" panose="020B0604020202020204" pitchFamily="34" charset="0"/>
              <a:cs typeface="Arial" panose="020B0604020202020204" pitchFamily="34" charset="0"/>
            </a:rPr>
            <a:t>Exploration &amp; Catalysts</a:t>
          </a:r>
        </a:p>
      </dgm:t>
    </dgm:pt>
    <dgm:pt modelId="{433958A0-3FA0-44F1-A474-EED8371E8D1E}" type="parTrans" cxnId="{1B86D9E2-D5C3-4B4D-9656-06BB0058BA3F}">
      <dgm:prSet/>
      <dgm:spPr/>
      <dgm:t>
        <a:bodyPr/>
        <a:lstStyle/>
        <a:p>
          <a:endParaRPr lang="en-US">
            <a:latin typeface="Arial" panose="020B0604020202020204" pitchFamily="34" charset="0"/>
            <a:cs typeface="Arial" panose="020B0604020202020204" pitchFamily="34" charset="0"/>
          </a:endParaRPr>
        </a:p>
      </dgm:t>
    </dgm:pt>
    <dgm:pt modelId="{4C1BBCA9-5124-4FA1-B47F-163DF8B22E98}" type="sibTrans" cxnId="{1B86D9E2-D5C3-4B4D-9656-06BB0058BA3F}">
      <dgm:prSet/>
      <dgm:spPr/>
      <dgm:t>
        <a:bodyPr/>
        <a:lstStyle/>
        <a:p>
          <a:endParaRPr lang="en-US">
            <a:latin typeface="Arial" panose="020B0604020202020204" pitchFamily="34" charset="0"/>
            <a:cs typeface="Arial" panose="020B0604020202020204" pitchFamily="34" charset="0"/>
          </a:endParaRPr>
        </a:p>
      </dgm:t>
    </dgm:pt>
    <dgm:pt modelId="{E8A2DB46-07C8-4911-9548-A8B8257B89C4}">
      <dgm:prSet custT="1"/>
      <dgm:spPr>
        <a:solidFill>
          <a:schemeClr val="bg2"/>
        </a:solidFill>
      </dgm:spPr>
      <dgm:t>
        <a:bodyPr/>
        <a:lstStyle/>
        <a:p>
          <a:pPr algn="l"/>
          <a:r>
            <a:rPr lang="en-US" sz="1600" b="1" dirty="0">
              <a:solidFill>
                <a:schemeClr val="tx1"/>
              </a:solidFill>
              <a:latin typeface="Arial" panose="020B0604020202020204" pitchFamily="34" charset="0"/>
              <a:cs typeface="Arial" panose="020B0604020202020204" pitchFamily="34" charset="0"/>
            </a:rPr>
            <a:t>INFRASTRUCTURE</a:t>
          </a:r>
        </a:p>
        <a:p>
          <a:pPr algn="l"/>
          <a:r>
            <a:rPr lang="en-US" sz="1400" dirty="0">
              <a:solidFill>
                <a:schemeClr val="bg1"/>
              </a:solidFill>
              <a:latin typeface="Arial" panose="020B0604020202020204" pitchFamily="34" charset="0"/>
              <a:cs typeface="Arial" panose="020B0604020202020204" pitchFamily="34" charset="0"/>
            </a:rPr>
            <a:t>Roads, Power, Communications</a:t>
          </a:r>
        </a:p>
      </dgm:t>
    </dgm:pt>
    <dgm:pt modelId="{44C22F3D-99B6-43A3-953A-F743A0488BB6}" type="parTrans" cxnId="{5E147FC1-4043-4D19-9FEF-B1F775CAC72F}">
      <dgm:prSet/>
      <dgm:spPr/>
      <dgm:t>
        <a:bodyPr/>
        <a:lstStyle/>
        <a:p>
          <a:endParaRPr lang="en-US">
            <a:latin typeface="Arial" panose="020B0604020202020204" pitchFamily="34" charset="0"/>
            <a:cs typeface="Arial" panose="020B0604020202020204" pitchFamily="34" charset="0"/>
          </a:endParaRPr>
        </a:p>
      </dgm:t>
    </dgm:pt>
    <dgm:pt modelId="{F0898681-6B9D-482A-817E-BF003915ED5C}" type="sibTrans" cxnId="{5E147FC1-4043-4D19-9FEF-B1F775CAC72F}">
      <dgm:prSet/>
      <dgm:spPr/>
      <dgm:t>
        <a:bodyPr/>
        <a:lstStyle/>
        <a:p>
          <a:endParaRPr lang="en-US">
            <a:latin typeface="Arial" panose="020B0604020202020204" pitchFamily="34" charset="0"/>
            <a:cs typeface="Arial" panose="020B0604020202020204" pitchFamily="34" charset="0"/>
          </a:endParaRPr>
        </a:p>
      </dgm:t>
    </dgm:pt>
    <dgm:pt modelId="{95D1CE8D-9380-4801-9B39-EFE2A19A4DBD}">
      <dgm:prSet custT="1"/>
      <dgm:spPr>
        <a:solidFill>
          <a:schemeClr val="bg2"/>
        </a:solidFill>
      </dgm:spPr>
      <dgm:t>
        <a:bodyPr/>
        <a:lstStyle/>
        <a:p>
          <a:pPr algn="l"/>
          <a:r>
            <a:rPr lang="en-US" sz="1600" b="1" dirty="0">
              <a:solidFill>
                <a:schemeClr val="tx1"/>
              </a:solidFill>
              <a:latin typeface="Arial" panose="020B0604020202020204" pitchFamily="34" charset="0"/>
              <a:cs typeface="Arial" panose="020B0604020202020204" pitchFamily="34" charset="0"/>
            </a:rPr>
            <a:t>4 MILLION OZ RESOURCE </a:t>
          </a:r>
        </a:p>
        <a:p>
          <a:pPr algn="l"/>
          <a:r>
            <a:rPr lang="en-US" sz="1400" b="0" dirty="0">
              <a:solidFill>
                <a:schemeClr val="bg1"/>
              </a:solidFill>
              <a:latin typeface="Arial" panose="020B0604020202020204" pitchFamily="34" charset="0"/>
              <a:cs typeface="Arial" panose="020B0604020202020204" pitchFamily="34" charset="0"/>
            </a:rPr>
            <a:t>Expansion Potential to Tier 1 Status</a:t>
          </a:r>
        </a:p>
      </dgm:t>
    </dgm:pt>
    <dgm:pt modelId="{2A567D66-0049-44AE-8AD3-3AFE264BDA21}" type="sibTrans" cxnId="{6FB26F9F-0642-40A0-9BCA-65E38B3F33AB}">
      <dgm:prSet/>
      <dgm:spPr/>
      <dgm:t>
        <a:bodyPr/>
        <a:lstStyle/>
        <a:p>
          <a:endParaRPr lang="en-US">
            <a:latin typeface="Arial" panose="020B0604020202020204" pitchFamily="34" charset="0"/>
            <a:cs typeface="Arial" panose="020B0604020202020204" pitchFamily="34" charset="0"/>
          </a:endParaRPr>
        </a:p>
      </dgm:t>
    </dgm:pt>
    <dgm:pt modelId="{BC72910E-A208-4B63-86E7-7237ACCDAB2C}" type="parTrans" cxnId="{6FB26F9F-0642-40A0-9BCA-65E38B3F33AB}">
      <dgm:prSet/>
      <dgm:spPr/>
      <dgm:t>
        <a:bodyPr/>
        <a:lstStyle/>
        <a:p>
          <a:endParaRPr lang="en-US">
            <a:latin typeface="Arial" panose="020B0604020202020204" pitchFamily="34" charset="0"/>
            <a:cs typeface="Arial" panose="020B0604020202020204" pitchFamily="34" charset="0"/>
          </a:endParaRPr>
        </a:p>
      </dgm:t>
    </dgm:pt>
    <dgm:pt modelId="{0873683B-F30B-4F5B-B2C7-23FD2C04C690}">
      <dgm:prSet custT="1"/>
      <dgm:spPr>
        <a:solidFill>
          <a:schemeClr val="bg2"/>
        </a:solidFill>
      </dgm:spPr>
      <dgm:t>
        <a:bodyPr/>
        <a:lstStyle/>
        <a:p>
          <a:pPr algn="l"/>
          <a:r>
            <a:rPr lang="en-US" sz="1600" b="1" dirty="0">
              <a:solidFill>
                <a:schemeClr val="tx1"/>
              </a:solidFill>
              <a:latin typeface="Arial" panose="020B0604020202020204" pitchFamily="34" charset="0"/>
              <a:cs typeface="Arial" panose="020B0604020202020204" pitchFamily="34" charset="0"/>
            </a:rPr>
            <a:t>LEADERSHIP</a:t>
          </a:r>
          <a:endParaRPr lang="en-US" sz="1600" dirty="0">
            <a:solidFill>
              <a:schemeClr val="bg1"/>
            </a:solidFill>
            <a:latin typeface="Arial" panose="020B0604020202020204" pitchFamily="34" charset="0"/>
            <a:cs typeface="Arial" panose="020B0604020202020204" pitchFamily="34" charset="0"/>
          </a:endParaRPr>
        </a:p>
        <a:p>
          <a:pPr algn="l"/>
          <a:r>
            <a:rPr lang="en-US" sz="1400" dirty="0">
              <a:solidFill>
                <a:schemeClr val="bg1"/>
              </a:solidFill>
              <a:latin typeface="Arial" panose="020B0604020202020204" pitchFamily="34" charset="0"/>
              <a:cs typeface="Arial" panose="020B0604020202020204" pitchFamily="34" charset="0"/>
            </a:rPr>
            <a:t>Track Record of Value Creation</a:t>
          </a:r>
        </a:p>
      </dgm:t>
    </dgm:pt>
    <dgm:pt modelId="{CF2ACE02-0351-461A-89A4-481D7C47192C}" type="sibTrans" cxnId="{35DC9DAC-69BD-4E67-8066-2C3AB5A8B998}">
      <dgm:prSet/>
      <dgm:spPr/>
      <dgm:t>
        <a:bodyPr/>
        <a:lstStyle/>
        <a:p>
          <a:endParaRPr lang="en-US">
            <a:latin typeface="Arial" panose="020B0604020202020204" pitchFamily="34" charset="0"/>
            <a:cs typeface="Arial" panose="020B0604020202020204" pitchFamily="34" charset="0"/>
          </a:endParaRPr>
        </a:p>
      </dgm:t>
    </dgm:pt>
    <dgm:pt modelId="{8375FE07-997E-4A58-8769-2B8F82150EF2}" type="parTrans" cxnId="{35DC9DAC-69BD-4E67-8066-2C3AB5A8B998}">
      <dgm:prSet/>
      <dgm:spPr/>
      <dgm:t>
        <a:bodyPr/>
        <a:lstStyle/>
        <a:p>
          <a:endParaRPr lang="en-US">
            <a:latin typeface="Arial" panose="020B0604020202020204" pitchFamily="34" charset="0"/>
            <a:cs typeface="Arial" panose="020B0604020202020204" pitchFamily="34" charset="0"/>
          </a:endParaRPr>
        </a:p>
      </dgm:t>
    </dgm:pt>
    <dgm:pt modelId="{F49F36E5-28EE-4C5E-B503-486EF32ED223}" type="pres">
      <dgm:prSet presAssocID="{B448A110-B461-46B5-B413-480E180C03DB}" presName="linearFlow" presStyleCnt="0">
        <dgm:presLayoutVars>
          <dgm:dir/>
          <dgm:resizeHandles val="exact"/>
        </dgm:presLayoutVars>
      </dgm:prSet>
      <dgm:spPr/>
    </dgm:pt>
    <dgm:pt modelId="{937B06CA-8022-4085-87C7-60B889C72290}" type="pres">
      <dgm:prSet presAssocID="{95D1CE8D-9380-4801-9B39-EFE2A19A4DBD}" presName="composite" presStyleCnt="0"/>
      <dgm:spPr/>
    </dgm:pt>
    <dgm:pt modelId="{A1B9A699-6DFF-43CD-B461-4668A7D86F33}" type="pres">
      <dgm:prSet presAssocID="{95D1CE8D-9380-4801-9B39-EFE2A19A4DBD}" presName="imgShp" presStyleLbl="fgImgPlace1" presStyleIdx="0" presStyleCnt="5" custLinFactX="200000" custLinFactNeighborX="237285" custLinFactNeighborY="2394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a:noFill/>
        </a:ln>
      </dgm:spPr>
    </dgm:pt>
    <dgm:pt modelId="{CF382EC9-AA71-44F3-99BF-DBA4F0E67F50}" type="pres">
      <dgm:prSet presAssocID="{95D1CE8D-9380-4801-9B39-EFE2A19A4DBD}" presName="txShp" presStyleLbl="node1" presStyleIdx="0" presStyleCnt="5" custFlipHor="1" custScaleX="105387" custScaleY="75217" custLinFactNeighborX="-9472" custLinFactNeighborY="23502">
        <dgm:presLayoutVars>
          <dgm:bulletEnabled val="1"/>
        </dgm:presLayoutVars>
      </dgm:prSet>
      <dgm:spPr/>
    </dgm:pt>
    <dgm:pt modelId="{324FFB68-3B47-4691-8322-61B784801B3A}" type="pres">
      <dgm:prSet presAssocID="{2A567D66-0049-44AE-8AD3-3AFE264BDA21}" presName="spacing" presStyleCnt="0"/>
      <dgm:spPr/>
    </dgm:pt>
    <dgm:pt modelId="{DDBF4D2D-F886-4588-9F62-6D9FB719C649}" type="pres">
      <dgm:prSet presAssocID="{0873683B-F30B-4F5B-B2C7-23FD2C04C690}" presName="composite" presStyleCnt="0"/>
      <dgm:spPr/>
    </dgm:pt>
    <dgm:pt modelId="{ABF4137B-632C-4553-804F-472E710F6C01}" type="pres">
      <dgm:prSet presAssocID="{0873683B-F30B-4F5B-B2C7-23FD2C04C690}" presName="imgShp" presStyleLbl="fgImgPlace1" presStyleIdx="1" presStyleCnt="5" custLinFactX="200000" custLinFactNeighborX="237285" custLinFactNeighborY="9798"/>
      <dgm:spPr>
        <a:blipFill>
          <a:blip xmlns:r="http://schemas.openxmlformats.org/officeDocument/2006/relationships" r:embed="rId2">
            <a:extLst>
              <a:ext uri="{28A0092B-C50C-407E-A947-70E740481C1C}">
                <a14:useLocalDpi xmlns:a14="http://schemas.microsoft.com/office/drawing/2010/main" val="0"/>
              </a:ext>
            </a:extLst>
          </a:blip>
          <a:srcRect/>
          <a:stretch>
            <a:fillRect l="-48000" r="-48000"/>
          </a:stretch>
        </a:blipFill>
        <a:ln>
          <a:noFill/>
        </a:ln>
      </dgm:spPr>
    </dgm:pt>
    <dgm:pt modelId="{4F2F06E0-6B4E-4881-B65C-6B5F006CCA44}" type="pres">
      <dgm:prSet presAssocID="{0873683B-F30B-4F5B-B2C7-23FD2C04C690}" presName="txShp" presStyleLbl="node1" presStyleIdx="1" presStyleCnt="5" custFlipHor="1" custScaleX="105387" custScaleY="75217" custLinFactNeighborX="-9214" custLinFactNeighborY="8296">
        <dgm:presLayoutVars>
          <dgm:bulletEnabled val="1"/>
        </dgm:presLayoutVars>
      </dgm:prSet>
      <dgm:spPr/>
    </dgm:pt>
    <dgm:pt modelId="{F7851863-557D-4C25-AB24-AC31E95B40AD}" type="pres">
      <dgm:prSet presAssocID="{CF2ACE02-0351-461A-89A4-481D7C47192C}" presName="spacing" presStyleCnt="0"/>
      <dgm:spPr/>
    </dgm:pt>
    <dgm:pt modelId="{F885CA54-360C-4E06-B5C3-ACE08A3FCD03}" type="pres">
      <dgm:prSet presAssocID="{E8A2DB46-07C8-4911-9548-A8B8257B89C4}" presName="composite" presStyleCnt="0"/>
      <dgm:spPr/>
    </dgm:pt>
    <dgm:pt modelId="{EE05F71B-7A1E-4EC8-98E5-973DF3DFD9CE}" type="pres">
      <dgm:prSet presAssocID="{E8A2DB46-07C8-4911-9548-A8B8257B89C4}" presName="imgShp" presStyleLbl="fgImgPlace1" presStyleIdx="2" presStyleCnt="5" custLinFactX="246152" custLinFactNeighborX="300000" custLinFactNeighborY="-1093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a:noFill/>
        </a:ln>
      </dgm:spPr>
    </dgm:pt>
    <dgm:pt modelId="{684D3D4C-89D0-43F5-BE15-875AAD131C69}" type="pres">
      <dgm:prSet presAssocID="{E8A2DB46-07C8-4911-9548-A8B8257B89C4}" presName="txShp" presStyleLbl="node1" presStyleIdx="2" presStyleCnt="5" custFlipHor="1" custScaleX="105387" custScaleY="75217" custLinFactNeighborX="-9214" custLinFactNeighborY="-13769">
        <dgm:presLayoutVars>
          <dgm:bulletEnabled val="1"/>
        </dgm:presLayoutVars>
      </dgm:prSet>
      <dgm:spPr/>
    </dgm:pt>
    <dgm:pt modelId="{01A1E98D-964B-4EB1-B286-0434E3BC7DB6}" type="pres">
      <dgm:prSet presAssocID="{F0898681-6B9D-482A-817E-BF003915ED5C}" presName="spacing" presStyleCnt="0"/>
      <dgm:spPr/>
    </dgm:pt>
    <dgm:pt modelId="{6B4664C4-DFD8-48B4-9B05-38000DBBD9CE}" type="pres">
      <dgm:prSet presAssocID="{9960E033-9A86-4D34-A70B-0E756D34EA51}" presName="composite" presStyleCnt="0"/>
      <dgm:spPr/>
    </dgm:pt>
    <dgm:pt modelId="{9F861546-519C-46D6-A228-D448D8D34261}" type="pres">
      <dgm:prSet presAssocID="{9960E033-9A86-4D34-A70B-0E756D34EA51}" presName="imgShp" presStyleLbl="fgImgPlace1" presStyleIdx="3" presStyleCnt="5" custLinFactX="200000" custLinFactNeighborX="237285" custLinFactNeighborY="-27592"/>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dgm:spPr>
    </dgm:pt>
    <dgm:pt modelId="{632F965A-0CF8-4B1C-93AB-F59DB40B3029}" type="pres">
      <dgm:prSet presAssocID="{9960E033-9A86-4D34-A70B-0E756D34EA51}" presName="txShp" presStyleLbl="node1" presStyleIdx="3" presStyleCnt="5" custFlipHor="1" custScaleX="105387" custScaleY="75217" custLinFactNeighborX="-9214" custLinFactNeighborY="-26102">
        <dgm:presLayoutVars>
          <dgm:bulletEnabled val="1"/>
        </dgm:presLayoutVars>
      </dgm:prSet>
      <dgm:spPr/>
    </dgm:pt>
    <dgm:pt modelId="{B25A0AED-03BF-468B-883F-FCFA367894EF}" type="pres">
      <dgm:prSet presAssocID="{3992C3D9-3F38-4A57-A547-C165E1CFF0BF}" presName="spacing" presStyleCnt="0"/>
      <dgm:spPr/>
    </dgm:pt>
    <dgm:pt modelId="{F7625EB9-AA73-4012-8562-F6F9FEA897D4}" type="pres">
      <dgm:prSet presAssocID="{AFD4ED64-71D9-4DB1-AE44-E026210906C8}" presName="composite" presStyleCnt="0"/>
      <dgm:spPr/>
    </dgm:pt>
    <dgm:pt modelId="{DC72F968-AECD-46B2-8BFD-E81F8F2BF1CD}" type="pres">
      <dgm:prSet presAssocID="{AFD4ED64-71D9-4DB1-AE44-E026210906C8}" presName="imgShp" presStyleLbl="fgImgPlace1" presStyleIdx="4" presStyleCnt="5" custLinFactX="200000" custLinFactNeighborX="226738" custLinFactNeighborY="-4206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6000" r="-16000"/>
          </a:stretch>
        </a:blipFill>
        <a:ln>
          <a:noFill/>
        </a:ln>
      </dgm:spPr>
    </dgm:pt>
    <dgm:pt modelId="{DFE23B52-3F79-4587-B472-09603D8F40BD}" type="pres">
      <dgm:prSet presAssocID="{AFD4ED64-71D9-4DB1-AE44-E026210906C8}" presName="txShp" presStyleLbl="node1" presStyleIdx="4" presStyleCnt="5" custFlipHor="1" custScaleX="105387" custScaleY="75217" custLinFactNeighborX="-9214" custLinFactNeighborY="-40560">
        <dgm:presLayoutVars>
          <dgm:bulletEnabled val="1"/>
        </dgm:presLayoutVars>
      </dgm:prSet>
      <dgm:spPr/>
    </dgm:pt>
  </dgm:ptLst>
  <dgm:cxnLst>
    <dgm:cxn modelId="{A2327401-FECE-47F3-8673-2AB3687A3EB7}" type="presOf" srcId="{B448A110-B461-46B5-B413-480E180C03DB}" destId="{F49F36E5-28EE-4C5E-B503-486EF32ED223}" srcOrd="0" destOrd="0" presId="urn:microsoft.com/office/officeart/2005/8/layout/vList3"/>
    <dgm:cxn modelId="{89D66207-02DA-44DF-8134-9EF36D762FF3}" srcId="{B448A110-B461-46B5-B413-480E180C03DB}" destId="{9960E033-9A86-4D34-A70B-0E756D34EA51}" srcOrd="3" destOrd="0" parTransId="{D2E79E19-1E8A-4625-9259-B8E1797F0941}" sibTransId="{3992C3D9-3F38-4A57-A547-C165E1CFF0BF}"/>
    <dgm:cxn modelId="{223D184F-CB4A-4123-890A-8D0E15B71EFE}" type="presOf" srcId="{AFD4ED64-71D9-4DB1-AE44-E026210906C8}" destId="{DFE23B52-3F79-4587-B472-09603D8F40BD}" srcOrd="0" destOrd="0" presId="urn:microsoft.com/office/officeart/2005/8/layout/vList3"/>
    <dgm:cxn modelId="{8226506F-9587-489F-8319-7C74BA991FD0}" type="presOf" srcId="{95D1CE8D-9380-4801-9B39-EFE2A19A4DBD}" destId="{CF382EC9-AA71-44F3-99BF-DBA4F0E67F50}" srcOrd="0" destOrd="0" presId="urn:microsoft.com/office/officeart/2005/8/layout/vList3"/>
    <dgm:cxn modelId="{88FF0750-4F94-4085-88F5-25B17D35439B}" type="presOf" srcId="{0873683B-F30B-4F5B-B2C7-23FD2C04C690}" destId="{4F2F06E0-6B4E-4881-B65C-6B5F006CCA44}" srcOrd="0" destOrd="0" presId="urn:microsoft.com/office/officeart/2005/8/layout/vList3"/>
    <dgm:cxn modelId="{B16F6255-C48B-4831-8286-0899064449A1}" type="presOf" srcId="{9960E033-9A86-4D34-A70B-0E756D34EA51}" destId="{632F965A-0CF8-4B1C-93AB-F59DB40B3029}" srcOrd="0" destOrd="0" presId="urn:microsoft.com/office/officeart/2005/8/layout/vList3"/>
    <dgm:cxn modelId="{6FB26F9F-0642-40A0-9BCA-65E38B3F33AB}" srcId="{B448A110-B461-46B5-B413-480E180C03DB}" destId="{95D1CE8D-9380-4801-9B39-EFE2A19A4DBD}" srcOrd="0" destOrd="0" parTransId="{BC72910E-A208-4B63-86E7-7237ACCDAB2C}" sibTransId="{2A567D66-0049-44AE-8AD3-3AFE264BDA21}"/>
    <dgm:cxn modelId="{35DC9DAC-69BD-4E67-8066-2C3AB5A8B998}" srcId="{B448A110-B461-46B5-B413-480E180C03DB}" destId="{0873683B-F30B-4F5B-B2C7-23FD2C04C690}" srcOrd="1" destOrd="0" parTransId="{8375FE07-997E-4A58-8769-2B8F82150EF2}" sibTransId="{CF2ACE02-0351-461A-89A4-481D7C47192C}"/>
    <dgm:cxn modelId="{5E147FC1-4043-4D19-9FEF-B1F775CAC72F}" srcId="{B448A110-B461-46B5-B413-480E180C03DB}" destId="{E8A2DB46-07C8-4911-9548-A8B8257B89C4}" srcOrd="2" destOrd="0" parTransId="{44C22F3D-99B6-43A3-953A-F743A0488BB6}" sibTransId="{F0898681-6B9D-482A-817E-BF003915ED5C}"/>
    <dgm:cxn modelId="{0CF244DB-2F89-41A2-9B82-15BF794183AE}" type="presOf" srcId="{E8A2DB46-07C8-4911-9548-A8B8257B89C4}" destId="{684D3D4C-89D0-43F5-BE15-875AAD131C69}" srcOrd="0" destOrd="0" presId="urn:microsoft.com/office/officeart/2005/8/layout/vList3"/>
    <dgm:cxn modelId="{1B86D9E2-D5C3-4B4D-9656-06BB0058BA3F}" srcId="{B448A110-B461-46B5-B413-480E180C03DB}" destId="{AFD4ED64-71D9-4DB1-AE44-E026210906C8}" srcOrd="4" destOrd="0" parTransId="{433958A0-3FA0-44F1-A474-EED8371E8D1E}" sibTransId="{4C1BBCA9-5124-4FA1-B47F-163DF8B22E98}"/>
    <dgm:cxn modelId="{6041091A-489B-4AB5-A546-2DB971C4C54E}" type="presParOf" srcId="{F49F36E5-28EE-4C5E-B503-486EF32ED223}" destId="{937B06CA-8022-4085-87C7-60B889C72290}" srcOrd="0" destOrd="0" presId="urn:microsoft.com/office/officeart/2005/8/layout/vList3"/>
    <dgm:cxn modelId="{91917F3F-1CD3-4673-A4C3-1A30B8AA7657}" type="presParOf" srcId="{937B06CA-8022-4085-87C7-60B889C72290}" destId="{A1B9A699-6DFF-43CD-B461-4668A7D86F33}" srcOrd="0" destOrd="0" presId="urn:microsoft.com/office/officeart/2005/8/layout/vList3"/>
    <dgm:cxn modelId="{A14C0E41-62BE-47A7-ABB5-74B5EEABE68B}" type="presParOf" srcId="{937B06CA-8022-4085-87C7-60B889C72290}" destId="{CF382EC9-AA71-44F3-99BF-DBA4F0E67F50}" srcOrd="1" destOrd="0" presId="urn:microsoft.com/office/officeart/2005/8/layout/vList3"/>
    <dgm:cxn modelId="{1BC6C52A-E289-4ED4-94D2-BE625C6CC878}" type="presParOf" srcId="{F49F36E5-28EE-4C5E-B503-486EF32ED223}" destId="{324FFB68-3B47-4691-8322-61B784801B3A}" srcOrd="1" destOrd="0" presId="urn:microsoft.com/office/officeart/2005/8/layout/vList3"/>
    <dgm:cxn modelId="{48BB72BF-E835-4036-B97D-851F62A66BCD}" type="presParOf" srcId="{F49F36E5-28EE-4C5E-B503-486EF32ED223}" destId="{DDBF4D2D-F886-4588-9F62-6D9FB719C649}" srcOrd="2" destOrd="0" presId="urn:microsoft.com/office/officeart/2005/8/layout/vList3"/>
    <dgm:cxn modelId="{7D3B86D3-2A18-4A9A-8DF6-AADFACBBFD27}" type="presParOf" srcId="{DDBF4D2D-F886-4588-9F62-6D9FB719C649}" destId="{ABF4137B-632C-4553-804F-472E710F6C01}" srcOrd="0" destOrd="0" presId="urn:microsoft.com/office/officeart/2005/8/layout/vList3"/>
    <dgm:cxn modelId="{023C3C71-C2E3-48FB-9F6B-203C583D7505}" type="presParOf" srcId="{DDBF4D2D-F886-4588-9F62-6D9FB719C649}" destId="{4F2F06E0-6B4E-4881-B65C-6B5F006CCA44}" srcOrd="1" destOrd="0" presId="urn:microsoft.com/office/officeart/2005/8/layout/vList3"/>
    <dgm:cxn modelId="{8963FFF6-657F-4EA2-968C-1F5C1AF905E1}" type="presParOf" srcId="{F49F36E5-28EE-4C5E-B503-486EF32ED223}" destId="{F7851863-557D-4C25-AB24-AC31E95B40AD}" srcOrd="3" destOrd="0" presId="urn:microsoft.com/office/officeart/2005/8/layout/vList3"/>
    <dgm:cxn modelId="{D83707E5-7F4B-4E45-8EC5-73D13E7651C9}" type="presParOf" srcId="{F49F36E5-28EE-4C5E-B503-486EF32ED223}" destId="{F885CA54-360C-4E06-B5C3-ACE08A3FCD03}" srcOrd="4" destOrd="0" presId="urn:microsoft.com/office/officeart/2005/8/layout/vList3"/>
    <dgm:cxn modelId="{750A74C8-0DAC-4C06-86C4-83027E527DE5}" type="presParOf" srcId="{F885CA54-360C-4E06-B5C3-ACE08A3FCD03}" destId="{EE05F71B-7A1E-4EC8-98E5-973DF3DFD9CE}" srcOrd="0" destOrd="0" presId="urn:microsoft.com/office/officeart/2005/8/layout/vList3"/>
    <dgm:cxn modelId="{C90D7FE5-8761-4579-8402-EBA0E500AA88}" type="presParOf" srcId="{F885CA54-360C-4E06-B5C3-ACE08A3FCD03}" destId="{684D3D4C-89D0-43F5-BE15-875AAD131C69}" srcOrd="1" destOrd="0" presId="urn:microsoft.com/office/officeart/2005/8/layout/vList3"/>
    <dgm:cxn modelId="{F722B0F1-EEB4-477E-9A73-0D8743BD88F1}" type="presParOf" srcId="{F49F36E5-28EE-4C5E-B503-486EF32ED223}" destId="{01A1E98D-964B-4EB1-B286-0434E3BC7DB6}" srcOrd="5" destOrd="0" presId="urn:microsoft.com/office/officeart/2005/8/layout/vList3"/>
    <dgm:cxn modelId="{6E441E5E-6A83-41BB-ABBA-7E91AC042DD6}" type="presParOf" srcId="{F49F36E5-28EE-4C5E-B503-486EF32ED223}" destId="{6B4664C4-DFD8-48B4-9B05-38000DBBD9CE}" srcOrd="6" destOrd="0" presId="urn:microsoft.com/office/officeart/2005/8/layout/vList3"/>
    <dgm:cxn modelId="{9FB41D9F-01E6-4D6B-B298-5D83F512B38B}" type="presParOf" srcId="{6B4664C4-DFD8-48B4-9B05-38000DBBD9CE}" destId="{9F861546-519C-46D6-A228-D448D8D34261}" srcOrd="0" destOrd="0" presId="urn:microsoft.com/office/officeart/2005/8/layout/vList3"/>
    <dgm:cxn modelId="{87C3FF0F-9CE2-49B9-AF4F-846AD852B408}" type="presParOf" srcId="{6B4664C4-DFD8-48B4-9B05-38000DBBD9CE}" destId="{632F965A-0CF8-4B1C-93AB-F59DB40B3029}" srcOrd="1" destOrd="0" presId="urn:microsoft.com/office/officeart/2005/8/layout/vList3"/>
    <dgm:cxn modelId="{903D92DB-933F-4D73-8187-A6AE4AB7C72A}" type="presParOf" srcId="{F49F36E5-28EE-4C5E-B503-486EF32ED223}" destId="{B25A0AED-03BF-468B-883F-FCFA367894EF}" srcOrd="7" destOrd="0" presId="urn:microsoft.com/office/officeart/2005/8/layout/vList3"/>
    <dgm:cxn modelId="{3353DF2E-ED36-4E37-891A-54FB05EC7068}" type="presParOf" srcId="{F49F36E5-28EE-4C5E-B503-486EF32ED223}" destId="{F7625EB9-AA73-4012-8562-F6F9FEA897D4}" srcOrd="8" destOrd="0" presId="urn:microsoft.com/office/officeart/2005/8/layout/vList3"/>
    <dgm:cxn modelId="{3AFDC561-6AC1-46AC-B4A6-E7D155DE6AAB}" type="presParOf" srcId="{F7625EB9-AA73-4012-8562-F6F9FEA897D4}" destId="{DC72F968-AECD-46B2-8BFD-E81F8F2BF1CD}" srcOrd="0" destOrd="0" presId="urn:microsoft.com/office/officeart/2005/8/layout/vList3"/>
    <dgm:cxn modelId="{978275DF-7C83-497A-B11B-09D644F4DFA4}" type="presParOf" srcId="{F7625EB9-AA73-4012-8562-F6F9FEA897D4}" destId="{DFE23B52-3F79-4587-B472-09603D8F40BD}"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82EC9-AA71-44F3-99BF-DBA4F0E67F50}">
      <dsp:nvSpPr>
        <dsp:cNvPr id="0" name=""/>
        <dsp:cNvSpPr/>
      </dsp:nvSpPr>
      <dsp:spPr>
        <a:xfrm rot="10800000" flipH="1">
          <a:off x="643501" y="327480"/>
          <a:ext cx="3768154" cy="680054"/>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9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4 MILLION OZ RESOURCE </a:t>
          </a:r>
        </a:p>
        <a:p>
          <a:pPr marL="0" lvl="0" indent="0" algn="l" defTabSz="711200">
            <a:lnSpc>
              <a:spcPct val="90000"/>
            </a:lnSpc>
            <a:spcBef>
              <a:spcPct val="0"/>
            </a:spcBef>
            <a:spcAft>
              <a:spcPct val="35000"/>
            </a:spcAft>
            <a:buNone/>
          </a:pPr>
          <a:r>
            <a:rPr lang="en-US" sz="1400" b="0" kern="1200" dirty="0">
              <a:solidFill>
                <a:schemeClr val="bg1"/>
              </a:solidFill>
              <a:latin typeface="Arial" panose="020B0604020202020204" pitchFamily="34" charset="0"/>
              <a:cs typeface="Arial" panose="020B0604020202020204" pitchFamily="34" charset="0"/>
            </a:rPr>
            <a:t>Expansion Potential to Tier 1 Status</a:t>
          </a:r>
        </a:p>
      </dsp:txBody>
      <dsp:txXfrm rot="10800000">
        <a:off x="643501" y="327480"/>
        <a:ext cx="3598141" cy="680054"/>
      </dsp:txXfrm>
    </dsp:sp>
    <dsp:sp modelId="{A1B9A699-6DFF-43CD-B461-4668A7D86F33}">
      <dsp:nvSpPr>
        <dsp:cNvPr id="0" name=""/>
        <dsp:cNvSpPr/>
      </dsp:nvSpPr>
      <dsp:spPr>
        <a:xfrm>
          <a:off x="4472628" y="219451"/>
          <a:ext cx="904123" cy="9041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F2F06E0-6B4E-4881-B65C-6B5F006CCA44}">
      <dsp:nvSpPr>
        <dsp:cNvPr id="0" name=""/>
        <dsp:cNvSpPr/>
      </dsp:nvSpPr>
      <dsp:spPr>
        <a:xfrm rot="10800000" flipH="1">
          <a:off x="652725" y="1364010"/>
          <a:ext cx="3768154" cy="680054"/>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9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LEADERSHIP</a:t>
          </a:r>
          <a:endParaRPr lang="en-US" sz="1600" kern="1200" dirty="0">
            <a:solidFill>
              <a:schemeClr val="bg1"/>
            </a:solidFill>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Track Record of Value Creation</a:t>
          </a:r>
        </a:p>
      </dsp:txBody>
      <dsp:txXfrm rot="10800000">
        <a:off x="652725" y="1364010"/>
        <a:ext cx="3598141" cy="680054"/>
      </dsp:txXfrm>
    </dsp:sp>
    <dsp:sp modelId="{ABF4137B-632C-4553-804F-472E710F6C01}">
      <dsp:nvSpPr>
        <dsp:cNvPr id="0" name=""/>
        <dsp:cNvSpPr/>
      </dsp:nvSpPr>
      <dsp:spPr>
        <a:xfrm>
          <a:off x="4472628" y="1265556"/>
          <a:ext cx="904123" cy="90412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8000" r="-48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84D3D4C-89D0-43F5-BE15-875AAD131C69}">
      <dsp:nvSpPr>
        <dsp:cNvPr id="0" name=""/>
        <dsp:cNvSpPr/>
      </dsp:nvSpPr>
      <dsp:spPr>
        <a:xfrm rot="10800000" flipH="1">
          <a:off x="652725" y="2338527"/>
          <a:ext cx="3768154" cy="680054"/>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9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INFRASTRUCTURE</a:t>
          </a:r>
        </a:p>
        <a:p>
          <a:pPr marL="0" lvl="0" indent="0" algn="l" defTabSz="7112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Roads, Power, Communications</a:t>
          </a:r>
        </a:p>
      </dsp:txBody>
      <dsp:txXfrm rot="10800000">
        <a:off x="652725" y="2338527"/>
        <a:ext cx="3598141" cy="680054"/>
      </dsp:txXfrm>
    </dsp:sp>
    <dsp:sp modelId="{EE05F71B-7A1E-4EC8-98E5-973DF3DFD9CE}">
      <dsp:nvSpPr>
        <dsp:cNvPr id="0" name=""/>
        <dsp:cNvSpPr/>
      </dsp:nvSpPr>
      <dsp:spPr>
        <a:xfrm>
          <a:off x="4472628" y="2252107"/>
          <a:ext cx="904123" cy="90412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32F965A-0CF8-4B1C-93AB-F59DB40B3029}">
      <dsp:nvSpPr>
        <dsp:cNvPr id="0" name=""/>
        <dsp:cNvSpPr/>
      </dsp:nvSpPr>
      <dsp:spPr>
        <a:xfrm rot="10800000" flipH="1">
          <a:off x="652725" y="3401033"/>
          <a:ext cx="3768154" cy="680054"/>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9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TIER 1 Jurisdiction</a:t>
          </a:r>
        </a:p>
        <a:p>
          <a:pPr marL="0" lvl="0" indent="0" algn="l" defTabSz="711200">
            <a:lnSpc>
              <a:spcPct val="90000"/>
            </a:lnSpc>
            <a:spcBef>
              <a:spcPct val="0"/>
            </a:spcBef>
            <a:spcAft>
              <a:spcPct val="35000"/>
            </a:spcAft>
            <a:buNone/>
          </a:pPr>
          <a:r>
            <a:rPr lang="en-US" sz="1400" b="0" kern="1200" dirty="0">
              <a:solidFill>
                <a:schemeClr val="bg1"/>
              </a:solidFill>
              <a:latin typeface="Arial" panose="020B0604020202020204" pitchFamily="34" charset="0"/>
              <a:cs typeface="Arial" panose="020B0604020202020204" pitchFamily="34" charset="0"/>
            </a:rPr>
            <a:t>Adjacent to 2 mines, permitting</a:t>
          </a:r>
        </a:p>
      </dsp:txBody>
      <dsp:txXfrm rot="10800000">
        <a:off x="652725" y="3401033"/>
        <a:ext cx="3598141" cy="680054"/>
      </dsp:txXfrm>
    </dsp:sp>
    <dsp:sp modelId="{9F861546-519C-46D6-A228-D448D8D34261}">
      <dsp:nvSpPr>
        <dsp:cNvPr id="0" name=""/>
        <dsp:cNvSpPr/>
      </dsp:nvSpPr>
      <dsp:spPr>
        <a:xfrm>
          <a:off x="4472628" y="3275527"/>
          <a:ext cx="904123" cy="904123"/>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E23B52-3F79-4587-B472-09603D8F40BD}">
      <dsp:nvSpPr>
        <dsp:cNvPr id="0" name=""/>
        <dsp:cNvSpPr/>
      </dsp:nvSpPr>
      <dsp:spPr>
        <a:xfrm rot="10800000" flipH="1">
          <a:off x="652725" y="4444327"/>
          <a:ext cx="3768154" cy="680054"/>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9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YEAR-ROUND</a:t>
          </a:r>
          <a:r>
            <a:rPr lang="en-US" sz="1600" kern="1200" dirty="0">
              <a:solidFill>
                <a:schemeClr val="bg1"/>
              </a:solidFill>
              <a:latin typeface="Arial" panose="020B0604020202020204" pitchFamily="34" charset="0"/>
              <a:cs typeface="Arial" panose="020B0604020202020204" pitchFamily="34" charset="0"/>
            </a:rPr>
            <a:t> </a:t>
          </a:r>
        </a:p>
        <a:p>
          <a:pPr marL="0" lvl="0" indent="0" algn="l" defTabSz="7112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Exploration &amp; Catalysts</a:t>
          </a:r>
        </a:p>
      </dsp:txBody>
      <dsp:txXfrm rot="10800000">
        <a:off x="652725" y="4444327"/>
        <a:ext cx="3598141" cy="680054"/>
      </dsp:txXfrm>
    </dsp:sp>
    <dsp:sp modelId="{DC72F968-AECD-46B2-8BFD-E81F8F2BF1CD}">
      <dsp:nvSpPr>
        <dsp:cNvPr id="0" name=""/>
        <dsp:cNvSpPr/>
      </dsp:nvSpPr>
      <dsp:spPr>
        <a:xfrm>
          <a:off x="4472628" y="4318685"/>
          <a:ext cx="904123" cy="90412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96C4B3-68DA-2A2D-5D18-47580EADFDFD}"/>
              </a:ext>
            </a:extLst>
          </p:cNvPr>
          <p:cNvSpPr>
            <a:spLocks noGrp="1"/>
          </p:cNvSpPr>
          <p:nvPr>
            <p:ph type="hdr" sz="quarter"/>
          </p:nvPr>
        </p:nvSpPr>
        <p:spPr>
          <a:xfrm>
            <a:off x="0" y="0"/>
            <a:ext cx="3169920" cy="619365"/>
          </a:xfrm>
          <a:prstGeom prst="rect">
            <a:avLst/>
          </a:prstGeom>
        </p:spPr>
        <p:txBody>
          <a:bodyPr vert="horz" lIns="108850" tIns="54425" rIns="108850" bIns="54425" rtlCol="0"/>
          <a:lstStyle>
            <a:lvl1pPr algn="l">
              <a:defRPr sz="1400"/>
            </a:lvl1pPr>
          </a:lstStyle>
          <a:p>
            <a:endParaRPr lang="en-CA"/>
          </a:p>
        </p:txBody>
      </p:sp>
      <p:sp>
        <p:nvSpPr>
          <p:cNvPr id="3" name="Date Placeholder 2">
            <a:extLst>
              <a:ext uri="{FF2B5EF4-FFF2-40B4-BE49-F238E27FC236}">
                <a16:creationId xmlns:a16="http://schemas.microsoft.com/office/drawing/2014/main" id="{7DACABC4-06B0-A9CB-20FB-0E06D33F0729}"/>
              </a:ext>
            </a:extLst>
          </p:cNvPr>
          <p:cNvSpPr>
            <a:spLocks noGrp="1"/>
          </p:cNvSpPr>
          <p:nvPr>
            <p:ph type="dt" sz="quarter" idx="1"/>
          </p:nvPr>
        </p:nvSpPr>
        <p:spPr>
          <a:xfrm>
            <a:off x="4143587" y="0"/>
            <a:ext cx="3169920" cy="619365"/>
          </a:xfrm>
          <a:prstGeom prst="rect">
            <a:avLst/>
          </a:prstGeom>
        </p:spPr>
        <p:txBody>
          <a:bodyPr vert="horz" lIns="108850" tIns="54425" rIns="108850" bIns="54425" rtlCol="0"/>
          <a:lstStyle>
            <a:lvl1pPr algn="r">
              <a:defRPr sz="1400"/>
            </a:lvl1pPr>
          </a:lstStyle>
          <a:p>
            <a:fld id="{38D4D89E-3F61-4B84-89C8-EFC37F26EE28}" type="datetimeFigureOut">
              <a:rPr lang="en-CA" smtClean="0"/>
              <a:t>2022-10-10</a:t>
            </a:fld>
            <a:endParaRPr lang="en-CA"/>
          </a:p>
        </p:txBody>
      </p:sp>
      <p:sp>
        <p:nvSpPr>
          <p:cNvPr id="4" name="Footer Placeholder 3">
            <a:extLst>
              <a:ext uri="{FF2B5EF4-FFF2-40B4-BE49-F238E27FC236}">
                <a16:creationId xmlns:a16="http://schemas.microsoft.com/office/drawing/2014/main" id="{BE2CA695-B083-C402-1538-28CF96354913}"/>
              </a:ext>
            </a:extLst>
          </p:cNvPr>
          <p:cNvSpPr>
            <a:spLocks noGrp="1"/>
          </p:cNvSpPr>
          <p:nvPr>
            <p:ph type="ftr" sz="quarter" idx="2"/>
          </p:nvPr>
        </p:nvSpPr>
        <p:spPr>
          <a:xfrm>
            <a:off x="0" y="11725039"/>
            <a:ext cx="3169920" cy="619363"/>
          </a:xfrm>
          <a:prstGeom prst="rect">
            <a:avLst/>
          </a:prstGeom>
        </p:spPr>
        <p:txBody>
          <a:bodyPr vert="horz" lIns="108850" tIns="54425" rIns="108850" bIns="54425" rtlCol="0" anchor="b"/>
          <a:lstStyle>
            <a:lvl1pPr algn="l">
              <a:defRPr sz="1400"/>
            </a:lvl1pPr>
          </a:lstStyle>
          <a:p>
            <a:endParaRPr lang="en-CA"/>
          </a:p>
        </p:txBody>
      </p:sp>
      <p:sp>
        <p:nvSpPr>
          <p:cNvPr id="5" name="Slide Number Placeholder 4">
            <a:extLst>
              <a:ext uri="{FF2B5EF4-FFF2-40B4-BE49-F238E27FC236}">
                <a16:creationId xmlns:a16="http://schemas.microsoft.com/office/drawing/2014/main" id="{8FF6235B-D9B2-BE70-C9C9-F33176C4FA64}"/>
              </a:ext>
            </a:extLst>
          </p:cNvPr>
          <p:cNvSpPr>
            <a:spLocks noGrp="1"/>
          </p:cNvSpPr>
          <p:nvPr>
            <p:ph type="sldNum" sz="quarter" idx="3"/>
          </p:nvPr>
        </p:nvSpPr>
        <p:spPr>
          <a:xfrm>
            <a:off x="4143587" y="11725039"/>
            <a:ext cx="3169920" cy="619363"/>
          </a:xfrm>
          <a:prstGeom prst="rect">
            <a:avLst/>
          </a:prstGeom>
        </p:spPr>
        <p:txBody>
          <a:bodyPr vert="horz" lIns="108850" tIns="54425" rIns="108850" bIns="54425" rtlCol="0" anchor="b"/>
          <a:lstStyle>
            <a:lvl1pPr algn="r">
              <a:defRPr sz="1400"/>
            </a:lvl1pPr>
          </a:lstStyle>
          <a:p>
            <a:fld id="{31CA1B92-44FC-4848-BF73-ED099C722D60}" type="slidenum">
              <a:rPr lang="en-CA" smtClean="0"/>
              <a:t>‹#›</a:t>
            </a:fld>
            <a:endParaRPr lang="en-CA"/>
          </a:p>
        </p:txBody>
      </p:sp>
    </p:spTree>
    <p:extLst>
      <p:ext uri="{BB962C8B-B14F-4D97-AF65-F5344CB8AC3E}">
        <p14:creationId xmlns:p14="http://schemas.microsoft.com/office/powerpoint/2010/main" val="1163741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9365"/>
          </a:xfrm>
          <a:prstGeom prst="rect">
            <a:avLst/>
          </a:prstGeom>
        </p:spPr>
        <p:txBody>
          <a:bodyPr vert="horz" lIns="108850" tIns="54425" rIns="108850" bIns="54425" rtlCol="0"/>
          <a:lstStyle>
            <a:lvl1pPr algn="l">
              <a:defRPr sz="1400"/>
            </a:lvl1pPr>
          </a:lstStyle>
          <a:p>
            <a:endParaRPr lang="en-US" dirty="0"/>
          </a:p>
        </p:txBody>
      </p:sp>
      <p:sp>
        <p:nvSpPr>
          <p:cNvPr id="3" name="Date Placeholder 2"/>
          <p:cNvSpPr>
            <a:spLocks noGrp="1"/>
          </p:cNvSpPr>
          <p:nvPr>
            <p:ph type="dt" idx="1"/>
          </p:nvPr>
        </p:nvSpPr>
        <p:spPr>
          <a:xfrm>
            <a:off x="4143587" y="0"/>
            <a:ext cx="3169920" cy="619365"/>
          </a:xfrm>
          <a:prstGeom prst="rect">
            <a:avLst/>
          </a:prstGeom>
        </p:spPr>
        <p:txBody>
          <a:bodyPr vert="horz" lIns="108850" tIns="54425" rIns="108850" bIns="54425" rtlCol="0"/>
          <a:lstStyle>
            <a:lvl1pPr algn="r">
              <a:defRPr sz="1400"/>
            </a:lvl1pPr>
          </a:lstStyle>
          <a:p>
            <a:fld id="{6CADB31D-3EDB-3A4C-9810-0A51CF8F492B}" type="datetimeFigureOut">
              <a:rPr lang="en-US" smtClean="0"/>
              <a:t>10/10/2022</a:t>
            </a:fld>
            <a:endParaRPr lang="en-US" dirty="0"/>
          </a:p>
        </p:txBody>
      </p:sp>
      <p:sp>
        <p:nvSpPr>
          <p:cNvPr id="4" name="Slide Image Placeholder 3"/>
          <p:cNvSpPr>
            <a:spLocks noGrp="1" noRot="1" noChangeAspect="1"/>
          </p:cNvSpPr>
          <p:nvPr>
            <p:ph type="sldImg" idx="2"/>
          </p:nvPr>
        </p:nvSpPr>
        <p:spPr>
          <a:xfrm>
            <a:off x="-46038" y="1543050"/>
            <a:ext cx="7407276" cy="4167188"/>
          </a:xfrm>
          <a:prstGeom prst="rect">
            <a:avLst/>
          </a:prstGeom>
          <a:noFill/>
          <a:ln w="12700">
            <a:solidFill>
              <a:prstClr val="black"/>
            </a:solidFill>
          </a:ln>
        </p:spPr>
        <p:txBody>
          <a:bodyPr vert="horz" lIns="108850" tIns="54425" rIns="108850" bIns="54425" rtlCol="0" anchor="ctr"/>
          <a:lstStyle/>
          <a:p>
            <a:endParaRPr lang="en-US" dirty="0"/>
          </a:p>
        </p:txBody>
      </p:sp>
      <p:sp>
        <p:nvSpPr>
          <p:cNvPr id="5" name="Notes Placeholder 4"/>
          <p:cNvSpPr>
            <a:spLocks noGrp="1"/>
          </p:cNvSpPr>
          <p:nvPr>
            <p:ph type="body" sz="quarter" idx="3"/>
          </p:nvPr>
        </p:nvSpPr>
        <p:spPr>
          <a:xfrm>
            <a:off x="731520" y="5940743"/>
            <a:ext cx="5852160" cy="4860608"/>
          </a:xfrm>
          <a:prstGeom prst="rect">
            <a:avLst/>
          </a:prstGeom>
        </p:spPr>
        <p:txBody>
          <a:bodyPr vert="horz" lIns="108850" tIns="54425" rIns="108850" bIns="54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9"/>
            <a:ext cx="3169920" cy="619363"/>
          </a:xfrm>
          <a:prstGeom prst="rect">
            <a:avLst/>
          </a:prstGeom>
        </p:spPr>
        <p:txBody>
          <a:bodyPr vert="horz" lIns="108850" tIns="54425" rIns="108850" bIns="54425" rtlCol="0" anchor="b"/>
          <a:lstStyle>
            <a:lvl1pPr algn="l">
              <a:defRPr sz="1400"/>
            </a:lvl1pPr>
          </a:lstStyle>
          <a:p>
            <a:endParaRPr lang="en-US" dirty="0"/>
          </a:p>
        </p:txBody>
      </p:sp>
      <p:sp>
        <p:nvSpPr>
          <p:cNvPr id="7" name="Slide Number Placeholder 6"/>
          <p:cNvSpPr>
            <a:spLocks noGrp="1"/>
          </p:cNvSpPr>
          <p:nvPr>
            <p:ph type="sldNum" sz="quarter" idx="5"/>
          </p:nvPr>
        </p:nvSpPr>
        <p:spPr>
          <a:xfrm>
            <a:off x="4143587" y="11725039"/>
            <a:ext cx="3169920" cy="619363"/>
          </a:xfrm>
          <a:prstGeom prst="rect">
            <a:avLst/>
          </a:prstGeom>
        </p:spPr>
        <p:txBody>
          <a:bodyPr vert="horz" lIns="108850" tIns="54425" rIns="108850" bIns="54425" rtlCol="0" anchor="b"/>
          <a:lstStyle>
            <a:lvl1pPr algn="r">
              <a:defRPr sz="1400"/>
            </a:lvl1pPr>
          </a:lstStyle>
          <a:p>
            <a:fld id="{43D1BA25-45AC-0C48-96BD-5DDCEEC5AF57}" type="slidenum">
              <a:rPr lang="en-US" smtClean="0"/>
              <a:t>‹#›</a:t>
            </a:fld>
            <a:endParaRPr lang="en-US" dirty="0"/>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4</a:t>
            </a:fld>
            <a:endParaRPr lang="en-US" dirty="0"/>
          </a:p>
        </p:txBody>
      </p:sp>
    </p:spTree>
    <p:extLst>
      <p:ext uri="{BB962C8B-B14F-4D97-AF65-F5344CB8AC3E}">
        <p14:creationId xmlns:p14="http://schemas.microsoft.com/office/powerpoint/2010/main" val="574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7</a:t>
            </a:fld>
            <a:endParaRPr lang="en-US" dirty="0"/>
          </a:p>
        </p:txBody>
      </p:sp>
    </p:spTree>
    <p:extLst>
      <p:ext uri="{BB962C8B-B14F-4D97-AF65-F5344CB8AC3E}">
        <p14:creationId xmlns:p14="http://schemas.microsoft.com/office/powerpoint/2010/main" val="295796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9</a:t>
            </a:fld>
            <a:endParaRPr lang="en-US" dirty="0"/>
          </a:p>
        </p:txBody>
      </p:sp>
    </p:spTree>
    <p:extLst>
      <p:ext uri="{BB962C8B-B14F-4D97-AF65-F5344CB8AC3E}">
        <p14:creationId xmlns:p14="http://schemas.microsoft.com/office/powerpoint/2010/main" val="106164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18</a:t>
            </a:fld>
            <a:endParaRPr lang="en-US" dirty="0"/>
          </a:p>
        </p:txBody>
      </p:sp>
    </p:spTree>
    <p:extLst>
      <p:ext uri="{BB962C8B-B14F-4D97-AF65-F5344CB8AC3E}">
        <p14:creationId xmlns:p14="http://schemas.microsoft.com/office/powerpoint/2010/main" val="1873402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a:prstGeom prst="rect">
            <a:avLst/>
          </a:prstGeom>
        </p:spPr>
        <p:txBody>
          <a:bodyPr anchor="t" anchorCtr="0">
            <a:normAutofit/>
          </a:bodyPr>
          <a:lstStyle>
            <a:lvl1pPr algn="l">
              <a:defRPr sz="3000" baseline="0">
                <a:solidFill>
                  <a:schemeClr val="tx2">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a:prstGeom prst="rect">
            <a:avLst/>
          </a:prstGeom>
        </p:spPr>
        <p:txBody>
          <a:bodyPr>
            <a:normAutofit/>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E5B438EB-A75A-C6C2-9768-F4CE032BAD4B}"/>
              </a:ext>
            </a:extLst>
          </p:cNvPr>
          <p:cNvSpPr>
            <a:spLocks noGrp="1"/>
          </p:cNvSpPr>
          <p:nvPr>
            <p:ph type="sldNum" sz="quarter" idx="23"/>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sp>
        <p:nvSpPr>
          <p:cNvPr id="5" name="TextBox 4">
            <a:extLst>
              <a:ext uri="{FF2B5EF4-FFF2-40B4-BE49-F238E27FC236}">
                <a16:creationId xmlns:a16="http://schemas.microsoft.com/office/drawing/2014/main" id="{EA607C79-56FF-2364-03FD-617BBE66A7E5}"/>
              </a:ext>
            </a:extLst>
          </p:cNvPr>
          <p:cNvSpPr txBox="1"/>
          <p:nvPr userDrawn="1"/>
        </p:nvSpPr>
        <p:spPr>
          <a:xfrm>
            <a:off x="4903753"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ctr"/>
            <a:r>
              <a:rPr lang="en-US" dirty="0">
                <a:solidFill>
                  <a:schemeClr val="tx2">
                    <a:lumMod val="50000"/>
                  </a:schemeClr>
                </a:solidFill>
              </a:rPr>
              <a:t>TSXV: </a:t>
            </a:r>
            <a:r>
              <a:rPr lang="en-US" dirty="0">
                <a:solidFill>
                  <a:schemeClr val="bg2"/>
                </a:solidFill>
              </a:rPr>
              <a:t>BYN</a:t>
            </a:r>
            <a:r>
              <a:rPr lang="en-US" dirty="0"/>
              <a:t> </a:t>
            </a:r>
            <a:r>
              <a:rPr lang="en-US" dirty="0">
                <a:solidFill>
                  <a:schemeClr val="tx2">
                    <a:lumMod val="50000"/>
                  </a:schemeClr>
                </a:solidFill>
              </a:rPr>
              <a:t>| OTCQB: </a:t>
            </a:r>
            <a:r>
              <a:rPr lang="en-US" dirty="0">
                <a:solidFill>
                  <a:schemeClr val="bg2"/>
                </a:solidFill>
              </a:rPr>
              <a:t>BYAGF</a:t>
            </a:r>
            <a:endParaRPr lang="en-CA" dirty="0">
              <a:solidFill>
                <a:schemeClr val="bg2"/>
              </a:solidFill>
            </a:endParaRPr>
          </a:p>
        </p:txBody>
      </p:sp>
      <p:pic>
        <p:nvPicPr>
          <p:cNvPr id="6" name="Picture 5">
            <a:extLst>
              <a:ext uri="{FF2B5EF4-FFF2-40B4-BE49-F238E27FC236}">
                <a16:creationId xmlns:a16="http://schemas.microsoft.com/office/drawing/2014/main" id="{F0979FB5-D193-5626-C321-E11C657772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748" y="6354394"/>
            <a:ext cx="1554480" cy="501059"/>
          </a:xfrm>
          <a:prstGeom prst="rect">
            <a:avLst/>
          </a:prstGeom>
        </p:spPr>
      </p:pic>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7" name="Picture Placeholder 17">
            <a:extLst>
              <a:ext uri="{FF2B5EF4-FFF2-40B4-BE49-F238E27FC236}">
                <a16:creationId xmlns:a16="http://schemas.microsoft.com/office/drawing/2014/main" id="{7DDB2A7E-5AF6-4711-8A74-79B2DF28E67A}"/>
              </a:ext>
            </a:extLst>
          </p:cNvPr>
          <p:cNvSpPr>
            <a:spLocks noGrp="1"/>
          </p:cNvSpPr>
          <p:nvPr>
            <p:ph type="pic" sz="quarter" idx="22"/>
          </p:nvPr>
        </p:nvSpPr>
        <p:spPr>
          <a:xfrm>
            <a:off x="0" y="0"/>
            <a:ext cx="12192000" cy="166211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itle 1">
            <a:extLst>
              <a:ext uri="{FF2B5EF4-FFF2-40B4-BE49-F238E27FC236}">
                <a16:creationId xmlns:a16="http://schemas.microsoft.com/office/drawing/2014/main" id="{84DE4F48-3DE9-4C77-86D8-E2729DB71B38}"/>
              </a:ext>
            </a:extLst>
          </p:cNvPr>
          <p:cNvSpPr>
            <a:spLocks noGrp="1"/>
          </p:cNvSpPr>
          <p:nvPr>
            <p:ph type="title"/>
          </p:nvPr>
        </p:nvSpPr>
        <p:spPr>
          <a:xfrm>
            <a:off x="1097279" y="493776"/>
            <a:ext cx="9997440" cy="1662113"/>
          </a:xfrm>
          <a:prstGeom prst="rect">
            <a:avLst/>
          </a:prstGeom>
          <a:solidFill>
            <a:schemeClr val="tx2">
              <a:lumMod val="50000"/>
              <a:alpha val="89000"/>
            </a:schemeClr>
          </a:solidFill>
        </p:spPr>
        <p:txBody>
          <a:bodyPr tIns="365760">
            <a:normAutofit/>
          </a:bodyPr>
          <a:lstStyle>
            <a:lvl1pPr algn="ctr">
              <a:defRPr sz="30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 name="Slide Number Placeholder 5">
            <a:extLst>
              <a:ext uri="{FF2B5EF4-FFF2-40B4-BE49-F238E27FC236}">
                <a16:creationId xmlns:a16="http://schemas.microsoft.com/office/drawing/2014/main" id="{091E6EF1-3A4A-6334-752B-10580FE7E567}"/>
              </a:ext>
            </a:extLst>
          </p:cNvPr>
          <p:cNvSpPr>
            <a:spLocks noGrp="1"/>
          </p:cNvSpPr>
          <p:nvPr>
            <p:ph type="sldNum" sz="quarter" idx="23"/>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4" name="Picture 3">
            <a:extLst>
              <a:ext uri="{FF2B5EF4-FFF2-40B4-BE49-F238E27FC236}">
                <a16:creationId xmlns:a16="http://schemas.microsoft.com/office/drawing/2014/main" id="{F5EF555C-F26F-6803-2462-289C5573DC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21" name="TextBox 20">
            <a:extLst>
              <a:ext uri="{FF2B5EF4-FFF2-40B4-BE49-F238E27FC236}">
                <a16:creationId xmlns:a16="http://schemas.microsoft.com/office/drawing/2014/main" id="{01423A0A-9DC9-3087-10F5-29DD78DC9CB5}"/>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158194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11430000" cy="1325563"/>
          </a:xfrm>
          <a:prstGeom prst="rect">
            <a:avLst/>
          </a:prstGeom>
        </p:spPr>
        <p:txBody>
          <a:bodyPr>
            <a:normAutofit/>
          </a:bodyPr>
          <a:lstStyle>
            <a:lvl1pPr algn="ctr">
              <a:defRPr sz="3000" cap="all" baseline="0">
                <a:solidFill>
                  <a:schemeClr val="tx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a:prstGeom prst="rect">
            <a:avLst/>
          </a:prstGeom>
        </p:spPr>
        <p:txBody>
          <a:bodyPr anchor="ctr" anchorCtr="0">
            <a:noAutofit/>
          </a:bodyPr>
          <a:lstStyle>
            <a:lvl1pPr marL="0" indent="0" algn="ctr">
              <a:buNone/>
              <a:defRPr sz="1400" cap="all" baseline="0">
                <a:solidFill>
                  <a:schemeClr val="tx1"/>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a:prstGeom prst="rect">
            <a:avLst/>
          </a:prstGeom>
        </p:spPr>
        <p:txBody>
          <a:bodyPr>
            <a:noAutofit/>
          </a:bodyPr>
          <a:lstStyle>
            <a:lvl1pPr marL="0" indent="0" algn="ctr">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AA757786-D28B-0C4B-3660-567C74653827}"/>
              </a:ext>
            </a:extLst>
          </p:cNvPr>
          <p:cNvSpPr>
            <a:spLocks noGrp="1"/>
          </p:cNvSpPr>
          <p:nvPr>
            <p:ph type="sldNum" sz="quarter" idx="34"/>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6" name="Picture 5">
            <a:extLst>
              <a:ext uri="{FF2B5EF4-FFF2-40B4-BE49-F238E27FC236}">
                <a16:creationId xmlns:a16="http://schemas.microsoft.com/office/drawing/2014/main" id="{E45D27FA-83DA-7549-B8EE-011282F0AF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9" name="TextBox 8">
            <a:extLst>
              <a:ext uri="{FF2B5EF4-FFF2-40B4-BE49-F238E27FC236}">
                <a16:creationId xmlns:a16="http://schemas.microsoft.com/office/drawing/2014/main" id="{2971BADA-5970-C619-168C-E8E320499412}"/>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227437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a:prstGeom prst="rect">
            <a:avLst/>
          </a:prstGeom>
        </p:spPr>
        <p:txBody>
          <a:bodyPr>
            <a:noAutofit/>
          </a:bodyPr>
          <a:lstStyle>
            <a:lvl1pPr algn="l">
              <a:defRPr sz="3000" cap="all" baseline="0">
                <a:solidFill>
                  <a:schemeClr val="tx2">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SmartArt graphic</a:t>
            </a:r>
            <a:endParaRPr lang="en-US" dirty="0"/>
          </a:p>
        </p:txBody>
      </p:sp>
      <p:sp>
        <p:nvSpPr>
          <p:cNvPr id="4" name="Slide Number Placeholder 5">
            <a:extLst>
              <a:ext uri="{FF2B5EF4-FFF2-40B4-BE49-F238E27FC236}">
                <a16:creationId xmlns:a16="http://schemas.microsoft.com/office/drawing/2014/main" id="{0EB3902C-004A-DBDA-CEAB-87B0869BF41A}"/>
              </a:ext>
            </a:extLst>
          </p:cNvPr>
          <p:cNvSpPr txBox="1">
            <a:spLocks/>
          </p:cNvSpPr>
          <p:nvPr userDrawn="1"/>
        </p:nvSpPr>
        <p:spPr>
          <a:xfrm>
            <a:off x="10903083" y="6443932"/>
            <a:ext cx="1097692" cy="320673"/>
          </a:xfrm>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a:t>
            </a:fld>
            <a:endParaRPr lang="en-US" dirty="0"/>
          </a:p>
        </p:txBody>
      </p:sp>
      <p:pic>
        <p:nvPicPr>
          <p:cNvPr id="8" name="Picture 7">
            <a:extLst>
              <a:ext uri="{FF2B5EF4-FFF2-40B4-BE49-F238E27FC236}">
                <a16:creationId xmlns:a16="http://schemas.microsoft.com/office/drawing/2014/main" id="{F20190F8-A197-646E-4FED-1720F91974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1" name="TextBox 10">
            <a:extLst>
              <a:ext uri="{FF2B5EF4-FFF2-40B4-BE49-F238E27FC236}">
                <a16:creationId xmlns:a16="http://schemas.microsoft.com/office/drawing/2014/main" id="{72E3CCF4-6362-DA07-B622-6E68F8E4D3F5}"/>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64670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prstGeom prst="rect">
            <a:avLst/>
          </a:prstGeom>
          <a:solidFill>
            <a:schemeClr val="tx2">
              <a:lumMod val="50000"/>
              <a:alpha val="89000"/>
            </a:schemeClr>
          </a:solidFill>
        </p:spPr>
        <p:txBody>
          <a:bodyPr tIns="365760">
            <a:normAutofit/>
          </a:bodyPr>
          <a:lstStyle>
            <a:lvl1pPr algn="ctr">
              <a:defRPr sz="30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3" name="Slide Number Placeholder 5">
            <a:extLst>
              <a:ext uri="{FF2B5EF4-FFF2-40B4-BE49-F238E27FC236}">
                <a16:creationId xmlns:a16="http://schemas.microsoft.com/office/drawing/2014/main" id="{42F644AF-3267-16C7-2D44-F5A87903BB09}"/>
              </a:ext>
            </a:extLst>
          </p:cNvPr>
          <p:cNvSpPr>
            <a:spLocks noGrp="1"/>
          </p:cNvSpPr>
          <p:nvPr>
            <p:ph type="sldNum" sz="quarter" idx="24"/>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7" name="Picture 6">
            <a:extLst>
              <a:ext uri="{FF2B5EF4-FFF2-40B4-BE49-F238E27FC236}">
                <a16:creationId xmlns:a16="http://schemas.microsoft.com/office/drawing/2014/main" id="{159EA7C5-A6FA-8702-F753-57D91F02E3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9" name="TextBox 8">
            <a:extLst>
              <a:ext uri="{FF2B5EF4-FFF2-40B4-BE49-F238E27FC236}">
                <a16:creationId xmlns:a16="http://schemas.microsoft.com/office/drawing/2014/main" id="{0E9CF1C3-815F-1F88-CCDC-71C46C0D6923}"/>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245790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B023D1-B432-4327-9B3B-545A055D0CD3}"/>
              </a:ext>
            </a:extLst>
          </p:cNvPr>
          <p:cNvSpPr>
            <a:spLocks noGrp="1"/>
          </p:cNvSpPr>
          <p:nvPr>
            <p:ph type="pic" sz="quarter" idx="11"/>
          </p:nvPr>
        </p:nvSpPr>
        <p:spPr>
          <a:xfrm>
            <a:off x="0" y="-38905"/>
            <a:ext cx="12261163" cy="689690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530439" y="1886755"/>
            <a:ext cx="9131121" cy="3084489"/>
          </a:xfrm>
          <a:prstGeom prst="rect">
            <a:avLst/>
          </a:prstGeom>
          <a:solidFill>
            <a:schemeClr val="tx2">
              <a:lumMod val="50000"/>
              <a:alpha val="89000"/>
            </a:schemeClr>
          </a:solidFill>
        </p:spPr>
        <p:txBody>
          <a:bodyPr lIns="1005840" tIns="640080" anchor="t" anchorCtr="0">
            <a:noAutofit/>
          </a:bodyPr>
          <a:lstStyle>
            <a:lvl1pPr marL="0" indent="0" algn="l">
              <a:buNone/>
              <a:defRPr sz="3000" cap="all" baseline="0">
                <a:solidFill>
                  <a:schemeClr val="bg1"/>
                </a:solidFill>
                <a:latin typeface="Arial" panose="020B0604020202020204" pitchFamily="34" charset="0"/>
                <a:cs typeface="Arial" panose="020B0604020202020204" pitchFamily="34" charset="0"/>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dirty="0"/>
              <a:t>Click to 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a:prstGeom prst="rect">
            <a:avLst/>
          </a:prstGeom>
        </p:spPr>
        <p:txBody>
          <a:bodyPr>
            <a:noAutofit/>
          </a:bodyPr>
          <a:lstStyle>
            <a:lvl1pPr>
              <a:defRPr sz="18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F15FB047-4FEE-9CAA-B7DF-0CBACD793D9D}"/>
              </a:ext>
            </a:extLst>
          </p:cNvPr>
          <p:cNvSpPr>
            <a:spLocks noGrp="1"/>
          </p:cNvSpPr>
          <p:nvPr>
            <p:ph type="sldNum" sz="quarter" idx="23"/>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6" name="Picture 5">
            <a:extLst>
              <a:ext uri="{FF2B5EF4-FFF2-40B4-BE49-F238E27FC236}">
                <a16:creationId xmlns:a16="http://schemas.microsoft.com/office/drawing/2014/main" id="{12D14C9B-4298-0E9E-2F8D-276385C99A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0" name="TextBox 9">
            <a:extLst>
              <a:ext uri="{FF2B5EF4-FFF2-40B4-BE49-F238E27FC236}">
                <a16:creationId xmlns:a16="http://schemas.microsoft.com/office/drawing/2014/main" id="{6AC3CE5A-65E4-A8A2-701A-DFEBD02B9F38}"/>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287510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prstGeom prst="rect">
            <a:avLst/>
          </a:prstGeom>
          <a:solidFill>
            <a:schemeClr val="tx2">
              <a:lumMod val="50000"/>
              <a:alpha val="92000"/>
            </a:schemeClr>
          </a:solidFill>
        </p:spPr>
        <p:txBody>
          <a:bodyPr lIns="457200" anchor="ctr">
            <a:noAutofit/>
          </a:bodyPr>
          <a:lstStyle>
            <a:lvl1pPr>
              <a:defRPr sz="30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a:prstGeom prst="rect">
            <a:avLst/>
          </a:prstGeom>
        </p:spPr>
        <p:txBody>
          <a:bodyPr>
            <a:normAutofit/>
          </a:bodyPr>
          <a:lstStyle>
            <a:lvl1pPr marL="0" indent="0">
              <a:lnSpc>
                <a:spcPct val="100000"/>
              </a:lnSpc>
              <a:buNone/>
              <a:defRPr sz="2400">
                <a:solidFill>
                  <a:schemeClr val="tx2">
                    <a:lumMod val="50000"/>
                  </a:schemeClr>
                </a:solidFill>
                <a:latin typeface="Arial" panose="020B0604020202020204" pitchFamily="34" charset="0"/>
                <a:cs typeface="Arial" panose="020B0604020202020204" pitchFamily="34" charset="0"/>
              </a:defRPr>
            </a:lvl1pPr>
            <a:lvl2pPr marL="457200" indent="0">
              <a:lnSpc>
                <a:spcPct val="100000"/>
              </a:lnSpc>
              <a:buNone/>
              <a:defRPr sz="2000">
                <a:solidFill>
                  <a:schemeClr val="tx2">
                    <a:lumMod val="50000"/>
                  </a:schemeClr>
                </a:solidFill>
                <a:latin typeface="Arial" panose="020B0604020202020204" pitchFamily="34" charset="0"/>
                <a:cs typeface="Arial" panose="020B0604020202020204" pitchFamily="34" charset="0"/>
              </a:defRPr>
            </a:lvl2pPr>
            <a:lvl3pPr marL="914400" indent="0">
              <a:lnSpc>
                <a:spcPct val="100000"/>
              </a:lnSpc>
              <a:buNone/>
              <a:defRPr sz="1800">
                <a:solidFill>
                  <a:schemeClr val="tx2">
                    <a:lumMod val="50000"/>
                  </a:schemeClr>
                </a:solidFill>
                <a:latin typeface="Arial" panose="020B0604020202020204" pitchFamily="34" charset="0"/>
                <a:cs typeface="Arial" panose="020B0604020202020204" pitchFamily="34" charset="0"/>
              </a:defRPr>
            </a:lvl3pPr>
            <a:lvl4pPr marL="1371600" indent="0">
              <a:lnSpc>
                <a:spcPct val="100000"/>
              </a:lnSpc>
              <a:buNone/>
              <a:defRPr sz="1600">
                <a:solidFill>
                  <a:schemeClr val="tx2">
                    <a:lumMod val="50000"/>
                  </a:schemeClr>
                </a:solidFill>
                <a:latin typeface="Arial" panose="020B0604020202020204" pitchFamily="34" charset="0"/>
                <a:cs typeface="Arial" panose="020B0604020202020204" pitchFamily="34" charset="0"/>
              </a:defRPr>
            </a:lvl4pPr>
            <a:lvl5pPr marL="1828800" indent="0">
              <a:lnSpc>
                <a:spcPct val="100000"/>
              </a:lnSpc>
              <a:buNone/>
              <a:defRPr sz="1600">
                <a:solidFill>
                  <a:schemeClr val="tx2">
                    <a:lumMod val="50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175E2D3F-48B0-1881-BD4F-0A720E479A21}"/>
              </a:ext>
            </a:extLst>
          </p:cNvPr>
          <p:cNvSpPr>
            <a:spLocks noGrp="1"/>
          </p:cNvSpPr>
          <p:nvPr>
            <p:ph type="sldNum" sz="quarter" idx="23"/>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9" name="Picture 8">
            <a:extLst>
              <a:ext uri="{FF2B5EF4-FFF2-40B4-BE49-F238E27FC236}">
                <a16:creationId xmlns:a16="http://schemas.microsoft.com/office/drawing/2014/main" id="{B9258F7F-76E6-128A-4517-6B38A7B655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1" name="TextBox 10">
            <a:extLst>
              <a:ext uri="{FF2B5EF4-FFF2-40B4-BE49-F238E27FC236}">
                <a16:creationId xmlns:a16="http://schemas.microsoft.com/office/drawing/2014/main" id="{BF2C2663-B3FF-9991-F0C0-1D19AC4AE3EA}"/>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79920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a:prstGeom prst="rect">
            <a:avLst/>
          </a:prstGeom>
        </p:spPr>
        <p:txBody>
          <a:bodyPr anchor="b">
            <a:noAutofit/>
          </a:bodyPr>
          <a:lstStyle>
            <a:lvl1pPr>
              <a:defRPr sz="3000" cap="all" baseline="0">
                <a:solidFill>
                  <a:schemeClr val="tx2">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1800">
                <a:solidFill>
                  <a:schemeClr val="bg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Slide Number Placeholder 5">
            <a:extLst>
              <a:ext uri="{FF2B5EF4-FFF2-40B4-BE49-F238E27FC236}">
                <a16:creationId xmlns:a16="http://schemas.microsoft.com/office/drawing/2014/main" id="{63EBB6E4-EC97-E8A2-29F4-B552BD7B08CA}"/>
              </a:ext>
            </a:extLst>
          </p:cNvPr>
          <p:cNvSpPr>
            <a:spLocks noGrp="1"/>
          </p:cNvSpPr>
          <p:nvPr>
            <p:ph type="sldNum" sz="quarter" idx="23"/>
          </p:nvPr>
        </p:nvSpPr>
        <p:spPr>
          <a:xfrm>
            <a:off x="10903083" y="6443932"/>
            <a:ext cx="1097692" cy="320673"/>
          </a:xfrm>
          <a:prstGeom prst="rect">
            <a:avLst/>
          </a:prstGeom>
        </p:spPr>
        <p:txBody>
          <a:bodyPr anchor="b"/>
          <a:lstStyle>
            <a:lvl1pPr>
              <a:defRPr sz="1000">
                <a:solidFill>
                  <a:schemeClr val="bg1"/>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11" name="Picture 10">
            <a:extLst>
              <a:ext uri="{FF2B5EF4-FFF2-40B4-BE49-F238E27FC236}">
                <a16:creationId xmlns:a16="http://schemas.microsoft.com/office/drawing/2014/main" id="{11642C51-938A-0166-747B-0FB472A18C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3" name="TextBox 12">
            <a:extLst>
              <a:ext uri="{FF2B5EF4-FFF2-40B4-BE49-F238E27FC236}">
                <a16:creationId xmlns:a16="http://schemas.microsoft.com/office/drawing/2014/main" id="{037DE5D6-28D2-17E8-7C2F-BE0282805E20}"/>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232913" y="24384"/>
            <a:ext cx="10006642" cy="1071171"/>
          </a:xfrm>
          <a:prstGeom prst="rect">
            <a:avLst/>
          </a:prstGeom>
        </p:spPr>
        <p:txBody>
          <a:bodyPr anchor="ctr" anchorCtr="0">
            <a:normAutofit/>
          </a:bodyPr>
          <a:lstStyle>
            <a:lvl1pPr algn="l">
              <a:defRPr sz="3000" cap="all" baseline="0">
                <a:solidFill>
                  <a:schemeClr val="tx2">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32914" y="1268083"/>
            <a:ext cx="11767862" cy="5086311"/>
          </a:xfrm>
          <a:prstGeom prst="rect">
            <a:avLst/>
          </a:prstGeom>
        </p:spPr>
        <p:txBody>
          <a:bodyPr>
            <a:normAutofit/>
          </a:bodyPr>
          <a:lstStyle>
            <a:lvl1pPr marL="342900" indent="-342900" algn="l">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1pPr>
            <a:lvl2pPr marL="800100" indent="-342900" algn="l">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2pPr>
            <a:lvl3pPr marL="1200150" indent="-285750" algn="l">
              <a:buFont typeface="Arial" panose="020B0604020202020204" pitchFamily="34" charset="0"/>
              <a:buChar char="•"/>
              <a:defRPr sz="1800">
                <a:solidFill>
                  <a:schemeClr val="tx2"/>
                </a:solidFill>
                <a:latin typeface="Arial" panose="020B0604020202020204" pitchFamily="34" charset="0"/>
                <a:cs typeface="Arial" panose="020B0604020202020204" pitchFamily="34" charset="0"/>
              </a:defRPr>
            </a:lvl3pPr>
            <a:lvl4pPr marL="1657350" indent="-285750" algn="l">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4pPr>
            <a:lvl5pPr marL="2114550" indent="-285750" algn="l">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a:extLst>
              <a:ext uri="{FF2B5EF4-FFF2-40B4-BE49-F238E27FC236}">
                <a16:creationId xmlns:a16="http://schemas.microsoft.com/office/drawing/2014/main" id="{865A6533-24BE-AAA8-8B57-D35A90933128}"/>
              </a:ext>
            </a:extLst>
          </p:cNvPr>
          <p:cNvSpPr>
            <a:spLocks noGrp="1"/>
          </p:cNvSpPr>
          <p:nvPr>
            <p:ph type="sldNum" sz="quarter" idx="23"/>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sp>
        <p:nvSpPr>
          <p:cNvPr id="4" name="TextBox 3">
            <a:extLst>
              <a:ext uri="{FF2B5EF4-FFF2-40B4-BE49-F238E27FC236}">
                <a16:creationId xmlns:a16="http://schemas.microsoft.com/office/drawing/2014/main" id="{A1CB1B85-C47F-949A-2845-A78585D07EC8}"/>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pic>
        <p:nvPicPr>
          <p:cNvPr id="5" name="Picture 4">
            <a:extLst>
              <a:ext uri="{FF2B5EF4-FFF2-40B4-BE49-F238E27FC236}">
                <a16:creationId xmlns:a16="http://schemas.microsoft.com/office/drawing/2014/main" id="{4089B6DC-2177-8ACF-2BCF-FCA2B8459E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Tree>
    <p:extLst>
      <p:ext uri="{BB962C8B-B14F-4D97-AF65-F5344CB8AC3E}">
        <p14:creationId xmlns:p14="http://schemas.microsoft.com/office/powerpoint/2010/main" val="309407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5994401" y="10151"/>
            <a:ext cx="6096001" cy="6858000"/>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a:prstGeom prst="rect">
            <a:avLst/>
          </a:prstGeom>
        </p:spPr>
        <p:txBody>
          <a:bodyPr anchor="t" anchorCtr="0">
            <a:noAutofit/>
          </a:bodyPr>
          <a:lstStyle>
            <a:lvl1pPr>
              <a:defRPr sz="3000" cap="all" baseline="0">
                <a:solidFill>
                  <a:schemeClr val="tx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a:prstGeom prst="rect">
            <a:avLst/>
          </a:prstGeom>
        </p:spPr>
        <p:txBody>
          <a:bodyPr>
            <a:normAutofit/>
          </a:bodyPr>
          <a:lstStyle>
            <a:lvl1pPr marL="0" indent="0">
              <a:buNone/>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2"/>
                </a:solidFill>
                <a:latin typeface="Arial" panose="020B0604020202020204" pitchFamily="34" charset="0"/>
                <a:cs typeface="Arial" panose="020B0604020202020204" pitchFamily="34" charset="0"/>
              </a:defRPr>
            </a:lvl2pPr>
            <a:lvl3pPr marL="914400" indent="0">
              <a:buNone/>
              <a:defRPr sz="1800">
                <a:solidFill>
                  <a:schemeClr val="tx2"/>
                </a:solidFill>
                <a:latin typeface="Arial" panose="020B0604020202020204" pitchFamily="34" charset="0"/>
                <a:cs typeface="Arial" panose="020B0604020202020204" pitchFamily="34" charset="0"/>
              </a:defRPr>
            </a:lvl3pPr>
            <a:lvl4pPr marL="1371600" indent="0">
              <a:buNone/>
              <a:defRPr sz="1600">
                <a:solidFill>
                  <a:schemeClr val="tx2"/>
                </a:solidFill>
                <a:latin typeface="Arial" panose="020B0604020202020204" pitchFamily="34" charset="0"/>
                <a:cs typeface="Arial" panose="020B0604020202020204" pitchFamily="34" charset="0"/>
              </a:defRPr>
            </a:lvl4pPr>
            <a:lvl5pPr marL="1828800" indent="0">
              <a:buNone/>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8" name="Table 7">
            <a:extLst>
              <a:ext uri="{FF2B5EF4-FFF2-40B4-BE49-F238E27FC236}">
                <a16:creationId xmlns:a16="http://schemas.microsoft.com/office/drawing/2014/main" id="{19B37AED-ABF3-0318-4313-21E61B45DCC9}"/>
              </a:ext>
            </a:extLst>
          </p:cNvPr>
          <p:cNvGraphicFramePr>
            <a:graphicFrameLocks noGrp="1"/>
          </p:cNvGraphicFramePr>
          <p:nvPr userDrawn="1">
            <p:extLst>
              <p:ext uri="{D42A27DB-BD31-4B8C-83A1-F6EECF244321}">
                <p14:modId xmlns:p14="http://schemas.microsoft.com/office/powerpoint/2010/main" val="3500977460"/>
              </p:ext>
            </p:extLst>
          </p:nvPr>
        </p:nvGraphicFramePr>
        <p:xfrm>
          <a:off x="-243194" y="0"/>
          <a:ext cx="320040" cy="4415200"/>
        </p:xfrm>
        <a:graphic>
          <a:graphicData uri="http://schemas.openxmlformats.org/drawingml/2006/table">
            <a:tbl>
              <a:tblPr firstRow="1" bandRow="1">
                <a:solidFill>
                  <a:srgbClr val="30303D"/>
                </a:solidFill>
                <a:tableStyleId>{2D5ABB26-0587-4C30-8999-92F81FD0307C}</a:tableStyleId>
              </a:tblPr>
              <a:tblGrid>
                <a:gridCol w="320040">
                  <a:extLst>
                    <a:ext uri="{9D8B030D-6E8A-4147-A177-3AD203B41FA5}">
                      <a16:colId xmlns:a16="http://schemas.microsoft.com/office/drawing/2014/main" val="3768338329"/>
                    </a:ext>
                  </a:extLst>
                </a:gridCol>
              </a:tblGrid>
              <a:tr h="883040">
                <a:tc>
                  <a:txBody>
                    <a:bodyPr/>
                    <a:lstStyle/>
                    <a:p>
                      <a:pPr algn="ctr"/>
                      <a:r>
                        <a:rPr lang="en-US" sz="900" dirty="0">
                          <a:latin typeface="Arial" panose="020B0604020202020204" pitchFamily="34" charset="0"/>
                          <a:cs typeface="Arial" panose="020B0604020202020204" pitchFamily="34" charset="0"/>
                        </a:rPr>
                        <a:t>#D38723</a:t>
                      </a:r>
                      <a:endParaRPr lang="en-CA" sz="900" dirty="0">
                        <a:latin typeface="Arial" panose="020B0604020202020204" pitchFamily="34" charset="0"/>
                        <a:cs typeface="Arial" panose="020B0604020202020204" pitchFamily="34" charset="0"/>
                      </a:endParaRPr>
                    </a:p>
                  </a:txBody>
                  <a:tcPr vert="vert270" anchor="ctr">
                    <a:solidFill>
                      <a:schemeClr val="bg2"/>
                    </a:solidFill>
                  </a:tcPr>
                </a:tc>
                <a:extLst>
                  <a:ext uri="{0D108BD9-81ED-4DB2-BD59-A6C34878D82A}">
                    <a16:rowId xmlns:a16="http://schemas.microsoft.com/office/drawing/2014/main" val="4235599655"/>
                  </a:ext>
                </a:extLst>
              </a:tr>
              <a:tr h="883040">
                <a:tc>
                  <a:txBody>
                    <a:bodyPr/>
                    <a:lstStyle/>
                    <a:p>
                      <a:pPr algn="ctr"/>
                      <a:r>
                        <a:rPr lang="en-US" sz="900" dirty="0">
                          <a:solidFill>
                            <a:schemeClr val="bg1"/>
                          </a:solidFill>
                          <a:latin typeface="Arial" panose="020B0604020202020204" pitchFamily="34" charset="0"/>
                          <a:cs typeface="Arial" panose="020B0604020202020204" pitchFamily="34" charset="0"/>
                        </a:rPr>
                        <a:t>#757678</a:t>
                      </a:r>
                      <a:endParaRPr lang="en-CA" sz="900" dirty="0">
                        <a:solidFill>
                          <a:schemeClr val="bg1"/>
                        </a:solidFill>
                        <a:latin typeface="Arial" panose="020B0604020202020204" pitchFamily="34" charset="0"/>
                        <a:cs typeface="Arial" panose="020B0604020202020204" pitchFamily="34" charset="0"/>
                      </a:endParaRPr>
                    </a:p>
                  </a:txBody>
                  <a:tcPr vert="vert270" anchor="ctr">
                    <a:solidFill>
                      <a:srgbClr val="757678"/>
                    </a:solidFill>
                  </a:tcPr>
                </a:tc>
                <a:extLst>
                  <a:ext uri="{0D108BD9-81ED-4DB2-BD59-A6C34878D82A}">
                    <a16:rowId xmlns:a16="http://schemas.microsoft.com/office/drawing/2014/main" val="203856830"/>
                  </a:ext>
                </a:extLst>
              </a:tr>
              <a:tr h="883040">
                <a:tc>
                  <a:txBody>
                    <a:bodyPr/>
                    <a:lstStyle/>
                    <a:p>
                      <a:pPr algn="ctr"/>
                      <a:r>
                        <a:rPr lang="en-US" sz="900" dirty="0">
                          <a:solidFill>
                            <a:schemeClr val="bg1"/>
                          </a:solidFill>
                          <a:latin typeface="Arial" panose="020B0604020202020204" pitchFamily="34" charset="0"/>
                          <a:cs typeface="Arial" panose="020B0604020202020204" pitchFamily="34" charset="0"/>
                        </a:rPr>
                        <a:t>Black</a:t>
                      </a:r>
                      <a:endParaRPr lang="en-CA" sz="900" dirty="0">
                        <a:solidFill>
                          <a:schemeClr val="bg1"/>
                        </a:solidFill>
                        <a:latin typeface="Arial" panose="020B0604020202020204" pitchFamily="34" charset="0"/>
                        <a:cs typeface="Arial" panose="020B0604020202020204" pitchFamily="34" charset="0"/>
                      </a:endParaRPr>
                    </a:p>
                  </a:txBody>
                  <a:tcPr vert="vert270" anchor="ctr">
                    <a:solidFill>
                      <a:schemeClr val="tx1"/>
                    </a:solidFill>
                  </a:tcPr>
                </a:tc>
                <a:extLst>
                  <a:ext uri="{0D108BD9-81ED-4DB2-BD59-A6C34878D82A}">
                    <a16:rowId xmlns:a16="http://schemas.microsoft.com/office/drawing/2014/main" val="2862162825"/>
                  </a:ext>
                </a:extLst>
              </a:tr>
              <a:tr h="883040">
                <a:tc>
                  <a:txBody>
                    <a:bodyPr/>
                    <a:lstStyle/>
                    <a:p>
                      <a:pPr algn="ctr"/>
                      <a:r>
                        <a:rPr lang="en-US" sz="900" dirty="0">
                          <a:latin typeface="Arial" panose="020B0604020202020204" pitchFamily="34" charset="0"/>
                          <a:cs typeface="Arial" panose="020B0604020202020204" pitchFamily="34" charset="0"/>
                        </a:rPr>
                        <a:t>White</a:t>
                      </a:r>
                      <a:endParaRPr lang="en-CA" sz="900" dirty="0">
                        <a:latin typeface="Arial" panose="020B0604020202020204" pitchFamily="34" charset="0"/>
                        <a:cs typeface="Arial" panose="020B0604020202020204" pitchFamily="34" charset="0"/>
                      </a:endParaRPr>
                    </a:p>
                  </a:txBody>
                  <a:tcPr vert="vert270" anchor="ctr">
                    <a:solidFill>
                      <a:schemeClr val="bg1"/>
                    </a:solidFill>
                  </a:tcPr>
                </a:tc>
                <a:extLst>
                  <a:ext uri="{0D108BD9-81ED-4DB2-BD59-A6C34878D82A}">
                    <a16:rowId xmlns:a16="http://schemas.microsoft.com/office/drawing/2014/main" val="1522969913"/>
                  </a:ext>
                </a:extLst>
              </a:tr>
              <a:tr h="883040">
                <a:tc>
                  <a:txBody>
                    <a:bodyPr/>
                    <a:lstStyle/>
                    <a:p>
                      <a:pPr algn="ctr"/>
                      <a:r>
                        <a:rPr lang="en-CA" sz="900" dirty="0">
                          <a:solidFill>
                            <a:schemeClr val="bg1"/>
                          </a:solidFill>
                          <a:latin typeface="Arial" panose="020B0604020202020204" pitchFamily="34" charset="0"/>
                          <a:cs typeface="Arial" panose="020B0604020202020204" pitchFamily="34" charset="0"/>
                        </a:rPr>
                        <a:t>#244061</a:t>
                      </a:r>
                    </a:p>
                  </a:txBody>
                  <a:tcPr vert="vert270" anchor="ctr">
                    <a:solidFill>
                      <a:schemeClr val="accent1"/>
                    </a:solidFill>
                  </a:tcPr>
                </a:tc>
                <a:extLst>
                  <a:ext uri="{0D108BD9-81ED-4DB2-BD59-A6C34878D82A}">
                    <a16:rowId xmlns:a16="http://schemas.microsoft.com/office/drawing/2014/main" val="1176610056"/>
                  </a:ext>
                </a:extLst>
              </a:tr>
            </a:tbl>
          </a:graphicData>
        </a:graphic>
      </p:graphicFrame>
      <p:sp>
        <p:nvSpPr>
          <p:cNvPr id="17" name="Slide Number Placeholder 5">
            <a:extLst>
              <a:ext uri="{FF2B5EF4-FFF2-40B4-BE49-F238E27FC236}">
                <a16:creationId xmlns:a16="http://schemas.microsoft.com/office/drawing/2014/main" id="{12DA678D-9987-2411-4DC3-6681226F9125}"/>
              </a:ext>
            </a:extLst>
          </p:cNvPr>
          <p:cNvSpPr>
            <a:spLocks noGrp="1"/>
          </p:cNvSpPr>
          <p:nvPr>
            <p:ph type="sldNum" sz="quarter" idx="23"/>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7" name="Picture 6">
            <a:extLst>
              <a:ext uri="{FF2B5EF4-FFF2-40B4-BE49-F238E27FC236}">
                <a16:creationId xmlns:a16="http://schemas.microsoft.com/office/drawing/2014/main" id="{8A918971-CF1C-C4E9-8C5E-B49E353B60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0" name="TextBox 9">
            <a:extLst>
              <a:ext uri="{FF2B5EF4-FFF2-40B4-BE49-F238E27FC236}">
                <a16:creationId xmlns:a16="http://schemas.microsoft.com/office/drawing/2014/main" id="{897B5FF4-87AD-3122-158E-ACA2DFFEBEEA}"/>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278227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0C0123-3B3C-46FD-A0A1-ADA5035076E7}"/>
              </a:ext>
            </a:extLst>
          </p:cNvPr>
          <p:cNvSpPr>
            <a:spLocks noGrp="1"/>
          </p:cNvSpPr>
          <p:nvPr>
            <p:ph type="pic" sz="quarter" idx="10"/>
          </p:nvPr>
        </p:nvSpPr>
        <p:spPr>
          <a:xfrm>
            <a:off x="0" y="0"/>
            <a:ext cx="12192000" cy="2945761"/>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 y="2631132"/>
            <a:ext cx="11118272" cy="1662546"/>
          </a:xfrm>
          <a:prstGeom prst="rect">
            <a:avLst/>
          </a:prstGeom>
          <a:solidFill>
            <a:schemeClr val="tx2">
              <a:lumMod val="50000"/>
              <a:alpha val="89000"/>
            </a:schemeClr>
          </a:solidFill>
        </p:spPr>
        <p:txBody>
          <a:bodyPr lIns="914400" anchor="ctr" anchorCtr="0">
            <a:normAutofit/>
          </a:bodyPr>
          <a:lstStyle>
            <a:lvl1pPr>
              <a:defRPr sz="30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8200" y="4593635"/>
            <a:ext cx="9926782" cy="1662546"/>
          </a:xfrm>
          <a:prstGeom prst="rect">
            <a:avLst/>
          </a:prstGeom>
        </p:spPr>
        <p:txBody>
          <a:bodyPr/>
          <a:lstStyle>
            <a:lvl1pPr marL="0" indent="0">
              <a:buNone/>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0A15523-9DC0-4DB6-AAB5-709BE171FB04}"/>
              </a:ext>
            </a:extLst>
          </p:cNvPr>
          <p:cNvSpPr>
            <a:spLocks noGrp="1"/>
          </p:cNvSpPr>
          <p:nvPr>
            <p:ph type="sldNum" sz="quarter" idx="13"/>
          </p:nvPr>
        </p:nvSpPr>
        <p:spPr>
          <a:xfrm>
            <a:off x="10903083" y="6459862"/>
            <a:ext cx="1097692" cy="365125"/>
          </a:xfrm>
          <a:prstGeom prst="rect">
            <a:avLst/>
          </a:prstGeom>
        </p:spPr>
        <p:txBody>
          <a:bodyPr/>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9" name="Picture 8">
            <a:extLst>
              <a:ext uri="{FF2B5EF4-FFF2-40B4-BE49-F238E27FC236}">
                <a16:creationId xmlns:a16="http://schemas.microsoft.com/office/drawing/2014/main" id="{F270B689-BAA7-612A-8348-D4C269E7E5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1" name="TextBox 10">
            <a:extLst>
              <a:ext uri="{FF2B5EF4-FFF2-40B4-BE49-F238E27FC236}">
                <a16:creationId xmlns:a16="http://schemas.microsoft.com/office/drawing/2014/main" id="{DE01503B-40B1-7146-6907-E9B56217518A}"/>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a:prstGeom prst="rect">
            <a:avLst/>
          </a:prstGeom>
        </p:spPr>
        <p:txBody>
          <a:bodyPr anchor="ctr" anchorCtr="0">
            <a:normAutofit/>
          </a:bodyPr>
          <a:lstStyle>
            <a:lvl1pPr>
              <a:defRPr sz="3000" cap="all" baseline="0">
                <a:solidFill>
                  <a:schemeClr val="tx2">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a:prstGeom prst="rect">
            <a:avLst/>
          </a:prstGeom>
        </p:spPr>
        <p:txBody>
          <a:bodyPr/>
          <a:lstStyle>
            <a:lvl1pPr marL="0" indent="0">
              <a:lnSpc>
                <a:spcPct val="100000"/>
              </a:lnSpc>
              <a:buNone/>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0FD90632-7C23-4F67-58FC-74FB6AC7535D}"/>
              </a:ext>
            </a:extLst>
          </p:cNvPr>
          <p:cNvSpPr>
            <a:spLocks noGrp="1"/>
          </p:cNvSpPr>
          <p:nvPr>
            <p:ph type="sldNum" sz="quarter" idx="13"/>
          </p:nvPr>
        </p:nvSpPr>
        <p:spPr>
          <a:xfrm>
            <a:off x="10903083" y="6459862"/>
            <a:ext cx="1097692" cy="365125"/>
          </a:xfrm>
          <a:prstGeom prst="rect">
            <a:avLst/>
          </a:prstGeom>
        </p:spPr>
        <p:txBody>
          <a:bodyPr/>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9" name="Picture 8">
            <a:extLst>
              <a:ext uri="{FF2B5EF4-FFF2-40B4-BE49-F238E27FC236}">
                <a16:creationId xmlns:a16="http://schemas.microsoft.com/office/drawing/2014/main" id="{7AF6DFBD-30D8-A4BD-E367-794A4437B9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1" name="TextBox 10">
            <a:extLst>
              <a:ext uri="{FF2B5EF4-FFF2-40B4-BE49-F238E27FC236}">
                <a16:creationId xmlns:a16="http://schemas.microsoft.com/office/drawing/2014/main" id="{F644D51C-E056-E181-247C-C39CA2453EB0}"/>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203679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a:prstGeom prst="rect">
            <a:avLst/>
          </a:prstGeom>
        </p:spPr>
        <p:txBody>
          <a:bodyPr anchor="t" anchorCtr="0">
            <a:noAutofit/>
          </a:bodyPr>
          <a:lstStyle>
            <a:lvl1pPr>
              <a:defRPr sz="3000" cap="all" baseline="0">
                <a:solidFill>
                  <a:schemeClr val="tx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chart</a:t>
            </a:r>
            <a:endParaRPr lang="en-US" dirty="0"/>
          </a:p>
        </p:txBody>
      </p:sp>
      <p:sp>
        <p:nvSpPr>
          <p:cNvPr id="13" name="Slide Number Placeholder 5">
            <a:extLst>
              <a:ext uri="{FF2B5EF4-FFF2-40B4-BE49-F238E27FC236}">
                <a16:creationId xmlns:a16="http://schemas.microsoft.com/office/drawing/2014/main" id="{60B18959-55C0-7EAB-E178-3A002EAB5739}"/>
              </a:ext>
            </a:extLst>
          </p:cNvPr>
          <p:cNvSpPr>
            <a:spLocks noGrp="1"/>
          </p:cNvSpPr>
          <p:nvPr>
            <p:ph type="sldNum" sz="quarter" idx="13"/>
          </p:nvPr>
        </p:nvSpPr>
        <p:spPr>
          <a:xfrm>
            <a:off x="10903083" y="6459862"/>
            <a:ext cx="1097692" cy="365125"/>
          </a:xfrm>
          <a:prstGeom prst="rect">
            <a:avLst/>
          </a:prstGeom>
        </p:spPr>
        <p:txBody>
          <a:bodyPr/>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6" name="Picture 5">
            <a:extLst>
              <a:ext uri="{FF2B5EF4-FFF2-40B4-BE49-F238E27FC236}">
                <a16:creationId xmlns:a16="http://schemas.microsoft.com/office/drawing/2014/main" id="{DE5F42DE-C10D-1A45-6F05-62F61C3FA7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8" name="TextBox 7">
            <a:extLst>
              <a:ext uri="{FF2B5EF4-FFF2-40B4-BE49-F238E27FC236}">
                <a16:creationId xmlns:a16="http://schemas.microsoft.com/office/drawing/2014/main" id="{CF574066-2CE9-3CBD-4712-DBC2ABADE886}"/>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a:prstGeom prst="rect">
            <a:avLst/>
          </a:prstGeom>
        </p:spPr>
        <p:txBody>
          <a:bodyPr anchor="t" anchorCtr="0">
            <a:normAutofit/>
          </a:bodyPr>
          <a:lstStyle>
            <a:lvl1pPr algn="l">
              <a:defRPr sz="3000" cap="all" baseline="0">
                <a:solidFill>
                  <a:schemeClr val="tx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a:prstGeom prst="rect">
            <a:avLst/>
          </a:prstGeom>
        </p:spPr>
        <p:txBody>
          <a:bodyPr>
            <a:noAutofit/>
          </a:bodyPr>
          <a:lstStyle>
            <a:lvl1pPr marL="0" indent="0">
              <a:buNone/>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2"/>
                </a:solidFill>
                <a:latin typeface="Arial" panose="020B0604020202020204" pitchFamily="34" charset="0"/>
                <a:cs typeface="Arial" panose="020B0604020202020204" pitchFamily="34" charset="0"/>
              </a:defRPr>
            </a:lvl2pPr>
            <a:lvl3pPr marL="914400" indent="0">
              <a:buNone/>
              <a:defRPr sz="1800">
                <a:solidFill>
                  <a:schemeClr val="tx2"/>
                </a:solidFill>
                <a:latin typeface="Arial" panose="020B0604020202020204" pitchFamily="34" charset="0"/>
                <a:cs typeface="Arial" panose="020B0604020202020204" pitchFamily="34" charset="0"/>
              </a:defRPr>
            </a:lvl3pPr>
            <a:lvl4pPr marL="1371600" indent="0">
              <a:buNone/>
              <a:defRPr sz="1600">
                <a:solidFill>
                  <a:schemeClr val="tx2"/>
                </a:solidFill>
                <a:latin typeface="Arial" panose="020B0604020202020204" pitchFamily="34" charset="0"/>
                <a:cs typeface="Arial" panose="020B0604020202020204" pitchFamily="34" charset="0"/>
              </a:defRPr>
            </a:lvl4pPr>
            <a:lvl5pPr marL="1828800" indent="0">
              <a:buNone/>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209437"/>
            <a:ext cx="12192000" cy="6837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14D0F61-84B8-C4E9-E739-C8C909794722}"/>
              </a:ext>
            </a:extLst>
          </p:cNvPr>
          <p:cNvSpPr txBox="1"/>
          <p:nvPr userDrawn="1"/>
        </p:nvSpPr>
        <p:spPr>
          <a:xfrm>
            <a:off x="228245"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bg1"/>
                </a:solidFill>
              </a:rPr>
              <a:t>TSXV: BYN | OTCQB: BYAGF</a:t>
            </a:r>
            <a:endParaRPr lang="en-CA" dirty="0">
              <a:solidFill>
                <a:schemeClr val="bg1"/>
              </a:solidFill>
            </a:endParaRPr>
          </a:p>
        </p:txBody>
      </p:sp>
      <p:sp>
        <p:nvSpPr>
          <p:cNvPr id="6" name="Slide Number Placeholder 5">
            <a:extLst>
              <a:ext uri="{FF2B5EF4-FFF2-40B4-BE49-F238E27FC236}">
                <a16:creationId xmlns:a16="http://schemas.microsoft.com/office/drawing/2014/main" id="{E57234D3-6B46-274B-6CDA-FA4A43E3C847}"/>
              </a:ext>
            </a:extLst>
          </p:cNvPr>
          <p:cNvSpPr>
            <a:spLocks noGrp="1"/>
          </p:cNvSpPr>
          <p:nvPr>
            <p:ph type="sldNum" sz="quarter" idx="16"/>
          </p:nvPr>
        </p:nvSpPr>
        <p:spPr>
          <a:xfrm>
            <a:off x="10903083" y="6459862"/>
            <a:ext cx="1097692"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7" name="Picture 6">
            <a:extLst>
              <a:ext uri="{FF2B5EF4-FFF2-40B4-BE49-F238E27FC236}">
                <a16:creationId xmlns:a16="http://schemas.microsoft.com/office/drawing/2014/main" id="{373784DB-520F-2441-9F48-661D9B593A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Tree>
    <p:extLst>
      <p:ext uri="{BB962C8B-B14F-4D97-AF65-F5344CB8AC3E}">
        <p14:creationId xmlns:p14="http://schemas.microsoft.com/office/powerpoint/2010/main" val="133228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a:prstGeom prst="rect">
            <a:avLst/>
          </a:prstGeom>
        </p:spPr>
        <p:txBody>
          <a:bodyPr anchor="b">
            <a:normAutofit/>
          </a:bodyPr>
          <a:lstStyle>
            <a:lvl1pPr marL="0" indent="0">
              <a:buNone/>
              <a:defRPr sz="2400" b="0" cap="all" baseline="0">
                <a:solidFill>
                  <a:schemeClr val="bg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a:prstGeom prst="rect">
            <a:avLst/>
          </a:prstGeom>
        </p:spPr>
        <p:txBody>
          <a:bodyPr>
            <a:normAutofit/>
          </a:bodyPr>
          <a:lstStyle>
            <a:lvl1pPr marL="342900" indent="-342900">
              <a:lnSpc>
                <a:spcPct val="100000"/>
              </a:lnSpc>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1pPr>
            <a:lvl2pPr marL="742950" indent="-285750">
              <a:lnSpc>
                <a:spcPct val="100000"/>
              </a:lnSpc>
              <a:buFont typeface="Arial" panose="020B0604020202020204" pitchFamily="34" charset="0"/>
              <a:buChar char="•"/>
              <a:defRPr sz="1800">
                <a:solidFill>
                  <a:schemeClr val="tx2"/>
                </a:solidFill>
                <a:latin typeface="Arial" panose="020B0604020202020204" pitchFamily="34" charset="0"/>
                <a:cs typeface="Arial" panose="020B0604020202020204" pitchFamily="34" charset="0"/>
              </a:defRPr>
            </a:lvl2pPr>
            <a:lvl3pPr marL="1200150" indent="-285750">
              <a:lnSpc>
                <a:spcPct val="100000"/>
              </a:lnSpc>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3pPr>
            <a:lvl4pPr marL="16573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marL="21145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a:prstGeom prst="rect">
            <a:avLst/>
          </a:prstGeom>
        </p:spPr>
        <p:txBody>
          <a:bodyPr anchor="b">
            <a:normAutofit/>
          </a:bodyPr>
          <a:lstStyle>
            <a:lvl1pPr marL="0" indent="0">
              <a:buNone/>
              <a:defRPr sz="2400" b="0" cap="all" baseline="0">
                <a:solidFill>
                  <a:schemeClr val="bg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a:prstGeom prst="rect">
            <a:avLst/>
          </a:prstGeom>
        </p:spPr>
        <p:txBody>
          <a:bodyPr>
            <a:normAutofit/>
          </a:bodyPr>
          <a:lstStyle>
            <a:lvl1pPr marL="342900" indent="-342900">
              <a:lnSpc>
                <a:spcPct val="100000"/>
              </a:lnSpc>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1pPr>
            <a:lvl2pPr marL="742950" indent="-285750">
              <a:lnSpc>
                <a:spcPct val="100000"/>
              </a:lnSpc>
              <a:buFont typeface="Arial" panose="020B0604020202020204" pitchFamily="34" charset="0"/>
              <a:buChar char="•"/>
              <a:defRPr sz="1800">
                <a:solidFill>
                  <a:schemeClr val="tx2"/>
                </a:solidFill>
                <a:latin typeface="Arial" panose="020B0604020202020204" pitchFamily="34" charset="0"/>
                <a:cs typeface="Arial" panose="020B0604020202020204" pitchFamily="34" charset="0"/>
              </a:defRPr>
            </a:lvl2pPr>
            <a:lvl3pPr marL="1200150" indent="-285750">
              <a:lnSpc>
                <a:spcPct val="100000"/>
              </a:lnSpc>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3pPr>
            <a:lvl4pPr marL="16573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marL="21145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7">
            <a:extLst>
              <a:ext uri="{FF2B5EF4-FFF2-40B4-BE49-F238E27FC236}">
                <a16:creationId xmlns:a16="http://schemas.microsoft.com/office/drawing/2014/main" id="{2F5025B1-54F6-4735-8BE4-31E33BB3C17D}"/>
              </a:ext>
            </a:extLst>
          </p:cNvPr>
          <p:cNvSpPr>
            <a:spLocks noGrp="1"/>
          </p:cNvSpPr>
          <p:nvPr>
            <p:ph type="pic" sz="quarter" idx="22"/>
          </p:nvPr>
        </p:nvSpPr>
        <p:spPr>
          <a:xfrm>
            <a:off x="0" y="0"/>
            <a:ext cx="12192000" cy="166211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prstGeom prst="rect">
            <a:avLst/>
          </a:prstGeom>
          <a:solidFill>
            <a:schemeClr val="tx2">
              <a:lumMod val="50000"/>
              <a:alpha val="89000"/>
            </a:schemeClr>
          </a:solidFill>
        </p:spPr>
        <p:txBody>
          <a:bodyPr tIns="365760">
            <a:normAutofit/>
          </a:bodyPr>
          <a:lstStyle>
            <a:lvl1pPr algn="ctr">
              <a:defRPr sz="30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0268B2E3-6CF6-DD0D-AE2D-712A092302F1}"/>
              </a:ext>
            </a:extLst>
          </p:cNvPr>
          <p:cNvSpPr>
            <a:spLocks noGrp="1"/>
          </p:cNvSpPr>
          <p:nvPr>
            <p:ph type="sldNum" sz="quarter" idx="23"/>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10" name="Picture 9">
            <a:extLst>
              <a:ext uri="{FF2B5EF4-FFF2-40B4-BE49-F238E27FC236}">
                <a16:creationId xmlns:a16="http://schemas.microsoft.com/office/drawing/2014/main" id="{CC700A3B-2C2B-B2C5-A163-861ED2D677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4" name="TextBox 13">
            <a:extLst>
              <a:ext uri="{FF2B5EF4-FFF2-40B4-BE49-F238E27FC236}">
                <a16:creationId xmlns:a16="http://schemas.microsoft.com/office/drawing/2014/main" id="{6981E102-676A-20D3-3811-5404D5A64D4A}"/>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a:prstGeom prst="rect">
            <a:avLst/>
          </a:prstGeom>
        </p:spPr>
        <p:txBody>
          <a:bodyPr anchor="b">
            <a:normAutofit/>
          </a:bodyPr>
          <a:lstStyle>
            <a:lvl1pPr marL="0" indent="0">
              <a:buNone/>
              <a:defRPr sz="2400" b="0" cap="all" baseline="0">
                <a:solidFill>
                  <a:schemeClr val="bg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a:prstGeom prst="rect">
            <a:avLst/>
          </a:prstGeom>
        </p:spPr>
        <p:txBody>
          <a:bodyPr>
            <a:normAutofit/>
          </a:bodyPr>
          <a:lstStyle>
            <a:lvl1pPr marL="342900" indent="-342900">
              <a:lnSpc>
                <a:spcPct val="100000"/>
              </a:lnSpc>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1pPr>
            <a:lvl2pPr marL="742950" indent="-285750">
              <a:lnSpc>
                <a:spcPct val="100000"/>
              </a:lnSpc>
              <a:buFont typeface="Arial" panose="020B0604020202020204" pitchFamily="34" charset="0"/>
              <a:buChar char="•"/>
              <a:defRPr sz="1800">
                <a:solidFill>
                  <a:schemeClr val="tx2"/>
                </a:solidFill>
                <a:latin typeface="Arial" panose="020B0604020202020204" pitchFamily="34" charset="0"/>
                <a:cs typeface="Arial" panose="020B0604020202020204" pitchFamily="34" charset="0"/>
              </a:defRPr>
            </a:lvl2pPr>
            <a:lvl3pPr marL="1200150" indent="-285750">
              <a:lnSpc>
                <a:spcPct val="100000"/>
              </a:lnSpc>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3pPr>
            <a:lvl4pPr marL="16573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marL="21145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a:prstGeom prst="rect">
            <a:avLst/>
          </a:prstGeom>
        </p:spPr>
        <p:txBody>
          <a:bodyPr anchor="b">
            <a:normAutofit/>
          </a:bodyPr>
          <a:lstStyle>
            <a:lvl1pPr marL="0" indent="0">
              <a:buNone/>
              <a:defRPr sz="2400" b="0" cap="all" baseline="0">
                <a:solidFill>
                  <a:schemeClr val="bg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a:prstGeom prst="rect">
            <a:avLst/>
          </a:prstGeom>
        </p:spPr>
        <p:txBody>
          <a:bodyPr>
            <a:normAutofit/>
          </a:bodyPr>
          <a:lstStyle>
            <a:lvl1pPr marL="342900" indent="-342900">
              <a:lnSpc>
                <a:spcPct val="100000"/>
              </a:lnSpc>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1pPr>
            <a:lvl2pPr marL="742950" indent="-285750">
              <a:lnSpc>
                <a:spcPct val="100000"/>
              </a:lnSpc>
              <a:buFont typeface="Arial" panose="020B0604020202020204" pitchFamily="34" charset="0"/>
              <a:buChar char="•"/>
              <a:defRPr sz="1800">
                <a:solidFill>
                  <a:schemeClr val="tx2"/>
                </a:solidFill>
                <a:latin typeface="Arial" panose="020B0604020202020204" pitchFamily="34" charset="0"/>
                <a:cs typeface="Arial" panose="020B0604020202020204" pitchFamily="34" charset="0"/>
              </a:defRPr>
            </a:lvl2pPr>
            <a:lvl3pPr marL="1200150" indent="-285750">
              <a:lnSpc>
                <a:spcPct val="100000"/>
              </a:lnSpc>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3pPr>
            <a:lvl4pPr marL="16573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marL="21145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a:prstGeom prst="rect">
            <a:avLst/>
          </a:prstGeom>
        </p:spPr>
        <p:txBody>
          <a:bodyPr anchor="b">
            <a:normAutofit/>
          </a:bodyPr>
          <a:lstStyle>
            <a:lvl1pPr marL="0" indent="0">
              <a:buNone/>
              <a:defRPr sz="2400" b="0" cap="all" baseline="0">
                <a:solidFill>
                  <a:schemeClr val="bg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a:prstGeom prst="rect">
            <a:avLst/>
          </a:prstGeom>
        </p:spPr>
        <p:txBody>
          <a:bodyPr>
            <a:normAutofit/>
          </a:bodyPr>
          <a:lstStyle>
            <a:lvl1pPr marL="342900" indent="-342900">
              <a:lnSpc>
                <a:spcPct val="100000"/>
              </a:lnSpc>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1pPr>
            <a:lvl2pPr marL="742950" indent="-285750">
              <a:lnSpc>
                <a:spcPct val="100000"/>
              </a:lnSpc>
              <a:buFont typeface="Arial" panose="020B0604020202020204" pitchFamily="34" charset="0"/>
              <a:buChar char="•"/>
              <a:defRPr sz="1800">
                <a:solidFill>
                  <a:schemeClr val="tx2"/>
                </a:solidFill>
                <a:latin typeface="Arial" panose="020B0604020202020204" pitchFamily="34" charset="0"/>
                <a:cs typeface="Arial" panose="020B0604020202020204" pitchFamily="34" charset="0"/>
              </a:defRPr>
            </a:lvl2pPr>
            <a:lvl3pPr marL="1200150" indent="-285750">
              <a:lnSpc>
                <a:spcPct val="100000"/>
              </a:lnSpc>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3pPr>
            <a:lvl4pPr marL="16573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marL="2114550" indent="-285750">
              <a:lnSpc>
                <a:spcPct val="100000"/>
              </a:lnSpc>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7">
            <a:extLst>
              <a:ext uri="{FF2B5EF4-FFF2-40B4-BE49-F238E27FC236}">
                <a16:creationId xmlns:a16="http://schemas.microsoft.com/office/drawing/2014/main" id="{D90CF65F-2A4B-483A-A668-8CA45F6BA3C6}"/>
              </a:ext>
            </a:extLst>
          </p:cNvPr>
          <p:cNvSpPr>
            <a:spLocks noGrp="1"/>
          </p:cNvSpPr>
          <p:nvPr>
            <p:ph type="pic" sz="quarter" idx="22"/>
          </p:nvPr>
        </p:nvSpPr>
        <p:spPr>
          <a:xfrm>
            <a:off x="0" y="0"/>
            <a:ext cx="12192000" cy="166211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prstGeom prst="rect">
            <a:avLst/>
          </a:prstGeom>
          <a:solidFill>
            <a:schemeClr val="tx2">
              <a:lumMod val="50000"/>
              <a:alpha val="89000"/>
            </a:schemeClr>
          </a:solidFill>
        </p:spPr>
        <p:txBody>
          <a:bodyPr tIns="365760">
            <a:normAutofit/>
          </a:bodyPr>
          <a:lstStyle>
            <a:lvl1pPr algn="ctr">
              <a:defRPr sz="30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Slide Number Placeholder 5">
            <a:extLst>
              <a:ext uri="{FF2B5EF4-FFF2-40B4-BE49-F238E27FC236}">
                <a16:creationId xmlns:a16="http://schemas.microsoft.com/office/drawing/2014/main" id="{05194F00-BE11-9052-FA7E-388A5EA01EB5}"/>
              </a:ext>
            </a:extLst>
          </p:cNvPr>
          <p:cNvSpPr>
            <a:spLocks noGrp="1"/>
          </p:cNvSpPr>
          <p:nvPr>
            <p:ph type="sldNum" sz="quarter" idx="23"/>
          </p:nvPr>
        </p:nvSpPr>
        <p:spPr>
          <a:xfrm>
            <a:off x="10903083" y="6443932"/>
            <a:ext cx="1097692" cy="320673"/>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pic>
        <p:nvPicPr>
          <p:cNvPr id="12" name="Picture 11">
            <a:extLst>
              <a:ext uri="{FF2B5EF4-FFF2-40B4-BE49-F238E27FC236}">
                <a16:creationId xmlns:a16="http://schemas.microsoft.com/office/drawing/2014/main" id="{DF3CFE6E-9A54-373A-E142-B4BE1FBF0B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6295" y="253076"/>
            <a:ext cx="1554480" cy="501059"/>
          </a:xfrm>
          <a:prstGeom prst="rect">
            <a:avLst/>
          </a:prstGeom>
        </p:spPr>
      </p:pic>
      <p:sp>
        <p:nvSpPr>
          <p:cNvPr id="17" name="TextBox 16">
            <a:extLst>
              <a:ext uri="{FF2B5EF4-FFF2-40B4-BE49-F238E27FC236}">
                <a16:creationId xmlns:a16="http://schemas.microsoft.com/office/drawing/2014/main" id="{DF7C2DEC-6E07-ABB9-19C7-D6EDBF01C479}"/>
              </a:ext>
            </a:extLst>
          </p:cNvPr>
          <p:cNvSpPr txBox="1"/>
          <p:nvPr userDrawn="1"/>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tx2"/>
                </a:solidFill>
              </a:rPr>
              <a:t>TSXV: BYN | OTCQB: BYAGF</a:t>
            </a:r>
            <a:endParaRPr lang="en-CA" dirty="0">
              <a:solidFill>
                <a:schemeClr val="tx2"/>
              </a:solidFill>
            </a:endParaRPr>
          </a:p>
        </p:txBody>
      </p:sp>
    </p:spTree>
    <p:extLst>
      <p:ext uri="{BB962C8B-B14F-4D97-AF65-F5344CB8AC3E}">
        <p14:creationId xmlns:p14="http://schemas.microsoft.com/office/powerpoint/2010/main" val="39607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a:t>20XX</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all" baseline="0">
                <a:solidFill>
                  <a:schemeClr val="tx1">
                    <a:tint val="75000"/>
                  </a:schemeClr>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62" r:id="rId5"/>
    <p:sldLayoutId id="2147483652" r:id="rId6"/>
    <p:sldLayoutId id="2147483661" r:id="rId7"/>
    <p:sldLayoutId id="2147483653" r:id="rId8"/>
    <p:sldLayoutId id="2147483660" r:id="rId9"/>
    <p:sldLayoutId id="2147483658" r:id="rId10"/>
    <p:sldLayoutId id="2147483664" r:id="rId11"/>
    <p:sldLayoutId id="2147483663" r:id="rId12"/>
    <p:sldLayoutId id="2147483665" r:id="rId13"/>
    <p:sldLayoutId id="2147483655" r:id="rId14"/>
    <p:sldLayoutId id="2147483656" r:id="rId15"/>
    <p:sldLayoutId id="2147483657" r:id="rId16"/>
  </p:sldLayoutIdLst>
  <p:hf hdr="0"/>
  <p:txStyles>
    <p:titleStyle>
      <a:lvl1pPr algn="l" defTabSz="914400" rtl="0" eaLnBrk="1" latinLnBrk="0" hangingPunct="1">
        <a:lnSpc>
          <a:spcPct val="90000"/>
        </a:lnSpc>
        <a:spcBef>
          <a:spcPct val="0"/>
        </a:spcBef>
        <a:buNone/>
        <a:defRPr sz="3000" kern="1200" cap="all" baseline="0">
          <a:solidFill>
            <a:schemeClr val="tx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cid:ii_kkr9i2n24" TargetMode="External"/><Relationship Id="rId5" Type="http://schemas.openxmlformats.org/officeDocument/2006/relationships/image" Target="../media/image37.png"/><Relationship Id="rId4" Type="http://schemas.openxmlformats.org/officeDocument/2006/relationships/image" Target="cid:ii_kkr9glth3" TargetMode="External"/><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D37327-E4DC-2209-C4FD-A71CB77D9A1B}"/>
              </a:ext>
            </a:extLst>
          </p:cNvPr>
          <p:cNvPicPr>
            <a:picLocks noChangeAspect="1"/>
          </p:cNvPicPr>
          <p:nvPr/>
        </p:nvPicPr>
        <p:blipFill>
          <a:blip r:embed="rId2"/>
          <a:stretch>
            <a:fillRect/>
          </a:stretch>
        </p:blipFill>
        <p:spPr>
          <a:xfrm>
            <a:off x="1806" y="0"/>
            <a:ext cx="12188388" cy="6858000"/>
          </a:xfrm>
          <a:prstGeom prst="rect">
            <a:avLst/>
          </a:prstGeom>
        </p:spPr>
      </p:pic>
      <p:sp>
        <p:nvSpPr>
          <p:cNvPr id="11" name="Rectangle 10">
            <a:extLst>
              <a:ext uri="{FF2B5EF4-FFF2-40B4-BE49-F238E27FC236}">
                <a16:creationId xmlns:a16="http://schemas.microsoft.com/office/drawing/2014/main" id="{3909B43B-1FF3-DC90-2BF2-4B191DF13E87}"/>
              </a:ext>
            </a:extLst>
          </p:cNvPr>
          <p:cNvSpPr/>
          <p:nvPr/>
        </p:nvSpPr>
        <p:spPr>
          <a:xfrm>
            <a:off x="0" y="5165766"/>
            <a:ext cx="12188388" cy="1692234"/>
          </a:xfrm>
          <a:prstGeom prst="rect">
            <a:avLst/>
          </a:prstGeom>
          <a:solidFill>
            <a:srgbClr val="40404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2"/>
              </a:solidFill>
            </a:endParaRPr>
          </a:p>
        </p:txBody>
      </p:sp>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6493164" y="5338618"/>
            <a:ext cx="5375563" cy="1265382"/>
          </a:xfrm>
        </p:spPr>
        <p:txBody>
          <a:bodyPr anchor="ctr">
            <a:normAutofit fontScale="90000"/>
          </a:bodyPr>
          <a:lstStyle/>
          <a:p>
            <a:pPr algn="r">
              <a:lnSpc>
                <a:spcPct val="100000"/>
              </a:lnSpc>
            </a:pPr>
            <a:r>
              <a:rPr lang="en-US" sz="2400" b="1" i="0" strike="noStrike" dirty="0">
                <a:solidFill>
                  <a:schemeClr val="bg1"/>
                </a:solidFill>
                <a:effectLst/>
                <a:latin typeface="+mn-lt"/>
              </a:rPr>
              <a:t>John </a:t>
            </a:r>
            <a:r>
              <a:rPr lang="en-US" sz="2400" b="1" i="0" strike="noStrike" dirty="0" err="1">
                <a:solidFill>
                  <a:schemeClr val="bg1"/>
                </a:solidFill>
                <a:effectLst/>
                <a:latin typeface="+mn-lt"/>
              </a:rPr>
              <a:t>Tumazos</a:t>
            </a:r>
            <a:r>
              <a:rPr lang="en-US" sz="2400" b="1" i="0" strike="noStrike" dirty="0">
                <a:solidFill>
                  <a:schemeClr val="bg1"/>
                </a:solidFill>
                <a:effectLst/>
                <a:latin typeface="+mn-lt"/>
              </a:rPr>
              <a:t> </a:t>
            </a:r>
            <a:br>
              <a:rPr lang="en-US" sz="2400" b="1" i="0" strike="noStrike" dirty="0">
                <a:solidFill>
                  <a:schemeClr val="bg1"/>
                </a:solidFill>
                <a:effectLst/>
                <a:latin typeface="+mn-lt"/>
              </a:rPr>
            </a:br>
            <a:r>
              <a:rPr lang="en-US" sz="2400" b="1" i="0" strike="noStrike" dirty="0">
                <a:solidFill>
                  <a:schemeClr val="bg1"/>
                </a:solidFill>
                <a:effectLst/>
                <a:latin typeface="+mn-lt"/>
              </a:rPr>
              <a:t>Very Independent Research</a:t>
            </a:r>
            <a:br>
              <a:rPr lang="en-US" sz="2400" b="1" i="0" dirty="0">
                <a:solidFill>
                  <a:schemeClr val="bg1"/>
                </a:solidFill>
                <a:effectLst/>
                <a:latin typeface="+mn-lt"/>
              </a:rPr>
            </a:br>
            <a:br>
              <a:rPr lang="en-US" sz="2400" dirty="0">
                <a:solidFill>
                  <a:schemeClr val="bg1"/>
                </a:solidFill>
                <a:latin typeface="+mn-lt"/>
              </a:rPr>
            </a:br>
            <a:r>
              <a:rPr lang="en-US" sz="2200" cap="none" dirty="0">
                <a:solidFill>
                  <a:schemeClr val="bg1"/>
                </a:solidFill>
              </a:rPr>
              <a:t>October 12, 2022</a:t>
            </a:r>
            <a:endParaRPr lang="en-US" sz="2200" dirty="0">
              <a:solidFill>
                <a:schemeClr val="bg2"/>
              </a:solidFill>
            </a:endParaRPr>
          </a:p>
        </p:txBody>
      </p:sp>
      <p:sp>
        <p:nvSpPr>
          <p:cNvPr id="21" name="TextBox 20">
            <a:extLst>
              <a:ext uri="{FF2B5EF4-FFF2-40B4-BE49-F238E27FC236}">
                <a16:creationId xmlns:a16="http://schemas.microsoft.com/office/drawing/2014/main" id="{86ACA2EF-D19C-1B67-42CB-408FF9DCE5A7}"/>
              </a:ext>
            </a:extLst>
          </p:cNvPr>
          <p:cNvSpPr txBox="1"/>
          <p:nvPr/>
        </p:nvSpPr>
        <p:spPr>
          <a:xfrm>
            <a:off x="1334532" y="1649273"/>
            <a:ext cx="4151871" cy="400110"/>
          </a:xfrm>
          <a:prstGeom prst="rect">
            <a:avLst/>
          </a:prstGeom>
          <a:noFill/>
        </p:spPr>
        <p:txBody>
          <a:bodyPr wrap="square" rtlCol="0">
            <a:spAutoFit/>
          </a:bodyPr>
          <a:lstStyle/>
          <a:p>
            <a:r>
              <a:rPr lang="en-US" sz="2000" dirty="0">
                <a:solidFill>
                  <a:srgbClr val="757678"/>
                </a:solidFill>
                <a:latin typeface="Arial" panose="020B0604020202020204" pitchFamily="34" charset="0"/>
                <a:cs typeface="Arial" panose="020B0604020202020204" pitchFamily="34" charset="0"/>
              </a:rPr>
              <a:t>TSXV :</a:t>
            </a:r>
            <a:r>
              <a:rPr lang="en-US" sz="2000" b="1" dirty="0">
                <a:solidFill>
                  <a:srgbClr val="757678"/>
                </a:solidFill>
                <a:latin typeface="Arial" panose="020B0604020202020204" pitchFamily="34" charset="0"/>
                <a:cs typeface="Arial" panose="020B0604020202020204" pitchFamily="34" charset="0"/>
              </a:rPr>
              <a:t> </a:t>
            </a:r>
            <a:r>
              <a:rPr lang="en-US" sz="2000" dirty="0">
                <a:solidFill>
                  <a:srgbClr val="757678"/>
                </a:solidFill>
                <a:latin typeface="Arial" panose="020B0604020202020204" pitchFamily="34" charset="0"/>
                <a:cs typeface="Arial" panose="020B0604020202020204" pitchFamily="34" charset="0"/>
              </a:rPr>
              <a:t>BYN  |  OTCQB : BYAGF</a:t>
            </a:r>
            <a:endParaRPr lang="en-CA" sz="2000" dirty="0">
              <a:solidFill>
                <a:srgbClr val="757678"/>
              </a:solidFill>
              <a:latin typeface="Arial" panose="020B0604020202020204" pitchFamily="34" charset="0"/>
              <a:cs typeface="Arial" panose="020B0604020202020204" pitchFamily="34" charset="0"/>
            </a:endParaRPr>
          </a:p>
        </p:txBody>
      </p:sp>
      <p:pic>
        <p:nvPicPr>
          <p:cNvPr id="14" name="Picture 13" descr="Logo&#10;&#10;Description automatically generated">
            <a:extLst>
              <a:ext uri="{FF2B5EF4-FFF2-40B4-BE49-F238E27FC236}">
                <a16:creationId xmlns:a16="http://schemas.microsoft.com/office/drawing/2014/main" id="{F73080CF-9324-7A50-0647-DF481FD41400}"/>
              </a:ext>
            </a:extLst>
          </p:cNvPr>
          <p:cNvPicPr>
            <a:picLocks noChangeAspect="1"/>
          </p:cNvPicPr>
          <p:nvPr/>
        </p:nvPicPr>
        <p:blipFill>
          <a:blip r:embed="rId3"/>
          <a:stretch>
            <a:fillRect/>
          </a:stretch>
        </p:blipFill>
        <p:spPr>
          <a:xfrm>
            <a:off x="425696" y="320219"/>
            <a:ext cx="5446559" cy="1854803"/>
          </a:xfrm>
          <a:prstGeom prst="rect">
            <a:avLst/>
          </a:prstGeom>
        </p:spPr>
      </p:pic>
      <p:sp>
        <p:nvSpPr>
          <p:cNvPr id="4" name="TextBox 3">
            <a:extLst>
              <a:ext uri="{FF2B5EF4-FFF2-40B4-BE49-F238E27FC236}">
                <a16:creationId xmlns:a16="http://schemas.microsoft.com/office/drawing/2014/main" id="{F9B6724E-B19F-D158-00A4-DFDFE0275BE4}"/>
              </a:ext>
            </a:extLst>
          </p:cNvPr>
          <p:cNvSpPr txBox="1"/>
          <p:nvPr/>
        </p:nvSpPr>
        <p:spPr>
          <a:xfrm>
            <a:off x="248478" y="5688717"/>
            <a:ext cx="6069195" cy="553998"/>
          </a:xfrm>
          <a:prstGeom prst="rect">
            <a:avLst/>
          </a:prstGeom>
          <a:noFill/>
        </p:spPr>
        <p:txBody>
          <a:bodyPr wrap="square" rtlCol="0">
            <a:spAutoFit/>
          </a:bodyPr>
          <a:lstStyle/>
          <a:p>
            <a:r>
              <a:rPr lang="en-US" sz="3000" b="1" dirty="0">
                <a:solidFill>
                  <a:schemeClr val="bg2"/>
                </a:solidFill>
              </a:rPr>
              <a:t>THE NEW YUKON GOLD RUSH</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7740F5-CD13-139E-1986-13460EAD9A34}"/>
              </a:ext>
            </a:extLst>
          </p:cNvPr>
          <p:cNvSpPr>
            <a:spLocks noGrp="1"/>
          </p:cNvSpPr>
          <p:nvPr>
            <p:ph type="sldNum" sz="quarter" idx="23"/>
          </p:nvPr>
        </p:nvSpPr>
        <p:spPr/>
        <p:txBody>
          <a:bodyPr/>
          <a:lstStyle/>
          <a:p>
            <a:fld id="{294A09A9-5501-47C1-A89A-A340965A2BE2}" type="slidenum">
              <a:rPr lang="en-US" smtClean="0"/>
              <a:pPr/>
              <a:t>10</a:t>
            </a:fld>
            <a:endParaRPr lang="en-US" dirty="0"/>
          </a:p>
        </p:txBody>
      </p:sp>
      <p:sp>
        <p:nvSpPr>
          <p:cNvPr id="5" name="Content Placeholder 2">
            <a:extLst>
              <a:ext uri="{FF2B5EF4-FFF2-40B4-BE49-F238E27FC236}">
                <a16:creationId xmlns:a16="http://schemas.microsoft.com/office/drawing/2014/main" id="{CD1F8A09-B975-BE00-CB3D-100E5DB9EDA3}"/>
              </a:ext>
            </a:extLst>
          </p:cNvPr>
          <p:cNvSpPr>
            <a:spLocks noGrp="1"/>
          </p:cNvSpPr>
          <p:nvPr>
            <p:ph idx="1"/>
          </p:nvPr>
        </p:nvSpPr>
        <p:spPr>
          <a:xfrm>
            <a:off x="360031" y="1212066"/>
            <a:ext cx="3785421" cy="3253774"/>
          </a:xfrm>
        </p:spPr>
        <p:txBody>
          <a:bodyPr vert="horz" lIns="91440" tIns="45720" rIns="91440" bIns="45720" rtlCol="0">
            <a:noAutofit/>
          </a:bodyPr>
          <a:lstStyle/>
          <a:p>
            <a:pPr marL="342900" indent="-342900">
              <a:lnSpc>
                <a:spcPct val="93000"/>
              </a:lnSpc>
              <a:spcBef>
                <a:spcPts val="600"/>
              </a:spcBef>
              <a:buChar char="§"/>
            </a:pPr>
            <a:r>
              <a:rPr lang="en-US" sz="1600" dirty="0">
                <a:solidFill>
                  <a:srgbClr val="404040"/>
                </a:solidFill>
              </a:rPr>
              <a:t>Funded for +60,000 m Drilling</a:t>
            </a:r>
          </a:p>
          <a:p>
            <a:pPr marL="684213" indent="-231775">
              <a:lnSpc>
                <a:spcPct val="93000"/>
              </a:lnSpc>
              <a:spcBef>
                <a:spcPts val="600"/>
              </a:spcBef>
            </a:pPr>
            <a:r>
              <a:rPr lang="en-US" sz="1600" dirty="0">
                <a:solidFill>
                  <a:srgbClr val="404040"/>
                </a:solidFill>
              </a:rPr>
              <a:t>Resource Expansion</a:t>
            </a:r>
          </a:p>
          <a:p>
            <a:pPr marL="684213" indent="-231775">
              <a:lnSpc>
                <a:spcPct val="93000"/>
              </a:lnSpc>
              <a:spcBef>
                <a:spcPts val="600"/>
              </a:spcBef>
            </a:pPr>
            <a:r>
              <a:rPr lang="en-US" sz="1600" dirty="0">
                <a:solidFill>
                  <a:srgbClr val="404040"/>
                </a:solidFill>
              </a:rPr>
              <a:t>High Grade Potential Starter Areas</a:t>
            </a:r>
          </a:p>
          <a:p>
            <a:pPr marL="684213" indent="-231775">
              <a:lnSpc>
                <a:spcPct val="93000"/>
              </a:lnSpc>
              <a:spcBef>
                <a:spcPts val="600"/>
              </a:spcBef>
            </a:pPr>
            <a:r>
              <a:rPr lang="en-US" sz="1600" dirty="0">
                <a:solidFill>
                  <a:srgbClr val="404040"/>
                </a:solidFill>
              </a:rPr>
              <a:t>Support PEA/Economics</a:t>
            </a:r>
          </a:p>
          <a:p>
            <a:pPr marL="342900" indent="-342900">
              <a:lnSpc>
                <a:spcPct val="93000"/>
              </a:lnSpc>
              <a:spcBef>
                <a:spcPts val="1800"/>
              </a:spcBef>
              <a:buChar char="§"/>
            </a:pPr>
            <a:r>
              <a:rPr lang="en-US" sz="1600" dirty="0">
                <a:solidFill>
                  <a:srgbClr val="404040"/>
                </a:solidFill>
              </a:rPr>
              <a:t>3 Drills Turning +45,000 m Drilled +180 Holes – Results of 74 Released</a:t>
            </a:r>
          </a:p>
          <a:p>
            <a:pPr marL="342900" indent="-342900">
              <a:lnSpc>
                <a:spcPct val="93000"/>
              </a:lnSpc>
              <a:spcBef>
                <a:spcPts val="1800"/>
              </a:spcBef>
              <a:buChar char="§"/>
            </a:pPr>
            <a:r>
              <a:rPr lang="en-US" sz="1600" dirty="0">
                <a:solidFill>
                  <a:srgbClr val="404040"/>
                </a:solidFill>
              </a:rPr>
              <a:t>Next Target: 6 - 7 Million Ounces in Inferred</a:t>
            </a:r>
          </a:p>
        </p:txBody>
      </p:sp>
      <p:sp>
        <p:nvSpPr>
          <p:cNvPr id="7" name="Title 1">
            <a:extLst>
              <a:ext uri="{FF2B5EF4-FFF2-40B4-BE49-F238E27FC236}">
                <a16:creationId xmlns:a16="http://schemas.microsoft.com/office/drawing/2014/main" id="{0539E9AC-D3E7-CD32-F16F-A2F1FFE84C4A}"/>
              </a:ext>
            </a:extLst>
          </p:cNvPr>
          <p:cNvSpPr>
            <a:spLocks noGrp="1"/>
          </p:cNvSpPr>
          <p:nvPr>
            <p:ph type="title"/>
          </p:nvPr>
        </p:nvSpPr>
        <p:spPr>
          <a:xfrm>
            <a:off x="335318" y="12026"/>
            <a:ext cx="9921865" cy="1121582"/>
          </a:xfrm>
        </p:spPr>
        <p:txBody>
          <a:bodyPr>
            <a:normAutofit/>
          </a:bodyPr>
          <a:lstStyle/>
          <a:p>
            <a:pPr>
              <a:lnSpc>
                <a:spcPct val="93000"/>
              </a:lnSpc>
            </a:pPr>
            <a:r>
              <a:rPr lang="en-US" sz="3000" dirty="0"/>
              <a:t>ADVANCING TO a TIER 1 ASSET</a:t>
            </a:r>
          </a:p>
        </p:txBody>
      </p:sp>
      <p:sp>
        <p:nvSpPr>
          <p:cNvPr id="8" name="Content Placeholder 2">
            <a:extLst>
              <a:ext uri="{FF2B5EF4-FFF2-40B4-BE49-F238E27FC236}">
                <a16:creationId xmlns:a16="http://schemas.microsoft.com/office/drawing/2014/main" id="{DC29411F-111C-E784-D621-39CBDE291302}"/>
              </a:ext>
            </a:extLst>
          </p:cNvPr>
          <p:cNvSpPr txBox="1">
            <a:spLocks/>
          </p:cNvSpPr>
          <p:nvPr/>
        </p:nvSpPr>
        <p:spPr>
          <a:xfrm>
            <a:off x="262376" y="4611551"/>
            <a:ext cx="4137095" cy="1523466"/>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3000"/>
              </a:lnSpc>
              <a:spcBef>
                <a:spcPts val="600"/>
              </a:spcBef>
              <a:buNone/>
            </a:pPr>
            <a:r>
              <a:rPr lang="en-US" sz="1600" b="1" dirty="0"/>
              <a:t>COMPARABLE: Victoria Gold - Eagle</a:t>
            </a:r>
          </a:p>
          <a:p>
            <a:pPr>
              <a:lnSpc>
                <a:spcPct val="93000"/>
              </a:lnSpc>
              <a:spcBef>
                <a:spcPts val="600"/>
              </a:spcBef>
            </a:pPr>
            <a:r>
              <a:rPr lang="en-US" sz="1600" dirty="0"/>
              <a:t>Grade of deposit: 0.64 g/t</a:t>
            </a:r>
          </a:p>
          <a:p>
            <a:pPr>
              <a:lnSpc>
                <a:spcPct val="93000"/>
              </a:lnSpc>
              <a:spcBef>
                <a:spcPts val="600"/>
              </a:spcBef>
            </a:pPr>
            <a:r>
              <a:rPr lang="en-US" sz="1600" dirty="0"/>
              <a:t>Recoveries: 74%, Strip Ratio: &lt;1:1</a:t>
            </a:r>
          </a:p>
          <a:p>
            <a:pPr>
              <a:lnSpc>
                <a:spcPct val="93000"/>
              </a:lnSpc>
              <a:spcBef>
                <a:spcPts val="600"/>
              </a:spcBef>
            </a:pPr>
            <a:r>
              <a:rPr lang="en-US" sz="1600" dirty="0"/>
              <a:t>FS: 200K ounces Au/year, 10 years</a:t>
            </a:r>
          </a:p>
          <a:p>
            <a:pPr>
              <a:lnSpc>
                <a:spcPct val="93000"/>
              </a:lnSpc>
              <a:spcBef>
                <a:spcPts val="600"/>
              </a:spcBef>
            </a:pPr>
            <a:r>
              <a:rPr lang="en-US" sz="1600" dirty="0"/>
              <a:t>Actual Build and Operating Costs of similar modern project</a:t>
            </a:r>
          </a:p>
          <a:p>
            <a:pPr>
              <a:lnSpc>
                <a:spcPct val="93000"/>
              </a:lnSpc>
              <a:spcBef>
                <a:spcPts val="600"/>
              </a:spcBef>
            </a:pPr>
            <a:endParaRPr lang="en-US" sz="1600" dirty="0"/>
          </a:p>
        </p:txBody>
      </p:sp>
      <p:cxnSp>
        <p:nvCxnSpPr>
          <p:cNvPr id="9" name="Straight Connector 8">
            <a:extLst>
              <a:ext uri="{FF2B5EF4-FFF2-40B4-BE49-F238E27FC236}">
                <a16:creationId xmlns:a16="http://schemas.microsoft.com/office/drawing/2014/main" id="{99C6F12B-906F-97EB-D215-58913C49C11C}"/>
              </a:ext>
            </a:extLst>
          </p:cNvPr>
          <p:cNvCxnSpPr>
            <a:cxnSpLocks/>
          </p:cNvCxnSpPr>
          <p:nvPr/>
        </p:nvCxnSpPr>
        <p:spPr>
          <a:xfrm>
            <a:off x="335316" y="4465840"/>
            <a:ext cx="3785421" cy="0"/>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70119582-426F-B94B-9CB4-17E6A3D044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5317" y="1249919"/>
            <a:ext cx="341871" cy="341871"/>
          </a:xfrm>
          <a:prstGeom prst="rect">
            <a:avLst/>
          </a:prstGeom>
        </p:spPr>
      </p:pic>
      <p:pic>
        <p:nvPicPr>
          <p:cNvPr id="12" name="Picture 2">
            <a:extLst>
              <a:ext uri="{FF2B5EF4-FFF2-40B4-BE49-F238E27FC236}">
                <a16:creationId xmlns:a16="http://schemas.microsoft.com/office/drawing/2014/main" id="{8824015C-4DCB-656F-B5D8-0A37D6FF14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5316" y="2860063"/>
            <a:ext cx="341871" cy="341871"/>
          </a:xfrm>
          <a:prstGeom prst="rect">
            <a:avLst/>
          </a:prstGeom>
        </p:spPr>
      </p:pic>
      <p:pic>
        <p:nvPicPr>
          <p:cNvPr id="13" name="Picture 2">
            <a:extLst>
              <a:ext uri="{FF2B5EF4-FFF2-40B4-BE49-F238E27FC236}">
                <a16:creationId xmlns:a16="http://schemas.microsoft.com/office/drawing/2014/main" id="{646AE61E-184C-395B-E081-F696654F7C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8283" y="3772346"/>
            <a:ext cx="341871" cy="341871"/>
          </a:xfrm>
          <a:prstGeom prst="rect">
            <a:avLst/>
          </a:prstGeom>
        </p:spPr>
      </p:pic>
      <p:pic>
        <p:nvPicPr>
          <p:cNvPr id="3" name="Picture 2">
            <a:extLst>
              <a:ext uri="{FF2B5EF4-FFF2-40B4-BE49-F238E27FC236}">
                <a16:creationId xmlns:a16="http://schemas.microsoft.com/office/drawing/2014/main" id="{503365BB-573A-E064-6800-1DD532377C3B}"/>
              </a:ext>
            </a:extLst>
          </p:cNvPr>
          <p:cNvPicPr>
            <a:picLocks noChangeAspect="1"/>
          </p:cNvPicPr>
          <p:nvPr/>
        </p:nvPicPr>
        <p:blipFill>
          <a:blip r:embed="rId4"/>
          <a:stretch>
            <a:fillRect/>
          </a:stretch>
        </p:blipFill>
        <p:spPr>
          <a:xfrm>
            <a:off x="4259155" y="1322899"/>
            <a:ext cx="7797036" cy="4968784"/>
          </a:xfrm>
          <a:prstGeom prst="rect">
            <a:avLst/>
          </a:prstGeom>
        </p:spPr>
      </p:pic>
    </p:spTree>
    <p:extLst>
      <p:ext uri="{BB962C8B-B14F-4D97-AF65-F5344CB8AC3E}">
        <p14:creationId xmlns:p14="http://schemas.microsoft.com/office/powerpoint/2010/main" val="1093563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1FB47D-BACC-C789-2124-C97F94AF0F12}"/>
              </a:ext>
            </a:extLst>
          </p:cNvPr>
          <p:cNvSpPr>
            <a:spLocks noGrp="1"/>
          </p:cNvSpPr>
          <p:nvPr>
            <p:ph type="sldNum" sz="quarter" idx="23"/>
          </p:nvPr>
        </p:nvSpPr>
        <p:spPr/>
        <p:txBody>
          <a:bodyPr/>
          <a:lstStyle/>
          <a:p>
            <a:fld id="{294A09A9-5501-47C1-A89A-A340965A2BE2}" type="slidenum">
              <a:rPr lang="en-US" smtClean="0"/>
              <a:pPr/>
              <a:t>11</a:t>
            </a:fld>
            <a:endParaRPr lang="en-US" dirty="0"/>
          </a:p>
        </p:txBody>
      </p:sp>
      <p:sp>
        <p:nvSpPr>
          <p:cNvPr id="6" name="Title 1">
            <a:extLst>
              <a:ext uri="{FF2B5EF4-FFF2-40B4-BE49-F238E27FC236}">
                <a16:creationId xmlns:a16="http://schemas.microsoft.com/office/drawing/2014/main" id="{45B78954-43F4-B835-A797-9BB2AF0F8C2A}"/>
              </a:ext>
            </a:extLst>
          </p:cNvPr>
          <p:cNvSpPr txBox="1">
            <a:spLocks/>
          </p:cNvSpPr>
          <p:nvPr/>
        </p:nvSpPr>
        <p:spPr>
          <a:xfrm>
            <a:off x="223546" y="33342"/>
            <a:ext cx="10056527" cy="12521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400" kern="1200" cap="all" baseline="0">
                <a:solidFill>
                  <a:schemeClr val="tx2">
                    <a:lumMod val="50000"/>
                  </a:schemeClr>
                </a:solidFill>
                <a:latin typeface="Arial" panose="020B0604020202020204" pitchFamily="34" charset="0"/>
                <a:ea typeface="+mj-ea"/>
                <a:cs typeface="Arial" panose="020B0604020202020204" pitchFamily="34" charset="0"/>
              </a:defRPr>
            </a:lvl1pPr>
          </a:lstStyle>
          <a:p>
            <a:r>
              <a:rPr lang="en-US" sz="3000" dirty="0"/>
              <a:t>Multi-Million ounce and District Scale RESOURCE POTENTIAL</a:t>
            </a:r>
          </a:p>
        </p:txBody>
      </p:sp>
      <p:sp>
        <p:nvSpPr>
          <p:cNvPr id="7" name="Content Placeholder 2">
            <a:extLst>
              <a:ext uri="{FF2B5EF4-FFF2-40B4-BE49-F238E27FC236}">
                <a16:creationId xmlns:a16="http://schemas.microsoft.com/office/drawing/2014/main" id="{F8A3092C-26B0-3577-D87B-112426358875}"/>
              </a:ext>
            </a:extLst>
          </p:cNvPr>
          <p:cNvSpPr txBox="1">
            <a:spLocks/>
          </p:cNvSpPr>
          <p:nvPr/>
        </p:nvSpPr>
        <p:spPr>
          <a:xfrm>
            <a:off x="8153711" y="3657599"/>
            <a:ext cx="3657600" cy="2249511"/>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000"/>
              </a:lnSpc>
            </a:pPr>
            <a:r>
              <a:rPr lang="en-US" sz="1600" dirty="0"/>
              <a:t>Powerline and </a:t>
            </a:r>
            <a:r>
              <a:rPr lang="en-US" sz="1600" dirty="0" err="1"/>
              <a:t>Aurex</a:t>
            </a:r>
            <a:r>
              <a:rPr lang="en-US" sz="1600" dirty="0"/>
              <a:t> Hill - resistive (siliceous) package of rocks - </a:t>
            </a:r>
            <a:r>
              <a:rPr lang="en-US" sz="1600" dirty="0">
                <a:solidFill>
                  <a:schemeClr val="bg2"/>
                </a:solidFill>
              </a:rPr>
              <a:t>16.5 km strike</a:t>
            </a:r>
          </a:p>
          <a:p>
            <a:pPr>
              <a:lnSpc>
                <a:spcPct val="113000"/>
              </a:lnSpc>
            </a:pPr>
            <a:r>
              <a:rPr lang="en-US" sz="1600" dirty="0">
                <a:ea typeface="Calibri" panose="020F0502020204030204" pitchFamily="34" charset="0"/>
              </a:rPr>
              <a:t>Intrusion Related Gold Mineralization of Tombstone Gold belt</a:t>
            </a:r>
            <a:endParaRPr lang="en-US" sz="1600" dirty="0">
              <a:solidFill>
                <a:schemeClr val="bg2"/>
              </a:solidFill>
            </a:endParaRPr>
          </a:p>
          <a:p>
            <a:pPr>
              <a:lnSpc>
                <a:spcPct val="113000"/>
              </a:lnSpc>
            </a:pPr>
            <a:r>
              <a:rPr lang="en-US" sz="1600" dirty="0"/>
              <a:t>Same age mineralization as VGCX</a:t>
            </a:r>
          </a:p>
        </p:txBody>
      </p:sp>
      <p:sp>
        <p:nvSpPr>
          <p:cNvPr id="8" name="TextBox 7">
            <a:extLst>
              <a:ext uri="{FF2B5EF4-FFF2-40B4-BE49-F238E27FC236}">
                <a16:creationId xmlns:a16="http://schemas.microsoft.com/office/drawing/2014/main" id="{C746D76A-E770-83FF-64D3-0DFA3E05F7DE}"/>
              </a:ext>
            </a:extLst>
          </p:cNvPr>
          <p:cNvSpPr txBox="1"/>
          <p:nvPr/>
        </p:nvSpPr>
        <p:spPr>
          <a:xfrm>
            <a:off x="8157954" y="2938773"/>
            <a:ext cx="3657600" cy="640080"/>
          </a:xfrm>
          <a:prstGeom prst="rect">
            <a:avLst/>
          </a:prstGeom>
          <a:solidFill>
            <a:schemeClr val="tx2">
              <a:lumMod val="50000"/>
            </a:schemeClr>
          </a:solidFill>
        </p:spPr>
        <p:txBody>
          <a:bodyPr wrap="square" rtlCol="0" anchor="ctr" anchorCtr="0">
            <a:noAutofit/>
          </a:bodyPr>
          <a:lstStyle/>
          <a:p>
            <a:pPr algn="ctr"/>
            <a:r>
              <a:rPr lang="en-US" dirty="0">
                <a:solidFill>
                  <a:schemeClr val="bg1"/>
                </a:solidFill>
              </a:rPr>
              <a:t>POWERLINE AND AUREX HILL</a:t>
            </a:r>
            <a:endParaRPr lang="en-CA" dirty="0">
              <a:solidFill>
                <a:schemeClr val="bg1"/>
              </a:solidFill>
            </a:endParaRPr>
          </a:p>
        </p:txBody>
      </p:sp>
      <p:pic>
        <p:nvPicPr>
          <p:cNvPr id="9" name="Picture 8" descr="Map&#10;&#10;Description automatically generated">
            <a:extLst>
              <a:ext uri="{FF2B5EF4-FFF2-40B4-BE49-F238E27FC236}">
                <a16:creationId xmlns:a16="http://schemas.microsoft.com/office/drawing/2014/main" id="{BC6D8C1E-4268-D676-4A81-96407246C4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98" t="3788" r="2937" b="3031"/>
          <a:stretch/>
        </p:blipFill>
        <p:spPr>
          <a:xfrm>
            <a:off x="223547" y="1221380"/>
            <a:ext cx="7725359" cy="4898027"/>
          </a:xfrm>
          <a:prstGeom prst="rect">
            <a:avLst/>
          </a:prstGeom>
        </p:spPr>
      </p:pic>
      <p:sp>
        <p:nvSpPr>
          <p:cNvPr id="3" name="Content Placeholder 2">
            <a:extLst>
              <a:ext uri="{FF2B5EF4-FFF2-40B4-BE49-F238E27FC236}">
                <a16:creationId xmlns:a16="http://schemas.microsoft.com/office/drawing/2014/main" id="{6536390E-8094-680C-12DE-D81E8BF4AAF5}"/>
              </a:ext>
            </a:extLst>
          </p:cNvPr>
          <p:cNvSpPr txBox="1">
            <a:spLocks/>
          </p:cNvSpPr>
          <p:nvPr/>
        </p:nvSpPr>
        <p:spPr>
          <a:xfrm>
            <a:off x="8153711" y="1917564"/>
            <a:ext cx="3644037" cy="942463"/>
          </a:xfrm>
          <a:prstGeom prst="rect">
            <a:avLst/>
          </a:prstGeom>
        </p:spPr>
        <p:txBody>
          <a:bodyPr vert="horz" lIns="91440" tIns="45720" rIns="91440" bIns="45720" rtlCol="0" anchor="t">
            <a:noAutofit/>
          </a:bodyPr>
          <a:lstStyle>
            <a:defPPr>
              <a:defRPr lang="en-US"/>
            </a:defPPr>
            <a:lvl1pPr marL="342900" indent="-342900">
              <a:lnSpc>
                <a:spcPct val="113000"/>
              </a:lnSpc>
              <a:spcBef>
                <a:spcPts val="1000"/>
              </a:spcBef>
              <a:buClr>
                <a:schemeClr val="bg2"/>
              </a:buClr>
              <a:buFont typeface="Wingdings" panose="05000000000000000000" pitchFamily="2" charset="2"/>
              <a:buChar char="§"/>
              <a:defRPr sz="1900">
                <a:solidFill>
                  <a:schemeClr val="tx2"/>
                </a:solidFill>
                <a:latin typeface="Arial" panose="020B0604020202020204" pitchFamily="34" charset="0"/>
                <a:cs typeface="Arial" panose="020B0604020202020204" pitchFamily="34" charset="0"/>
              </a:defRPr>
            </a:lvl1pPr>
            <a:lvl2pPr marL="800100" indent="-342900">
              <a:lnSpc>
                <a:spcPct val="90000"/>
              </a:lnSpc>
              <a:spcBef>
                <a:spcPts val="500"/>
              </a:spcBef>
              <a:buClr>
                <a:schemeClr val="bg2"/>
              </a:buClr>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2pPr>
            <a:lvl3pPr marL="1200150" indent="-285750">
              <a:lnSpc>
                <a:spcPct val="90000"/>
              </a:lnSpc>
              <a:spcBef>
                <a:spcPts val="500"/>
              </a:spcBef>
              <a:buClr>
                <a:schemeClr val="bg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57350" indent="-285750">
              <a:lnSpc>
                <a:spcPct val="90000"/>
              </a:lnSpc>
              <a:spcBef>
                <a:spcPts val="500"/>
              </a:spcBef>
              <a:buClr>
                <a:schemeClr val="bg2"/>
              </a:buClr>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4pPr>
            <a:lvl5pPr marL="2114550" indent="-285750">
              <a:lnSpc>
                <a:spcPct val="90000"/>
              </a:lnSpc>
              <a:spcBef>
                <a:spcPts val="500"/>
              </a:spcBef>
              <a:buClr>
                <a:schemeClr val="bg2"/>
              </a:buClr>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dirty="0"/>
              <a:t>&gt;10 km sq. gold soil anomaly to East with known RAB drill results</a:t>
            </a:r>
          </a:p>
        </p:txBody>
      </p:sp>
      <p:sp>
        <p:nvSpPr>
          <p:cNvPr id="10" name="TextBox 9">
            <a:extLst>
              <a:ext uri="{FF2B5EF4-FFF2-40B4-BE49-F238E27FC236}">
                <a16:creationId xmlns:a16="http://schemas.microsoft.com/office/drawing/2014/main" id="{9E70429C-F15E-9912-04B5-8EEEBE2A68A7}"/>
              </a:ext>
            </a:extLst>
          </p:cNvPr>
          <p:cNvSpPr txBox="1"/>
          <p:nvPr/>
        </p:nvSpPr>
        <p:spPr>
          <a:xfrm>
            <a:off x="8157954" y="1217156"/>
            <a:ext cx="3657600" cy="640080"/>
          </a:xfrm>
          <a:prstGeom prst="rect">
            <a:avLst/>
          </a:prstGeom>
          <a:solidFill>
            <a:schemeClr val="tx2">
              <a:lumMod val="50000"/>
            </a:schemeClr>
          </a:solidFill>
        </p:spPr>
        <p:txBody>
          <a:bodyPr wrap="square" rtlCol="0" anchor="ctr" anchorCtr="0">
            <a:noAutofit/>
          </a:bodyPr>
          <a:lstStyle>
            <a:defPPr>
              <a:defRPr lang="en-US"/>
            </a:defPPr>
            <a:lvl1pPr marL="182880">
              <a:defRPr>
                <a:solidFill>
                  <a:schemeClr val="bg1"/>
                </a:solidFill>
              </a:defRPr>
            </a:lvl1pPr>
          </a:lstStyle>
          <a:p>
            <a:pPr marL="0" algn="ctr"/>
            <a:r>
              <a:rPr lang="en-CA" dirty="0"/>
              <a:t>ALL RESOURCES OPEN</a:t>
            </a:r>
          </a:p>
        </p:txBody>
      </p:sp>
    </p:spTree>
    <p:extLst>
      <p:ext uri="{BB962C8B-B14F-4D97-AF65-F5344CB8AC3E}">
        <p14:creationId xmlns:p14="http://schemas.microsoft.com/office/powerpoint/2010/main" val="4217723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D52E-601B-2DC2-5E62-39770324044F}"/>
              </a:ext>
            </a:extLst>
          </p:cNvPr>
          <p:cNvSpPr>
            <a:spLocks noGrp="1"/>
          </p:cNvSpPr>
          <p:nvPr>
            <p:ph type="title"/>
          </p:nvPr>
        </p:nvSpPr>
        <p:spPr/>
        <p:txBody>
          <a:bodyPr/>
          <a:lstStyle/>
          <a:p>
            <a:r>
              <a:rPr lang="en-US" dirty="0"/>
              <a:t>TESTING REGIONAL POTENTIAL IN 2022</a:t>
            </a:r>
            <a:endParaRPr lang="en-CA" dirty="0"/>
          </a:p>
        </p:txBody>
      </p:sp>
      <p:sp>
        <p:nvSpPr>
          <p:cNvPr id="3" name="Content Placeholder 2">
            <a:extLst>
              <a:ext uri="{FF2B5EF4-FFF2-40B4-BE49-F238E27FC236}">
                <a16:creationId xmlns:a16="http://schemas.microsoft.com/office/drawing/2014/main" id="{096C9AC2-8C86-6485-96E6-64543066DE69}"/>
              </a:ext>
            </a:extLst>
          </p:cNvPr>
          <p:cNvSpPr>
            <a:spLocks noGrp="1"/>
          </p:cNvSpPr>
          <p:nvPr>
            <p:ph idx="1"/>
          </p:nvPr>
        </p:nvSpPr>
        <p:spPr>
          <a:xfrm>
            <a:off x="7811852" y="1321904"/>
            <a:ext cx="4188923" cy="5032490"/>
          </a:xfrm>
          <a:noFill/>
        </p:spPr>
        <p:txBody>
          <a:bodyPr anchor="t" anchorCtr="0">
            <a:noAutofit/>
          </a:bodyPr>
          <a:lstStyle/>
          <a:p>
            <a:pPr>
              <a:lnSpc>
                <a:spcPct val="120000"/>
              </a:lnSpc>
            </a:pPr>
            <a:r>
              <a:rPr lang="en-US" sz="1900" dirty="0"/>
              <a:t>2022 program focused on resource growth and potential starter pits</a:t>
            </a:r>
          </a:p>
          <a:p>
            <a:pPr>
              <a:lnSpc>
                <a:spcPct val="120000"/>
              </a:lnSpc>
              <a:spcBef>
                <a:spcPts val="3000"/>
              </a:spcBef>
            </a:pPr>
            <a:r>
              <a:rPr lang="en-US" sz="1900" dirty="0"/>
              <a:t>Target Areas</a:t>
            </a:r>
          </a:p>
          <a:p>
            <a:pPr lvl="1">
              <a:lnSpc>
                <a:spcPct val="120000"/>
              </a:lnSpc>
            </a:pPr>
            <a:r>
              <a:rPr lang="en-US" sz="1500" dirty="0"/>
              <a:t>West Powerline</a:t>
            </a:r>
          </a:p>
          <a:p>
            <a:pPr lvl="1">
              <a:lnSpc>
                <a:spcPct val="120000"/>
              </a:lnSpc>
            </a:pPr>
            <a:r>
              <a:rPr lang="en-US" sz="1500" dirty="0"/>
              <a:t>Aurex Hill</a:t>
            </a:r>
          </a:p>
          <a:p>
            <a:pPr lvl="1">
              <a:lnSpc>
                <a:spcPct val="120000"/>
              </a:lnSpc>
            </a:pPr>
            <a:r>
              <a:rPr lang="en-US" sz="1500" dirty="0"/>
              <a:t>East Aurex (Keno)</a:t>
            </a:r>
          </a:p>
          <a:p>
            <a:pPr>
              <a:lnSpc>
                <a:spcPct val="120000"/>
              </a:lnSpc>
              <a:spcBef>
                <a:spcPts val="3000"/>
              </a:spcBef>
            </a:pPr>
            <a:r>
              <a:rPr lang="en-US" sz="1900" dirty="0"/>
              <a:t>High value structural and geophysical drill targets identified with easy access - underway</a:t>
            </a:r>
          </a:p>
          <a:p>
            <a:pPr>
              <a:lnSpc>
                <a:spcPct val="120000"/>
              </a:lnSpc>
            </a:pPr>
            <a:endParaRPr lang="en-US" sz="1900" dirty="0"/>
          </a:p>
          <a:p>
            <a:pPr marL="0" indent="0">
              <a:lnSpc>
                <a:spcPct val="93000"/>
              </a:lnSpc>
              <a:spcBef>
                <a:spcPts val="800"/>
              </a:spcBef>
              <a:buNone/>
            </a:pPr>
            <a:endParaRPr lang="en-CA" sz="1600" dirty="0"/>
          </a:p>
        </p:txBody>
      </p:sp>
      <p:sp>
        <p:nvSpPr>
          <p:cNvPr id="4" name="Slide Number Placeholder 3">
            <a:extLst>
              <a:ext uri="{FF2B5EF4-FFF2-40B4-BE49-F238E27FC236}">
                <a16:creationId xmlns:a16="http://schemas.microsoft.com/office/drawing/2014/main" id="{EBF5D11E-8A04-7C05-D3AB-4DB8EE37968C}"/>
              </a:ext>
            </a:extLst>
          </p:cNvPr>
          <p:cNvSpPr>
            <a:spLocks noGrp="1"/>
          </p:cNvSpPr>
          <p:nvPr>
            <p:ph type="sldNum" sz="quarter" idx="23"/>
          </p:nvPr>
        </p:nvSpPr>
        <p:spPr/>
        <p:txBody>
          <a:bodyPr/>
          <a:lstStyle/>
          <a:p>
            <a:fld id="{294A09A9-5501-47C1-A89A-A340965A2BE2}" type="slidenum">
              <a:rPr lang="en-US" smtClean="0"/>
              <a:pPr/>
              <a:t>12</a:t>
            </a:fld>
            <a:endParaRPr lang="en-US" dirty="0"/>
          </a:p>
        </p:txBody>
      </p:sp>
      <p:pic>
        <p:nvPicPr>
          <p:cNvPr id="5" name="Picture 4">
            <a:extLst>
              <a:ext uri="{FF2B5EF4-FFF2-40B4-BE49-F238E27FC236}">
                <a16:creationId xmlns:a16="http://schemas.microsoft.com/office/drawing/2014/main" id="{0EF06C78-ADFA-530A-D986-4E9B7F2DAF3C}"/>
              </a:ext>
            </a:extLst>
          </p:cNvPr>
          <p:cNvPicPr>
            <a:picLocks noChangeAspect="1"/>
          </p:cNvPicPr>
          <p:nvPr/>
        </p:nvPicPr>
        <p:blipFill>
          <a:blip r:embed="rId2"/>
          <a:srcRect/>
          <a:stretch/>
        </p:blipFill>
        <p:spPr>
          <a:xfrm>
            <a:off x="352177" y="957238"/>
            <a:ext cx="7246052" cy="5486694"/>
          </a:xfrm>
          <a:prstGeom prst="rect">
            <a:avLst/>
          </a:prstGeom>
          <a:solidFill>
            <a:srgbClr val="757678"/>
          </a:solidFill>
          <a:ln w="3175">
            <a:solidFill>
              <a:srgbClr val="757678"/>
            </a:solidFill>
          </a:ln>
        </p:spPr>
      </p:pic>
    </p:spTree>
    <p:extLst>
      <p:ext uri="{BB962C8B-B14F-4D97-AF65-F5344CB8AC3E}">
        <p14:creationId xmlns:p14="http://schemas.microsoft.com/office/powerpoint/2010/main" val="264888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C28725-F8FC-B986-0D34-9B1E727F0ECD}"/>
              </a:ext>
            </a:extLst>
          </p:cNvPr>
          <p:cNvSpPr/>
          <p:nvPr/>
        </p:nvSpPr>
        <p:spPr>
          <a:xfrm>
            <a:off x="0" y="0"/>
            <a:ext cx="653994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7F8B99E4-1C7A-B4C1-7BC9-10546583A977}"/>
              </a:ext>
            </a:extLst>
          </p:cNvPr>
          <p:cNvSpPr>
            <a:spLocks noGrp="1"/>
          </p:cNvSpPr>
          <p:nvPr>
            <p:ph type="title"/>
          </p:nvPr>
        </p:nvSpPr>
        <p:spPr>
          <a:xfrm>
            <a:off x="332239" y="94627"/>
            <a:ext cx="9785797" cy="1071171"/>
          </a:xfrm>
        </p:spPr>
        <p:txBody>
          <a:bodyPr/>
          <a:lstStyle/>
          <a:p>
            <a:r>
              <a:rPr lang="en-CA" dirty="0">
                <a:solidFill>
                  <a:schemeClr val="bg1"/>
                </a:solidFill>
              </a:rPr>
              <a:t>Nitra project - 100% OWNED </a:t>
            </a:r>
          </a:p>
        </p:txBody>
      </p:sp>
      <p:sp>
        <p:nvSpPr>
          <p:cNvPr id="4" name="Slide Number Placeholder 3">
            <a:extLst>
              <a:ext uri="{FF2B5EF4-FFF2-40B4-BE49-F238E27FC236}">
                <a16:creationId xmlns:a16="http://schemas.microsoft.com/office/drawing/2014/main" id="{088C9425-17DC-712F-9E56-0F5659D334F2}"/>
              </a:ext>
            </a:extLst>
          </p:cNvPr>
          <p:cNvSpPr>
            <a:spLocks noGrp="1"/>
          </p:cNvSpPr>
          <p:nvPr>
            <p:ph type="sldNum" sz="quarter" idx="23"/>
          </p:nvPr>
        </p:nvSpPr>
        <p:spPr/>
        <p:txBody>
          <a:bodyPr/>
          <a:lstStyle/>
          <a:p>
            <a:fld id="{294A09A9-5501-47C1-A89A-A340965A2BE2}" type="slidenum">
              <a:rPr lang="en-US" smtClean="0">
                <a:solidFill>
                  <a:schemeClr val="bg1"/>
                </a:solidFill>
              </a:rPr>
              <a:pPr/>
              <a:t>13</a:t>
            </a:fld>
            <a:endParaRPr lang="en-US" dirty="0">
              <a:solidFill>
                <a:schemeClr val="bg1"/>
              </a:solidFill>
            </a:endParaRPr>
          </a:p>
        </p:txBody>
      </p:sp>
      <p:sp>
        <p:nvSpPr>
          <p:cNvPr id="6" name="Content Placeholder 2">
            <a:extLst>
              <a:ext uri="{FF2B5EF4-FFF2-40B4-BE49-F238E27FC236}">
                <a16:creationId xmlns:a16="http://schemas.microsoft.com/office/drawing/2014/main" id="{881DB0F3-3A77-FEC1-BB4E-8251DD9BF6DB}"/>
              </a:ext>
            </a:extLst>
          </p:cNvPr>
          <p:cNvSpPr txBox="1">
            <a:spLocks/>
          </p:cNvSpPr>
          <p:nvPr/>
        </p:nvSpPr>
        <p:spPr>
          <a:xfrm>
            <a:off x="992331" y="1287316"/>
            <a:ext cx="2687404" cy="5156616"/>
          </a:xfrm>
          <a:prstGeom prst="rect">
            <a:avLst/>
          </a:prstGeom>
        </p:spPr>
        <p:txBody>
          <a:bodyPr vert="horz" lIns="91440" tIns="45720" rIns="91440" bIns="45720" rtlCol="0" anchor="t">
            <a:normAutofit fontScale="85000" lnSpcReduction="20000"/>
          </a:bodyPr>
          <a:lstStyle>
            <a:lvl1pPr marL="342900" indent="-3429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3000"/>
              </a:lnSpc>
              <a:buClr>
                <a:schemeClr val="bg1"/>
              </a:buClr>
              <a:buNone/>
            </a:pPr>
            <a:r>
              <a:rPr lang="en-US" dirty="0">
                <a:solidFill>
                  <a:schemeClr val="bg1"/>
                </a:solidFill>
              </a:rPr>
              <a:t>As-in-soil anomaly, coincident with similarly oriented Pb- and Zn-in-soil anomalies.</a:t>
            </a:r>
          </a:p>
          <a:p>
            <a:pPr marL="0" indent="0">
              <a:lnSpc>
                <a:spcPct val="113000"/>
              </a:lnSpc>
              <a:buClr>
                <a:schemeClr val="bg1"/>
              </a:buClr>
              <a:buNone/>
            </a:pPr>
            <a:endParaRPr lang="en-US" sz="1400" dirty="0">
              <a:solidFill>
                <a:schemeClr val="bg1"/>
              </a:solidFill>
            </a:endParaRPr>
          </a:p>
          <a:p>
            <a:pPr marL="0" indent="0">
              <a:lnSpc>
                <a:spcPct val="113000"/>
              </a:lnSpc>
              <a:buClr>
                <a:schemeClr val="bg1"/>
              </a:buClr>
              <a:buNone/>
            </a:pPr>
            <a:r>
              <a:rPr lang="en-US" dirty="0">
                <a:solidFill>
                  <a:schemeClr val="bg1"/>
                </a:solidFill>
              </a:rPr>
              <a:t>Dominant NNW mineralized trend </a:t>
            </a:r>
          </a:p>
          <a:p>
            <a:pPr marL="0" indent="0">
              <a:lnSpc>
                <a:spcPct val="113000"/>
              </a:lnSpc>
              <a:buClr>
                <a:schemeClr val="bg1"/>
              </a:buClr>
              <a:buNone/>
            </a:pPr>
            <a:endParaRPr lang="en-US" sz="1400" dirty="0">
              <a:solidFill>
                <a:schemeClr val="bg1"/>
              </a:solidFill>
            </a:endParaRPr>
          </a:p>
          <a:p>
            <a:pPr marL="0" indent="0">
              <a:lnSpc>
                <a:spcPct val="113000"/>
              </a:lnSpc>
              <a:buClr>
                <a:schemeClr val="bg1"/>
              </a:buClr>
              <a:buNone/>
            </a:pPr>
            <a:r>
              <a:rPr lang="en-US" dirty="0" err="1">
                <a:solidFill>
                  <a:schemeClr val="bg1"/>
                </a:solidFill>
              </a:rPr>
              <a:t>AurMac</a:t>
            </a:r>
            <a:r>
              <a:rPr lang="en-US" dirty="0">
                <a:solidFill>
                  <a:schemeClr val="bg1"/>
                </a:solidFill>
              </a:rPr>
              <a:t> Geological model</a:t>
            </a:r>
          </a:p>
          <a:p>
            <a:pPr marL="0" indent="0">
              <a:lnSpc>
                <a:spcPct val="113000"/>
              </a:lnSpc>
              <a:buClr>
                <a:schemeClr val="bg1"/>
              </a:buClr>
              <a:buNone/>
            </a:pPr>
            <a:endParaRPr lang="en-US" sz="1400" dirty="0">
              <a:solidFill>
                <a:schemeClr val="bg1"/>
              </a:solidFill>
            </a:endParaRPr>
          </a:p>
          <a:p>
            <a:pPr marL="0" indent="0">
              <a:lnSpc>
                <a:spcPct val="113000"/>
              </a:lnSpc>
              <a:buClr>
                <a:schemeClr val="bg1"/>
              </a:buClr>
              <a:buNone/>
            </a:pPr>
            <a:r>
              <a:rPr lang="en-US" dirty="0">
                <a:solidFill>
                  <a:schemeClr val="bg1"/>
                </a:solidFill>
              </a:rPr>
              <a:t>Soil sampling, trenching and drill ready targets</a:t>
            </a:r>
          </a:p>
        </p:txBody>
      </p:sp>
      <p:pic>
        <p:nvPicPr>
          <p:cNvPr id="3" name="Picture 2">
            <a:extLst>
              <a:ext uri="{FF2B5EF4-FFF2-40B4-BE49-F238E27FC236}">
                <a16:creationId xmlns:a16="http://schemas.microsoft.com/office/drawing/2014/main" id="{A78CCA02-F023-594E-7BCD-17950FF87F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3859" y="1349717"/>
            <a:ext cx="341871" cy="341871"/>
          </a:xfrm>
          <a:prstGeom prst="rect">
            <a:avLst/>
          </a:prstGeom>
        </p:spPr>
      </p:pic>
      <p:pic>
        <p:nvPicPr>
          <p:cNvPr id="8" name="Picture 2">
            <a:extLst>
              <a:ext uri="{FF2B5EF4-FFF2-40B4-BE49-F238E27FC236}">
                <a16:creationId xmlns:a16="http://schemas.microsoft.com/office/drawing/2014/main" id="{B0B91506-7141-7301-6341-338FC381D2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3859" y="3178573"/>
            <a:ext cx="341871" cy="341871"/>
          </a:xfrm>
          <a:prstGeom prst="rect">
            <a:avLst/>
          </a:prstGeom>
        </p:spPr>
      </p:pic>
      <p:pic>
        <p:nvPicPr>
          <p:cNvPr id="9" name="Picture 2">
            <a:extLst>
              <a:ext uri="{FF2B5EF4-FFF2-40B4-BE49-F238E27FC236}">
                <a16:creationId xmlns:a16="http://schemas.microsoft.com/office/drawing/2014/main" id="{49258900-91F1-C664-15E4-03B308D67E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3859" y="4162245"/>
            <a:ext cx="341871" cy="341871"/>
          </a:xfrm>
          <a:prstGeom prst="rect">
            <a:avLst/>
          </a:prstGeom>
        </p:spPr>
      </p:pic>
      <p:pic>
        <p:nvPicPr>
          <p:cNvPr id="10" name="Picture 2">
            <a:extLst>
              <a:ext uri="{FF2B5EF4-FFF2-40B4-BE49-F238E27FC236}">
                <a16:creationId xmlns:a16="http://schemas.microsoft.com/office/drawing/2014/main" id="{F784F141-8522-209D-B2EA-25AC6A836F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8272" y="5164680"/>
            <a:ext cx="341871" cy="341871"/>
          </a:xfrm>
          <a:prstGeom prst="rect">
            <a:avLst/>
          </a:prstGeom>
        </p:spPr>
      </p:pic>
      <p:sp>
        <p:nvSpPr>
          <p:cNvPr id="11" name="Slide Number Placeholder 3">
            <a:extLst>
              <a:ext uri="{FF2B5EF4-FFF2-40B4-BE49-F238E27FC236}">
                <a16:creationId xmlns:a16="http://schemas.microsoft.com/office/drawing/2014/main" id="{1C0FE4C6-6493-8FE6-F965-1CB8B304F321}"/>
              </a:ext>
            </a:extLst>
          </p:cNvPr>
          <p:cNvSpPr txBox="1">
            <a:spLocks/>
          </p:cNvSpPr>
          <p:nvPr/>
        </p:nvSpPr>
        <p:spPr>
          <a:xfrm>
            <a:off x="10903083" y="6427569"/>
            <a:ext cx="1097692" cy="320673"/>
          </a:xfrm>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13</a:t>
            </a:fld>
            <a:endParaRPr lang="en-US" dirty="0"/>
          </a:p>
        </p:txBody>
      </p:sp>
      <p:sp>
        <p:nvSpPr>
          <p:cNvPr id="14" name="TextBox 13">
            <a:extLst>
              <a:ext uri="{FF2B5EF4-FFF2-40B4-BE49-F238E27FC236}">
                <a16:creationId xmlns:a16="http://schemas.microsoft.com/office/drawing/2014/main" id="{67C81101-AD67-569B-22E4-B3B8A14BE815}"/>
              </a:ext>
            </a:extLst>
          </p:cNvPr>
          <p:cNvSpPr txBox="1"/>
          <p:nvPr/>
        </p:nvSpPr>
        <p:spPr>
          <a:xfrm>
            <a:off x="245497" y="6513445"/>
            <a:ext cx="2384491" cy="245330"/>
          </a:xfrm>
          <a:prstGeom prst="rect">
            <a:avLst/>
          </a:prstGeom>
        </p:spPr>
        <p:txBody>
          <a:bodyPr vert="horz" lIns="91440" tIns="45720" rIns="91440" bIns="45720" rtlCol="0" anchor="ctr"/>
          <a:lstStyle>
            <a:defPPr>
              <a:defRPr lang="en-US"/>
            </a:defPPr>
            <a:lvl1pPr algn="r">
              <a:defRPr sz="1000">
                <a:solidFill>
                  <a:schemeClr val="tx1">
                    <a:tint val="75000"/>
                  </a:schemeClr>
                </a:solidFill>
                <a:latin typeface="Arial" panose="020B0604020202020204" pitchFamily="34" charset="0"/>
                <a:cs typeface="Arial" panose="020B0604020202020204" pitchFamily="34" charset="0"/>
              </a:defRPr>
            </a:lvl1pPr>
          </a:lstStyle>
          <a:p>
            <a:pPr lvl="0" algn="l"/>
            <a:r>
              <a:rPr lang="en-US" dirty="0">
                <a:solidFill>
                  <a:schemeClr val="bg1"/>
                </a:solidFill>
              </a:rPr>
              <a:t>TSXV: BYN | OTCQB: BYAGF</a:t>
            </a:r>
            <a:endParaRPr lang="en-CA" dirty="0">
              <a:solidFill>
                <a:schemeClr val="bg1"/>
              </a:solidFill>
            </a:endParaRPr>
          </a:p>
        </p:txBody>
      </p:sp>
      <p:pic>
        <p:nvPicPr>
          <p:cNvPr id="13" name="Picture 12">
            <a:extLst>
              <a:ext uri="{FF2B5EF4-FFF2-40B4-BE49-F238E27FC236}">
                <a16:creationId xmlns:a16="http://schemas.microsoft.com/office/drawing/2014/main" id="{EA7346A2-B815-2E47-534F-63F05F1B3FB6}"/>
              </a:ext>
            </a:extLst>
          </p:cNvPr>
          <p:cNvPicPr>
            <a:picLocks noChangeAspect="1"/>
          </p:cNvPicPr>
          <p:nvPr/>
        </p:nvPicPr>
        <p:blipFill>
          <a:blip r:embed="rId4"/>
          <a:stretch>
            <a:fillRect/>
          </a:stretch>
        </p:blipFill>
        <p:spPr>
          <a:xfrm>
            <a:off x="3679735" y="1119531"/>
            <a:ext cx="8321040" cy="5266489"/>
          </a:xfrm>
          <a:prstGeom prst="rect">
            <a:avLst/>
          </a:prstGeom>
        </p:spPr>
      </p:pic>
    </p:spTree>
    <p:extLst>
      <p:ext uri="{BB962C8B-B14F-4D97-AF65-F5344CB8AC3E}">
        <p14:creationId xmlns:p14="http://schemas.microsoft.com/office/powerpoint/2010/main" val="404926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F1BC-44AC-5EFE-A22D-4D562838AB45}"/>
              </a:ext>
            </a:extLst>
          </p:cNvPr>
          <p:cNvSpPr>
            <a:spLocks noGrp="1"/>
          </p:cNvSpPr>
          <p:nvPr>
            <p:ph type="title"/>
          </p:nvPr>
        </p:nvSpPr>
        <p:spPr/>
        <p:txBody>
          <a:bodyPr>
            <a:normAutofit/>
          </a:bodyPr>
          <a:lstStyle/>
          <a:p>
            <a:r>
              <a:rPr lang="en-CA" dirty="0"/>
              <a:t>AURMAC GOLD – Infrastructure Advantages</a:t>
            </a:r>
          </a:p>
        </p:txBody>
      </p:sp>
      <p:sp>
        <p:nvSpPr>
          <p:cNvPr id="4" name="Slide Number Placeholder 3">
            <a:extLst>
              <a:ext uri="{FF2B5EF4-FFF2-40B4-BE49-F238E27FC236}">
                <a16:creationId xmlns:a16="http://schemas.microsoft.com/office/drawing/2014/main" id="{CCB5CED5-569B-E76D-10A1-4284145C2BA5}"/>
              </a:ext>
            </a:extLst>
          </p:cNvPr>
          <p:cNvSpPr>
            <a:spLocks noGrp="1"/>
          </p:cNvSpPr>
          <p:nvPr>
            <p:ph type="sldNum" sz="quarter" idx="23"/>
          </p:nvPr>
        </p:nvSpPr>
        <p:spPr/>
        <p:txBody>
          <a:bodyPr/>
          <a:lstStyle/>
          <a:p>
            <a:fld id="{294A09A9-5501-47C1-A89A-A340965A2BE2}" type="slidenum">
              <a:rPr lang="en-US" smtClean="0"/>
              <a:pPr/>
              <a:t>14</a:t>
            </a:fld>
            <a:endParaRPr lang="en-US" dirty="0"/>
          </a:p>
        </p:txBody>
      </p:sp>
      <p:sp>
        <p:nvSpPr>
          <p:cNvPr id="5" name="Content Placeholder 2">
            <a:extLst>
              <a:ext uri="{FF2B5EF4-FFF2-40B4-BE49-F238E27FC236}">
                <a16:creationId xmlns:a16="http://schemas.microsoft.com/office/drawing/2014/main" id="{323C215F-CC27-D0DA-B060-D1296B45C611}"/>
              </a:ext>
            </a:extLst>
          </p:cNvPr>
          <p:cNvSpPr txBox="1">
            <a:spLocks/>
          </p:cNvSpPr>
          <p:nvPr/>
        </p:nvSpPr>
        <p:spPr>
          <a:xfrm>
            <a:off x="375578" y="2328789"/>
            <a:ext cx="3082228" cy="3900082"/>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000"/>
              </a:lnSpc>
            </a:pPr>
            <a:r>
              <a:rPr lang="en-US" sz="1700" dirty="0"/>
              <a:t>Continued road upgrades </a:t>
            </a:r>
          </a:p>
          <a:p>
            <a:pPr>
              <a:lnSpc>
                <a:spcPct val="113000"/>
              </a:lnSpc>
            </a:pPr>
            <a:r>
              <a:rPr lang="en-US" sz="1700" dirty="0"/>
              <a:t>New powerline to hydroelectric dam </a:t>
            </a:r>
            <a:br>
              <a:rPr lang="en-US" sz="1700" dirty="0"/>
            </a:br>
            <a:r>
              <a:rPr lang="en-US" sz="1700" dirty="0"/>
              <a:t>(138 </a:t>
            </a:r>
            <a:r>
              <a:rPr lang="en-US" sz="1700" dirty="0" err="1"/>
              <a:t>kvA</a:t>
            </a:r>
            <a:r>
              <a:rPr lang="en-US" sz="1700" dirty="0"/>
              <a:t> Energized to 69 </a:t>
            </a:r>
            <a:r>
              <a:rPr lang="en-US" sz="1700" dirty="0" err="1"/>
              <a:t>kVa</a:t>
            </a:r>
            <a:r>
              <a:rPr lang="en-US" sz="1700" dirty="0"/>
              <a:t>)</a:t>
            </a:r>
          </a:p>
          <a:p>
            <a:pPr lvl="1">
              <a:lnSpc>
                <a:spcPct val="113000"/>
              </a:lnSpc>
            </a:pPr>
            <a:r>
              <a:rPr lang="en-US" sz="1500" dirty="0"/>
              <a:t>In discussions to get connected in 2023</a:t>
            </a:r>
          </a:p>
          <a:p>
            <a:pPr>
              <a:lnSpc>
                <a:spcPct val="113000"/>
              </a:lnSpc>
            </a:pPr>
            <a:r>
              <a:rPr lang="en-US" sz="1700" dirty="0"/>
              <a:t>Cell phone/ Fiber optic phone</a:t>
            </a:r>
          </a:p>
        </p:txBody>
      </p:sp>
      <p:pic>
        <p:nvPicPr>
          <p:cNvPr id="6" name="Picture 5">
            <a:extLst>
              <a:ext uri="{FF2B5EF4-FFF2-40B4-BE49-F238E27FC236}">
                <a16:creationId xmlns:a16="http://schemas.microsoft.com/office/drawing/2014/main" id="{39A4E6A6-FCB6-3D9F-762D-D330A42EFA8A}"/>
              </a:ext>
            </a:extLst>
          </p:cNvPr>
          <p:cNvPicPr>
            <a:picLocks noChangeAspect="1"/>
          </p:cNvPicPr>
          <p:nvPr/>
        </p:nvPicPr>
        <p:blipFill>
          <a:blip r:embed="rId2"/>
          <a:srcRect/>
          <a:stretch/>
        </p:blipFill>
        <p:spPr>
          <a:xfrm>
            <a:off x="3757691" y="1483744"/>
            <a:ext cx="8154561" cy="4586940"/>
          </a:xfrm>
          <a:prstGeom prst="rect">
            <a:avLst/>
          </a:prstGeom>
        </p:spPr>
      </p:pic>
      <p:sp>
        <p:nvSpPr>
          <p:cNvPr id="7" name="TextBox 6">
            <a:extLst>
              <a:ext uri="{FF2B5EF4-FFF2-40B4-BE49-F238E27FC236}">
                <a16:creationId xmlns:a16="http://schemas.microsoft.com/office/drawing/2014/main" id="{AB422D57-01F1-C8B5-36CA-D47789EC918B}"/>
              </a:ext>
            </a:extLst>
          </p:cNvPr>
          <p:cNvSpPr txBox="1"/>
          <p:nvPr/>
        </p:nvSpPr>
        <p:spPr>
          <a:xfrm>
            <a:off x="387483" y="1316408"/>
            <a:ext cx="3082228" cy="708807"/>
          </a:xfrm>
          <a:prstGeom prst="rect">
            <a:avLst/>
          </a:prstGeom>
          <a:solidFill>
            <a:schemeClr val="bg2"/>
          </a:solidFill>
        </p:spPr>
        <p:txBody>
          <a:bodyPr wrap="square" rtlCol="0" anchor="ctr" anchorCtr="0">
            <a:noAutofit/>
          </a:bodyPr>
          <a:lstStyle/>
          <a:p>
            <a:pPr marL="365760"/>
            <a:r>
              <a:rPr lang="en-US" dirty="0">
                <a:solidFill>
                  <a:schemeClr val="bg1"/>
                </a:solidFill>
              </a:rPr>
              <a:t>INFRASTRUCTURE</a:t>
            </a:r>
            <a:endParaRPr lang="en-CA" dirty="0">
              <a:solidFill>
                <a:schemeClr val="bg1"/>
              </a:solidFill>
            </a:endParaRPr>
          </a:p>
        </p:txBody>
      </p:sp>
    </p:spTree>
    <p:extLst>
      <p:ext uri="{BB962C8B-B14F-4D97-AF65-F5344CB8AC3E}">
        <p14:creationId xmlns:p14="http://schemas.microsoft.com/office/powerpoint/2010/main" val="242318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C67C2E-6CB0-306D-1F8E-3EB1FF5204D5}"/>
              </a:ext>
            </a:extLst>
          </p:cNvPr>
          <p:cNvSpPr/>
          <p:nvPr/>
        </p:nvSpPr>
        <p:spPr>
          <a:xfrm>
            <a:off x="545694" y="1055362"/>
            <a:ext cx="3588563" cy="2714627"/>
          </a:xfrm>
          <a:prstGeom prst="rect">
            <a:avLst/>
          </a:prstGeom>
          <a:noFill/>
          <a:ln w="25400" cap="flat" cmpd="sng" algn="ctr">
            <a:noFill/>
            <a:prstDash val="solid"/>
          </a:ln>
          <a:effectLst/>
        </p:spPr>
        <p:txBody>
          <a:bodyPr rtlCol="0" anchor="ctr"/>
          <a:lstStyle/>
          <a:p>
            <a:pPr marL="0" marR="0" lvl="0" indent="0" defTabSz="914374" eaLnBrk="1" fontAlgn="auto" latinLnBrk="0" hangingPunct="1">
              <a:lnSpc>
                <a:spcPct val="120000"/>
              </a:lnSpc>
              <a:spcBef>
                <a:spcPts val="51"/>
              </a:spcBef>
              <a:spcAft>
                <a:spcPts val="51"/>
              </a:spcAft>
              <a:buClrTx/>
              <a:buSzTx/>
              <a:buFontTx/>
              <a:buNone/>
              <a:tabLst/>
              <a:defRPr/>
            </a:pPr>
            <a:endParaRPr kumimoji="0" lang="en-CA" sz="2400" b="0" i="0" u="none" strike="noStrike" kern="0" cap="none" spc="0" normalizeH="0" baseline="0" noProof="0" dirty="0">
              <a:ln>
                <a:noFill/>
              </a:ln>
              <a:solidFill>
                <a:schemeClr val="tx2">
                  <a:lumMod val="20000"/>
                  <a:lumOff val="80000"/>
                </a:schemeClr>
              </a:solidFill>
              <a:effectLst/>
              <a:uLnTx/>
              <a:uFillTx/>
              <a:latin typeface="Calibri"/>
              <a:ea typeface="Calibri" panose="020F0502020204030204" pitchFamily="34" charset="0"/>
              <a:cs typeface="+mn-cs"/>
            </a:endParaRPr>
          </a:p>
        </p:txBody>
      </p:sp>
      <p:sp>
        <p:nvSpPr>
          <p:cNvPr id="2" name="Title 1">
            <a:extLst>
              <a:ext uri="{FF2B5EF4-FFF2-40B4-BE49-F238E27FC236}">
                <a16:creationId xmlns:a16="http://schemas.microsoft.com/office/drawing/2014/main" id="{66398E36-4BC3-D155-4B34-2163C3D7519B}"/>
              </a:ext>
            </a:extLst>
          </p:cNvPr>
          <p:cNvSpPr>
            <a:spLocks noGrp="1"/>
          </p:cNvSpPr>
          <p:nvPr>
            <p:ph type="title"/>
          </p:nvPr>
        </p:nvSpPr>
        <p:spPr>
          <a:xfrm>
            <a:off x="509597" y="24384"/>
            <a:ext cx="11455081" cy="1071171"/>
          </a:xfrm>
        </p:spPr>
        <p:txBody>
          <a:bodyPr/>
          <a:lstStyle/>
          <a:p>
            <a:r>
              <a:rPr lang="en-CA" dirty="0" err="1"/>
              <a:t>METALLURGy</a:t>
            </a:r>
            <a:r>
              <a:rPr lang="en-CA" dirty="0"/>
              <a:t> – 90% GOLD EXTRACTIONS</a:t>
            </a:r>
          </a:p>
        </p:txBody>
      </p:sp>
      <p:sp>
        <p:nvSpPr>
          <p:cNvPr id="3" name="Content Placeholder 2">
            <a:extLst>
              <a:ext uri="{FF2B5EF4-FFF2-40B4-BE49-F238E27FC236}">
                <a16:creationId xmlns:a16="http://schemas.microsoft.com/office/drawing/2014/main" id="{4325E8EA-F9BF-FEAF-01B5-FD8394988615}"/>
              </a:ext>
            </a:extLst>
          </p:cNvPr>
          <p:cNvSpPr>
            <a:spLocks noGrp="1"/>
          </p:cNvSpPr>
          <p:nvPr>
            <p:ph idx="1"/>
          </p:nvPr>
        </p:nvSpPr>
        <p:spPr>
          <a:xfrm>
            <a:off x="1006075" y="1095556"/>
            <a:ext cx="3128181" cy="2545892"/>
          </a:xfrm>
          <a:noFill/>
        </p:spPr>
        <p:txBody>
          <a:bodyPr anchor="t" anchorCtr="0">
            <a:noAutofit/>
          </a:bodyPr>
          <a:lstStyle/>
          <a:p>
            <a:pPr marL="0" indent="0">
              <a:lnSpc>
                <a:spcPct val="95000"/>
              </a:lnSpc>
              <a:spcBef>
                <a:spcPts val="600"/>
              </a:spcBef>
              <a:buNone/>
            </a:pPr>
            <a:r>
              <a:rPr lang="en-US" sz="1500" dirty="0">
                <a:solidFill>
                  <a:srgbClr val="757678"/>
                </a:solidFill>
              </a:rPr>
              <a:t>90% average recovery from Airstrip and Powerline (Oxide and </a:t>
            </a:r>
            <a:r>
              <a:rPr lang="en-US" sz="1500" dirty="0" err="1">
                <a:solidFill>
                  <a:srgbClr val="757678"/>
                </a:solidFill>
              </a:rPr>
              <a:t>Sulphide</a:t>
            </a:r>
            <a:r>
              <a:rPr lang="en-US" sz="1500" dirty="0">
                <a:solidFill>
                  <a:srgbClr val="757678"/>
                </a:solidFill>
              </a:rPr>
              <a:t>) Bottle Rolls on Pulps -  </a:t>
            </a:r>
            <a:r>
              <a:rPr lang="en-US" sz="1500" i="1" dirty="0">
                <a:solidFill>
                  <a:srgbClr val="757678"/>
                </a:solidFill>
              </a:rPr>
              <a:t>Forte Analytical, Colorado</a:t>
            </a:r>
          </a:p>
          <a:p>
            <a:pPr marL="0" indent="0">
              <a:lnSpc>
                <a:spcPct val="95000"/>
              </a:lnSpc>
              <a:spcBef>
                <a:spcPts val="600"/>
              </a:spcBef>
              <a:buNone/>
            </a:pPr>
            <a:endParaRPr lang="en-US" sz="1500" i="1" dirty="0">
              <a:solidFill>
                <a:srgbClr val="757678"/>
              </a:solidFill>
            </a:endParaRPr>
          </a:p>
          <a:p>
            <a:pPr marL="0" indent="0">
              <a:lnSpc>
                <a:spcPct val="95000"/>
              </a:lnSpc>
              <a:spcBef>
                <a:spcPts val="600"/>
              </a:spcBef>
              <a:buNone/>
            </a:pPr>
            <a:r>
              <a:rPr lang="en-US" sz="1500" dirty="0">
                <a:solidFill>
                  <a:srgbClr val="757678"/>
                </a:solidFill>
              </a:rPr>
              <a:t>Additional work underway</a:t>
            </a:r>
          </a:p>
          <a:p>
            <a:pPr>
              <a:lnSpc>
                <a:spcPct val="95000"/>
              </a:lnSpc>
              <a:spcBef>
                <a:spcPts val="600"/>
              </a:spcBef>
            </a:pPr>
            <a:r>
              <a:rPr lang="en-CA" sz="1400" dirty="0">
                <a:ea typeface="Calibri" panose="020F0502020204030204" pitchFamily="34" charset="0"/>
              </a:rPr>
              <a:t>VAT testing – by size fraction</a:t>
            </a:r>
          </a:p>
          <a:p>
            <a:pPr>
              <a:lnSpc>
                <a:spcPct val="95000"/>
              </a:lnSpc>
              <a:spcBef>
                <a:spcPts val="600"/>
              </a:spcBef>
            </a:pPr>
            <a:r>
              <a:rPr lang="en-CA" sz="1400" dirty="0">
                <a:ea typeface="Calibri" panose="020F0502020204030204" pitchFamily="34" charset="0"/>
              </a:rPr>
              <a:t>Gold Deportment Studies</a:t>
            </a:r>
          </a:p>
          <a:p>
            <a:pPr>
              <a:lnSpc>
                <a:spcPct val="95000"/>
              </a:lnSpc>
              <a:spcBef>
                <a:spcPts val="600"/>
              </a:spcBef>
            </a:pPr>
            <a:r>
              <a:rPr lang="en-CA" sz="1400" dirty="0">
                <a:ea typeface="Calibri" panose="020F0502020204030204" pitchFamily="34" charset="0"/>
              </a:rPr>
              <a:t>Bottle Rolls</a:t>
            </a:r>
          </a:p>
          <a:p>
            <a:pPr>
              <a:lnSpc>
                <a:spcPct val="95000"/>
              </a:lnSpc>
              <a:spcBef>
                <a:spcPts val="600"/>
              </a:spcBef>
            </a:pPr>
            <a:r>
              <a:rPr lang="en-CA" sz="1400" dirty="0">
                <a:ea typeface="Calibri" panose="020F0502020204030204" pitchFamily="34" charset="0"/>
              </a:rPr>
              <a:t>Column Tests for 2023</a:t>
            </a:r>
          </a:p>
          <a:p>
            <a:pPr>
              <a:lnSpc>
                <a:spcPct val="95000"/>
              </a:lnSpc>
              <a:spcBef>
                <a:spcPts val="600"/>
              </a:spcBef>
            </a:pPr>
            <a:endParaRPr lang="en-CA" sz="1800" dirty="0">
              <a:solidFill>
                <a:srgbClr val="757678"/>
              </a:solidFill>
            </a:endParaRPr>
          </a:p>
        </p:txBody>
      </p:sp>
      <p:sp>
        <p:nvSpPr>
          <p:cNvPr id="4" name="Slide Number Placeholder 3">
            <a:extLst>
              <a:ext uri="{FF2B5EF4-FFF2-40B4-BE49-F238E27FC236}">
                <a16:creationId xmlns:a16="http://schemas.microsoft.com/office/drawing/2014/main" id="{BFCE2CA2-1938-4E9C-EF75-01AB84D1445A}"/>
              </a:ext>
            </a:extLst>
          </p:cNvPr>
          <p:cNvSpPr>
            <a:spLocks noGrp="1"/>
          </p:cNvSpPr>
          <p:nvPr>
            <p:ph type="sldNum" sz="quarter" idx="23"/>
          </p:nvPr>
        </p:nvSpPr>
        <p:spPr/>
        <p:txBody>
          <a:bodyPr/>
          <a:lstStyle/>
          <a:p>
            <a:fld id="{294A09A9-5501-47C1-A89A-A340965A2BE2}" type="slidenum">
              <a:rPr lang="en-US" smtClean="0"/>
              <a:pPr/>
              <a:t>15</a:t>
            </a:fld>
            <a:endParaRPr lang="en-US" dirty="0"/>
          </a:p>
        </p:txBody>
      </p:sp>
      <p:sp>
        <p:nvSpPr>
          <p:cNvPr id="5" name="Rectangle 4">
            <a:extLst>
              <a:ext uri="{FF2B5EF4-FFF2-40B4-BE49-F238E27FC236}">
                <a16:creationId xmlns:a16="http://schemas.microsoft.com/office/drawing/2014/main" id="{10E1499C-DF0D-F17F-EC35-2E85FE615D90}"/>
              </a:ext>
            </a:extLst>
          </p:cNvPr>
          <p:cNvSpPr/>
          <p:nvPr/>
        </p:nvSpPr>
        <p:spPr>
          <a:xfrm>
            <a:off x="545693" y="3893640"/>
            <a:ext cx="3588564" cy="2424506"/>
          </a:xfrm>
          <a:prstGeom prst="rect">
            <a:avLst/>
          </a:prstGeom>
          <a:solidFill>
            <a:schemeClr val="bg2"/>
          </a:solidFill>
          <a:ln w="25400" cap="flat" cmpd="sng" algn="ctr">
            <a:noFill/>
            <a:prstDash val="solid"/>
          </a:ln>
          <a:effectLst/>
        </p:spPr>
        <p:txBody>
          <a:bodyPr rtlCol="0" anchor="ctr"/>
          <a:lstStyle/>
          <a:p>
            <a:pPr marL="0" marR="0" lvl="0" indent="0" defTabSz="914374" eaLnBrk="1" fontAlgn="auto" latinLnBrk="0" hangingPunct="1">
              <a:lnSpc>
                <a:spcPct val="120000"/>
              </a:lnSpc>
              <a:spcBef>
                <a:spcPts val="51"/>
              </a:spcBef>
              <a:spcAft>
                <a:spcPts val="51"/>
              </a:spcAft>
              <a:buClrTx/>
              <a:buSzTx/>
              <a:buFontTx/>
              <a:buNone/>
              <a:tabLst/>
              <a:defRPr/>
            </a:pPr>
            <a:endParaRPr kumimoji="0" lang="en-CA" sz="2400" b="0" i="0" u="none" strike="noStrike" kern="0" cap="none" spc="0" normalizeH="0" baseline="0" noProof="0" dirty="0">
              <a:ln>
                <a:noFill/>
              </a:ln>
              <a:solidFill>
                <a:prstClr val="white"/>
              </a:solidFill>
              <a:effectLst/>
              <a:uLnTx/>
              <a:uFillTx/>
              <a:latin typeface="Calibri"/>
              <a:ea typeface="Calibri" panose="020F0502020204030204" pitchFamily="34" charset="0"/>
              <a:cs typeface="+mn-cs"/>
            </a:endParaRPr>
          </a:p>
        </p:txBody>
      </p:sp>
      <p:pic>
        <p:nvPicPr>
          <p:cNvPr id="6" name="Picture 5" descr="Map&#10;&#10;Description automatically generated">
            <a:extLst>
              <a:ext uri="{FF2B5EF4-FFF2-40B4-BE49-F238E27FC236}">
                <a16:creationId xmlns:a16="http://schemas.microsoft.com/office/drawing/2014/main" id="{AF4F1F95-CAF4-1EB9-62A1-B41D8C2996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46" t="7807" r="9772" b="11396"/>
          <a:stretch/>
        </p:blipFill>
        <p:spPr>
          <a:xfrm>
            <a:off x="4267200" y="1019355"/>
            <a:ext cx="3474720" cy="2743202"/>
          </a:xfrm>
          <a:prstGeom prst="rect">
            <a:avLst/>
          </a:prstGeom>
        </p:spPr>
      </p:pic>
      <p:pic>
        <p:nvPicPr>
          <p:cNvPr id="7" name="Picture 2">
            <a:extLst>
              <a:ext uri="{FF2B5EF4-FFF2-40B4-BE49-F238E27FC236}">
                <a16:creationId xmlns:a16="http://schemas.microsoft.com/office/drawing/2014/main" id="{7E2487EC-068C-ED09-112F-65FAB1434696}"/>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820115" y="1043171"/>
            <a:ext cx="3632805" cy="2699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F808CB77-97DD-BD1B-749C-9D38C06D2635}"/>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806720" y="3838021"/>
            <a:ext cx="3657600" cy="2481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69C186D-76B7-A9D4-14D7-C849A7309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1495" y="3893639"/>
            <a:ext cx="3383280" cy="1584063"/>
          </a:xfrm>
          <a:prstGeom prst="rect">
            <a:avLst/>
          </a:prstGeom>
        </p:spPr>
      </p:pic>
      <p:sp>
        <p:nvSpPr>
          <p:cNvPr id="11" name="TextBox 10">
            <a:extLst>
              <a:ext uri="{FF2B5EF4-FFF2-40B4-BE49-F238E27FC236}">
                <a16:creationId xmlns:a16="http://schemas.microsoft.com/office/drawing/2014/main" id="{CA74FB6C-0E45-C7C7-D638-9C953CF25481}"/>
              </a:ext>
            </a:extLst>
          </p:cNvPr>
          <p:cNvSpPr txBox="1"/>
          <p:nvPr/>
        </p:nvSpPr>
        <p:spPr>
          <a:xfrm>
            <a:off x="4341494" y="5425748"/>
            <a:ext cx="3383279" cy="911853"/>
          </a:xfrm>
          <a:prstGeom prst="rect">
            <a:avLst/>
          </a:prstGeom>
          <a:noFill/>
        </p:spPr>
        <p:txBody>
          <a:bodyPr wrap="square">
            <a:spAutoFit/>
          </a:bodyPr>
          <a:lstStyle/>
          <a:p>
            <a:pPr marL="0" lvl="1">
              <a:lnSpc>
                <a:spcPct val="120000"/>
              </a:lnSpc>
              <a:spcBef>
                <a:spcPts val="51"/>
              </a:spcBef>
              <a:spcAft>
                <a:spcPts val="51"/>
              </a:spcAft>
            </a:pPr>
            <a:r>
              <a:rPr lang="en-US" sz="1100" dirty="0">
                <a:latin typeface="Proxima Nova" panose="020B0604020202020204" charset="0"/>
                <a:ea typeface="Calibri" panose="020F0502020204030204" pitchFamily="34" charset="0"/>
                <a:cs typeface="Proxima Nova" panose="020B0604020202020204" charset="0"/>
              </a:rPr>
              <a:t>10 Airstrip Zone samples gold extraction ranged from 80% to 96%, average 90% </a:t>
            </a:r>
            <a:endParaRPr lang="en-CA" sz="1100" dirty="0">
              <a:latin typeface="Proxima Nova" panose="020B0604020202020204" charset="0"/>
              <a:ea typeface="Calibri" panose="020F0502020204030204" pitchFamily="34" charset="0"/>
              <a:cs typeface="Proxima Nova" panose="020B0604020202020204" charset="0"/>
            </a:endParaRPr>
          </a:p>
          <a:p>
            <a:pPr marL="0" lvl="1">
              <a:lnSpc>
                <a:spcPct val="120000"/>
              </a:lnSpc>
              <a:spcBef>
                <a:spcPts val="51"/>
              </a:spcBef>
              <a:spcAft>
                <a:spcPts val="51"/>
              </a:spcAft>
            </a:pPr>
            <a:r>
              <a:rPr lang="en-US" sz="1100" dirty="0">
                <a:latin typeface="Proxima Nova" panose="020B0604020202020204" charset="0"/>
                <a:ea typeface="Calibri" panose="020F0502020204030204" pitchFamily="34" charset="0"/>
                <a:cs typeface="Proxima Nova" panose="020B0604020202020204" charset="0"/>
              </a:rPr>
              <a:t>5 Powerline Zone samples gold extraction ranged from 86% to 92%, average 89% </a:t>
            </a:r>
          </a:p>
        </p:txBody>
      </p:sp>
      <p:sp>
        <p:nvSpPr>
          <p:cNvPr id="12" name="TextBox 11">
            <a:extLst>
              <a:ext uri="{FF2B5EF4-FFF2-40B4-BE49-F238E27FC236}">
                <a16:creationId xmlns:a16="http://schemas.microsoft.com/office/drawing/2014/main" id="{1B30351B-CC8F-AD5C-4929-DC718A08CDE8}"/>
              </a:ext>
            </a:extLst>
          </p:cNvPr>
          <p:cNvSpPr txBox="1"/>
          <p:nvPr/>
        </p:nvSpPr>
        <p:spPr>
          <a:xfrm>
            <a:off x="1006075" y="4371717"/>
            <a:ext cx="2942527" cy="1468351"/>
          </a:xfrm>
          <a:prstGeom prst="rect">
            <a:avLst/>
          </a:prstGeom>
          <a:noFill/>
        </p:spPr>
        <p:txBody>
          <a:bodyPr wrap="square" rtlCol="0">
            <a:spAutoFit/>
          </a:bodyPr>
          <a:lstStyle/>
          <a:p>
            <a:pPr marL="457200" indent="-457200">
              <a:lnSpc>
                <a:spcPct val="120000"/>
              </a:lnSpc>
              <a:spcBef>
                <a:spcPts val="51"/>
              </a:spcBef>
              <a:spcAft>
                <a:spcPts val="51"/>
              </a:spcAft>
              <a:buFont typeface="Wingdings" panose="05000000000000000000" pitchFamily="2" charset="2"/>
              <a:buChar char="§"/>
            </a:pPr>
            <a:r>
              <a:rPr lang="en-CA" b="1" dirty="0">
                <a:solidFill>
                  <a:schemeClr val="bg1"/>
                </a:solidFill>
                <a:ea typeface="Calibri" panose="020F0502020204030204" pitchFamily="34" charset="0"/>
              </a:rPr>
              <a:t>Visible Gold</a:t>
            </a:r>
          </a:p>
          <a:p>
            <a:pPr marL="457200" indent="-457200">
              <a:lnSpc>
                <a:spcPct val="120000"/>
              </a:lnSpc>
              <a:spcBef>
                <a:spcPts val="51"/>
              </a:spcBef>
              <a:spcAft>
                <a:spcPts val="51"/>
              </a:spcAft>
              <a:buFont typeface="Wingdings" panose="05000000000000000000" pitchFamily="2" charset="2"/>
              <a:buChar char="§"/>
            </a:pPr>
            <a:r>
              <a:rPr lang="en-CA" b="1" dirty="0">
                <a:solidFill>
                  <a:schemeClr val="bg1"/>
                </a:solidFill>
                <a:ea typeface="Calibri" panose="020F0502020204030204" pitchFamily="34" charset="0"/>
              </a:rPr>
              <a:t>Not refractory</a:t>
            </a:r>
          </a:p>
          <a:p>
            <a:pPr marL="457200" indent="-457200">
              <a:lnSpc>
                <a:spcPct val="120000"/>
              </a:lnSpc>
              <a:spcBef>
                <a:spcPts val="51"/>
              </a:spcBef>
              <a:spcAft>
                <a:spcPts val="51"/>
              </a:spcAft>
              <a:buFont typeface="Wingdings" panose="05000000000000000000" pitchFamily="2" charset="2"/>
              <a:buChar char="§"/>
            </a:pPr>
            <a:r>
              <a:rPr lang="en-CA" b="1" dirty="0">
                <a:solidFill>
                  <a:schemeClr val="bg1"/>
                </a:solidFill>
                <a:ea typeface="Calibri" panose="020F0502020204030204" pitchFamily="34" charset="0"/>
              </a:rPr>
              <a:t>Rapid leaching</a:t>
            </a:r>
          </a:p>
          <a:p>
            <a:pPr marL="457200" indent="-457200">
              <a:lnSpc>
                <a:spcPct val="120000"/>
              </a:lnSpc>
              <a:spcBef>
                <a:spcPts val="51"/>
              </a:spcBef>
              <a:spcAft>
                <a:spcPts val="51"/>
              </a:spcAft>
              <a:buFont typeface="Wingdings" panose="05000000000000000000" pitchFamily="2" charset="2"/>
              <a:buChar char="§"/>
            </a:pPr>
            <a:r>
              <a:rPr lang="en-CA" b="1" dirty="0">
                <a:solidFill>
                  <a:schemeClr val="bg1"/>
                </a:solidFill>
              </a:rPr>
              <a:t>Gold in fractures </a:t>
            </a:r>
          </a:p>
        </p:txBody>
      </p:sp>
      <p:pic>
        <p:nvPicPr>
          <p:cNvPr id="10" name="Picture 2">
            <a:extLst>
              <a:ext uri="{FF2B5EF4-FFF2-40B4-BE49-F238E27FC236}">
                <a16:creationId xmlns:a16="http://schemas.microsoft.com/office/drawing/2014/main" id="{FB3770C5-B683-2525-3F1A-B6B223DE91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3452" y="1134982"/>
            <a:ext cx="341871" cy="341871"/>
          </a:xfrm>
          <a:prstGeom prst="rect">
            <a:avLst/>
          </a:prstGeom>
        </p:spPr>
      </p:pic>
      <p:pic>
        <p:nvPicPr>
          <p:cNvPr id="14" name="Picture 2">
            <a:extLst>
              <a:ext uri="{FF2B5EF4-FFF2-40B4-BE49-F238E27FC236}">
                <a16:creationId xmlns:a16="http://schemas.microsoft.com/office/drawing/2014/main" id="{817FD8BD-B90D-8E3C-F1AB-E93DE28802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3452" y="2333804"/>
            <a:ext cx="341871" cy="341871"/>
          </a:xfrm>
          <a:prstGeom prst="rect">
            <a:avLst/>
          </a:prstGeom>
        </p:spPr>
      </p:pic>
    </p:spTree>
    <p:extLst>
      <p:ext uri="{BB962C8B-B14F-4D97-AF65-F5344CB8AC3E}">
        <p14:creationId xmlns:p14="http://schemas.microsoft.com/office/powerpoint/2010/main" val="199012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42EFFB-E4B1-598D-DE02-B3D880650CB5}"/>
              </a:ext>
            </a:extLst>
          </p:cNvPr>
          <p:cNvSpPr/>
          <p:nvPr/>
        </p:nvSpPr>
        <p:spPr>
          <a:xfrm>
            <a:off x="7957184" y="1113229"/>
            <a:ext cx="1801241" cy="2635945"/>
          </a:xfrm>
          <a:prstGeom prst="rect">
            <a:avLst/>
          </a:prstGeom>
          <a:solidFill>
            <a:schemeClr val="tx2">
              <a:lumMod val="50000"/>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88FA241-DFD9-3948-D48E-68D8BBDA4D8D}"/>
              </a:ext>
            </a:extLst>
          </p:cNvPr>
          <p:cNvSpPr/>
          <p:nvPr/>
        </p:nvSpPr>
        <p:spPr>
          <a:xfrm>
            <a:off x="3132350" y="1573374"/>
            <a:ext cx="2113305" cy="2175800"/>
          </a:xfrm>
          <a:prstGeom prst="rect">
            <a:avLst/>
          </a:prstGeom>
          <a:solidFill>
            <a:schemeClr val="bg2">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A215769-185D-85C6-A044-77B46E9DB4FA}"/>
              </a:ext>
            </a:extLst>
          </p:cNvPr>
          <p:cNvSpPr/>
          <p:nvPr/>
        </p:nvSpPr>
        <p:spPr>
          <a:xfrm>
            <a:off x="5500407" y="1113229"/>
            <a:ext cx="2171989" cy="26408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BC4DA2CB-8411-110A-82E4-6FD1D9B652B8}"/>
              </a:ext>
            </a:extLst>
          </p:cNvPr>
          <p:cNvSpPr/>
          <p:nvPr/>
        </p:nvSpPr>
        <p:spPr>
          <a:xfrm>
            <a:off x="293295" y="1199409"/>
            <a:ext cx="2560319" cy="2549765"/>
          </a:xfrm>
          <a:prstGeom prst="rect">
            <a:avLst/>
          </a:prstGeom>
          <a:solidFill>
            <a:srgbClr val="00206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80A28B-7609-56F5-0B94-5FC687AA713E}"/>
              </a:ext>
            </a:extLst>
          </p:cNvPr>
          <p:cNvSpPr>
            <a:spLocks noGrp="1"/>
          </p:cNvSpPr>
          <p:nvPr>
            <p:ph type="title"/>
          </p:nvPr>
        </p:nvSpPr>
        <p:spPr/>
        <p:txBody>
          <a:bodyPr/>
          <a:lstStyle/>
          <a:p>
            <a:r>
              <a:rPr lang="en-CA" dirty="0"/>
              <a:t>NEXT GENERATION EXPLORER</a:t>
            </a:r>
          </a:p>
        </p:txBody>
      </p:sp>
      <p:sp>
        <p:nvSpPr>
          <p:cNvPr id="4" name="Slide Number Placeholder 3">
            <a:extLst>
              <a:ext uri="{FF2B5EF4-FFF2-40B4-BE49-F238E27FC236}">
                <a16:creationId xmlns:a16="http://schemas.microsoft.com/office/drawing/2014/main" id="{A0FF82CE-07A8-786F-5DC9-D283A7A6E588}"/>
              </a:ext>
            </a:extLst>
          </p:cNvPr>
          <p:cNvSpPr>
            <a:spLocks noGrp="1"/>
          </p:cNvSpPr>
          <p:nvPr>
            <p:ph type="sldNum" sz="quarter" idx="23"/>
          </p:nvPr>
        </p:nvSpPr>
        <p:spPr/>
        <p:txBody>
          <a:bodyPr/>
          <a:lstStyle/>
          <a:p>
            <a:fld id="{294A09A9-5501-47C1-A89A-A340965A2BE2}" type="slidenum">
              <a:rPr lang="en-US" smtClean="0"/>
              <a:pPr/>
              <a:t>16</a:t>
            </a:fld>
            <a:endParaRPr lang="en-US" dirty="0"/>
          </a:p>
        </p:txBody>
      </p:sp>
      <p:sp>
        <p:nvSpPr>
          <p:cNvPr id="6" name="Rectangle 5">
            <a:extLst>
              <a:ext uri="{FF2B5EF4-FFF2-40B4-BE49-F238E27FC236}">
                <a16:creationId xmlns:a16="http://schemas.microsoft.com/office/drawing/2014/main" id="{D5136229-A85A-CAD9-FD1E-DC83CF1B091F}"/>
              </a:ext>
            </a:extLst>
          </p:cNvPr>
          <p:cNvSpPr/>
          <p:nvPr/>
        </p:nvSpPr>
        <p:spPr>
          <a:xfrm>
            <a:off x="305631" y="1113230"/>
            <a:ext cx="2560320" cy="4964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ENVIRONMENT</a:t>
            </a:r>
          </a:p>
        </p:txBody>
      </p:sp>
      <p:sp>
        <p:nvSpPr>
          <p:cNvPr id="7" name="TextBox 6">
            <a:extLst>
              <a:ext uri="{FF2B5EF4-FFF2-40B4-BE49-F238E27FC236}">
                <a16:creationId xmlns:a16="http://schemas.microsoft.com/office/drawing/2014/main" id="{28CC8C35-4CEE-481F-7677-66898E1BBF03}"/>
              </a:ext>
            </a:extLst>
          </p:cNvPr>
          <p:cNvSpPr txBox="1"/>
          <p:nvPr/>
        </p:nvSpPr>
        <p:spPr>
          <a:xfrm>
            <a:off x="305631" y="1722630"/>
            <a:ext cx="2700194" cy="2277849"/>
          </a:xfrm>
          <a:prstGeom prst="rect">
            <a:avLst/>
          </a:prstGeom>
          <a:noFill/>
        </p:spPr>
        <p:txBody>
          <a:bodyPr wrap="square" rtlCol="0">
            <a:noAutofit/>
          </a:bodyPr>
          <a:lstStyle/>
          <a:p>
            <a:pPr marL="182880" indent="-182880">
              <a:buClr>
                <a:schemeClr val="bg2"/>
              </a:buClr>
              <a:buFont typeface="Wingdings" panose="05000000000000000000" pitchFamily="2" charset="2"/>
              <a:buChar char="§"/>
            </a:pPr>
            <a:r>
              <a:rPr lang="en-US" sz="1180" dirty="0">
                <a:solidFill>
                  <a:schemeClr val="tx2">
                    <a:lumMod val="50000"/>
                  </a:schemeClr>
                </a:solidFill>
              </a:rPr>
              <a:t>Exceed industry best practices</a:t>
            </a:r>
          </a:p>
          <a:p>
            <a:pPr marL="182880" indent="-182880">
              <a:buClr>
                <a:schemeClr val="bg2"/>
              </a:buClr>
              <a:buFont typeface="Wingdings" panose="05000000000000000000" pitchFamily="2" charset="2"/>
              <a:buChar char="§"/>
            </a:pPr>
            <a:r>
              <a:rPr lang="en-US" sz="1200" dirty="0">
                <a:solidFill>
                  <a:schemeClr val="tx2">
                    <a:lumMod val="50000"/>
                  </a:schemeClr>
                </a:solidFill>
              </a:rPr>
              <a:t>Minimize roads and trails – winter work</a:t>
            </a:r>
          </a:p>
          <a:p>
            <a:pPr marL="182880" indent="-182880">
              <a:buClr>
                <a:schemeClr val="bg2"/>
              </a:buClr>
              <a:buFont typeface="Wingdings" panose="05000000000000000000" pitchFamily="2" charset="2"/>
              <a:buChar char="§"/>
            </a:pPr>
            <a:r>
              <a:rPr lang="en-US" sz="1200" dirty="0">
                <a:solidFill>
                  <a:schemeClr val="tx2">
                    <a:lumMod val="50000"/>
                  </a:schemeClr>
                </a:solidFill>
              </a:rPr>
              <a:t>Baseline – 2 years</a:t>
            </a:r>
          </a:p>
          <a:p>
            <a:pPr marL="182880" indent="-182880">
              <a:buClr>
                <a:schemeClr val="bg2"/>
              </a:buClr>
              <a:buFont typeface="Wingdings" panose="05000000000000000000" pitchFamily="2" charset="2"/>
              <a:buChar char="§"/>
            </a:pPr>
            <a:r>
              <a:rPr lang="en-US" sz="1200" dirty="0">
                <a:solidFill>
                  <a:schemeClr val="tx2">
                    <a:lumMod val="50000"/>
                  </a:schemeClr>
                </a:solidFill>
              </a:rPr>
              <a:t>Permit to May 2028</a:t>
            </a:r>
          </a:p>
          <a:p>
            <a:pPr marL="182880" indent="-182880">
              <a:buClr>
                <a:schemeClr val="bg2"/>
              </a:buClr>
              <a:buFont typeface="Wingdings" panose="05000000000000000000" pitchFamily="2" charset="2"/>
              <a:buChar char="§"/>
            </a:pPr>
            <a:r>
              <a:rPr lang="en-US" sz="1200" dirty="0">
                <a:solidFill>
                  <a:schemeClr val="tx2">
                    <a:lumMod val="50000"/>
                  </a:schemeClr>
                </a:solidFill>
              </a:rPr>
              <a:t>Baseline surveys/ extensive regional data</a:t>
            </a:r>
          </a:p>
          <a:p>
            <a:pPr marL="182880" indent="-182880">
              <a:buClr>
                <a:schemeClr val="bg2"/>
              </a:buClr>
              <a:buFont typeface="Wingdings" panose="05000000000000000000" pitchFamily="2" charset="2"/>
              <a:buChar char="§"/>
            </a:pPr>
            <a:r>
              <a:rPr lang="en-US" sz="1170" dirty="0">
                <a:solidFill>
                  <a:schemeClr val="tx2">
                    <a:lumMod val="50000"/>
                  </a:schemeClr>
                </a:solidFill>
              </a:rPr>
              <a:t>Powerline</a:t>
            </a:r>
            <a:r>
              <a:rPr lang="en-US" sz="1140" dirty="0">
                <a:solidFill>
                  <a:schemeClr val="tx2">
                    <a:lumMod val="50000"/>
                  </a:schemeClr>
                </a:solidFill>
              </a:rPr>
              <a:t>s to Hydroelectric </a:t>
            </a:r>
            <a:r>
              <a:rPr lang="en-US" sz="1170" dirty="0">
                <a:solidFill>
                  <a:schemeClr val="tx2">
                    <a:lumMod val="50000"/>
                  </a:schemeClr>
                </a:solidFill>
              </a:rPr>
              <a:t>dam </a:t>
            </a:r>
            <a:r>
              <a:rPr lang="en-US" sz="1200" dirty="0">
                <a:solidFill>
                  <a:schemeClr val="tx2">
                    <a:lumMod val="50000"/>
                  </a:schemeClr>
                </a:solidFill>
              </a:rPr>
              <a:t>Reduce footprint (re-use oil, metal utensils</a:t>
            </a:r>
          </a:p>
        </p:txBody>
      </p:sp>
      <p:pic>
        <p:nvPicPr>
          <p:cNvPr id="8" name="Picture 7" descr="A person standing on a dock looking at a lake with trees and mountains in the background&#10;&#10;Description automatically generated with low confidence">
            <a:extLst>
              <a:ext uri="{FF2B5EF4-FFF2-40B4-BE49-F238E27FC236}">
                <a16:creationId xmlns:a16="http://schemas.microsoft.com/office/drawing/2014/main" id="{CF4258B0-B901-1B1D-7471-41EF62672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295" y="4000479"/>
            <a:ext cx="2560319" cy="2175800"/>
          </a:xfrm>
          <a:prstGeom prst="rect">
            <a:avLst/>
          </a:prstGeom>
        </p:spPr>
      </p:pic>
      <p:pic>
        <p:nvPicPr>
          <p:cNvPr id="11" name="Picture 10" descr="A group of people playing instruments&#10;&#10;Description automatically generated with medium confidence">
            <a:extLst>
              <a:ext uri="{FF2B5EF4-FFF2-40B4-BE49-F238E27FC236}">
                <a16:creationId xmlns:a16="http://schemas.microsoft.com/office/drawing/2014/main" id="{C079A74D-FA9E-4843-D711-6F7F518DEE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89" r="1593"/>
          <a:stretch/>
        </p:blipFill>
        <p:spPr>
          <a:xfrm>
            <a:off x="10027016" y="1113230"/>
            <a:ext cx="1824158" cy="2639620"/>
          </a:xfrm>
          <a:prstGeom prst="rect">
            <a:avLst/>
          </a:prstGeom>
        </p:spPr>
      </p:pic>
      <p:pic>
        <p:nvPicPr>
          <p:cNvPr id="13" name="Picture Placeholder 6">
            <a:extLst>
              <a:ext uri="{FF2B5EF4-FFF2-40B4-BE49-F238E27FC236}">
                <a16:creationId xmlns:a16="http://schemas.microsoft.com/office/drawing/2014/main" id="{1DE63737-AA63-6A90-9975-6A1F12504F75}"/>
              </a:ext>
            </a:extLst>
          </p:cNvPr>
          <p:cNvPicPr>
            <a:picLocks noChangeAspect="1"/>
          </p:cNvPicPr>
          <p:nvPr/>
        </p:nvPicPr>
        <p:blipFill>
          <a:blip r:embed="rId4">
            <a:extLst>
              <a:ext uri="{28A0092B-C50C-407E-A947-70E740481C1C}">
                <a14:useLocalDpi xmlns:a14="http://schemas.microsoft.com/office/drawing/2010/main" val="0"/>
              </a:ext>
            </a:extLst>
          </a:blip>
          <a:srcRect t="3140" b="3140"/>
          <a:stretch/>
        </p:blipFill>
        <p:spPr>
          <a:xfrm>
            <a:off x="7965190" y="3979106"/>
            <a:ext cx="3893990" cy="2197173"/>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p:spPr>
      </p:pic>
      <p:grpSp>
        <p:nvGrpSpPr>
          <p:cNvPr id="20" name="Group 19">
            <a:extLst>
              <a:ext uri="{FF2B5EF4-FFF2-40B4-BE49-F238E27FC236}">
                <a16:creationId xmlns:a16="http://schemas.microsoft.com/office/drawing/2014/main" id="{7BFEBC40-BC2F-17BA-5C91-53046EA92755}"/>
              </a:ext>
            </a:extLst>
          </p:cNvPr>
          <p:cNvGrpSpPr/>
          <p:nvPr/>
        </p:nvGrpSpPr>
        <p:grpSpPr>
          <a:xfrm>
            <a:off x="3123403" y="1113230"/>
            <a:ext cx="2142503" cy="2257178"/>
            <a:chOff x="3271180" y="1113230"/>
            <a:chExt cx="2142503" cy="2257178"/>
          </a:xfrm>
        </p:grpSpPr>
        <p:sp>
          <p:nvSpPr>
            <p:cNvPr id="10" name="Rectangle 9">
              <a:extLst>
                <a:ext uri="{FF2B5EF4-FFF2-40B4-BE49-F238E27FC236}">
                  <a16:creationId xmlns:a16="http://schemas.microsoft.com/office/drawing/2014/main" id="{3822A46A-B3CB-ED5B-7228-9F2F3695E1E7}"/>
                </a:ext>
              </a:extLst>
            </p:cNvPr>
            <p:cNvSpPr/>
            <p:nvPr/>
          </p:nvSpPr>
          <p:spPr>
            <a:xfrm>
              <a:off x="3271180" y="1113230"/>
              <a:ext cx="2110605" cy="496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SOCIAL</a:t>
              </a:r>
            </a:p>
          </p:txBody>
        </p:sp>
        <p:sp>
          <p:nvSpPr>
            <p:cNvPr id="14" name="TextBox 13">
              <a:extLst>
                <a:ext uri="{FF2B5EF4-FFF2-40B4-BE49-F238E27FC236}">
                  <a16:creationId xmlns:a16="http://schemas.microsoft.com/office/drawing/2014/main" id="{5CD604EB-7AFA-9897-19A3-3E65732131E8}"/>
                </a:ext>
              </a:extLst>
            </p:cNvPr>
            <p:cNvSpPr txBox="1"/>
            <p:nvPr/>
          </p:nvSpPr>
          <p:spPr>
            <a:xfrm>
              <a:off x="3303078" y="1705328"/>
              <a:ext cx="2110605" cy="1665080"/>
            </a:xfrm>
            <a:prstGeom prst="rect">
              <a:avLst/>
            </a:prstGeom>
            <a:noFill/>
          </p:spPr>
          <p:txBody>
            <a:bodyPr wrap="square" rtlCol="0">
              <a:noAutofit/>
            </a:bodyPr>
            <a:lstStyle/>
            <a:p>
              <a:pPr marL="182880" indent="-182880">
                <a:buClr>
                  <a:schemeClr val="bg2"/>
                </a:buClr>
                <a:buFont typeface="Wingdings" panose="05000000000000000000" pitchFamily="2" charset="2"/>
                <a:buChar char="§"/>
              </a:pPr>
              <a:r>
                <a:rPr lang="en-US" sz="1200" dirty="0">
                  <a:solidFill>
                    <a:schemeClr val="tx2">
                      <a:lumMod val="50000"/>
                    </a:schemeClr>
                  </a:solidFill>
                </a:rPr>
                <a:t>Making a difference in community</a:t>
              </a:r>
            </a:p>
            <a:p>
              <a:pPr marL="182880" indent="-182880">
                <a:buClr>
                  <a:schemeClr val="bg2"/>
                </a:buClr>
                <a:buFont typeface="Wingdings" panose="05000000000000000000" pitchFamily="2" charset="2"/>
                <a:buChar char="§"/>
              </a:pPr>
              <a:r>
                <a:rPr lang="en-US" sz="1200" i="1" dirty="0">
                  <a:solidFill>
                    <a:schemeClr val="tx2">
                      <a:lumMod val="50000"/>
                    </a:schemeClr>
                  </a:solidFill>
                </a:rPr>
                <a:t>Every Student, Every Day </a:t>
              </a:r>
            </a:p>
            <a:p>
              <a:pPr marL="182880" indent="-182880">
                <a:buClr>
                  <a:schemeClr val="bg2"/>
                </a:buClr>
                <a:buFont typeface="Wingdings" panose="05000000000000000000" pitchFamily="2" charset="2"/>
                <a:buChar char="§"/>
              </a:pPr>
              <a:r>
                <a:rPr lang="en-US" sz="1200" dirty="0">
                  <a:solidFill>
                    <a:schemeClr val="tx2">
                      <a:lumMod val="50000"/>
                    </a:schemeClr>
                  </a:solidFill>
                </a:rPr>
                <a:t>Training</a:t>
              </a:r>
            </a:p>
            <a:p>
              <a:pPr marL="182880" indent="-182880">
                <a:buClr>
                  <a:schemeClr val="bg2"/>
                </a:buClr>
                <a:buFont typeface="Wingdings" panose="05000000000000000000" pitchFamily="2" charset="2"/>
                <a:buChar char="§"/>
              </a:pPr>
              <a:r>
                <a:rPr lang="en-US" sz="1200" dirty="0">
                  <a:solidFill>
                    <a:schemeClr val="tx2">
                      <a:lumMod val="50000"/>
                    </a:schemeClr>
                  </a:solidFill>
                </a:rPr>
                <a:t>Safety</a:t>
              </a:r>
            </a:p>
            <a:p>
              <a:pPr marL="182880" indent="-182880">
                <a:buClr>
                  <a:schemeClr val="bg2"/>
                </a:buClr>
                <a:buFont typeface="Wingdings" panose="05000000000000000000" pitchFamily="2" charset="2"/>
                <a:buChar char="§"/>
              </a:pPr>
              <a:r>
                <a:rPr lang="en-US" sz="1200" dirty="0">
                  <a:solidFill>
                    <a:schemeClr val="tx2">
                      <a:lumMod val="50000"/>
                    </a:schemeClr>
                  </a:solidFill>
                </a:rPr>
                <a:t>Strong relationships</a:t>
              </a:r>
            </a:p>
            <a:p>
              <a:pPr marL="182880" indent="-182880">
                <a:buClr>
                  <a:schemeClr val="bg2"/>
                </a:buClr>
                <a:buFont typeface="Wingdings" panose="05000000000000000000" pitchFamily="2" charset="2"/>
                <a:buChar char="§"/>
              </a:pPr>
              <a:r>
                <a:rPr lang="en-US" sz="1200" dirty="0">
                  <a:solidFill>
                    <a:schemeClr val="tx2">
                      <a:lumMod val="50000"/>
                    </a:schemeClr>
                  </a:solidFill>
                </a:rPr>
                <a:t>Local labour</a:t>
              </a:r>
            </a:p>
          </p:txBody>
        </p:sp>
      </p:grpSp>
      <p:sp>
        <p:nvSpPr>
          <p:cNvPr id="15" name="TextBox 14">
            <a:extLst>
              <a:ext uri="{FF2B5EF4-FFF2-40B4-BE49-F238E27FC236}">
                <a16:creationId xmlns:a16="http://schemas.microsoft.com/office/drawing/2014/main" id="{60DDBADF-F698-2284-82AF-4901A04BC496}"/>
              </a:ext>
            </a:extLst>
          </p:cNvPr>
          <p:cNvSpPr txBox="1"/>
          <p:nvPr/>
        </p:nvSpPr>
        <p:spPr>
          <a:xfrm>
            <a:off x="5512054" y="2242467"/>
            <a:ext cx="2160341" cy="1452893"/>
          </a:xfrm>
          <a:prstGeom prst="rect">
            <a:avLst/>
          </a:prstGeom>
          <a:noFill/>
          <a:ln>
            <a:noFill/>
          </a:ln>
        </p:spPr>
        <p:txBody>
          <a:bodyPr wrap="square" rtlCol="0" anchor="ctr" anchorCtr="0">
            <a:noAutofit/>
          </a:bodyPr>
          <a:lstStyle/>
          <a:p>
            <a:pPr algn="ctr">
              <a:buClr>
                <a:schemeClr val="bg2"/>
              </a:buClr>
            </a:pPr>
            <a:r>
              <a:rPr lang="en-US" sz="1450" dirty="0">
                <a:solidFill>
                  <a:schemeClr val="bg1"/>
                </a:solidFill>
              </a:rPr>
              <a:t>Over $1,500,000 distributed - to fund projects to help address student attendance – all across the Yukon</a:t>
            </a:r>
          </a:p>
        </p:txBody>
      </p:sp>
      <p:grpSp>
        <p:nvGrpSpPr>
          <p:cNvPr id="18" name="Group 17">
            <a:extLst>
              <a:ext uri="{FF2B5EF4-FFF2-40B4-BE49-F238E27FC236}">
                <a16:creationId xmlns:a16="http://schemas.microsoft.com/office/drawing/2014/main" id="{A7D24282-C0B1-A6C7-3837-1B5DB448D669}"/>
              </a:ext>
            </a:extLst>
          </p:cNvPr>
          <p:cNvGrpSpPr/>
          <p:nvPr/>
        </p:nvGrpSpPr>
        <p:grpSpPr>
          <a:xfrm>
            <a:off x="7963379" y="1113230"/>
            <a:ext cx="1851596" cy="2295912"/>
            <a:chOff x="7963379" y="1113230"/>
            <a:chExt cx="1851596" cy="2295912"/>
          </a:xfrm>
        </p:grpSpPr>
        <p:sp>
          <p:nvSpPr>
            <p:cNvPr id="16" name="Rectangle 15">
              <a:extLst>
                <a:ext uri="{FF2B5EF4-FFF2-40B4-BE49-F238E27FC236}">
                  <a16:creationId xmlns:a16="http://schemas.microsoft.com/office/drawing/2014/main" id="{D20A9F05-49C0-3FC8-A353-BD8007A2141E}"/>
                </a:ext>
              </a:extLst>
            </p:cNvPr>
            <p:cNvSpPr/>
            <p:nvPr/>
          </p:nvSpPr>
          <p:spPr>
            <a:xfrm>
              <a:off x="7963379" y="1113230"/>
              <a:ext cx="1795046" cy="496496"/>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GOVERNANCE</a:t>
              </a:r>
            </a:p>
          </p:txBody>
        </p:sp>
        <p:sp>
          <p:nvSpPr>
            <p:cNvPr id="17" name="TextBox 16">
              <a:extLst>
                <a:ext uri="{FF2B5EF4-FFF2-40B4-BE49-F238E27FC236}">
                  <a16:creationId xmlns:a16="http://schemas.microsoft.com/office/drawing/2014/main" id="{85EE96E8-1F9A-46D3-7550-4C0C1ADB2DA0}"/>
                </a:ext>
              </a:extLst>
            </p:cNvPr>
            <p:cNvSpPr txBox="1"/>
            <p:nvPr/>
          </p:nvSpPr>
          <p:spPr>
            <a:xfrm>
              <a:off x="8019929" y="1744062"/>
              <a:ext cx="1795046" cy="1665080"/>
            </a:xfrm>
            <a:prstGeom prst="rect">
              <a:avLst/>
            </a:prstGeom>
            <a:noFill/>
          </p:spPr>
          <p:txBody>
            <a:bodyPr wrap="square" rtlCol="0">
              <a:noAutofit/>
            </a:bodyPr>
            <a:lstStyle/>
            <a:p>
              <a:pPr marL="182880" indent="-182880">
                <a:buClr>
                  <a:schemeClr val="bg2"/>
                </a:buClr>
                <a:buFont typeface="Wingdings" panose="05000000000000000000" pitchFamily="2" charset="2"/>
                <a:buChar char="§"/>
              </a:pPr>
              <a:r>
                <a:rPr lang="en-US" sz="1200" dirty="0">
                  <a:solidFill>
                    <a:schemeClr val="tx2">
                      <a:lumMod val="50000"/>
                    </a:schemeClr>
                  </a:solidFill>
                </a:rPr>
                <a:t>Code of Conduct</a:t>
              </a:r>
            </a:p>
            <a:p>
              <a:pPr marL="182880" indent="-182880">
                <a:buClr>
                  <a:schemeClr val="bg2"/>
                </a:buClr>
                <a:buFont typeface="Wingdings" panose="05000000000000000000" pitchFamily="2" charset="2"/>
                <a:buChar char="§"/>
              </a:pPr>
              <a:r>
                <a:rPr lang="en-US" sz="1200" dirty="0">
                  <a:solidFill>
                    <a:schemeClr val="tx2">
                      <a:lumMod val="50000"/>
                    </a:schemeClr>
                  </a:solidFill>
                </a:rPr>
                <a:t>Fiscal management</a:t>
              </a:r>
            </a:p>
            <a:p>
              <a:pPr marL="182880" indent="-182880">
                <a:buClr>
                  <a:schemeClr val="bg2"/>
                </a:buClr>
                <a:buFont typeface="Wingdings" panose="05000000000000000000" pitchFamily="2" charset="2"/>
                <a:buChar char="§"/>
              </a:pPr>
              <a:r>
                <a:rPr lang="en-US" sz="1200" dirty="0">
                  <a:solidFill>
                    <a:schemeClr val="tx2">
                      <a:lumMod val="50000"/>
                    </a:schemeClr>
                  </a:solidFill>
                </a:rPr>
                <a:t>Diversity</a:t>
              </a:r>
            </a:p>
          </p:txBody>
        </p:sp>
      </p:grpSp>
      <p:pic>
        <p:nvPicPr>
          <p:cNvPr id="25" name="Picture 24">
            <a:extLst>
              <a:ext uri="{FF2B5EF4-FFF2-40B4-BE49-F238E27FC236}">
                <a16:creationId xmlns:a16="http://schemas.microsoft.com/office/drawing/2014/main" id="{1F541082-24E5-2E52-2EC9-1DA2CAE849F1}"/>
              </a:ext>
            </a:extLst>
          </p:cNvPr>
          <p:cNvPicPr>
            <a:picLocks noChangeAspect="1"/>
          </p:cNvPicPr>
          <p:nvPr/>
        </p:nvPicPr>
        <p:blipFill rotWithShape="1">
          <a:blip r:embed="rId5"/>
          <a:srcRect b="5403"/>
          <a:stretch/>
        </p:blipFill>
        <p:spPr>
          <a:xfrm>
            <a:off x="3123402" y="4000479"/>
            <a:ext cx="4572000" cy="2175800"/>
          </a:xfrm>
          <a:prstGeom prst="rect">
            <a:avLst/>
          </a:prstGeom>
        </p:spPr>
      </p:pic>
      <p:pic>
        <p:nvPicPr>
          <p:cNvPr id="23" name="Picture 22" descr="Text&#10;&#10;Description automatically generated">
            <a:extLst>
              <a:ext uri="{FF2B5EF4-FFF2-40B4-BE49-F238E27FC236}">
                <a16:creationId xmlns:a16="http://schemas.microsoft.com/office/drawing/2014/main" id="{C4E494FC-ADDD-B370-91DB-227E47278550}"/>
              </a:ext>
            </a:extLst>
          </p:cNvPr>
          <p:cNvPicPr>
            <a:picLocks noChangeAspect="1"/>
          </p:cNvPicPr>
          <p:nvPr/>
        </p:nvPicPr>
        <p:blipFill>
          <a:blip r:embed="rId6"/>
          <a:stretch>
            <a:fillRect/>
          </a:stretch>
        </p:blipFill>
        <p:spPr>
          <a:xfrm>
            <a:off x="5635715" y="1271199"/>
            <a:ext cx="1928936" cy="912590"/>
          </a:xfrm>
          <a:prstGeom prst="rect">
            <a:avLst/>
          </a:prstGeom>
        </p:spPr>
      </p:pic>
    </p:spTree>
    <p:extLst>
      <p:ext uri="{BB962C8B-B14F-4D97-AF65-F5344CB8AC3E}">
        <p14:creationId xmlns:p14="http://schemas.microsoft.com/office/powerpoint/2010/main" val="51690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FD96ADC-4703-5299-37D3-F6E864BA471D}"/>
              </a:ext>
            </a:extLst>
          </p:cNvPr>
          <p:cNvSpPr/>
          <p:nvPr/>
        </p:nvSpPr>
        <p:spPr>
          <a:xfrm>
            <a:off x="9021000" y="1860351"/>
            <a:ext cx="1186249" cy="3378913"/>
          </a:xfrm>
          <a:prstGeom prst="rect">
            <a:avLst/>
          </a:prstGeom>
          <a:solidFill>
            <a:schemeClr val="bg1">
              <a:alpha val="33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536D00CA-5949-A14C-15DA-01949455742D}"/>
              </a:ext>
            </a:extLst>
          </p:cNvPr>
          <p:cNvSpPr/>
          <p:nvPr/>
        </p:nvSpPr>
        <p:spPr>
          <a:xfrm>
            <a:off x="259492" y="1618734"/>
            <a:ext cx="11837773" cy="410236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47AD6EB-8E2D-27B2-E54E-5B2BF8386400}"/>
              </a:ext>
            </a:extLst>
          </p:cNvPr>
          <p:cNvSpPr/>
          <p:nvPr/>
        </p:nvSpPr>
        <p:spPr>
          <a:xfrm>
            <a:off x="9008342" y="1860351"/>
            <a:ext cx="1193847" cy="3378913"/>
          </a:xfrm>
          <a:prstGeom prst="rect">
            <a:avLst/>
          </a:prstGeom>
          <a:solidFill>
            <a:schemeClr val="bg1">
              <a:alpha val="70000"/>
            </a:schemeClr>
          </a:solidFill>
          <a:ln>
            <a:solidFill>
              <a:schemeClr val="tx2">
                <a:lumMod val="50000"/>
              </a:schemeClr>
            </a:solidFill>
          </a:ln>
          <a:effectLst>
            <a:outerShdw blurRad="38100" dist="76200" dir="8400000" algn="t" rotWithShape="0">
              <a:schemeClr val="bg2">
                <a:alpha val="7487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D06D1FB-EAB4-1A36-AEF1-3510085DC43D}"/>
              </a:ext>
            </a:extLst>
          </p:cNvPr>
          <p:cNvSpPr>
            <a:spLocks noGrp="1"/>
          </p:cNvSpPr>
          <p:nvPr>
            <p:ph type="sldNum" sz="quarter" idx="23"/>
          </p:nvPr>
        </p:nvSpPr>
        <p:spPr>
          <a:xfrm>
            <a:off x="10903083" y="6399480"/>
            <a:ext cx="1097692" cy="365125"/>
          </a:xfrm>
          <a:prstGeom prst="rect">
            <a:avLst/>
          </a:prstGeom>
        </p:spPr>
        <p:txBody>
          <a:bodyPr anchor="b"/>
          <a:lstStyle>
            <a:lvl1pPr>
              <a:defRPr sz="1000">
                <a:latin typeface="Arial" panose="020B0604020202020204" pitchFamily="34" charset="0"/>
                <a:cs typeface="Arial" panose="020B0604020202020204" pitchFamily="34" charset="0"/>
              </a:defRPr>
            </a:lvl1pPr>
          </a:lstStyle>
          <a:p>
            <a:fld id="{294A09A9-5501-47C1-A89A-A340965A2BE2}" type="slidenum">
              <a:rPr lang="en-US" smtClean="0">
                <a:solidFill>
                  <a:schemeClr val="bg1"/>
                </a:solidFill>
              </a:rPr>
              <a:pPr/>
              <a:t>17</a:t>
            </a:fld>
            <a:endParaRPr lang="en-US" dirty="0">
              <a:solidFill>
                <a:schemeClr val="bg1"/>
              </a:solidFill>
            </a:endParaRPr>
          </a:p>
        </p:txBody>
      </p:sp>
      <p:sp>
        <p:nvSpPr>
          <p:cNvPr id="13" name="Rectangle 12">
            <a:extLst>
              <a:ext uri="{FF2B5EF4-FFF2-40B4-BE49-F238E27FC236}">
                <a16:creationId xmlns:a16="http://schemas.microsoft.com/office/drawing/2014/main" id="{DD567916-C74C-B63D-3678-D4878A0BC085}"/>
              </a:ext>
            </a:extLst>
          </p:cNvPr>
          <p:cNvSpPr/>
          <p:nvPr/>
        </p:nvSpPr>
        <p:spPr>
          <a:xfrm>
            <a:off x="546462" y="2224216"/>
            <a:ext cx="1186249" cy="3015048"/>
          </a:xfrm>
          <a:prstGeom prst="rect">
            <a:avLst/>
          </a:prstGeom>
          <a:solidFill>
            <a:schemeClr val="bg1">
              <a:alpha val="70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461358E-7BE3-D3E5-E06F-C33BC8DFBBB1}"/>
              </a:ext>
            </a:extLst>
          </p:cNvPr>
          <p:cNvSpPr/>
          <p:nvPr/>
        </p:nvSpPr>
        <p:spPr>
          <a:xfrm>
            <a:off x="1958374" y="2224216"/>
            <a:ext cx="1186249" cy="3015048"/>
          </a:xfrm>
          <a:prstGeom prst="rect">
            <a:avLst/>
          </a:prstGeom>
          <a:solidFill>
            <a:schemeClr val="bg1">
              <a:alpha val="70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7C66B12-F240-9315-8C74-8772E5235A47}"/>
              </a:ext>
            </a:extLst>
          </p:cNvPr>
          <p:cNvSpPr/>
          <p:nvPr/>
        </p:nvSpPr>
        <p:spPr>
          <a:xfrm>
            <a:off x="3370286" y="2224216"/>
            <a:ext cx="1186249" cy="3015048"/>
          </a:xfrm>
          <a:prstGeom prst="rect">
            <a:avLst/>
          </a:prstGeom>
          <a:solidFill>
            <a:schemeClr val="bg1">
              <a:alpha val="70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8433B4-C16A-8D52-688F-4A0121E54C7B}"/>
              </a:ext>
            </a:extLst>
          </p:cNvPr>
          <p:cNvSpPr/>
          <p:nvPr/>
        </p:nvSpPr>
        <p:spPr>
          <a:xfrm>
            <a:off x="4782198" y="2224216"/>
            <a:ext cx="1186249" cy="3015048"/>
          </a:xfrm>
          <a:prstGeom prst="rect">
            <a:avLst/>
          </a:prstGeom>
          <a:solidFill>
            <a:schemeClr val="bg1">
              <a:alpha val="70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454B3B-4E8B-ED36-E891-C90E9A03A3BB}"/>
              </a:ext>
            </a:extLst>
          </p:cNvPr>
          <p:cNvSpPr/>
          <p:nvPr/>
        </p:nvSpPr>
        <p:spPr>
          <a:xfrm>
            <a:off x="6184518" y="2224216"/>
            <a:ext cx="1186249" cy="3015048"/>
          </a:xfrm>
          <a:prstGeom prst="rect">
            <a:avLst/>
          </a:prstGeom>
          <a:solidFill>
            <a:schemeClr val="bg1">
              <a:alpha val="70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 name="Rectangle 17">
            <a:extLst>
              <a:ext uri="{FF2B5EF4-FFF2-40B4-BE49-F238E27FC236}">
                <a16:creationId xmlns:a16="http://schemas.microsoft.com/office/drawing/2014/main" id="{98C5CC38-A879-A5D1-1196-3CEEA1C4F11B}"/>
              </a:ext>
            </a:extLst>
          </p:cNvPr>
          <p:cNvSpPr/>
          <p:nvPr/>
        </p:nvSpPr>
        <p:spPr>
          <a:xfrm>
            <a:off x="7596430" y="2224216"/>
            <a:ext cx="1186249" cy="3015048"/>
          </a:xfrm>
          <a:prstGeom prst="rect">
            <a:avLst/>
          </a:prstGeom>
          <a:solidFill>
            <a:schemeClr val="bg1">
              <a:alpha val="70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C8E18E0-ACFF-EA86-D38F-F29F9F838EF2}"/>
              </a:ext>
            </a:extLst>
          </p:cNvPr>
          <p:cNvSpPr/>
          <p:nvPr/>
        </p:nvSpPr>
        <p:spPr>
          <a:xfrm>
            <a:off x="10420254" y="1860352"/>
            <a:ext cx="1193847" cy="3378914"/>
          </a:xfrm>
          <a:prstGeom prst="rect">
            <a:avLst/>
          </a:prstGeom>
          <a:solidFill>
            <a:schemeClr val="bg1">
              <a:alpha val="70000"/>
            </a:schemeClr>
          </a:solidFill>
          <a:ln>
            <a:solidFill>
              <a:schemeClr val="tx2">
                <a:lumMod val="50000"/>
              </a:schemeClr>
            </a:solidFill>
          </a:ln>
          <a:effectLst>
            <a:outerShdw blurRad="42783" dist="80306" dir="8400000" algn="tr" rotWithShape="0">
              <a:schemeClr val="bg2">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CABA502-F642-C6CA-F4B2-7DD87531D3F2}"/>
              </a:ext>
            </a:extLst>
          </p:cNvPr>
          <p:cNvSpPr txBox="1"/>
          <p:nvPr/>
        </p:nvSpPr>
        <p:spPr>
          <a:xfrm>
            <a:off x="757405" y="2280465"/>
            <a:ext cx="750120" cy="369332"/>
          </a:xfrm>
          <a:prstGeom prst="rect">
            <a:avLst/>
          </a:prstGeom>
          <a:noFill/>
        </p:spPr>
        <p:txBody>
          <a:bodyPr wrap="square" rtlCol="0">
            <a:spAutoFit/>
          </a:bodyPr>
          <a:lstStyle/>
          <a:p>
            <a:pPr algn="ctr"/>
            <a:r>
              <a:rPr lang="en-US" dirty="0"/>
              <a:t>2017</a:t>
            </a:r>
          </a:p>
        </p:txBody>
      </p:sp>
      <p:sp>
        <p:nvSpPr>
          <p:cNvPr id="30" name="TextBox 29">
            <a:extLst>
              <a:ext uri="{FF2B5EF4-FFF2-40B4-BE49-F238E27FC236}">
                <a16:creationId xmlns:a16="http://schemas.microsoft.com/office/drawing/2014/main" id="{F23C4ABA-F44F-B30C-7E53-8B597FD24BAE}"/>
              </a:ext>
            </a:extLst>
          </p:cNvPr>
          <p:cNvSpPr txBox="1"/>
          <p:nvPr/>
        </p:nvSpPr>
        <p:spPr>
          <a:xfrm>
            <a:off x="2181235" y="2280465"/>
            <a:ext cx="750120" cy="369332"/>
          </a:xfrm>
          <a:prstGeom prst="rect">
            <a:avLst/>
          </a:prstGeom>
          <a:noFill/>
        </p:spPr>
        <p:txBody>
          <a:bodyPr wrap="square" rtlCol="0">
            <a:spAutoFit/>
          </a:bodyPr>
          <a:lstStyle/>
          <a:p>
            <a:pPr algn="ctr"/>
            <a:r>
              <a:rPr lang="en-US" dirty="0"/>
              <a:t>2018</a:t>
            </a:r>
          </a:p>
        </p:txBody>
      </p:sp>
      <p:sp>
        <p:nvSpPr>
          <p:cNvPr id="31" name="TextBox 30">
            <a:extLst>
              <a:ext uri="{FF2B5EF4-FFF2-40B4-BE49-F238E27FC236}">
                <a16:creationId xmlns:a16="http://schemas.microsoft.com/office/drawing/2014/main" id="{189B8ED3-F38E-5D51-AADE-515F26192DBB}"/>
              </a:ext>
            </a:extLst>
          </p:cNvPr>
          <p:cNvSpPr txBox="1"/>
          <p:nvPr/>
        </p:nvSpPr>
        <p:spPr>
          <a:xfrm>
            <a:off x="3588350" y="2280465"/>
            <a:ext cx="750120" cy="369332"/>
          </a:xfrm>
          <a:prstGeom prst="rect">
            <a:avLst/>
          </a:prstGeom>
          <a:noFill/>
        </p:spPr>
        <p:txBody>
          <a:bodyPr wrap="square" rtlCol="0">
            <a:spAutoFit/>
          </a:bodyPr>
          <a:lstStyle/>
          <a:p>
            <a:pPr algn="ctr"/>
            <a:r>
              <a:rPr lang="en-US" dirty="0"/>
              <a:t>2019</a:t>
            </a:r>
          </a:p>
        </p:txBody>
      </p:sp>
      <p:sp>
        <p:nvSpPr>
          <p:cNvPr id="32" name="TextBox 31">
            <a:extLst>
              <a:ext uri="{FF2B5EF4-FFF2-40B4-BE49-F238E27FC236}">
                <a16:creationId xmlns:a16="http://schemas.microsoft.com/office/drawing/2014/main" id="{A567E553-F9F9-3EB9-5605-828BCE0FCB46}"/>
              </a:ext>
            </a:extLst>
          </p:cNvPr>
          <p:cNvSpPr txBox="1"/>
          <p:nvPr/>
        </p:nvSpPr>
        <p:spPr>
          <a:xfrm>
            <a:off x="5000263" y="2280465"/>
            <a:ext cx="750120" cy="369332"/>
          </a:xfrm>
          <a:prstGeom prst="rect">
            <a:avLst/>
          </a:prstGeom>
          <a:noFill/>
        </p:spPr>
        <p:txBody>
          <a:bodyPr wrap="square" rtlCol="0">
            <a:spAutoFit/>
          </a:bodyPr>
          <a:lstStyle/>
          <a:p>
            <a:pPr algn="ctr"/>
            <a:r>
              <a:rPr lang="en-US" dirty="0"/>
              <a:t>2020</a:t>
            </a:r>
          </a:p>
        </p:txBody>
      </p:sp>
      <p:sp>
        <p:nvSpPr>
          <p:cNvPr id="33" name="TextBox 32">
            <a:extLst>
              <a:ext uri="{FF2B5EF4-FFF2-40B4-BE49-F238E27FC236}">
                <a16:creationId xmlns:a16="http://schemas.microsoft.com/office/drawing/2014/main" id="{60919347-4D97-62B2-267A-7BE46C5094B1}"/>
              </a:ext>
            </a:extLst>
          </p:cNvPr>
          <p:cNvSpPr txBox="1"/>
          <p:nvPr/>
        </p:nvSpPr>
        <p:spPr>
          <a:xfrm>
            <a:off x="6402582" y="2280465"/>
            <a:ext cx="750120" cy="369332"/>
          </a:xfrm>
          <a:prstGeom prst="rect">
            <a:avLst/>
          </a:prstGeom>
          <a:noFill/>
        </p:spPr>
        <p:txBody>
          <a:bodyPr wrap="square" rtlCol="0">
            <a:spAutoFit/>
          </a:bodyPr>
          <a:lstStyle/>
          <a:p>
            <a:pPr algn="ctr"/>
            <a:r>
              <a:rPr lang="en-US" dirty="0"/>
              <a:t>2021</a:t>
            </a:r>
          </a:p>
        </p:txBody>
      </p:sp>
      <p:sp>
        <p:nvSpPr>
          <p:cNvPr id="34" name="TextBox 33">
            <a:extLst>
              <a:ext uri="{FF2B5EF4-FFF2-40B4-BE49-F238E27FC236}">
                <a16:creationId xmlns:a16="http://schemas.microsoft.com/office/drawing/2014/main" id="{681939A1-65DF-2C78-D7AC-9BF2434295CC}"/>
              </a:ext>
            </a:extLst>
          </p:cNvPr>
          <p:cNvSpPr txBox="1"/>
          <p:nvPr/>
        </p:nvSpPr>
        <p:spPr>
          <a:xfrm>
            <a:off x="7814494" y="2280465"/>
            <a:ext cx="750120" cy="369332"/>
          </a:xfrm>
          <a:prstGeom prst="rect">
            <a:avLst/>
          </a:prstGeom>
          <a:noFill/>
        </p:spPr>
        <p:txBody>
          <a:bodyPr wrap="square" rtlCol="0">
            <a:spAutoFit/>
          </a:bodyPr>
          <a:lstStyle/>
          <a:p>
            <a:pPr algn="ctr"/>
            <a:r>
              <a:rPr lang="en-US" dirty="0"/>
              <a:t>2022</a:t>
            </a:r>
          </a:p>
        </p:txBody>
      </p:sp>
      <p:sp>
        <p:nvSpPr>
          <p:cNvPr id="35" name="TextBox 34">
            <a:extLst>
              <a:ext uri="{FF2B5EF4-FFF2-40B4-BE49-F238E27FC236}">
                <a16:creationId xmlns:a16="http://schemas.microsoft.com/office/drawing/2014/main" id="{1404D17E-AEA7-D045-BFC7-63F6023668D7}"/>
              </a:ext>
            </a:extLst>
          </p:cNvPr>
          <p:cNvSpPr txBox="1"/>
          <p:nvPr/>
        </p:nvSpPr>
        <p:spPr>
          <a:xfrm>
            <a:off x="9226406" y="1965408"/>
            <a:ext cx="750120" cy="369332"/>
          </a:xfrm>
          <a:prstGeom prst="rect">
            <a:avLst/>
          </a:prstGeom>
          <a:noFill/>
        </p:spPr>
        <p:txBody>
          <a:bodyPr wrap="square" rtlCol="0">
            <a:spAutoFit/>
          </a:bodyPr>
          <a:lstStyle/>
          <a:p>
            <a:pPr algn="ctr"/>
            <a:r>
              <a:rPr lang="en-US" b="1" dirty="0"/>
              <a:t>2023</a:t>
            </a:r>
          </a:p>
        </p:txBody>
      </p:sp>
      <p:sp>
        <p:nvSpPr>
          <p:cNvPr id="36" name="TextBox 35">
            <a:extLst>
              <a:ext uri="{FF2B5EF4-FFF2-40B4-BE49-F238E27FC236}">
                <a16:creationId xmlns:a16="http://schemas.microsoft.com/office/drawing/2014/main" id="{D5AA53BE-0944-DDCE-3F38-D22C865EDDB6}"/>
              </a:ext>
            </a:extLst>
          </p:cNvPr>
          <p:cNvSpPr txBox="1"/>
          <p:nvPr/>
        </p:nvSpPr>
        <p:spPr>
          <a:xfrm>
            <a:off x="10560415" y="1965408"/>
            <a:ext cx="903997" cy="369332"/>
          </a:xfrm>
          <a:prstGeom prst="rect">
            <a:avLst/>
          </a:prstGeom>
          <a:noFill/>
        </p:spPr>
        <p:txBody>
          <a:bodyPr wrap="square" rtlCol="0">
            <a:spAutoFit/>
          </a:bodyPr>
          <a:lstStyle/>
          <a:p>
            <a:pPr algn="ctr"/>
            <a:r>
              <a:rPr lang="en-US" b="1" dirty="0"/>
              <a:t>2024+</a:t>
            </a:r>
          </a:p>
        </p:txBody>
      </p:sp>
      <p:sp>
        <p:nvSpPr>
          <p:cNvPr id="39" name="Rectangular Callout 4">
            <a:extLst>
              <a:ext uri="{FF2B5EF4-FFF2-40B4-BE49-F238E27FC236}">
                <a16:creationId xmlns:a16="http://schemas.microsoft.com/office/drawing/2014/main" id="{292CE871-A121-7604-7499-1F4A82ED9C72}"/>
              </a:ext>
            </a:extLst>
          </p:cNvPr>
          <p:cNvSpPr txBox="1"/>
          <p:nvPr/>
        </p:nvSpPr>
        <p:spPr>
          <a:xfrm>
            <a:off x="2039914" y="2700076"/>
            <a:ext cx="1027962" cy="2361139"/>
          </a:xfrm>
          <a:prstGeom prst="rect">
            <a:avLst/>
          </a:prstGeom>
          <a:no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325" tIns="60325" rIns="60325" bIns="60325" numCol="1" spcCol="1270" anchor="t" anchorCtr="0">
            <a:noAutofit/>
          </a:bodyPr>
          <a:lstStyle/>
          <a:p>
            <a:pPr lvl="0" algn="r">
              <a:lnSpc>
                <a:spcPct val="100000"/>
              </a:lnSpc>
            </a:pPr>
            <a:r>
              <a:rPr lang="en-US" sz="1200" dirty="0">
                <a:solidFill>
                  <a:schemeClr val="tx1"/>
                </a:solidFill>
                <a:cs typeface="Proxima Nova" panose="020B0604020202020204" charset="0"/>
              </a:rPr>
              <a:t>Refine Geological Model</a:t>
            </a:r>
          </a:p>
          <a:p>
            <a:pPr lvl="0" algn="r">
              <a:lnSpc>
                <a:spcPct val="100000"/>
              </a:lnSpc>
            </a:pPr>
            <a:endParaRPr lang="en-US" sz="1200" dirty="0">
              <a:solidFill>
                <a:schemeClr val="tx1"/>
              </a:solidFill>
              <a:cs typeface="Proxima Nova" panose="020B0604020202020204" charset="0"/>
            </a:endParaRPr>
          </a:p>
          <a:p>
            <a:pPr lvl="0" algn="r">
              <a:lnSpc>
                <a:spcPct val="100000"/>
              </a:lnSpc>
            </a:pPr>
            <a:endParaRPr lang="en-US" sz="1200" dirty="0">
              <a:solidFill>
                <a:schemeClr val="tx1"/>
              </a:solidFill>
              <a:cs typeface="Proxima Nova" panose="020B0604020202020204" charset="0"/>
            </a:endParaRPr>
          </a:p>
          <a:p>
            <a:pPr lvl="0" algn="r">
              <a:lnSpc>
                <a:spcPct val="100000"/>
              </a:lnSpc>
            </a:pPr>
            <a:endParaRPr lang="en-US" sz="1200" dirty="0">
              <a:solidFill>
                <a:schemeClr val="tx1"/>
              </a:solidFill>
              <a:cs typeface="Proxima Nova" panose="020B0604020202020204" charset="0"/>
            </a:endParaRPr>
          </a:p>
          <a:p>
            <a:pPr lvl="0" algn="r">
              <a:lnSpc>
                <a:spcPct val="100000"/>
              </a:lnSpc>
            </a:pPr>
            <a:endParaRPr lang="en-US" sz="1200" dirty="0">
              <a:solidFill>
                <a:schemeClr val="tx1"/>
              </a:solidFill>
              <a:cs typeface="Proxima Nova" panose="020B0604020202020204" charset="0"/>
            </a:endParaRPr>
          </a:p>
          <a:p>
            <a:pPr lvl="0" algn="r">
              <a:lnSpc>
                <a:spcPct val="100000"/>
              </a:lnSpc>
            </a:pPr>
            <a:endParaRPr lang="en-US" sz="1200" dirty="0">
              <a:solidFill>
                <a:schemeClr val="tx1"/>
              </a:solidFill>
              <a:cs typeface="Proxima Nova" panose="020B0604020202020204" charset="0"/>
            </a:endParaRPr>
          </a:p>
          <a:p>
            <a:pPr lvl="0" algn="r">
              <a:lnSpc>
                <a:spcPct val="100000"/>
              </a:lnSpc>
            </a:pPr>
            <a:endParaRPr lang="en-US" sz="1200" dirty="0">
              <a:solidFill>
                <a:schemeClr val="tx1"/>
              </a:solidFill>
              <a:cs typeface="Proxima Nova" panose="020B0604020202020204" charset="0"/>
            </a:endParaRPr>
          </a:p>
          <a:p>
            <a:pPr lvl="0" algn="r">
              <a:lnSpc>
                <a:spcPct val="100000"/>
              </a:lnSpc>
            </a:pPr>
            <a:endParaRPr lang="en-US" sz="1200" dirty="0">
              <a:solidFill>
                <a:schemeClr val="tx1"/>
              </a:solidFill>
              <a:cs typeface="Proxima Nova" panose="020B0604020202020204" charset="0"/>
            </a:endParaRPr>
          </a:p>
          <a:p>
            <a:pPr lvl="0" algn="r">
              <a:lnSpc>
                <a:spcPct val="100000"/>
              </a:lnSpc>
            </a:pPr>
            <a:endParaRPr lang="en-US" sz="1200" dirty="0">
              <a:solidFill>
                <a:schemeClr val="tx1"/>
              </a:solidFill>
              <a:cs typeface="Proxima Nova" panose="020B0604020202020204" charset="0"/>
            </a:endParaRPr>
          </a:p>
          <a:p>
            <a:pPr lvl="0" algn="r">
              <a:lnSpc>
                <a:spcPct val="100000"/>
              </a:lnSpc>
            </a:pPr>
            <a:r>
              <a:rPr lang="en-US" sz="1200" dirty="0">
                <a:solidFill>
                  <a:srgbClr val="002060"/>
                </a:solidFill>
                <a:cs typeface="Proxima Nova" panose="020B0604020202020204" charset="0"/>
              </a:rPr>
              <a:t>Drill program 1,326 m</a:t>
            </a:r>
          </a:p>
        </p:txBody>
      </p:sp>
      <p:sp>
        <p:nvSpPr>
          <p:cNvPr id="46" name="Rectangular Callout 4">
            <a:extLst>
              <a:ext uri="{FF2B5EF4-FFF2-40B4-BE49-F238E27FC236}">
                <a16:creationId xmlns:a16="http://schemas.microsoft.com/office/drawing/2014/main" id="{208E0C3C-9BA0-8C6A-BD2F-C19F48F76A3D}"/>
              </a:ext>
            </a:extLst>
          </p:cNvPr>
          <p:cNvSpPr txBox="1"/>
          <p:nvPr/>
        </p:nvSpPr>
        <p:spPr>
          <a:xfrm>
            <a:off x="529376" y="2681666"/>
            <a:ext cx="1166634" cy="2705276"/>
          </a:xfrm>
          <a:prstGeom prst="rect">
            <a:avLst/>
          </a:prstGeom>
          <a:no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325" tIns="60325" rIns="60325" bIns="60325" numCol="1" spcCol="1270" anchor="t" anchorCtr="0">
            <a:noAutofit/>
          </a:bodyPr>
          <a:lstStyle/>
          <a:p>
            <a:pPr marL="0" lvl="0" indent="0" algn="r" defTabSz="844550">
              <a:lnSpc>
                <a:spcPct val="100000"/>
              </a:lnSpc>
              <a:spcBef>
                <a:spcPct val="0"/>
              </a:spcBef>
              <a:spcAft>
                <a:spcPct val="35000"/>
              </a:spcAft>
              <a:buFont typeface="Wingdings" panose="05000000000000000000" pitchFamily="2" charset="2"/>
              <a:buNone/>
            </a:pPr>
            <a:r>
              <a:rPr lang="en-US" sz="1200" kern="1200" dirty="0">
                <a:solidFill>
                  <a:schemeClr val="tx1"/>
                </a:solidFill>
                <a:cs typeface="Proxima Nova" panose="020B0604020202020204" charset="0"/>
              </a:rPr>
              <a:t>Option </a:t>
            </a:r>
            <a:r>
              <a:rPr lang="en-US" sz="1200" kern="1200" dirty="0" err="1">
                <a:solidFill>
                  <a:schemeClr val="tx1"/>
                </a:solidFill>
                <a:cs typeface="Proxima Nova" panose="020B0604020202020204" charset="0"/>
              </a:rPr>
              <a:t>AurMac</a:t>
            </a:r>
            <a:r>
              <a:rPr lang="en-US" sz="1200" kern="1200" dirty="0">
                <a:solidFill>
                  <a:schemeClr val="tx1"/>
                </a:solidFill>
                <a:cs typeface="Proxima Nova" panose="020B0604020202020204" charset="0"/>
              </a:rPr>
              <a:t> Underlying Properties</a:t>
            </a:r>
          </a:p>
          <a:p>
            <a:pPr marL="0" lvl="0" indent="0" algn="r" defTabSz="844550">
              <a:lnSpc>
                <a:spcPct val="100000"/>
              </a:lnSpc>
              <a:spcBef>
                <a:spcPct val="0"/>
              </a:spcBef>
              <a:spcAft>
                <a:spcPct val="35000"/>
              </a:spcAft>
              <a:buFont typeface="Wingdings" panose="05000000000000000000" pitchFamily="2" charset="2"/>
              <a:buNone/>
            </a:pPr>
            <a:endParaRPr lang="en-US" sz="1200" kern="1200" dirty="0">
              <a:solidFill>
                <a:schemeClr val="tx1"/>
              </a:solidFill>
              <a:cs typeface="Proxima Nova" panose="020B0604020202020204" charset="0"/>
            </a:endParaRPr>
          </a:p>
          <a:p>
            <a:pPr marL="0" lvl="0" indent="0" algn="r" defTabSz="844550">
              <a:lnSpc>
                <a:spcPct val="100000"/>
              </a:lnSpc>
              <a:spcBef>
                <a:spcPct val="0"/>
              </a:spcBef>
              <a:spcAft>
                <a:spcPct val="35000"/>
              </a:spcAft>
              <a:buFont typeface="Wingdings" panose="05000000000000000000" pitchFamily="2" charset="2"/>
              <a:buNone/>
            </a:pPr>
            <a:r>
              <a:rPr lang="en-US" sz="1200" kern="1200" dirty="0">
                <a:solidFill>
                  <a:schemeClr val="tx1"/>
                </a:solidFill>
                <a:cs typeface="Proxima Nova" panose="020B0604020202020204" charset="0"/>
              </a:rPr>
              <a:t>Re-log Core</a:t>
            </a:r>
          </a:p>
          <a:p>
            <a:pPr marL="0" lvl="0" indent="0" algn="r" defTabSz="844550">
              <a:lnSpc>
                <a:spcPct val="100000"/>
              </a:lnSpc>
              <a:spcBef>
                <a:spcPct val="0"/>
              </a:spcBef>
              <a:spcAft>
                <a:spcPct val="35000"/>
              </a:spcAft>
              <a:buFont typeface="Wingdings" panose="05000000000000000000" pitchFamily="2" charset="2"/>
              <a:buNone/>
            </a:pPr>
            <a:endParaRPr lang="en-US" sz="1200" kern="1200" dirty="0">
              <a:solidFill>
                <a:schemeClr val="tx1"/>
              </a:solidFill>
              <a:cs typeface="Proxima Nova" panose="020B0604020202020204" charset="0"/>
            </a:endParaRPr>
          </a:p>
          <a:p>
            <a:pPr marL="0" lvl="0" indent="0" algn="r" defTabSz="844550">
              <a:lnSpc>
                <a:spcPct val="100000"/>
              </a:lnSpc>
              <a:spcBef>
                <a:spcPct val="0"/>
              </a:spcBef>
              <a:spcAft>
                <a:spcPct val="35000"/>
              </a:spcAft>
              <a:buFont typeface="Wingdings" panose="05000000000000000000" pitchFamily="2" charset="2"/>
              <a:buNone/>
            </a:pPr>
            <a:r>
              <a:rPr lang="en-US" sz="1200" kern="1200" dirty="0">
                <a:solidFill>
                  <a:schemeClr val="tx1"/>
                </a:solidFill>
                <a:cs typeface="Proxima Nova" panose="020B0604020202020204" charset="0"/>
              </a:rPr>
              <a:t>Examine Old data</a:t>
            </a:r>
          </a:p>
          <a:p>
            <a:pPr marL="0" lvl="0" indent="0" algn="r" defTabSz="844550">
              <a:lnSpc>
                <a:spcPct val="100000"/>
              </a:lnSpc>
              <a:spcBef>
                <a:spcPct val="0"/>
              </a:spcBef>
              <a:spcAft>
                <a:spcPct val="35000"/>
              </a:spcAft>
              <a:buFont typeface="Wingdings" panose="05000000000000000000" pitchFamily="2" charset="2"/>
              <a:buNone/>
            </a:pPr>
            <a:endParaRPr lang="en-US" sz="1200" dirty="0">
              <a:solidFill>
                <a:schemeClr val="tx1"/>
              </a:solidFill>
              <a:cs typeface="Proxima Nova" panose="020B0604020202020204" charset="0"/>
            </a:endParaRPr>
          </a:p>
          <a:p>
            <a:pPr marL="0" lvl="0" indent="0" algn="r" defTabSz="844550">
              <a:lnSpc>
                <a:spcPct val="100000"/>
              </a:lnSpc>
              <a:spcBef>
                <a:spcPct val="0"/>
              </a:spcBef>
              <a:spcAft>
                <a:spcPct val="35000"/>
              </a:spcAft>
              <a:buFont typeface="Wingdings" panose="05000000000000000000" pitchFamily="2" charset="2"/>
              <a:buNone/>
            </a:pPr>
            <a:r>
              <a:rPr lang="en-US" sz="1200" kern="1200" dirty="0">
                <a:solidFill>
                  <a:srgbClr val="002060"/>
                </a:solidFill>
                <a:cs typeface="Proxima Nova" panose="020B0604020202020204" charset="0"/>
              </a:rPr>
              <a:t>Drill program  1,422m</a:t>
            </a:r>
          </a:p>
        </p:txBody>
      </p:sp>
      <p:sp>
        <p:nvSpPr>
          <p:cNvPr id="47" name="Rectangular Callout 4">
            <a:extLst>
              <a:ext uri="{FF2B5EF4-FFF2-40B4-BE49-F238E27FC236}">
                <a16:creationId xmlns:a16="http://schemas.microsoft.com/office/drawing/2014/main" id="{90EC5C8C-3BF0-CC0F-ED60-6407230FBBC4}"/>
              </a:ext>
            </a:extLst>
          </p:cNvPr>
          <p:cNvSpPr txBox="1"/>
          <p:nvPr/>
        </p:nvSpPr>
        <p:spPr>
          <a:xfrm>
            <a:off x="3417814" y="2700076"/>
            <a:ext cx="1097523" cy="2570723"/>
          </a:xfrm>
          <a:prstGeom prst="rect">
            <a:avLst/>
          </a:prstGeom>
          <a:no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325" tIns="60325" rIns="60325" bIns="60325" numCol="1" spcCol="1270" anchor="t" anchorCtr="0">
            <a:noAutofit/>
          </a:bodyPr>
          <a:lstStyle/>
          <a:p>
            <a:pPr lvl="0" algn="r">
              <a:lnSpc>
                <a:spcPct val="100000"/>
              </a:lnSpc>
            </a:pPr>
            <a:r>
              <a:rPr lang="en-US" sz="1200" dirty="0">
                <a:solidFill>
                  <a:schemeClr val="tx1"/>
                </a:solidFill>
                <a:cs typeface="Proxima Nova" panose="020B0604020202020204" charset="0"/>
              </a:rPr>
              <a:t>Test Geological Model</a:t>
            </a:r>
          </a:p>
          <a:p>
            <a:pPr lvl="0" algn="r">
              <a:lnSpc>
                <a:spcPct val="100000"/>
              </a:lnSpc>
            </a:pPr>
            <a:endParaRPr lang="en-US" sz="1200" dirty="0">
              <a:solidFill>
                <a:schemeClr val="tx1"/>
              </a:solidFill>
              <a:cs typeface="Proxima Nova" panose="020B0604020202020204" charset="0"/>
            </a:endParaRPr>
          </a:p>
          <a:p>
            <a:pPr lvl="0" algn="r">
              <a:lnSpc>
                <a:spcPct val="100000"/>
              </a:lnSpc>
            </a:pPr>
            <a:r>
              <a:rPr lang="en-US" sz="1200" dirty="0">
                <a:solidFill>
                  <a:schemeClr val="tx1"/>
                </a:solidFill>
                <a:cs typeface="Proxima Nova" panose="020B0604020202020204" charset="0"/>
              </a:rPr>
              <a:t>New Discovery at Powerline</a:t>
            </a:r>
          </a:p>
          <a:p>
            <a:pPr lvl="0" algn="r">
              <a:lnSpc>
                <a:spcPct val="100000"/>
              </a:lnSpc>
            </a:pPr>
            <a:endParaRPr lang="en-US" sz="1200" dirty="0">
              <a:solidFill>
                <a:schemeClr val="tx1"/>
              </a:solidFill>
              <a:cs typeface="Proxima Nova" panose="020B0604020202020204" charset="0"/>
            </a:endParaRPr>
          </a:p>
          <a:p>
            <a:pPr lvl="0" algn="r">
              <a:lnSpc>
                <a:spcPct val="100000"/>
              </a:lnSpc>
            </a:pPr>
            <a:r>
              <a:rPr lang="en-US" sz="1200" dirty="0">
                <a:solidFill>
                  <a:schemeClr val="tx1"/>
                </a:solidFill>
                <a:cs typeface="Proxima Nova" panose="020B0604020202020204" charset="0"/>
              </a:rPr>
              <a:t>Fall Financing</a:t>
            </a:r>
          </a:p>
          <a:p>
            <a:pPr lvl="0" algn="r">
              <a:lnSpc>
                <a:spcPct val="100000"/>
              </a:lnSpc>
            </a:pPr>
            <a:endParaRPr lang="en-US" sz="1200" dirty="0">
              <a:solidFill>
                <a:schemeClr val="tx1"/>
              </a:solidFill>
              <a:cs typeface="Proxima Nova" panose="020B0604020202020204" charset="0"/>
            </a:endParaRPr>
          </a:p>
          <a:p>
            <a:pPr lvl="0" algn="r">
              <a:lnSpc>
                <a:spcPct val="100000"/>
              </a:lnSpc>
            </a:pPr>
            <a:endParaRPr lang="en-US" sz="1200" dirty="0">
              <a:solidFill>
                <a:schemeClr val="tx1"/>
              </a:solidFill>
              <a:cs typeface="Proxima Nova" panose="020B0604020202020204" charset="0"/>
            </a:endParaRPr>
          </a:p>
          <a:p>
            <a:pPr lvl="0" algn="r">
              <a:lnSpc>
                <a:spcPct val="100000"/>
              </a:lnSpc>
            </a:pPr>
            <a:r>
              <a:rPr lang="en-US" sz="1200" dirty="0">
                <a:solidFill>
                  <a:schemeClr val="accent1"/>
                </a:solidFill>
                <a:cs typeface="Proxima Nova" panose="020B0604020202020204" charset="0"/>
              </a:rPr>
              <a:t>Drill program 4,835 m</a:t>
            </a:r>
          </a:p>
        </p:txBody>
      </p:sp>
      <p:sp>
        <p:nvSpPr>
          <p:cNvPr id="48" name="Rectangular Callout 4">
            <a:extLst>
              <a:ext uri="{FF2B5EF4-FFF2-40B4-BE49-F238E27FC236}">
                <a16:creationId xmlns:a16="http://schemas.microsoft.com/office/drawing/2014/main" id="{8A7B780E-9DDA-B6CC-D78C-900100D7E0AF}"/>
              </a:ext>
            </a:extLst>
          </p:cNvPr>
          <p:cNvSpPr txBox="1"/>
          <p:nvPr/>
        </p:nvSpPr>
        <p:spPr>
          <a:xfrm>
            <a:off x="4781156" y="2681666"/>
            <a:ext cx="1143150" cy="2705276"/>
          </a:xfrm>
          <a:prstGeom prst="rect">
            <a:avLst/>
          </a:prstGeom>
          <a:no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325" tIns="60325" rIns="60325" bIns="60325" numCol="1" spcCol="1270" anchor="t" anchorCtr="0">
            <a:noAutofit/>
          </a:bodyPr>
          <a:lstStyle/>
          <a:p>
            <a:pPr lvl="0" algn="r">
              <a:lnSpc>
                <a:spcPct val="100000"/>
              </a:lnSpc>
            </a:pPr>
            <a:r>
              <a:rPr lang="en-US" sz="1200" dirty="0">
                <a:solidFill>
                  <a:schemeClr val="tx1"/>
                </a:solidFill>
                <a:cs typeface="Proxima Nova" panose="020B0604020202020204" charset="0"/>
              </a:rPr>
              <a:t>903,000 Oz. </a:t>
            </a:r>
          </a:p>
          <a:p>
            <a:pPr lvl="0" algn="r">
              <a:lnSpc>
                <a:spcPct val="100000"/>
              </a:lnSpc>
            </a:pPr>
            <a:r>
              <a:rPr lang="en-US" sz="1200" dirty="0">
                <a:solidFill>
                  <a:schemeClr val="tx1"/>
                </a:solidFill>
                <a:cs typeface="Proxima Nova" panose="020B0604020202020204" charset="0"/>
              </a:rPr>
              <a:t>Au at 0.54</a:t>
            </a:r>
          </a:p>
          <a:p>
            <a:pPr lvl="0" algn="r">
              <a:lnSpc>
                <a:spcPct val="100000"/>
              </a:lnSpc>
            </a:pPr>
            <a:endParaRPr lang="en-US" sz="1200" dirty="0">
              <a:solidFill>
                <a:schemeClr val="tx1"/>
              </a:solidFill>
              <a:cs typeface="Proxima Nova" panose="020B0604020202020204" charset="0"/>
            </a:endParaRPr>
          </a:p>
          <a:p>
            <a:pPr lvl="0" algn="r">
              <a:lnSpc>
                <a:spcPct val="100000"/>
              </a:lnSpc>
            </a:pPr>
            <a:r>
              <a:rPr lang="en-US" sz="1200" dirty="0">
                <a:solidFill>
                  <a:schemeClr val="tx1"/>
                </a:solidFill>
                <a:cs typeface="Proxima Nova" panose="020B0604020202020204" charset="0"/>
              </a:rPr>
              <a:t>Begin Baseline Environmental and Metallurgical work</a:t>
            </a:r>
          </a:p>
          <a:p>
            <a:pPr lvl="0" algn="r">
              <a:lnSpc>
                <a:spcPct val="100000"/>
              </a:lnSpc>
            </a:pPr>
            <a:endParaRPr lang="en-US" sz="1200" dirty="0">
              <a:solidFill>
                <a:schemeClr val="tx1"/>
              </a:solidFill>
              <a:cs typeface="Proxima Nova" panose="020B0604020202020204" charset="0"/>
            </a:endParaRPr>
          </a:p>
          <a:p>
            <a:pPr algn="r"/>
            <a:endParaRPr lang="en-US" sz="1200" dirty="0">
              <a:solidFill>
                <a:schemeClr val="tx1"/>
              </a:solidFill>
              <a:cs typeface="Proxima Nova" panose="020B0604020202020204" charset="0"/>
            </a:endParaRPr>
          </a:p>
          <a:p>
            <a:pPr algn="r"/>
            <a:endParaRPr lang="en-US" sz="1200" dirty="0">
              <a:solidFill>
                <a:schemeClr val="tx1"/>
              </a:solidFill>
              <a:cs typeface="Proxima Nova" panose="020B0604020202020204" charset="0"/>
            </a:endParaRPr>
          </a:p>
          <a:p>
            <a:pPr algn="r"/>
            <a:r>
              <a:rPr lang="en-US" sz="1200" dirty="0">
                <a:solidFill>
                  <a:srgbClr val="002060"/>
                </a:solidFill>
                <a:cs typeface="Proxima Nova" panose="020B0604020202020204" charset="0"/>
              </a:rPr>
              <a:t>Drill program 10,000 m</a:t>
            </a:r>
          </a:p>
          <a:p>
            <a:pPr lvl="0" algn="r">
              <a:lnSpc>
                <a:spcPct val="100000"/>
              </a:lnSpc>
            </a:pPr>
            <a:endParaRPr lang="en-US" sz="1200" dirty="0">
              <a:solidFill>
                <a:schemeClr val="tx1"/>
              </a:solidFill>
              <a:cs typeface="Proxima Nova" panose="020B0604020202020204" charset="0"/>
            </a:endParaRPr>
          </a:p>
        </p:txBody>
      </p:sp>
      <p:sp>
        <p:nvSpPr>
          <p:cNvPr id="49" name="Rectangular Callout 4">
            <a:extLst>
              <a:ext uri="{FF2B5EF4-FFF2-40B4-BE49-F238E27FC236}">
                <a16:creationId xmlns:a16="http://schemas.microsoft.com/office/drawing/2014/main" id="{766A5138-EA11-B730-D8A8-2770A1131F74}"/>
              </a:ext>
            </a:extLst>
          </p:cNvPr>
          <p:cNvSpPr txBox="1"/>
          <p:nvPr/>
        </p:nvSpPr>
        <p:spPr>
          <a:xfrm>
            <a:off x="6241637" y="2700410"/>
            <a:ext cx="1103131" cy="2705276"/>
          </a:xfrm>
          <a:prstGeom prst="rect">
            <a:avLst/>
          </a:prstGeom>
          <a:no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325" tIns="60325" rIns="60325" bIns="60325" numCol="1" spcCol="1270" anchor="t" anchorCtr="0">
            <a:noAutofit/>
          </a:bodyPr>
          <a:lstStyle/>
          <a:p>
            <a:pPr marL="0" lvl="0" algn="r">
              <a:lnSpc>
                <a:spcPct val="100000"/>
              </a:lnSpc>
              <a:buNone/>
            </a:pPr>
            <a:r>
              <a:rPr lang="en-US" sz="1150" dirty="0">
                <a:solidFill>
                  <a:srgbClr val="002060"/>
                </a:solidFill>
                <a:cs typeface="Proxima Nova" panose="020B0604020202020204" charset="0"/>
              </a:rPr>
              <a:t>16M Financing</a:t>
            </a:r>
          </a:p>
          <a:p>
            <a:pPr marL="0" lvl="0" algn="r">
              <a:lnSpc>
                <a:spcPct val="100000"/>
              </a:lnSpc>
              <a:buNone/>
            </a:pPr>
            <a:endParaRPr lang="en-US" sz="1150" dirty="0">
              <a:solidFill>
                <a:srgbClr val="002060"/>
              </a:solidFill>
              <a:cs typeface="Proxima Nova" panose="020B0604020202020204" charset="0"/>
            </a:endParaRPr>
          </a:p>
          <a:p>
            <a:pPr marL="0" lvl="0" algn="r">
              <a:lnSpc>
                <a:spcPct val="100000"/>
              </a:lnSpc>
              <a:buNone/>
            </a:pPr>
            <a:r>
              <a:rPr lang="en-US" sz="1150" dirty="0">
                <a:solidFill>
                  <a:srgbClr val="002060"/>
                </a:solidFill>
                <a:cs typeface="Proxima Nova" panose="020B0604020202020204" charset="0"/>
              </a:rPr>
              <a:t>Expansion of Powerline Mineralization, </a:t>
            </a:r>
            <a:r>
              <a:rPr lang="en-US" sz="1150" dirty="0" err="1">
                <a:solidFill>
                  <a:srgbClr val="002060"/>
                </a:solidFill>
                <a:cs typeface="Proxima Nova" panose="020B0604020202020204" charset="0"/>
              </a:rPr>
              <a:t>Aurex</a:t>
            </a:r>
            <a:r>
              <a:rPr lang="en-US" sz="1150" dirty="0">
                <a:solidFill>
                  <a:srgbClr val="002060"/>
                </a:solidFill>
                <a:cs typeface="Proxima Nova" panose="020B0604020202020204" charset="0"/>
              </a:rPr>
              <a:t> Hill</a:t>
            </a:r>
          </a:p>
          <a:p>
            <a:pPr marL="0" lvl="0" algn="r">
              <a:lnSpc>
                <a:spcPct val="100000"/>
              </a:lnSpc>
              <a:buNone/>
            </a:pPr>
            <a:endParaRPr lang="en-US" sz="1150" dirty="0">
              <a:solidFill>
                <a:srgbClr val="002060"/>
              </a:solidFill>
              <a:cs typeface="Proxima Nova" panose="020B0604020202020204" charset="0"/>
            </a:endParaRPr>
          </a:p>
          <a:p>
            <a:pPr marL="0" lvl="0" algn="r">
              <a:lnSpc>
                <a:spcPct val="100000"/>
              </a:lnSpc>
              <a:buNone/>
            </a:pPr>
            <a:r>
              <a:rPr lang="en-US" sz="1150" dirty="0">
                <a:solidFill>
                  <a:srgbClr val="002060"/>
                </a:solidFill>
                <a:cs typeface="Proxima Nova" panose="020B0604020202020204" charset="0"/>
              </a:rPr>
              <a:t>Baseline Environmental &amp; Metallurgical work</a:t>
            </a:r>
          </a:p>
          <a:p>
            <a:pPr marL="0" lvl="0" indent="0" algn="r" defTabSz="844550">
              <a:lnSpc>
                <a:spcPct val="100000"/>
              </a:lnSpc>
              <a:spcBef>
                <a:spcPct val="0"/>
              </a:spcBef>
              <a:spcAft>
                <a:spcPct val="35000"/>
              </a:spcAft>
              <a:buFont typeface="Wingdings" panose="05000000000000000000" pitchFamily="2" charset="2"/>
              <a:buNone/>
            </a:pPr>
            <a:endParaRPr lang="en-US" sz="400" dirty="0">
              <a:solidFill>
                <a:srgbClr val="002060"/>
              </a:solidFill>
              <a:cs typeface="Proxima Nova" panose="020B0604020202020204" charset="0"/>
            </a:endParaRPr>
          </a:p>
          <a:p>
            <a:pPr marL="0" lvl="0" indent="0" algn="r" defTabSz="844550">
              <a:lnSpc>
                <a:spcPct val="100000"/>
              </a:lnSpc>
              <a:spcBef>
                <a:spcPct val="0"/>
              </a:spcBef>
              <a:spcAft>
                <a:spcPct val="35000"/>
              </a:spcAft>
              <a:buFont typeface="Wingdings" panose="05000000000000000000" pitchFamily="2" charset="2"/>
              <a:buNone/>
            </a:pPr>
            <a:r>
              <a:rPr lang="en-US" sz="1200" kern="1200" dirty="0">
                <a:solidFill>
                  <a:srgbClr val="002060"/>
                </a:solidFill>
                <a:cs typeface="Proxima Nova" panose="020B0604020202020204" charset="0"/>
              </a:rPr>
              <a:t>Drill program  30,000 m</a:t>
            </a:r>
          </a:p>
        </p:txBody>
      </p:sp>
      <p:sp>
        <p:nvSpPr>
          <p:cNvPr id="50" name="Rectangular Callout 4">
            <a:extLst>
              <a:ext uri="{FF2B5EF4-FFF2-40B4-BE49-F238E27FC236}">
                <a16:creationId xmlns:a16="http://schemas.microsoft.com/office/drawing/2014/main" id="{B03B0476-B6CD-FD28-726E-D217DCDC3935}"/>
              </a:ext>
            </a:extLst>
          </p:cNvPr>
          <p:cNvSpPr txBox="1"/>
          <p:nvPr/>
        </p:nvSpPr>
        <p:spPr>
          <a:xfrm>
            <a:off x="7609088" y="2681666"/>
            <a:ext cx="1160250" cy="2705276"/>
          </a:xfrm>
          <a:prstGeom prst="rect">
            <a:avLst/>
          </a:prstGeom>
          <a:no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325" tIns="60325" rIns="60325" bIns="60325" numCol="1" spcCol="1270" anchor="t" anchorCtr="0">
            <a:noAutofit/>
          </a:bodyPr>
          <a:lstStyle/>
          <a:p>
            <a:pPr lvl="0" algn="r">
              <a:lnSpc>
                <a:spcPct val="100000"/>
              </a:lnSpc>
            </a:pPr>
            <a:r>
              <a:rPr lang="en-US" sz="1200" b="1" dirty="0">
                <a:solidFill>
                  <a:srgbClr val="002060"/>
                </a:solidFill>
                <a:cs typeface="Proxima Nova" panose="020B0604020202020204" charset="0"/>
              </a:rPr>
              <a:t>4 Million Oz Resource</a:t>
            </a:r>
          </a:p>
          <a:p>
            <a:pPr lvl="0" algn="r">
              <a:lnSpc>
                <a:spcPct val="100000"/>
              </a:lnSpc>
            </a:pPr>
            <a:endParaRPr lang="en-US" sz="800" dirty="0">
              <a:solidFill>
                <a:srgbClr val="002060"/>
              </a:solidFill>
              <a:cs typeface="Proxima Nova" panose="020B0604020202020204" charset="0"/>
            </a:endParaRPr>
          </a:p>
          <a:p>
            <a:pPr lvl="0" algn="r">
              <a:lnSpc>
                <a:spcPct val="100000"/>
              </a:lnSpc>
            </a:pPr>
            <a:r>
              <a:rPr lang="en-US" sz="1200" dirty="0">
                <a:solidFill>
                  <a:srgbClr val="002060"/>
                </a:solidFill>
                <a:cs typeface="Proxima Nova" panose="020B0604020202020204" charset="0"/>
              </a:rPr>
              <a:t>Baseline Environmental</a:t>
            </a:r>
          </a:p>
          <a:p>
            <a:pPr lvl="0" algn="r">
              <a:lnSpc>
                <a:spcPct val="100000"/>
              </a:lnSpc>
            </a:pPr>
            <a:r>
              <a:rPr lang="en-US" sz="1200" dirty="0">
                <a:solidFill>
                  <a:srgbClr val="002060"/>
                </a:solidFill>
                <a:cs typeface="Proxima Nova" panose="020B0604020202020204" charset="0"/>
              </a:rPr>
              <a:t>&amp; Metallurgy</a:t>
            </a:r>
          </a:p>
          <a:p>
            <a:pPr lvl="0" algn="r">
              <a:lnSpc>
                <a:spcPct val="100000"/>
              </a:lnSpc>
            </a:pPr>
            <a:endParaRPr lang="en-US" sz="800" dirty="0">
              <a:solidFill>
                <a:srgbClr val="002060"/>
              </a:solidFill>
              <a:cs typeface="Proxima Nova" panose="020B0604020202020204" charset="0"/>
            </a:endParaRPr>
          </a:p>
          <a:p>
            <a:pPr lvl="0" algn="r">
              <a:lnSpc>
                <a:spcPct val="100000"/>
              </a:lnSpc>
            </a:pPr>
            <a:r>
              <a:rPr lang="en-US" sz="1200" dirty="0">
                <a:solidFill>
                  <a:srgbClr val="002060"/>
                </a:solidFill>
                <a:cs typeface="Proxima Nova" panose="020B0604020202020204" charset="0"/>
              </a:rPr>
              <a:t>Geotechnical</a:t>
            </a:r>
          </a:p>
          <a:p>
            <a:pPr lvl="0" algn="r">
              <a:lnSpc>
                <a:spcPct val="100000"/>
              </a:lnSpc>
            </a:pPr>
            <a:endParaRPr lang="en-US" sz="800" dirty="0">
              <a:solidFill>
                <a:srgbClr val="002060"/>
              </a:solidFill>
              <a:cs typeface="Proxima Nova" panose="020B0604020202020204" charset="0"/>
            </a:endParaRPr>
          </a:p>
          <a:p>
            <a:pPr algn="r"/>
            <a:endParaRPr lang="en-US" sz="1200" kern="1200" dirty="0">
              <a:solidFill>
                <a:srgbClr val="002060"/>
              </a:solidFill>
              <a:cs typeface="Proxima Nova" panose="020B0604020202020204" charset="0"/>
            </a:endParaRPr>
          </a:p>
          <a:p>
            <a:pPr algn="r"/>
            <a:endParaRPr lang="en-US" sz="1200" dirty="0">
              <a:solidFill>
                <a:srgbClr val="002060"/>
              </a:solidFill>
              <a:cs typeface="Proxima Nova" panose="020B0604020202020204" charset="0"/>
            </a:endParaRPr>
          </a:p>
          <a:p>
            <a:pPr algn="r"/>
            <a:endParaRPr lang="en-US" sz="1200" kern="1200" dirty="0">
              <a:solidFill>
                <a:srgbClr val="002060"/>
              </a:solidFill>
              <a:cs typeface="Proxima Nova" panose="020B0604020202020204" charset="0"/>
            </a:endParaRPr>
          </a:p>
          <a:p>
            <a:pPr algn="r"/>
            <a:r>
              <a:rPr lang="en-US" sz="1200" kern="1200" dirty="0">
                <a:solidFill>
                  <a:srgbClr val="002060"/>
                </a:solidFill>
                <a:cs typeface="Proxima Nova" panose="020B0604020202020204" charset="0"/>
              </a:rPr>
              <a:t>Drill program  +50,000 m</a:t>
            </a:r>
          </a:p>
          <a:p>
            <a:pPr lvl="0" algn="r">
              <a:lnSpc>
                <a:spcPct val="100000"/>
              </a:lnSpc>
            </a:pPr>
            <a:endParaRPr lang="en-US" sz="1200" dirty="0">
              <a:solidFill>
                <a:srgbClr val="002060"/>
              </a:solidFill>
              <a:cs typeface="Proxima Nova" panose="020B0604020202020204" charset="0"/>
            </a:endParaRPr>
          </a:p>
        </p:txBody>
      </p:sp>
      <p:sp>
        <p:nvSpPr>
          <p:cNvPr id="51" name="Rectangular Callout 4">
            <a:extLst>
              <a:ext uri="{FF2B5EF4-FFF2-40B4-BE49-F238E27FC236}">
                <a16:creationId xmlns:a16="http://schemas.microsoft.com/office/drawing/2014/main" id="{7610AAD8-706D-9E7A-CC15-2A42461C59E0}"/>
              </a:ext>
            </a:extLst>
          </p:cNvPr>
          <p:cNvSpPr txBox="1"/>
          <p:nvPr/>
        </p:nvSpPr>
        <p:spPr>
          <a:xfrm>
            <a:off x="8931595" y="2280465"/>
            <a:ext cx="1160250" cy="3125221"/>
          </a:xfrm>
          <a:prstGeom prst="rect">
            <a:avLst/>
          </a:prstGeom>
          <a:no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325" tIns="60325" rIns="60325" bIns="60325" numCol="1" spcCol="1270" anchor="t" anchorCtr="0">
            <a:noAutofit/>
          </a:bodyPr>
          <a:lstStyle/>
          <a:p>
            <a:pPr lvl="0" algn="r"/>
            <a:endParaRPr lang="en-US" sz="1400" dirty="0">
              <a:solidFill>
                <a:schemeClr val="tx1"/>
              </a:solidFill>
              <a:cs typeface="Proxima Nova" panose="020B0604020202020204" charset="0"/>
            </a:endParaRPr>
          </a:p>
          <a:p>
            <a:pPr lvl="0" algn="r"/>
            <a:r>
              <a:rPr lang="en-US" sz="1400" b="1" dirty="0">
                <a:solidFill>
                  <a:schemeClr val="tx1"/>
                </a:solidFill>
                <a:cs typeface="Proxima Nova" panose="020B0604020202020204" charset="0"/>
              </a:rPr>
              <a:t>Update Resource</a:t>
            </a:r>
          </a:p>
          <a:p>
            <a:pPr lvl="0" algn="r"/>
            <a:endParaRPr lang="en-US" sz="1400" dirty="0">
              <a:solidFill>
                <a:schemeClr val="tx1"/>
              </a:solidFill>
              <a:cs typeface="Proxima Nova" panose="020B0604020202020204" charset="0"/>
            </a:endParaRPr>
          </a:p>
          <a:p>
            <a:pPr lvl="0" algn="r"/>
            <a:r>
              <a:rPr lang="en-US" sz="1400" dirty="0">
                <a:solidFill>
                  <a:schemeClr val="tx1"/>
                </a:solidFill>
                <a:cs typeface="Proxima Nova" panose="020B0604020202020204" charset="0"/>
              </a:rPr>
              <a:t>Increase ounces</a:t>
            </a:r>
          </a:p>
          <a:p>
            <a:pPr lvl="0" algn="r"/>
            <a:endParaRPr lang="en-US" sz="1400" dirty="0">
              <a:solidFill>
                <a:schemeClr val="tx1"/>
              </a:solidFill>
              <a:cs typeface="Proxima Nova" panose="020B0604020202020204" charset="0"/>
            </a:endParaRPr>
          </a:p>
          <a:p>
            <a:pPr lvl="0" algn="r"/>
            <a:r>
              <a:rPr lang="en-US" sz="1400" dirty="0">
                <a:solidFill>
                  <a:schemeClr val="tx1"/>
                </a:solidFill>
                <a:cs typeface="Proxima Nova" panose="020B0604020202020204" charset="0"/>
              </a:rPr>
              <a:t>De-risk</a:t>
            </a:r>
          </a:p>
          <a:p>
            <a:pPr lvl="0" algn="r"/>
            <a:r>
              <a:rPr lang="en-US" sz="1400" dirty="0">
                <a:solidFill>
                  <a:schemeClr val="tx1"/>
                </a:solidFill>
                <a:cs typeface="Proxima Nova" panose="020B0604020202020204" charset="0"/>
              </a:rPr>
              <a:t>Project</a:t>
            </a:r>
          </a:p>
          <a:p>
            <a:pPr lvl="0" algn="r"/>
            <a:endParaRPr lang="en-US" sz="1400" dirty="0">
              <a:solidFill>
                <a:schemeClr val="tx1"/>
              </a:solidFill>
              <a:cs typeface="Proxima Nova" panose="020B0604020202020204" charset="0"/>
            </a:endParaRPr>
          </a:p>
          <a:p>
            <a:pPr algn="r"/>
            <a:endParaRPr lang="en-US" sz="1400" dirty="0">
              <a:solidFill>
                <a:schemeClr val="tx1"/>
              </a:solidFill>
              <a:cs typeface="Proxima Nova" panose="020B0604020202020204" charset="0"/>
            </a:endParaRPr>
          </a:p>
          <a:p>
            <a:pPr algn="r"/>
            <a:r>
              <a:rPr lang="en-US" sz="1400" dirty="0">
                <a:solidFill>
                  <a:schemeClr val="tx1"/>
                </a:solidFill>
                <a:cs typeface="Proxima Nova" panose="020B0604020202020204" charset="0"/>
              </a:rPr>
              <a:t>+20,000 m Drill program</a:t>
            </a:r>
          </a:p>
          <a:p>
            <a:pPr lvl="0" algn="r"/>
            <a:endParaRPr lang="en-US" sz="1400" dirty="0">
              <a:solidFill>
                <a:schemeClr val="tx1"/>
              </a:solidFill>
              <a:cs typeface="Proxima Nova" panose="020B0604020202020204" charset="0"/>
            </a:endParaRPr>
          </a:p>
          <a:p>
            <a:pPr lvl="0" algn="r">
              <a:lnSpc>
                <a:spcPct val="100000"/>
              </a:lnSpc>
            </a:pPr>
            <a:endParaRPr lang="en-US" sz="1400" dirty="0">
              <a:solidFill>
                <a:schemeClr val="tx1"/>
              </a:solidFill>
              <a:cs typeface="Proxima Nova" panose="020B0604020202020204" charset="0"/>
            </a:endParaRPr>
          </a:p>
        </p:txBody>
      </p:sp>
      <p:sp>
        <p:nvSpPr>
          <p:cNvPr id="52" name="Rectangular Callout 4">
            <a:extLst>
              <a:ext uri="{FF2B5EF4-FFF2-40B4-BE49-F238E27FC236}">
                <a16:creationId xmlns:a16="http://schemas.microsoft.com/office/drawing/2014/main" id="{272CC32A-2026-4549-FECB-85804E9BF11F}"/>
              </a:ext>
            </a:extLst>
          </p:cNvPr>
          <p:cNvSpPr txBox="1"/>
          <p:nvPr/>
        </p:nvSpPr>
        <p:spPr>
          <a:xfrm>
            <a:off x="10421573" y="2681666"/>
            <a:ext cx="1160250" cy="2705276"/>
          </a:xfrm>
          <a:prstGeom prst="rect">
            <a:avLst/>
          </a:prstGeom>
          <a:no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0325" tIns="60325" rIns="60325" bIns="60325" numCol="1" spcCol="1270" anchor="t" anchorCtr="0">
            <a:noAutofit/>
          </a:bodyPr>
          <a:lstStyle/>
          <a:p>
            <a:pPr algn="r"/>
            <a:r>
              <a:rPr lang="en-US" sz="1400" dirty="0">
                <a:solidFill>
                  <a:schemeClr val="tx1"/>
                </a:solidFill>
                <a:cs typeface="Proxima Nova" panose="020B0604020202020204" charset="0"/>
              </a:rPr>
              <a:t>PEA</a:t>
            </a:r>
          </a:p>
          <a:p>
            <a:pPr algn="r"/>
            <a:endParaRPr lang="en-US" sz="1400" dirty="0">
              <a:solidFill>
                <a:schemeClr val="tx1"/>
              </a:solidFill>
              <a:cs typeface="Proxima Nova" panose="020B0604020202020204" charset="0"/>
            </a:endParaRPr>
          </a:p>
          <a:p>
            <a:pPr algn="r"/>
            <a:r>
              <a:rPr lang="en-US" sz="1400" dirty="0">
                <a:solidFill>
                  <a:schemeClr val="tx1"/>
                </a:solidFill>
                <a:cs typeface="Proxima Nova" panose="020B0604020202020204" charset="0"/>
              </a:rPr>
              <a:t>Feasibility Study</a:t>
            </a:r>
          </a:p>
          <a:p>
            <a:pPr algn="r"/>
            <a:endParaRPr lang="en-US" sz="1400" dirty="0">
              <a:solidFill>
                <a:schemeClr val="tx1"/>
              </a:solidFill>
              <a:cs typeface="Proxima Nova" panose="020B0604020202020204" charset="0"/>
            </a:endParaRPr>
          </a:p>
          <a:p>
            <a:pPr algn="r"/>
            <a:r>
              <a:rPr lang="en-US" sz="1250" dirty="0">
                <a:solidFill>
                  <a:schemeClr val="tx1"/>
                </a:solidFill>
                <a:cs typeface="Proxima Nova" panose="020B0604020202020204" charset="0"/>
              </a:rPr>
              <a:t>Environmental </a:t>
            </a:r>
            <a:r>
              <a:rPr lang="en-US" sz="1400" dirty="0">
                <a:solidFill>
                  <a:schemeClr val="tx1"/>
                </a:solidFill>
                <a:cs typeface="Proxima Nova" panose="020B0604020202020204" charset="0"/>
              </a:rPr>
              <a:t>Assessment</a:t>
            </a:r>
          </a:p>
          <a:p>
            <a:pPr algn="r"/>
            <a:r>
              <a:rPr lang="en-US" sz="1400" dirty="0">
                <a:solidFill>
                  <a:schemeClr val="tx1"/>
                </a:solidFill>
                <a:cs typeface="Proxima Nova" panose="020B0604020202020204" charset="0"/>
              </a:rPr>
              <a:t>&amp; Start Permitting</a:t>
            </a:r>
          </a:p>
          <a:p>
            <a:pPr lvl="0" algn="r">
              <a:lnSpc>
                <a:spcPct val="100000"/>
              </a:lnSpc>
            </a:pPr>
            <a:endParaRPr lang="en-US" sz="1200" dirty="0">
              <a:solidFill>
                <a:schemeClr val="tx1"/>
              </a:solidFill>
              <a:cs typeface="Proxima Nova" panose="020B0604020202020204" charset="0"/>
            </a:endParaRPr>
          </a:p>
        </p:txBody>
      </p:sp>
      <p:sp>
        <p:nvSpPr>
          <p:cNvPr id="4" name="Slide Number Placeholder 3">
            <a:extLst>
              <a:ext uri="{FF2B5EF4-FFF2-40B4-BE49-F238E27FC236}">
                <a16:creationId xmlns:a16="http://schemas.microsoft.com/office/drawing/2014/main" id="{1B9B2F8A-4E0A-21B9-BB11-FF582F8750CB}"/>
              </a:ext>
            </a:extLst>
          </p:cNvPr>
          <p:cNvSpPr txBox="1">
            <a:spLocks/>
          </p:cNvSpPr>
          <p:nvPr/>
        </p:nvSpPr>
        <p:spPr>
          <a:xfrm>
            <a:off x="10903083" y="6443932"/>
            <a:ext cx="1097692" cy="320673"/>
          </a:xfrm>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17</a:t>
            </a:fld>
            <a:endParaRPr lang="en-US" dirty="0"/>
          </a:p>
        </p:txBody>
      </p:sp>
      <p:sp>
        <p:nvSpPr>
          <p:cNvPr id="6" name="Title 5">
            <a:extLst>
              <a:ext uri="{FF2B5EF4-FFF2-40B4-BE49-F238E27FC236}">
                <a16:creationId xmlns:a16="http://schemas.microsoft.com/office/drawing/2014/main" id="{ED11B3B2-6DAD-6DDD-11AF-591A7A2C57A7}"/>
              </a:ext>
            </a:extLst>
          </p:cNvPr>
          <p:cNvSpPr>
            <a:spLocks noGrp="1"/>
          </p:cNvSpPr>
          <p:nvPr>
            <p:ph type="title"/>
          </p:nvPr>
        </p:nvSpPr>
        <p:spPr/>
        <p:txBody>
          <a:bodyPr/>
          <a:lstStyle/>
          <a:p>
            <a:r>
              <a:rPr lang="en-CA" dirty="0"/>
              <a:t>THE ROAD AHEAD</a:t>
            </a:r>
          </a:p>
        </p:txBody>
      </p:sp>
    </p:spTree>
    <p:extLst>
      <p:ext uri="{BB962C8B-B14F-4D97-AF65-F5344CB8AC3E}">
        <p14:creationId xmlns:p14="http://schemas.microsoft.com/office/powerpoint/2010/main" val="209848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5107-E3F3-7B92-9C75-38F76316531C}"/>
              </a:ext>
            </a:extLst>
          </p:cNvPr>
          <p:cNvSpPr>
            <a:spLocks noGrp="1"/>
          </p:cNvSpPr>
          <p:nvPr>
            <p:ph type="title"/>
          </p:nvPr>
        </p:nvSpPr>
        <p:spPr/>
        <p:txBody>
          <a:bodyPr/>
          <a:lstStyle/>
          <a:p>
            <a:r>
              <a:rPr lang="en-CA" dirty="0"/>
              <a:t>WHY INVEST IN BANYAN?</a:t>
            </a:r>
          </a:p>
        </p:txBody>
      </p:sp>
      <p:sp>
        <p:nvSpPr>
          <p:cNvPr id="4" name="Slide Number Placeholder 3">
            <a:extLst>
              <a:ext uri="{FF2B5EF4-FFF2-40B4-BE49-F238E27FC236}">
                <a16:creationId xmlns:a16="http://schemas.microsoft.com/office/drawing/2014/main" id="{FB6667B4-6275-7099-A9C9-BC96F39DA90C}"/>
              </a:ext>
            </a:extLst>
          </p:cNvPr>
          <p:cNvSpPr>
            <a:spLocks noGrp="1"/>
          </p:cNvSpPr>
          <p:nvPr>
            <p:ph type="sldNum" sz="quarter" idx="23"/>
          </p:nvPr>
        </p:nvSpPr>
        <p:spPr/>
        <p:txBody>
          <a:bodyPr/>
          <a:lstStyle/>
          <a:p>
            <a:fld id="{294A09A9-5501-47C1-A89A-A340965A2BE2}" type="slidenum">
              <a:rPr lang="en-US" smtClean="0"/>
              <a:pPr/>
              <a:t>18</a:t>
            </a:fld>
            <a:endParaRPr lang="en-US" dirty="0"/>
          </a:p>
        </p:txBody>
      </p:sp>
      <p:grpSp>
        <p:nvGrpSpPr>
          <p:cNvPr id="5" name="Group 4">
            <a:extLst>
              <a:ext uri="{FF2B5EF4-FFF2-40B4-BE49-F238E27FC236}">
                <a16:creationId xmlns:a16="http://schemas.microsoft.com/office/drawing/2014/main" id="{E6C93106-E3A5-8956-5746-5747FA4B76DB}"/>
              </a:ext>
            </a:extLst>
          </p:cNvPr>
          <p:cNvGrpSpPr/>
          <p:nvPr/>
        </p:nvGrpSpPr>
        <p:grpSpPr>
          <a:xfrm>
            <a:off x="321632" y="1206590"/>
            <a:ext cx="5678460" cy="5013950"/>
            <a:chOff x="1390394" y="2213960"/>
            <a:chExt cx="7268744" cy="7323390"/>
          </a:xfrm>
        </p:grpSpPr>
        <p:sp>
          <p:nvSpPr>
            <p:cNvPr id="6" name="Text Placeholder 3">
              <a:extLst>
                <a:ext uri="{FF2B5EF4-FFF2-40B4-BE49-F238E27FC236}">
                  <a16:creationId xmlns:a16="http://schemas.microsoft.com/office/drawing/2014/main" id="{84117E16-59E0-68E5-D712-49A180DA8366}"/>
                </a:ext>
              </a:extLst>
            </p:cNvPr>
            <p:cNvSpPr txBox="1">
              <a:spLocks/>
            </p:cNvSpPr>
            <p:nvPr/>
          </p:nvSpPr>
          <p:spPr>
            <a:xfrm>
              <a:off x="1390394" y="2213960"/>
              <a:ext cx="7124255" cy="1290032"/>
            </a:xfrm>
            <a:prstGeom prst="rect">
              <a:avLst/>
            </a:prstGeom>
            <a:solidFill>
              <a:schemeClr val="bg2"/>
            </a:solidFill>
          </p:spPr>
          <p:txBody>
            <a:bodyPr vert="horz" lIns="91440" tIns="45720" rIns="91440" bIns="45720" rtlCol="0" anchor="ctr">
              <a:noAutofit/>
            </a:bodyPr>
            <a:lstStyle>
              <a:lvl1pPr marL="342900" indent="-342900" algn="l" defTabSz="914400" rtl="0" eaLnBrk="1" latinLnBrk="0" hangingPunct="1">
                <a:spcBef>
                  <a:spcPct val="20000"/>
                </a:spcBef>
                <a:buClr>
                  <a:srgbClr val="E6972B"/>
                </a:buClr>
                <a:buFont typeface="Wingdings" panose="05000000000000000000" pitchFamily="2" charset="2"/>
                <a:buChar char="§"/>
                <a:defRPr sz="3200" kern="1200">
                  <a:solidFill>
                    <a:schemeClr val="tx1">
                      <a:lumMod val="75000"/>
                      <a:lumOff val="25000"/>
                    </a:schemeClr>
                  </a:solidFill>
                  <a:latin typeface="Proxima Nova" panose="020B0604020202020204" charset="0"/>
                  <a:ea typeface="+mn-ea"/>
                  <a:cs typeface="Proxima Nova" panose="020B0604020202020204" charset="0"/>
                </a:defRPr>
              </a:lvl1pPr>
              <a:lvl2pPr marL="742950" indent="-285750" algn="l" defTabSz="914400" rtl="0" eaLnBrk="1" latinLnBrk="0" hangingPunct="1">
                <a:spcBef>
                  <a:spcPct val="20000"/>
                </a:spcBef>
                <a:buClr>
                  <a:srgbClr val="E6972B"/>
                </a:buClr>
                <a:buFont typeface="Arial" pitchFamily="34" charset="0"/>
                <a:buChar char="–"/>
                <a:defRPr sz="2800" kern="1200">
                  <a:solidFill>
                    <a:schemeClr val="tx1">
                      <a:lumMod val="75000"/>
                      <a:lumOff val="25000"/>
                    </a:schemeClr>
                  </a:solidFill>
                  <a:latin typeface="Proxima Nova" panose="020B0604020202020204" charset="0"/>
                  <a:ea typeface="+mn-ea"/>
                  <a:cs typeface="Proxima Nova" panose="020B0604020202020204" charset="0"/>
                </a:defRPr>
              </a:lvl2pPr>
              <a:lvl3pPr marL="1143000" indent="-228600" algn="l" defTabSz="914400" rtl="0" eaLnBrk="1" latinLnBrk="0" hangingPunct="1">
                <a:spcBef>
                  <a:spcPct val="20000"/>
                </a:spcBef>
                <a:buClr>
                  <a:srgbClr val="E6972B"/>
                </a:buClr>
                <a:buFont typeface="Arial" pitchFamily="34" charset="0"/>
                <a:buChar char="•"/>
                <a:defRPr sz="2400" kern="1200">
                  <a:solidFill>
                    <a:schemeClr val="tx1">
                      <a:lumMod val="75000"/>
                      <a:lumOff val="25000"/>
                    </a:schemeClr>
                  </a:solidFill>
                  <a:latin typeface="Proxima Nova" panose="020B0604020202020204" charset="0"/>
                  <a:ea typeface="+mn-ea"/>
                  <a:cs typeface="Proxima Nova" panose="020B0604020202020204" charset="0"/>
                </a:defRPr>
              </a:lvl3pPr>
              <a:lvl4pPr marL="1600200" indent="-228600" algn="l" defTabSz="914400" rtl="0" eaLnBrk="1" latinLnBrk="0" hangingPunct="1">
                <a:spcBef>
                  <a:spcPct val="20000"/>
                </a:spcBef>
                <a:buClr>
                  <a:srgbClr val="E6972B"/>
                </a:buClr>
                <a:buFont typeface="Arial" pitchFamily="34" charset="0"/>
                <a:buChar char="–"/>
                <a:defRPr sz="2000" kern="1200">
                  <a:solidFill>
                    <a:schemeClr val="tx1">
                      <a:lumMod val="75000"/>
                      <a:lumOff val="25000"/>
                    </a:schemeClr>
                  </a:solidFill>
                  <a:latin typeface="Proxima Nova" panose="020B0604020202020204" charset="0"/>
                  <a:ea typeface="+mn-ea"/>
                  <a:cs typeface="Proxima Nova" panose="020B0604020202020204" charset="0"/>
                </a:defRPr>
              </a:lvl4pPr>
              <a:lvl5pPr marL="2057400" indent="-228600" algn="l" defTabSz="914400" rtl="0" eaLnBrk="1" latinLnBrk="0" hangingPunct="1">
                <a:spcBef>
                  <a:spcPct val="20000"/>
                </a:spcBef>
                <a:buClr>
                  <a:srgbClr val="E6972B"/>
                </a:buClr>
                <a:buFont typeface="Arial" pitchFamily="34" charset="0"/>
                <a:buChar char="»"/>
                <a:defRPr sz="2000" kern="1200">
                  <a:solidFill>
                    <a:schemeClr val="tx1">
                      <a:lumMod val="75000"/>
                      <a:lumOff val="25000"/>
                    </a:schemeClr>
                  </a:solidFill>
                  <a:latin typeface="Proxima Nova" panose="020B0604020202020204" charset="0"/>
                  <a:ea typeface="+mn-ea"/>
                  <a:cs typeface="Proxima Nova" panose="020B060402020202020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bg1"/>
                  </a:solidFill>
                  <a:latin typeface="Arial" panose="020B0604020202020204" pitchFamily="34" charset="0"/>
                  <a:cs typeface="Arial" panose="020B0604020202020204" pitchFamily="34" charset="0"/>
                </a:rPr>
                <a:t>PERFECT STORM FOR RE-RATE</a:t>
              </a:r>
            </a:p>
            <a:p>
              <a:pPr marL="0" indent="0" algn="ctr">
                <a:buNone/>
              </a:pPr>
              <a:r>
                <a:rPr lang="en-US" sz="2000" b="1" dirty="0">
                  <a:solidFill>
                    <a:schemeClr val="bg1"/>
                  </a:solidFill>
                  <a:latin typeface="Arial" panose="020B0604020202020204" pitchFamily="34" charset="0"/>
                  <a:cs typeface="Arial" panose="020B0604020202020204" pitchFamily="34" charset="0"/>
                </a:rPr>
                <a:t>(EXTERNAL DRIVERS)</a:t>
              </a:r>
            </a:p>
          </p:txBody>
        </p:sp>
        <p:sp>
          <p:nvSpPr>
            <p:cNvPr id="9" name="Rectangle 8">
              <a:extLst>
                <a:ext uri="{FF2B5EF4-FFF2-40B4-BE49-F238E27FC236}">
                  <a16:creationId xmlns:a16="http://schemas.microsoft.com/office/drawing/2014/main" id="{B20E3DAE-613C-A259-8018-FC8205E177D2}"/>
                </a:ext>
              </a:extLst>
            </p:cNvPr>
            <p:cNvSpPr/>
            <p:nvPr/>
          </p:nvSpPr>
          <p:spPr>
            <a:xfrm>
              <a:off x="2386747" y="4111182"/>
              <a:ext cx="6005368" cy="634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2">
                    <a:lumMod val="50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EACA2F3-66F2-5D6A-D13B-A568136621B3}"/>
                </a:ext>
              </a:extLst>
            </p:cNvPr>
            <p:cNvSpPr/>
            <p:nvPr/>
          </p:nvSpPr>
          <p:spPr>
            <a:xfrm>
              <a:off x="2452471" y="5194402"/>
              <a:ext cx="6012938" cy="77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2">
                    <a:lumMod val="50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9B09398-2A48-5CCE-865C-5425388D83BE}"/>
                </a:ext>
              </a:extLst>
            </p:cNvPr>
            <p:cNvSpPr/>
            <p:nvPr/>
          </p:nvSpPr>
          <p:spPr>
            <a:xfrm>
              <a:off x="2434134" y="8638802"/>
              <a:ext cx="6046926" cy="898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2">
                    <a:lumMod val="50000"/>
                  </a:schemeClr>
                </a:solidFill>
                <a:latin typeface="Arial" panose="020B0604020202020204" pitchFamily="34" charset="0"/>
                <a:cs typeface="Arial" panose="020B0604020202020204" pitchFamily="34" charset="0"/>
              </a:endParaRPr>
            </a:p>
            <a:p>
              <a:endParaRPr lang="en-US" dirty="0">
                <a:solidFill>
                  <a:schemeClr val="tx2">
                    <a:lumMod val="50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7EB13D6-3139-7CBD-A2E5-B0A13AB3CFE2}"/>
                </a:ext>
              </a:extLst>
            </p:cNvPr>
            <p:cNvSpPr/>
            <p:nvPr/>
          </p:nvSpPr>
          <p:spPr>
            <a:xfrm>
              <a:off x="2594729" y="4336803"/>
              <a:ext cx="6064409" cy="50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dirty="0">
                  <a:solidFill>
                    <a:schemeClr val="tx2">
                      <a:lumMod val="50000"/>
                    </a:schemeClr>
                  </a:solidFill>
                  <a:latin typeface="Arial" panose="020B0604020202020204" pitchFamily="34" charset="0"/>
                  <a:cs typeface="Arial" panose="020B0604020202020204" pitchFamily="34" charset="0"/>
                </a:rPr>
                <a:t>LACK OF PROJECTS +6M Oz</a:t>
              </a:r>
            </a:p>
            <a:p>
              <a:pPr marL="285750" indent="-285750">
                <a:buClr>
                  <a:schemeClr val="tx2">
                    <a:lumMod val="50000"/>
                  </a:schemeClr>
                </a:buClr>
                <a:buFont typeface="Wingdings" panose="05000000000000000000" pitchFamily="2" charset="2"/>
                <a:buChar char="§"/>
              </a:pPr>
              <a:r>
                <a:rPr lang="en-US" sz="1700" b="1" dirty="0">
                  <a:solidFill>
                    <a:schemeClr val="tx2">
                      <a:lumMod val="50000"/>
                    </a:schemeClr>
                  </a:solidFill>
                  <a:latin typeface="Arial" panose="020B0604020202020204" pitchFamily="34" charset="0"/>
                  <a:cs typeface="Arial" panose="020B0604020202020204" pitchFamily="34" charset="0"/>
                </a:rPr>
                <a:t>I</a:t>
              </a:r>
              <a:r>
                <a:rPr lang="en-US" sz="1700" dirty="0">
                  <a:solidFill>
                    <a:schemeClr val="tx2">
                      <a:lumMod val="50000"/>
                    </a:schemeClr>
                  </a:solidFill>
                  <a:latin typeface="Arial" panose="020B0604020202020204" pitchFamily="34" charset="0"/>
                  <a:cs typeface="Arial" panose="020B0604020202020204" pitchFamily="34" charset="0"/>
                </a:rPr>
                <a:t>n a Tier 1 Location</a:t>
              </a: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Existing Infrastructure – lower capital</a:t>
              </a:r>
            </a:p>
            <a:p>
              <a:endParaRPr lang="en-US" sz="2400" b="1" dirty="0">
                <a:solidFill>
                  <a:schemeClr val="tx2">
                    <a:lumMod val="50000"/>
                  </a:schemeClr>
                </a:solidFill>
                <a:latin typeface="Arial" panose="020B0604020202020204" pitchFamily="34" charset="0"/>
                <a:cs typeface="Arial" panose="020B0604020202020204" pitchFamily="34" charset="0"/>
              </a:endParaRPr>
            </a:p>
            <a:p>
              <a:r>
                <a:rPr lang="en-US" sz="1700" b="1" dirty="0">
                  <a:solidFill>
                    <a:schemeClr val="tx2">
                      <a:lumMod val="50000"/>
                    </a:schemeClr>
                  </a:solidFill>
                  <a:latin typeface="Arial" panose="020B0604020202020204" pitchFamily="34" charset="0"/>
                  <a:cs typeface="Arial" panose="020B0604020202020204" pitchFamily="34" charset="0"/>
                </a:rPr>
                <a:t>VICTORIA GOLD &amp; HECLA MINING</a:t>
              </a:r>
            </a:p>
            <a:p>
              <a:pPr marL="285750" indent="-285750">
                <a:buFontTx/>
                <a:buChar char="-"/>
              </a:pPr>
              <a:endParaRPr lang="en-US" sz="2400" dirty="0">
                <a:solidFill>
                  <a:schemeClr val="tx2">
                    <a:lumMod val="50000"/>
                  </a:schemeClr>
                </a:solidFill>
                <a:latin typeface="Arial" panose="020B0604020202020204" pitchFamily="34" charset="0"/>
                <a:cs typeface="Arial" panose="020B0604020202020204" pitchFamily="34" charset="0"/>
              </a:endParaRPr>
            </a:p>
            <a:p>
              <a:r>
                <a:rPr lang="en-US" sz="1700" b="1" dirty="0">
                  <a:solidFill>
                    <a:schemeClr val="tx2">
                      <a:lumMod val="50000"/>
                    </a:schemeClr>
                  </a:solidFill>
                  <a:latin typeface="Arial" panose="020B0604020202020204" pitchFamily="34" charset="0"/>
                  <a:cs typeface="Arial" panose="020B0604020202020204" pitchFamily="34" charset="0"/>
                </a:rPr>
                <a:t>COMPELLING CURRENT VALUATION</a:t>
              </a: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Approx. $15/oz enterprise value</a:t>
              </a:r>
            </a:p>
            <a:p>
              <a:endParaRPr lang="en-US" sz="2400" dirty="0">
                <a:solidFill>
                  <a:schemeClr val="tx2">
                    <a:lumMod val="50000"/>
                  </a:schemeClr>
                </a:solidFill>
                <a:latin typeface="Arial" panose="020B0604020202020204" pitchFamily="34" charset="0"/>
                <a:cs typeface="Arial" panose="020B0604020202020204" pitchFamily="34" charset="0"/>
              </a:endParaRPr>
            </a:p>
            <a:p>
              <a:r>
                <a:rPr lang="en-US" sz="1700" b="1" dirty="0">
                  <a:solidFill>
                    <a:schemeClr val="tx2">
                      <a:lumMod val="50000"/>
                    </a:schemeClr>
                  </a:solidFill>
                  <a:latin typeface="Arial" panose="020B0604020202020204" pitchFamily="34" charset="0"/>
                  <a:cs typeface="Arial" panose="020B0604020202020204" pitchFamily="34" charset="0"/>
                </a:rPr>
                <a:t>YEAR-ROUND EXPLORATION</a:t>
              </a: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&lt;$5/ounce – advance rapidly</a:t>
              </a:r>
            </a:p>
            <a:p>
              <a:pPr>
                <a:lnSpc>
                  <a:spcPct val="150000"/>
                </a:lnSpc>
              </a:pPr>
              <a:endParaRPr lang="en-US" sz="1700" dirty="0">
                <a:solidFill>
                  <a:schemeClr val="tx2">
                    <a:lumMod val="50000"/>
                  </a:schemeClr>
                </a:solidFill>
                <a:latin typeface="Arial" panose="020B0604020202020204" pitchFamily="34" charset="0"/>
                <a:cs typeface="Arial" panose="020B0604020202020204" pitchFamily="34" charset="0"/>
              </a:endParaRPr>
            </a:p>
            <a:p>
              <a:pPr>
                <a:lnSpc>
                  <a:spcPct val="150000"/>
                </a:lnSpc>
              </a:pPr>
              <a:endParaRPr lang="en-US" sz="1600" dirty="0">
                <a:solidFill>
                  <a:schemeClr val="tx2">
                    <a:lumMod val="50000"/>
                  </a:schemeClr>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F2E961B8-5688-B2C1-CFA7-FEA0D51724DA}"/>
              </a:ext>
            </a:extLst>
          </p:cNvPr>
          <p:cNvGrpSpPr/>
          <p:nvPr/>
        </p:nvGrpSpPr>
        <p:grpSpPr>
          <a:xfrm>
            <a:off x="6155009" y="1206590"/>
            <a:ext cx="5719319" cy="3589159"/>
            <a:chOff x="9702162" y="2214168"/>
            <a:chExt cx="7138045" cy="5251396"/>
          </a:xfrm>
        </p:grpSpPr>
        <p:sp>
          <p:nvSpPr>
            <p:cNvPr id="16" name="Text Placeholder 3">
              <a:extLst>
                <a:ext uri="{FF2B5EF4-FFF2-40B4-BE49-F238E27FC236}">
                  <a16:creationId xmlns:a16="http://schemas.microsoft.com/office/drawing/2014/main" id="{28003858-31B0-557A-76F7-72132F92629E}"/>
                </a:ext>
              </a:extLst>
            </p:cNvPr>
            <p:cNvSpPr txBox="1">
              <a:spLocks/>
            </p:cNvSpPr>
            <p:nvPr/>
          </p:nvSpPr>
          <p:spPr>
            <a:xfrm>
              <a:off x="9702162" y="2214168"/>
              <a:ext cx="7138045" cy="1292262"/>
            </a:xfrm>
            <a:prstGeom prst="rect">
              <a:avLst/>
            </a:prstGeom>
            <a:solidFill>
              <a:srgbClr val="002060"/>
            </a:solidFill>
          </p:spPr>
          <p:txBody>
            <a:bodyPr vert="horz" lIns="91440" tIns="45720" rIns="91440" bIns="45720" rtlCol="0" anchor="ctr">
              <a:normAutofit/>
            </a:bodyPr>
            <a:lstStyle>
              <a:lvl1pPr marL="342900" indent="-342900" algn="l" defTabSz="914400" rtl="0" eaLnBrk="1" latinLnBrk="0" hangingPunct="1">
                <a:spcBef>
                  <a:spcPct val="20000"/>
                </a:spcBef>
                <a:buClr>
                  <a:srgbClr val="E6972B"/>
                </a:buClr>
                <a:buFont typeface="Wingdings" panose="05000000000000000000" pitchFamily="2" charset="2"/>
                <a:buChar char="§"/>
                <a:defRPr sz="3200" kern="1200">
                  <a:solidFill>
                    <a:schemeClr val="tx1">
                      <a:lumMod val="75000"/>
                      <a:lumOff val="25000"/>
                    </a:schemeClr>
                  </a:solidFill>
                  <a:latin typeface="Proxima Nova" panose="020B0604020202020204" charset="0"/>
                  <a:ea typeface="+mn-ea"/>
                  <a:cs typeface="Proxima Nova" panose="020B0604020202020204" charset="0"/>
                </a:defRPr>
              </a:lvl1pPr>
              <a:lvl2pPr marL="742950" indent="-285750" algn="l" defTabSz="914400" rtl="0" eaLnBrk="1" latinLnBrk="0" hangingPunct="1">
                <a:spcBef>
                  <a:spcPct val="20000"/>
                </a:spcBef>
                <a:buClr>
                  <a:srgbClr val="E6972B"/>
                </a:buClr>
                <a:buFont typeface="Arial" pitchFamily="34" charset="0"/>
                <a:buChar char="–"/>
                <a:defRPr sz="2800" kern="1200">
                  <a:solidFill>
                    <a:schemeClr val="tx1">
                      <a:lumMod val="75000"/>
                      <a:lumOff val="25000"/>
                    </a:schemeClr>
                  </a:solidFill>
                  <a:latin typeface="Proxima Nova" panose="020B0604020202020204" charset="0"/>
                  <a:ea typeface="+mn-ea"/>
                  <a:cs typeface="Proxima Nova" panose="020B0604020202020204" charset="0"/>
                </a:defRPr>
              </a:lvl2pPr>
              <a:lvl3pPr marL="1143000" indent="-228600" algn="l" defTabSz="914400" rtl="0" eaLnBrk="1" latinLnBrk="0" hangingPunct="1">
                <a:spcBef>
                  <a:spcPct val="20000"/>
                </a:spcBef>
                <a:buClr>
                  <a:srgbClr val="E6972B"/>
                </a:buClr>
                <a:buFont typeface="Arial" pitchFamily="34" charset="0"/>
                <a:buChar char="•"/>
                <a:defRPr sz="2400" kern="1200">
                  <a:solidFill>
                    <a:schemeClr val="tx1">
                      <a:lumMod val="75000"/>
                      <a:lumOff val="25000"/>
                    </a:schemeClr>
                  </a:solidFill>
                  <a:latin typeface="Proxima Nova" panose="020B0604020202020204" charset="0"/>
                  <a:ea typeface="+mn-ea"/>
                  <a:cs typeface="Proxima Nova" panose="020B0604020202020204" charset="0"/>
                </a:defRPr>
              </a:lvl3pPr>
              <a:lvl4pPr marL="1600200" indent="-228600" algn="l" defTabSz="914400" rtl="0" eaLnBrk="1" latinLnBrk="0" hangingPunct="1">
                <a:spcBef>
                  <a:spcPct val="20000"/>
                </a:spcBef>
                <a:buClr>
                  <a:srgbClr val="E6972B"/>
                </a:buClr>
                <a:buFont typeface="Arial" pitchFamily="34" charset="0"/>
                <a:buChar char="–"/>
                <a:defRPr sz="2000" kern="1200">
                  <a:solidFill>
                    <a:schemeClr val="tx1">
                      <a:lumMod val="75000"/>
                      <a:lumOff val="25000"/>
                    </a:schemeClr>
                  </a:solidFill>
                  <a:latin typeface="Proxima Nova" panose="020B0604020202020204" charset="0"/>
                  <a:ea typeface="+mn-ea"/>
                  <a:cs typeface="Proxima Nova" panose="020B0604020202020204" charset="0"/>
                </a:defRPr>
              </a:lvl4pPr>
              <a:lvl5pPr marL="2057400" indent="-228600" algn="l" defTabSz="914400" rtl="0" eaLnBrk="1" latinLnBrk="0" hangingPunct="1">
                <a:spcBef>
                  <a:spcPct val="20000"/>
                </a:spcBef>
                <a:buClr>
                  <a:srgbClr val="E6972B"/>
                </a:buClr>
                <a:buFont typeface="Arial" pitchFamily="34" charset="0"/>
                <a:buChar char="»"/>
                <a:defRPr sz="2000" kern="1200">
                  <a:solidFill>
                    <a:schemeClr val="tx1">
                      <a:lumMod val="75000"/>
                      <a:lumOff val="25000"/>
                    </a:schemeClr>
                  </a:solidFill>
                  <a:latin typeface="Proxima Nova" panose="020B0604020202020204" charset="0"/>
                  <a:ea typeface="+mn-ea"/>
                  <a:cs typeface="Proxima Nova" panose="020B060402020202020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bg1"/>
                  </a:solidFill>
                  <a:latin typeface="Arial" panose="020B0604020202020204" pitchFamily="34" charset="0"/>
                  <a:cs typeface="Arial" panose="020B0604020202020204" pitchFamily="34" charset="0"/>
                </a:rPr>
                <a:t>CATALYSTS</a:t>
              </a:r>
            </a:p>
          </p:txBody>
        </p:sp>
        <p:sp>
          <p:nvSpPr>
            <p:cNvPr id="18" name="Rectangle 17">
              <a:extLst>
                <a:ext uri="{FF2B5EF4-FFF2-40B4-BE49-F238E27FC236}">
                  <a16:creationId xmlns:a16="http://schemas.microsoft.com/office/drawing/2014/main" id="{A04AF43E-4DBA-5CF9-C649-D735CD99CF89}"/>
                </a:ext>
              </a:extLst>
            </p:cNvPr>
            <p:cNvSpPr/>
            <p:nvPr/>
          </p:nvSpPr>
          <p:spPr>
            <a:xfrm>
              <a:off x="14604683" y="3506431"/>
              <a:ext cx="2235523" cy="3959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spcBef>
                  <a:spcPts val="1200"/>
                </a:spcBef>
                <a:spcAft>
                  <a:spcPts val="1800"/>
                </a:spcAft>
                <a:defRPr/>
              </a:pPr>
              <a:endParaRPr lang="en-US" b="1" dirty="0">
                <a:solidFill>
                  <a:schemeClr val="tx2">
                    <a:lumMod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39E67A4-6AEC-231A-56E0-DFFDD88935EE}"/>
                </a:ext>
              </a:extLst>
            </p:cNvPr>
            <p:cNvSpPr txBox="1"/>
            <p:nvPr/>
          </p:nvSpPr>
          <p:spPr>
            <a:xfrm>
              <a:off x="9906000" y="5780417"/>
              <a:ext cx="4343400" cy="540380"/>
            </a:xfrm>
            <a:prstGeom prst="rect">
              <a:avLst/>
            </a:prstGeom>
            <a:noFill/>
          </p:spPr>
          <p:txBody>
            <a:bodyPr wrap="square" rtlCol="0">
              <a:spAutoFit/>
            </a:bodyPr>
            <a:lstStyle/>
            <a:p>
              <a:pPr marL="182563" indent="-182563" defTabSz="914377">
                <a:spcAft>
                  <a:spcPts val="600"/>
                </a:spcAft>
                <a:buFont typeface="Wingdings" panose="05000000000000000000" pitchFamily="2" charset="2"/>
                <a:buChar char="§"/>
                <a:defRPr/>
              </a:pPr>
              <a:endParaRPr lang="en-US" b="1" dirty="0">
                <a:solidFill>
                  <a:schemeClr val="tx2">
                    <a:lumMod val="50000"/>
                  </a:schemeClr>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402A7435-24B3-6C14-A6F0-69CCFBCA8A3C}"/>
                </a:ext>
              </a:extLst>
            </p:cNvPr>
            <p:cNvCxnSpPr/>
            <p:nvPr/>
          </p:nvCxnSpPr>
          <p:spPr>
            <a:xfrm>
              <a:off x="14979713" y="5219700"/>
              <a:ext cx="1447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67D39392-47F9-977C-DDD0-F2BDF5117A2E}"/>
              </a:ext>
            </a:extLst>
          </p:cNvPr>
          <p:cNvSpPr/>
          <p:nvPr/>
        </p:nvSpPr>
        <p:spPr>
          <a:xfrm>
            <a:off x="7149431" y="2659992"/>
            <a:ext cx="4917260" cy="3437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dirty="0">
                <a:solidFill>
                  <a:schemeClr val="tx2">
                    <a:lumMod val="50000"/>
                  </a:schemeClr>
                </a:solidFill>
                <a:latin typeface="Arial" panose="020B0604020202020204" pitchFamily="34" charset="0"/>
                <a:cs typeface="Arial" panose="020B0604020202020204" pitchFamily="34" charset="0"/>
              </a:rPr>
              <a:t>EXPLORATION RESULTS</a:t>
            </a:r>
            <a:endParaRPr lang="en-US" sz="1700" dirty="0">
              <a:solidFill>
                <a:schemeClr val="tx2">
                  <a:lumMod val="50000"/>
                </a:schemeClr>
              </a:solidFill>
              <a:latin typeface="Arial" panose="020B0604020202020204" pitchFamily="34" charset="0"/>
              <a:cs typeface="Arial" panose="020B0604020202020204" pitchFamily="34" charset="0"/>
            </a:endParaRP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Year-Round News</a:t>
            </a: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Funded for 2023 Drill program</a:t>
            </a:r>
          </a:p>
          <a:p>
            <a:endParaRPr lang="en-US" sz="2400" dirty="0">
              <a:solidFill>
                <a:schemeClr val="tx2">
                  <a:lumMod val="50000"/>
                </a:schemeClr>
              </a:solidFill>
              <a:latin typeface="Arial" panose="020B0604020202020204" pitchFamily="34" charset="0"/>
              <a:cs typeface="Arial" panose="020B0604020202020204" pitchFamily="34" charset="0"/>
            </a:endParaRPr>
          </a:p>
          <a:p>
            <a:r>
              <a:rPr lang="en-US" sz="1700" b="1" dirty="0">
                <a:solidFill>
                  <a:schemeClr val="tx2">
                    <a:lumMod val="50000"/>
                  </a:schemeClr>
                </a:solidFill>
                <a:latin typeface="Arial" panose="020B0604020202020204" pitchFamily="34" charset="0"/>
                <a:cs typeface="Arial" panose="020B0604020202020204" pitchFamily="34" charset="0"/>
              </a:rPr>
              <a:t>4 M Oz INFERRED RESOURCE</a:t>
            </a:r>
          </a:p>
          <a:p>
            <a:endParaRPr lang="en-US" sz="2400" b="1" dirty="0">
              <a:solidFill>
                <a:schemeClr val="tx2">
                  <a:lumMod val="50000"/>
                </a:schemeClr>
              </a:solidFill>
              <a:latin typeface="Arial" panose="020B0604020202020204" pitchFamily="34" charset="0"/>
              <a:cs typeface="Arial" panose="020B0604020202020204" pitchFamily="34" charset="0"/>
            </a:endParaRPr>
          </a:p>
          <a:p>
            <a:r>
              <a:rPr lang="en-US" sz="1700" b="1" dirty="0">
                <a:solidFill>
                  <a:schemeClr val="tx2">
                    <a:lumMod val="50000"/>
                  </a:schemeClr>
                </a:solidFill>
                <a:latin typeface="Arial" panose="020B0604020202020204" pitchFamily="34" charset="0"/>
                <a:cs typeface="Arial" panose="020B0604020202020204" pitchFamily="34" charset="0"/>
              </a:rPr>
              <a:t>50,000m DRILL PROGRAM UNDERWAY</a:t>
            </a: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Resource Expansion</a:t>
            </a: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Higher Grade Starter Area(s)</a:t>
            </a: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Regional Targets</a:t>
            </a:r>
          </a:p>
          <a:p>
            <a:pPr marL="285750" indent="-285750">
              <a:buClr>
                <a:schemeClr val="tx2">
                  <a:lumMod val="50000"/>
                </a:schemeClr>
              </a:buClr>
              <a:buFont typeface="Wingdings" panose="05000000000000000000" pitchFamily="2" charset="2"/>
              <a:buChar char="§"/>
            </a:pPr>
            <a:r>
              <a:rPr lang="en-US" sz="1700" dirty="0">
                <a:solidFill>
                  <a:schemeClr val="tx2">
                    <a:lumMod val="50000"/>
                  </a:schemeClr>
                </a:solidFill>
                <a:latin typeface="Arial" panose="020B0604020202020204" pitchFamily="34" charset="0"/>
                <a:cs typeface="Arial" panose="020B0604020202020204" pitchFamily="34" charset="0"/>
              </a:rPr>
              <a:t>Metallurgy and Technical Work</a:t>
            </a:r>
          </a:p>
          <a:p>
            <a:pPr marL="285750" indent="-285750">
              <a:buFontTx/>
              <a:buChar char="-"/>
            </a:pPr>
            <a:endParaRPr lang="en-US" sz="2400" dirty="0">
              <a:solidFill>
                <a:schemeClr val="tx2">
                  <a:lumMod val="50000"/>
                </a:schemeClr>
              </a:solidFill>
              <a:latin typeface="Arial" panose="020B0604020202020204" pitchFamily="34" charset="0"/>
              <a:cs typeface="Arial" panose="020B0604020202020204" pitchFamily="34" charset="0"/>
            </a:endParaRPr>
          </a:p>
          <a:p>
            <a:r>
              <a:rPr lang="en-US" sz="1700" b="1" dirty="0">
                <a:solidFill>
                  <a:schemeClr val="tx2">
                    <a:lumMod val="50000"/>
                  </a:schemeClr>
                </a:solidFill>
                <a:latin typeface="Arial" panose="020B0604020202020204" pitchFamily="34" charset="0"/>
                <a:cs typeface="Arial" panose="020B0604020202020204" pitchFamily="34" charset="0"/>
              </a:rPr>
              <a:t>INCREASING OZ &amp; QUALITY</a:t>
            </a:r>
          </a:p>
          <a:p>
            <a:endParaRPr lang="en-US" sz="1600" b="1" dirty="0">
              <a:solidFill>
                <a:schemeClr val="tx2">
                  <a:lumMod val="50000"/>
                </a:schemeClr>
              </a:solidFill>
              <a:latin typeface="Arial" panose="020B0604020202020204" pitchFamily="34" charset="0"/>
              <a:cs typeface="Arial" panose="020B0604020202020204" pitchFamily="34" charset="0"/>
            </a:endParaRPr>
          </a:p>
          <a:p>
            <a:pPr>
              <a:lnSpc>
                <a:spcPct val="150000"/>
              </a:lnSpc>
            </a:pPr>
            <a:endParaRPr lang="en-US" sz="1600" dirty="0">
              <a:solidFill>
                <a:schemeClr val="tx2">
                  <a:lumMod val="50000"/>
                </a:schemeClr>
              </a:solidFill>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8B7A8A44-3A6D-0891-BFC6-48BFBB94F513}"/>
              </a:ext>
            </a:extLst>
          </p:cNvPr>
          <p:cNvSpPr/>
          <p:nvPr/>
        </p:nvSpPr>
        <p:spPr>
          <a:xfrm>
            <a:off x="6251635" y="5167364"/>
            <a:ext cx="818825" cy="818825"/>
          </a:xfrm>
          <a:prstGeom prst="ellipse">
            <a:avLst/>
          </a:prstGeom>
          <a:blipFill>
            <a:blip r:embed="rId3" cstate="print">
              <a:extLst>
                <a:ext uri="{28A0092B-C50C-407E-A947-70E740481C1C}">
                  <a14:useLocalDpi xmlns:a14="http://schemas.microsoft.com/office/drawing/2010/main" val="0"/>
                </a:ext>
              </a:extLst>
            </a:blip>
            <a:srcRect/>
            <a:stretch>
              <a:fillRect l="-1000" r="-1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8" name="Oval 47">
            <a:extLst>
              <a:ext uri="{FF2B5EF4-FFF2-40B4-BE49-F238E27FC236}">
                <a16:creationId xmlns:a16="http://schemas.microsoft.com/office/drawing/2014/main" id="{F384838F-8600-299B-C533-E4F58AB2C93A}"/>
              </a:ext>
            </a:extLst>
          </p:cNvPr>
          <p:cNvSpPr/>
          <p:nvPr/>
        </p:nvSpPr>
        <p:spPr>
          <a:xfrm>
            <a:off x="459960" y="4876531"/>
            <a:ext cx="705101" cy="705101"/>
          </a:xfrm>
          <a:prstGeom prst="ellipse">
            <a:avLst/>
          </a:prstGeom>
          <a:blipFill>
            <a:blip r:embed="rId4" cstate="print">
              <a:extLst>
                <a:ext uri="{28A0092B-C50C-407E-A947-70E740481C1C}">
                  <a14:useLocalDpi xmlns:a14="http://schemas.microsoft.com/office/drawing/2010/main" val="0"/>
                </a:ext>
              </a:extLst>
            </a:blip>
            <a:srcRect/>
            <a:stretch>
              <a:fillRect l="-16000" r="-16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9" name="Oval 48">
            <a:extLst>
              <a:ext uri="{FF2B5EF4-FFF2-40B4-BE49-F238E27FC236}">
                <a16:creationId xmlns:a16="http://schemas.microsoft.com/office/drawing/2014/main" id="{4F9BF778-ED45-99EB-8176-D3D3FC905314}"/>
              </a:ext>
            </a:extLst>
          </p:cNvPr>
          <p:cNvSpPr/>
          <p:nvPr/>
        </p:nvSpPr>
        <p:spPr>
          <a:xfrm>
            <a:off x="428755" y="3413130"/>
            <a:ext cx="702455" cy="702455"/>
          </a:xfrm>
          <a:prstGeom prst="ellipse">
            <a:avLst/>
          </a:prstGeom>
          <a:blipFill>
            <a:blip r:embed="rId5" cstate="print">
              <a:extLst>
                <a:ext uri="{28A0092B-C50C-407E-A947-70E740481C1C}">
                  <a14:useLocalDpi xmlns:a14="http://schemas.microsoft.com/office/drawing/2010/main" val="0"/>
                </a:ext>
              </a:extLst>
            </a:blip>
            <a:srcRect/>
            <a:stretch>
              <a:fillRect l="-4000" r="-4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59" name="Picture 58" descr="Icon&#10;&#10;Description automatically generated with medium confidence">
            <a:extLst>
              <a:ext uri="{FF2B5EF4-FFF2-40B4-BE49-F238E27FC236}">
                <a16:creationId xmlns:a16="http://schemas.microsoft.com/office/drawing/2014/main" id="{11D44AAC-DB31-1651-2AA6-45694C924716}"/>
              </a:ext>
            </a:extLst>
          </p:cNvPr>
          <p:cNvPicPr>
            <a:picLocks noChangeAspect="1"/>
          </p:cNvPicPr>
          <p:nvPr/>
        </p:nvPicPr>
        <p:blipFill>
          <a:blip r:embed="rId6"/>
          <a:stretch>
            <a:fillRect/>
          </a:stretch>
        </p:blipFill>
        <p:spPr>
          <a:xfrm>
            <a:off x="313167" y="2238794"/>
            <a:ext cx="904135" cy="844865"/>
          </a:xfrm>
          <a:prstGeom prst="rect">
            <a:avLst/>
          </a:prstGeom>
        </p:spPr>
      </p:pic>
      <p:sp>
        <p:nvSpPr>
          <p:cNvPr id="3" name="Oval 2">
            <a:extLst>
              <a:ext uri="{FF2B5EF4-FFF2-40B4-BE49-F238E27FC236}">
                <a16:creationId xmlns:a16="http://schemas.microsoft.com/office/drawing/2014/main" id="{FACA3175-8F4B-1B9A-1056-C6F5F5B60C5F}"/>
              </a:ext>
            </a:extLst>
          </p:cNvPr>
          <p:cNvSpPr/>
          <p:nvPr/>
        </p:nvSpPr>
        <p:spPr>
          <a:xfrm>
            <a:off x="6272188" y="2252978"/>
            <a:ext cx="687028" cy="687028"/>
          </a:xfrm>
          <a:prstGeom prst="ellipse">
            <a:avLst/>
          </a:prstGeom>
          <a:blipFill>
            <a:blip r:embed="rId7">
              <a:extLst>
                <a:ext uri="{28A0092B-C50C-407E-A947-70E740481C1C}">
                  <a14:useLocalDpi xmlns:a14="http://schemas.microsoft.com/office/drawing/2010/main" val="0"/>
                </a:ext>
              </a:extLst>
            </a:blip>
            <a:srcRect/>
            <a:stretch>
              <a:fillRect l="-48000" r="-48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TextBox 7">
            <a:extLst>
              <a:ext uri="{FF2B5EF4-FFF2-40B4-BE49-F238E27FC236}">
                <a16:creationId xmlns:a16="http://schemas.microsoft.com/office/drawing/2014/main" id="{DC6E5B45-4738-3FC9-142B-F598C395BB7A}"/>
              </a:ext>
            </a:extLst>
          </p:cNvPr>
          <p:cNvSpPr txBox="1"/>
          <p:nvPr/>
        </p:nvSpPr>
        <p:spPr>
          <a:xfrm>
            <a:off x="6400437" y="3344379"/>
            <a:ext cx="527709" cy="430887"/>
          </a:xfrm>
          <a:prstGeom prst="rect">
            <a:avLst/>
          </a:prstGeom>
          <a:noFill/>
        </p:spPr>
        <p:txBody>
          <a:bodyPr wrap="none" rtlCol="0">
            <a:spAutoFit/>
          </a:bodyPr>
          <a:lstStyle/>
          <a:p>
            <a:r>
              <a:rPr lang="en-US" sz="2200" dirty="0">
                <a:latin typeface="Impact" panose="020B0806030902050204" pitchFamily="34" charset="0"/>
              </a:rPr>
              <a:t>4M</a:t>
            </a:r>
          </a:p>
        </p:txBody>
      </p:sp>
      <p:sp>
        <p:nvSpPr>
          <p:cNvPr id="11" name="TextBox 10">
            <a:extLst>
              <a:ext uri="{FF2B5EF4-FFF2-40B4-BE49-F238E27FC236}">
                <a16:creationId xmlns:a16="http://schemas.microsoft.com/office/drawing/2014/main" id="{F26990F2-44B4-5584-59D5-4278A42E75F1}"/>
              </a:ext>
            </a:extLst>
          </p:cNvPr>
          <p:cNvSpPr txBox="1"/>
          <p:nvPr/>
        </p:nvSpPr>
        <p:spPr>
          <a:xfrm>
            <a:off x="6371879" y="3970561"/>
            <a:ext cx="805805" cy="400110"/>
          </a:xfrm>
          <a:prstGeom prst="rect">
            <a:avLst/>
          </a:prstGeom>
          <a:noFill/>
        </p:spPr>
        <p:txBody>
          <a:bodyPr wrap="square" rtlCol="0">
            <a:spAutoFit/>
          </a:bodyPr>
          <a:lstStyle/>
          <a:p>
            <a:r>
              <a:rPr lang="en-US" sz="2000" dirty="0">
                <a:latin typeface="Impact" panose="020B0806030902050204" pitchFamily="34" charset="0"/>
              </a:rPr>
              <a:t>50K+</a:t>
            </a:r>
          </a:p>
        </p:txBody>
      </p:sp>
      <p:pic>
        <p:nvPicPr>
          <p:cNvPr id="1026" name="22215CB2-AB6B-4023-8F76-9D2B82EB2D56">
            <a:extLst>
              <a:ext uri="{FF2B5EF4-FFF2-40B4-BE49-F238E27FC236}">
                <a16:creationId xmlns:a16="http://schemas.microsoft.com/office/drawing/2014/main" id="{22AB9688-DB53-9D5E-B321-006ABD4FB0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112" y="4139303"/>
            <a:ext cx="704088" cy="59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624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BBD7-65FF-12D1-79C0-89D3C86F6E2E}"/>
              </a:ext>
            </a:extLst>
          </p:cNvPr>
          <p:cNvSpPr>
            <a:spLocks noGrp="1"/>
          </p:cNvSpPr>
          <p:nvPr>
            <p:ph type="title"/>
          </p:nvPr>
        </p:nvSpPr>
        <p:spPr/>
        <p:txBody>
          <a:bodyPr>
            <a:normAutofit/>
          </a:bodyPr>
          <a:lstStyle/>
          <a:p>
            <a:r>
              <a:rPr lang="en-CA" dirty="0"/>
              <a:t>FORWARD LOOKING STATEMENTS</a:t>
            </a:r>
          </a:p>
        </p:txBody>
      </p:sp>
      <p:sp>
        <p:nvSpPr>
          <p:cNvPr id="3" name="Content Placeholder 2">
            <a:extLst>
              <a:ext uri="{FF2B5EF4-FFF2-40B4-BE49-F238E27FC236}">
                <a16:creationId xmlns:a16="http://schemas.microsoft.com/office/drawing/2014/main" id="{9B751D79-0D88-2134-F892-6976978890DE}"/>
              </a:ext>
            </a:extLst>
          </p:cNvPr>
          <p:cNvSpPr>
            <a:spLocks noGrp="1"/>
          </p:cNvSpPr>
          <p:nvPr>
            <p:ph idx="1"/>
          </p:nvPr>
        </p:nvSpPr>
        <p:spPr/>
        <p:txBody>
          <a:bodyPr>
            <a:noAutofit/>
          </a:bodyPr>
          <a:lstStyle/>
          <a:p>
            <a:pPr marL="0" indent="0" algn="just">
              <a:lnSpc>
                <a:spcPct val="105000"/>
              </a:lnSpc>
              <a:spcBef>
                <a:spcPts val="0"/>
              </a:spcBef>
              <a:buNone/>
            </a:pPr>
            <a:r>
              <a:rPr lang="en-US" sz="1100" dirty="0">
                <a:solidFill>
                  <a:srgbClr val="000000"/>
                </a:solidFill>
              </a:rPr>
              <a:t>This presentation contains forward-looking information, which is not comprised of historical facts. Such information can generally be identified by the use of forwarding-looking wording such as “may”, “will”, “expect”, “estimate”, “anticipate”, “intend”, “believe” and “continue” or the negative thereof or similar variations.  Forward-looking information involves risks, uncertainties and other factors that could cause actual events, results, performance, prospects and opportunities to differ materially from those expressed or implied by such forward-looking information.  Forward looking information in this presentation includes, but is not limited to, the potential for the Powerline and Airstrip Deposits and </a:t>
            </a:r>
            <a:r>
              <a:rPr lang="en-US" sz="1100" dirty="0" err="1">
                <a:solidFill>
                  <a:srgbClr val="000000"/>
                </a:solidFill>
              </a:rPr>
              <a:t>Aurex</a:t>
            </a:r>
            <a:r>
              <a:rPr lang="en-US" sz="1100" dirty="0">
                <a:solidFill>
                  <a:srgbClr val="000000"/>
                </a:solidFill>
              </a:rPr>
              <a:t> Hill Zone to host on-surface and near-surface gold mineralization; the future expansion of the mineralized footprint at the Powerline and Airstrip Deposits; future drilling at the </a:t>
            </a:r>
            <a:r>
              <a:rPr lang="en-US" sz="1100" dirty="0" err="1">
                <a:solidFill>
                  <a:srgbClr val="000000"/>
                </a:solidFill>
              </a:rPr>
              <a:t>AurMac</a:t>
            </a:r>
            <a:r>
              <a:rPr lang="en-US" sz="1100" dirty="0">
                <a:solidFill>
                  <a:srgbClr val="000000"/>
                </a:solidFill>
              </a:rPr>
              <a:t> Property and the expected timing thereof; the timing and expected scope of the planned 2022 </a:t>
            </a:r>
            <a:r>
              <a:rPr lang="en-US" sz="1100" dirty="0" err="1">
                <a:solidFill>
                  <a:srgbClr val="000000"/>
                </a:solidFill>
              </a:rPr>
              <a:t>AurMac</a:t>
            </a:r>
            <a:r>
              <a:rPr lang="en-US" sz="1100" dirty="0">
                <a:solidFill>
                  <a:srgbClr val="000000"/>
                </a:solidFill>
              </a:rPr>
              <a:t> Property exploration program; Banyan’s objectives, goals or future plans; statements regarding exploration expectations, exploration or development plans; and mineral resource estimates.  Factors that could cause actual results to differ materially from such forward-looking information include, but are not limited to, uncertainties inherent in resource estimates, capital and operating costs varying significantly from estimates, the preliminary nature of metallurgical test results, delays in obtaining or failures to obtain required governmental, environmental or other project approvals, political risks, uncertainties relating to the availability and costs of financing needed in the future, changes in equity markets, inflation, changes in exchange rates, fluctuations in commodity prices, environmental liability and insurance; reliance on key personnel; the potential for conflicts of interest among certain officers, directors or promoters with certain other projects; competition; dilution; the volatility of common share price and volume, delays in the development of projects and the other risks involved in the mineral exploration and development industry, enhanced risks inherent to conducting business in any jurisdiction, and those risks set out in Banyan’s public documents filed on SEDAR.  Although Banyan believes that the assumptions and factors used in preparing the forward-looking information in this presentation are reasonable, undue reliance should not be placed on such information, which only applies as of the date of this presentation, and no assurance can be given that such events will occur in the disclosed time frames or at all.  Banyan disclaims any intention or obligation to update or revise any forward-looking information, whether as a result of new information, future events or otherwise, other than as required by law. </a:t>
            </a:r>
          </a:p>
          <a:p>
            <a:pPr marL="0" indent="0" algn="just">
              <a:lnSpc>
                <a:spcPct val="105000"/>
              </a:lnSpc>
              <a:spcBef>
                <a:spcPts val="0"/>
              </a:spcBef>
              <a:buNone/>
            </a:pPr>
            <a:endParaRPr lang="en-US" sz="1100" dirty="0">
              <a:solidFill>
                <a:srgbClr val="000000"/>
              </a:solidFill>
            </a:endParaRPr>
          </a:p>
          <a:p>
            <a:pPr marL="0" indent="0" algn="just">
              <a:lnSpc>
                <a:spcPct val="105000"/>
              </a:lnSpc>
              <a:spcBef>
                <a:spcPts val="0"/>
              </a:spcBef>
              <a:buNone/>
            </a:pPr>
            <a:r>
              <a:rPr lang="en-US" sz="1100" dirty="0">
                <a:solidFill>
                  <a:srgbClr val="000000"/>
                </a:solidFill>
              </a:rPr>
              <a:t>Cautionary Note to U.S. Investors Concerning Estimates of Measured, Indicated and Inferred Resources:  This presentation uses the terms “Measured”, “Indicated” and “Inferred” Resources. U.S. investors are advised that while such terms are recognized and required by Canadian regulations, the Securities and Exchange Commission does not recognize them. “Inferred Resources” have a great amount of uncertainty as to their existence, and great uncertainty as to their economic and legal feasibility. It cannot be assumed that all or any part of an inferred resource will ever be upgraded to a higher category. Under Canadian rules, estimates of Inferred Resources may not form the basis of feasibility or other economic studies. U.S. investors are cautioned not to assume that all or any part of an Inferred Mineral Resource exists, or is economically or legally mineable.</a:t>
            </a:r>
          </a:p>
          <a:p>
            <a:pPr marL="0" indent="0" algn="just">
              <a:lnSpc>
                <a:spcPct val="105000"/>
              </a:lnSpc>
              <a:spcBef>
                <a:spcPts val="0"/>
              </a:spcBef>
              <a:buNone/>
            </a:pPr>
            <a:endParaRPr lang="en-US" sz="1100" dirty="0">
              <a:solidFill>
                <a:srgbClr val="000000"/>
              </a:solidFill>
            </a:endParaRPr>
          </a:p>
          <a:p>
            <a:pPr marL="0" indent="0" algn="just">
              <a:lnSpc>
                <a:spcPct val="105000"/>
              </a:lnSpc>
              <a:spcBef>
                <a:spcPts val="0"/>
              </a:spcBef>
              <a:buNone/>
            </a:pPr>
            <a:r>
              <a:rPr lang="en-US" sz="1100" b="1" dirty="0">
                <a:solidFill>
                  <a:srgbClr val="000000"/>
                </a:solidFill>
              </a:rPr>
              <a:t>Qualified Person:</a:t>
            </a:r>
          </a:p>
          <a:p>
            <a:pPr marL="0" indent="0" algn="just">
              <a:lnSpc>
                <a:spcPct val="105000"/>
              </a:lnSpc>
              <a:spcBef>
                <a:spcPts val="0"/>
              </a:spcBef>
              <a:buNone/>
            </a:pPr>
            <a:r>
              <a:rPr lang="en-US" sz="1100" dirty="0">
                <a:solidFill>
                  <a:srgbClr val="000000"/>
                </a:solidFill>
              </a:rPr>
              <a:t>Paul D. Gray, </a:t>
            </a:r>
            <a:r>
              <a:rPr lang="en-US" sz="1100" dirty="0" err="1">
                <a:solidFill>
                  <a:srgbClr val="000000"/>
                </a:solidFill>
              </a:rPr>
              <a:t>P.Geo</a:t>
            </a:r>
            <a:r>
              <a:rPr lang="en-US" sz="1100" dirty="0">
                <a:solidFill>
                  <a:srgbClr val="000000"/>
                </a:solidFill>
              </a:rPr>
              <a:t>. is a “qualified person” within the meaning of such term as set forth in National Instrument 43-101 of the Canadian Securities Administrators, has verified and supervised the preparation of all of the scientific and technical information contained in this presentation.</a:t>
            </a:r>
          </a:p>
          <a:p>
            <a:pPr marL="0" indent="0">
              <a:lnSpc>
                <a:spcPct val="105000"/>
              </a:lnSpc>
              <a:spcBef>
                <a:spcPts val="0"/>
              </a:spcBef>
              <a:buNone/>
            </a:pPr>
            <a:endParaRPr lang="en-CA" sz="1100" dirty="0"/>
          </a:p>
        </p:txBody>
      </p:sp>
      <p:sp>
        <p:nvSpPr>
          <p:cNvPr id="4" name="Slide Number Placeholder 3">
            <a:extLst>
              <a:ext uri="{FF2B5EF4-FFF2-40B4-BE49-F238E27FC236}">
                <a16:creationId xmlns:a16="http://schemas.microsoft.com/office/drawing/2014/main" id="{D4D0D242-8F6B-5677-6E32-29D9C3CA9735}"/>
              </a:ext>
            </a:extLst>
          </p:cNvPr>
          <p:cNvSpPr>
            <a:spLocks noGrp="1"/>
          </p:cNvSpPr>
          <p:nvPr>
            <p:ph type="sldNum" sz="quarter" idx="23"/>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1095832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grass, outdoor&#10;&#10;Description automatically generated">
            <a:extLst>
              <a:ext uri="{FF2B5EF4-FFF2-40B4-BE49-F238E27FC236}">
                <a16:creationId xmlns:a16="http://schemas.microsoft.com/office/drawing/2014/main" id="{ADEC897D-E604-D8B8-4D14-BE1388689C70}"/>
              </a:ext>
            </a:extLst>
          </p:cNvPr>
          <p:cNvPicPr>
            <a:picLocks noChangeAspect="1"/>
          </p:cNvPicPr>
          <p:nvPr/>
        </p:nvPicPr>
        <p:blipFill>
          <a:blip r:embed="rId2"/>
          <a:stretch>
            <a:fillRect/>
          </a:stretch>
        </p:blipFill>
        <p:spPr>
          <a:xfrm>
            <a:off x="5854595" y="1265325"/>
            <a:ext cx="5731816" cy="3234485"/>
          </a:xfrm>
          <a:prstGeom prst="rect">
            <a:avLst/>
          </a:prstGeom>
        </p:spPr>
      </p:pic>
      <p:sp>
        <p:nvSpPr>
          <p:cNvPr id="2" name="Title 1">
            <a:extLst>
              <a:ext uri="{FF2B5EF4-FFF2-40B4-BE49-F238E27FC236}">
                <a16:creationId xmlns:a16="http://schemas.microsoft.com/office/drawing/2014/main" id="{DC3E9310-692E-0FA0-2D24-608D36AA5987}"/>
              </a:ext>
            </a:extLst>
          </p:cNvPr>
          <p:cNvSpPr>
            <a:spLocks noGrp="1"/>
          </p:cNvSpPr>
          <p:nvPr>
            <p:ph type="title"/>
          </p:nvPr>
        </p:nvSpPr>
        <p:spPr>
          <a:xfrm>
            <a:off x="308113" y="8871"/>
            <a:ext cx="10137913" cy="1071171"/>
          </a:xfrm>
        </p:spPr>
        <p:txBody>
          <a:bodyPr>
            <a:normAutofit/>
          </a:bodyPr>
          <a:lstStyle/>
          <a:p>
            <a:r>
              <a:rPr lang="en-US" dirty="0"/>
              <a:t>STRATEGIC ADVANTAGE: TOP 5 REASONS TO INVEST</a:t>
            </a:r>
            <a:endParaRPr lang="en-CA" dirty="0"/>
          </a:p>
        </p:txBody>
      </p:sp>
      <p:sp>
        <p:nvSpPr>
          <p:cNvPr id="4" name="Slide Number Placeholder 3">
            <a:extLst>
              <a:ext uri="{FF2B5EF4-FFF2-40B4-BE49-F238E27FC236}">
                <a16:creationId xmlns:a16="http://schemas.microsoft.com/office/drawing/2014/main" id="{57D7A64C-6442-0DE5-68C6-96E972479E7C}"/>
              </a:ext>
            </a:extLst>
          </p:cNvPr>
          <p:cNvSpPr>
            <a:spLocks noGrp="1"/>
          </p:cNvSpPr>
          <p:nvPr>
            <p:ph type="sldNum" sz="quarter" idx="23"/>
          </p:nvPr>
        </p:nvSpPr>
        <p:spPr/>
        <p:txBody>
          <a:bodyPr/>
          <a:lstStyle/>
          <a:p>
            <a:fld id="{294A09A9-5501-47C1-A89A-A340965A2BE2}" type="slidenum">
              <a:rPr lang="en-US" smtClean="0"/>
              <a:pPr/>
              <a:t>3</a:t>
            </a:fld>
            <a:endParaRPr lang="en-US" dirty="0"/>
          </a:p>
        </p:txBody>
      </p:sp>
      <p:graphicFrame>
        <p:nvGraphicFramePr>
          <p:cNvPr id="15" name="Diagram 14">
            <a:extLst>
              <a:ext uri="{FF2B5EF4-FFF2-40B4-BE49-F238E27FC236}">
                <a16:creationId xmlns:a16="http://schemas.microsoft.com/office/drawing/2014/main" id="{85B397FA-713E-F560-4772-CDEB9F8A6EFB}"/>
              </a:ext>
            </a:extLst>
          </p:cNvPr>
          <p:cNvGraphicFramePr/>
          <p:nvPr>
            <p:extLst>
              <p:ext uri="{D42A27DB-BD31-4B8C-83A1-F6EECF244321}">
                <p14:modId xmlns:p14="http://schemas.microsoft.com/office/powerpoint/2010/main" val="429062711"/>
              </p:ext>
            </p:extLst>
          </p:nvPr>
        </p:nvGraphicFramePr>
        <p:xfrm>
          <a:off x="-21661" y="919803"/>
          <a:ext cx="5376752" cy="56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75736CF4-EC8E-E324-C211-C357BB9967B4}"/>
              </a:ext>
            </a:extLst>
          </p:cNvPr>
          <p:cNvSpPr txBox="1"/>
          <p:nvPr/>
        </p:nvSpPr>
        <p:spPr>
          <a:xfrm>
            <a:off x="5842209" y="4565827"/>
            <a:ext cx="5948218" cy="2031325"/>
          </a:xfrm>
          <a:prstGeom prst="rect">
            <a:avLst/>
          </a:prstGeom>
          <a:noFill/>
        </p:spPr>
        <p:txBody>
          <a:bodyPr wrap="square" rtlCol="0">
            <a:spAutoFit/>
          </a:bodyPr>
          <a:lstStyle/>
          <a:p>
            <a:pPr algn="ctr">
              <a:tabLst>
                <a:tab pos="1377848" algn="l"/>
              </a:tabLst>
            </a:pPr>
            <a:r>
              <a:rPr lang="en-US" sz="1600" b="1" dirty="0">
                <a:solidFill>
                  <a:schemeClr val="tx2">
                    <a:lumMod val="50000"/>
                  </a:schemeClr>
                </a:solidFill>
                <a:latin typeface="Arial" panose="020B0604020202020204" pitchFamily="34" charset="0"/>
                <a:cs typeface="Arial" panose="020B0604020202020204" pitchFamily="34" charset="0"/>
              </a:rPr>
              <a:t>Pit Constrained Resource: 4 Million Ounces @ 0.6 g/t Au</a:t>
            </a:r>
          </a:p>
          <a:p>
            <a:pPr algn="ctr">
              <a:tabLst>
                <a:tab pos="1377848" algn="l"/>
              </a:tabLst>
            </a:pPr>
            <a:endParaRPr lang="en-US" sz="1600" b="1" dirty="0">
              <a:solidFill>
                <a:srgbClr val="757678"/>
              </a:solidFill>
              <a:latin typeface="Arial" panose="020B0604020202020204" pitchFamily="34" charset="0"/>
              <a:cs typeface="Arial" panose="020B0604020202020204" pitchFamily="34" charset="0"/>
            </a:endParaRPr>
          </a:p>
          <a:p>
            <a:pPr algn="ctr">
              <a:tabLst>
                <a:tab pos="1377848" algn="l"/>
              </a:tabLst>
            </a:pPr>
            <a:r>
              <a:rPr lang="en-US" sz="1600" b="1" dirty="0" err="1">
                <a:solidFill>
                  <a:srgbClr val="757678"/>
                </a:solidFill>
                <a:latin typeface="Arial" panose="020B0604020202020204" pitchFamily="34" charset="0"/>
                <a:cs typeface="Arial" panose="020B0604020202020204" pitchFamily="34" charset="0"/>
              </a:rPr>
              <a:t>Aurex</a:t>
            </a:r>
            <a:r>
              <a:rPr lang="en-US" sz="1600" b="1" dirty="0">
                <a:solidFill>
                  <a:srgbClr val="757678"/>
                </a:solidFill>
                <a:latin typeface="Arial" panose="020B0604020202020204" pitchFamily="34" charset="0"/>
                <a:cs typeface="Arial" panose="020B0604020202020204" pitchFamily="34" charset="0"/>
              </a:rPr>
              <a:t> Hill – 215,000</a:t>
            </a:r>
            <a:r>
              <a:rPr lang="en-US" sz="1600" dirty="0">
                <a:solidFill>
                  <a:srgbClr val="757678"/>
                </a:solidFill>
                <a:latin typeface="Arial" panose="020B0604020202020204" pitchFamily="34" charset="0"/>
                <a:cs typeface="Arial" panose="020B0604020202020204" pitchFamily="34" charset="0"/>
              </a:rPr>
              <a:t> oz at 0.53 g/t at 0.3 g/t Au cutoff </a:t>
            </a:r>
          </a:p>
          <a:p>
            <a:pPr algn="ctr">
              <a:tabLst>
                <a:tab pos="1377848" algn="l"/>
              </a:tabLst>
            </a:pPr>
            <a:r>
              <a:rPr lang="en-US" sz="1600" b="1" dirty="0">
                <a:solidFill>
                  <a:srgbClr val="757678"/>
                </a:solidFill>
                <a:latin typeface="Arial" panose="020B0604020202020204" pitchFamily="34" charset="0"/>
                <a:cs typeface="Arial" panose="020B0604020202020204" pitchFamily="34" charset="0"/>
              </a:rPr>
              <a:t> Airstrip – 874,000</a:t>
            </a:r>
            <a:r>
              <a:rPr lang="en-US" sz="1600" dirty="0">
                <a:solidFill>
                  <a:srgbClr val="757678"/>
                </a:solidFill>
                <a:latin typeface="Arial" panose="020B0604020202020204" pitchFamily="34" charset="0"/>
                <a:cs typeface="Arial" panose="020B0604020202020204" pitchFamily="34" charset="0"/>
              </a:rPr>
              <a:t> oz at 0.64 g/t Au at 0.2 g/t Au cutoff </a:t>
            </a:r>
          </a:p>
          <a:p>
            <a:pPr algn="ctr">
              <a:tabLst>
                <a:tab pos="1377848" algn="l"/>
              </a:tabLst>
            </a:pPr>
            <a:r>
              <a:rPr lang="en-US" sz="1600" b="1" dirty="0">
                <a:solidFill>
                  <a:srgbClr val="757678"/>
                </a:solidFill>
                <a:latin typeface="Arial" panose="020B0604020202020204" pitchFamily="34" charset="0"/>
                <a:cs typeface="Arial" panose="020B0604020202020204" pitchFamily="34" charset="0"/>
              </a:rPr>
              <a:t>Powerline – 2,897,000 oz Au at 0.59 </a:t>
            </a:r>
            <a:r>
              <a:rPr lang="en-US" sz="1600" dirty="0">
                <a:solidFill>
                  <a:srgbClr val="757678"/>
                </a:solidFill>
                <a:latin typeface="Arial" panose="020B0604020202020204" pitchFamily="34" charset="0"/>
                <a:cs typeface="Arial" panose="020B0604020202020204" pitchFamily="34" charset="0"/>
              </a:rPr>
              <a:t>g/t Au at 0.2 g/t Au cutoff </a:t>
            </a:r>
          </a:p>
          <a:p>
            <a:pPr algn="ctr">
              <a:tabLst>
                <a:tab pos="1377848" algn="l"/>
              </a:tabLst>
            </a:pPr>
            <a:endParaRPr lang="en-US" sz="1600" dirty="0">
              <a:solidFill>
                <a:srgbClr val="757678"/>
              </a:solidFill>
              <a:latin typeface="Arial" panose="020B0604020202020204" pitchFamily="34" charset="0"/>
              <a:cs typeface="Arial" panose="020B0604020202020204" pitchFamily="34" charset="0"/>
            </a:endParaRPr>
          </a:p>
          <a:p>
            <a:pPr algn="ctr">
              <a:tabLst>
                <a:tab pos="1377848" algn="l"/>
              </a:tabLst>
            </a:pPr>
            <a:r>
              <a:rPr lang="en-US" sz="1000" i="1" dirty="0">
                <a:solidFill>
                  <a:srgbClr val="757678"/>
                </a:solidFill>
                <a:latin typeface="Arial" panose="020B0604020202020204" pitchFamily="34" charset="0"/>
                <a:cs typeface="Arial" panose="020B0604020202020204" pitchFamily="34" charset="0"/>
              </a:rPr>
              <a:t>(Prepared in accordance with NI-43-101 standards)</a:t>
            </a:r>
          </a:p>
          <a:p>
            <a:pPr algn="ctr"/>
            <a:r>
              <a:rPr lang="en-US" sz="1000" i="1" dirty="0">
                <a:solidFill>
                  <a:srgbClr val="757678"/>
                </a:solidFill>
                <a:latin typeface="Arial" panose="020B0604020202020204" pitchFamily="34" charset="0"/>
                <a:cs typeface="Arial" panose="020B0604020202020204" pitchFamily="34" charset="0"/>
              </a:rPr>
              <a:t>Reference News Release :May 17, 2022. Marc Justras, P.Eng, M.A.Sc., Ginto Consulting Inc. </a:t>
            </a:r>
          </a:p>
          <a:p>
            <a:pPr algn="ctr"/>
            <a:r>
              <a:rPr lang="en-US" sz="1000" i="1" dirty="0">
                <a:solidFill>
                  <a:srgbClr val="757678"/>
                </a:solidFill>
                <a:latin typeface="Arial" panose="020B0604020202020204" pitchFamily="34" charset="0"/>
                <a:cs typeface="Arial" panose="020B0604020202020204" pitchFamily="34" charset="0"/>
              </a:rPr>
              <a:t>Technical Report filed June 29, 2022</a:t>
            </a:r>
          </a:p>
        </p:txBody>
      </p:sp>
      <p:sp>
        <p:nvSpPr>
          <p:cNvPr id="3" name="Rectangle 2">
            <a:extLst>
              <a:ext uri="{FF2B5EF4-FFF2-40B4-BE49-F238E27FC236}">
                <a16:creationId xmlns:a16="http://schemas.microsoft.com/office/drawing/2014/main" id="{FDD27B2F-7D51-6429-CDBC-A1F198AF8DC0}"/>
              </a:ext>
            </a:extLst>
          </p:cNvPr>
          <p:cNvSpPr/>
          <p:nvPr/>
        </p:nvSpPr>
        <p:spPr>
          <a:xfrm>
            <a:off x="5854595" y="1171336"/>
            <a:ext cx="5731816" cy="54864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MAY 2022 AURMAC INFERRED RESOURCE</a:t>
            </a:r>
          </a:p>
        </p:txBody>
      </p:sp>
      <p:pic>
        <p:nvPicPr>
          <p:cNvPr id="5" name="Graphic 4" descr="Marker with solid fill">
            <a:extLst>
              <a:ext uri="{FF2B5EF4-FFF2-40B4-BE49-F238E27FC236}">
                <a16:creationId xmlns:a16="http://schemas.microsoft.com/office/drawing/2014/main" id="{97A4D04C-5681-4083-96E8-364A849E4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43090" y="2614000"/>
            <a:ext cx="317019" cy="317019"/>
          </a:xfrm>
          <a:prstGeom prst="rect">
            <a:avLst/>
          </a:prstGeom>
        </p:spPr>
      </p:pic>
      <p:pic>
        <p:nvPicPr>
          <p:cNvPr id="6" name="Graphic 5" descr="Marker with solid fill">
            <a:extLst>
              <a:ext uri="{FF2B5EF4-FFF2-40B4-BE49-F238E27FC236}">
                <a16:creationId xmlns:a16="http://schemas.microsoft.com/office/drawing/2014/main" id="{EBDEB7FA-EDC2-2E94-C497-F8D3AF5D1F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55977" y="2801656"/>
            <a:ext cx="317019" cy="317019"/>
          </a:xfrm>
          <a:prstGeom prst="rect">
            <a:avLst/>
          </a:prstGeom>
        </p:spPr>
      </p:pic>
      <p:pic>
        <p:nvPicPr>
          <p:cNvPr id="7" name="Graphic 6" descr="Marker with solid fill">
            <a:extLst>
              <a:ext uri="{FF2B5EF4-FFF2-40B4-BE49-F238E27FC236}">
                <a16:creationId xmlns:a16="http://schemas.microsoft.com/office/drawing/2014/main" id="{A0D320B1-3DF4-EF96-1712-BFAF2201C2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17092" y="2762461"/>
            <a:ext cx="317019" cy="317019"/>
          </a:xfrm>
          <a:prstGeom prst="rect">
            <a:avLst/>
          </a:prstGeom>
        </p:spPr>
      </p:pic>
    </p:spTree>
    <p:extLst>
      <p:ext uri="{BB962C8B-B14F-4D97-AF65-F5344CB8AC3E}">
        <p14:creationId xmlns:p14="http://schemas.microsoft.com/office/powerpoint/2010/main" val="3704436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6341207-9870-7EFE-3512-9BF9696939F7}"/>
              </a:ext>
            </a:extLst>
          </p:cNvPr>
          <p:cNvSpPr>
            <a:spLocks noGrp="1"/>
          </p:cNvSpPr>
          <p:nvPr>
            <p:ph type="sldNum" sz="quarter" idx="23"/>
          </p:nvPr>
        </p:nvSpPr>
        <p:spPr>
          <a:xfrm>
            <a:off x="10903083" y="6443932"/>
            <a:ext cx="1097692" cy="320673"/>
          </a:xfrm>
        </p:spPr>
        <p:txBody>
          <a:bodyPr/>
          <a:lstStyle/>
          <a:p>
            <a:fld id="{294A09A9-5501-47C1-A89A-A340965A2BE2}" type="slidenum">
              <a:rPr lang="en-US" smtClean="0"/>
              <a:pPr/>
              <a:t>4</a:t>
            </a:fld>
            <a:endParaRPr lang="en-US" dirty="0"/>
          </a:p>
        </p:txBody>
      </p:sp>
      <p:grpSp>
        <p:nvGrpSpPr>
          <p:cNvPr id="6" name="Group 5">
            <a:extLst>
              <a:ext uri="{FF2B5EF4-FFF2-40B4-BE49-F238E27FC236}">
                <a16:creationId xmlns:a16="http://schemas.microsoft.com/office/drawing/2014/main" id="{1C6A0292-B02E-F7E4-3F3E-BD53D3ED68E2}"/>
              </a:ext>
            </a:extLst>
          </p:cNvPr>
          <p:cNvGrpSpPr/>
          <p:nvPr/>
        </p:nvGrpSpPr>
        <p:grpSpPr>
          <a:xfrm>
            <a:off x="359271" y="1142586"/>
            <a:ext cx="5212080" cy="2141071"/>
            <a:chOff x="359271" y="931720"/>
            <a:chExt cx="5212080" cy="2141071"/>
          </a:xfrm>
        </p:grpSpPr>
        <p:sp>
          <p:nvSpPr>
            <p:cNvPr id="7" name="Rectangle 6">
              <a:extLst>
                <a:ext uri="{FF2B5EF4-FFF2-40B4-BE49-F238E27FC236}">
                  <a16:creationId xmlns:a16="http://schemas.microsoft.com/office/drawing/2014/main" id="{9FFCD348-1C6F-8432-A807-D61C80DFA27A}"/>
                </a:ext>
              </a:extLst>
            </p:cNvPr>
            <p:cNvSpPr/>
            <p:nvPr/>
          </p:nvSpPr>
          <p:spPr>
            <a:xfrm>
              <a:off x="359271" y="931720"/>
              <a:ext cx="5212080" cy="5486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NEW YUKON GOLD RUSH</a:t>
              </a:r>
            </a:p>
          </p:txBody>
        </p:sp>
        <p:sp>
          <p:nvSpPr>
            <p:cNvPr id="8" name="Round Same-side Corner of Rectangle 4">
              <a:extLst>
                <a:ext uri="{FF2B5EF4-FFF2-40B4-BE49-F238E27FC236}">
                  <a16:creationId xmlns:a16="http://schemas.microsoft.com/office/drawing/2014/main" id="{9AE28985-9E79-070D-9539-8F4AF5BAA63B}"/>
                </a:ext>
              </a:extLst>
            </p:cNvPr>
            <p:cNvSpPr txBox="1"/>
            <p:nvPr/>
          </p:nvSpPr>
          <p:spPr>
            <a:xfrm>
              <a:off x="755939" y="1637747"/>
              <a:ext cx="3751405" cy="1435044"/>
            </a:xfrm>
            <a:prstGeom prst="rect">
              <a:avLst/>
            </a:prstGeom>
          </p:spPr>
          <p:txBody>
            <a:bodyPr vert="horz" lIns="91440" tIns="45720" rIns="91440" bIns="45720" rtlCol="0">
              <a:noAutofit/>
            </a:bodyPr>
            <a:lstStyle>
              <a:lvl1pPr marL="342900" indent="-342900">
                <a:lnSpc>
                  <a:spcPct val="90000"/>
                </a:lnSpc>
                <a:spcBef>
                  <a:spcPts val="1000"/>
                </a:spcBef>
                <a:buClr>
                  <a:schemeClr val="bg2"/>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1pPr>
              <a:lvl2pPr marL="800100" indent="-342900">
                <a:lnSpc>
                  <a:spcPct val="90000"/>
                </a:lnSpc>
                <a:spcBef>
                  <a:spcPts val="500"/>
                </a:spcBef>
                <a:buClr>
                  <a:schemeClr val="bg2"/>
                </a:buClr>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2pPr>
              <a:lvl3pPr marL="1200150" indent="-285750">
                <a:lnSpc>
                  <a:spcPct val="90000"/>
                </a:lnSpc>
                <a:spcBef>
                  <a:spcPts val="500"/>
                </a:spcBef>
                <a:buClr>
                  <a:schemeClr val="bg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57350" indent="-285750">
                <a:lnSpc>
                  <a:spcPct val="90000"/>
                </a:lnSpc>
                <a:spcBef>
                  <a:spcPts val="500"/>
                </a:spcBef>
                <a:buClr>
                  <a:schemeClr val="bg2"/>
                </a:buClr>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4pPr>
              <a:lvl5pPr marL="2114550" indent="-285750">
                <a:lnSpc>
                  <a:spcPct val="90000"/>
                </a:lnSpc>
                <a:spcBef>
                  <a:spcPts val="500"/>
                </a:spcBef>
                <a:buClr>
                  <a:schemeClr val="bg2"/>
                </a:buClr>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marL="0" indent="0">
                <a:lnSpc>
                  <a:spcPct val="100000"/>
                </a:lnSpc>
                <a:buNone/>
              </a:pPr>
              <a:r>
                <a:rPr lang="en-AU" sz="1600" dirty="0"/>
                <a:t>Prolific Tombstone Gold Belt</a:t>
              </a:r>
            </a:p>
            <a:p>
              <a:pPr marL="396875" lvl="1" indent="-222250">
                <a:lnSpc>
                  <a:spcPct val="93000"/>
                </a:lnSpc>
                <a:buFont typeface="Arial" panose="020B0604020202020204" pitchFamily="34" charset="0"/>
                <a:buChar char="•"/>
              </a:pPr>
              <a:r>
                <a:rPr lang="en-AU" sz="1400" dirty="0"/>
                <a:t>Newmont Gold Corp. (Coffee - $520 M), Agnico-Eagle, Barrick, Coeur, Kinross &amp; </a:t>
              </a:r>
              <a:r>
                <a:rPr lang="en-AU" sz="1400" dirty="0" err="1"/>
                <a:t>Osisko</a:t>
              </a:r>
              <a:r>
                <a:rPr lang="en-AU" sz="1400" dirty="0"/>
                <a:t>  </a:t>
              </a:r>
            </a:p>
            <a:p>
              <a:pPr marL="0" indent="0">
                <a:lnSpc>
                  <a:spcPct val="93000"/>
                </a:lnSpc>
                <a:spcBef>
                  <a:spcPts val="1800"/>
                </a:spcBef>
                <a:buNone/>
              </a:pPr>
              <a:r>
                <a:rPr lang="en-AU" sz="1600" dirty="0"/>
                <a:t>Underexplored</a:t>
              </a:r>
            </a:p>
            <a:p>
              <a:pPr marL="0" indent="0">
                <a:lnSpc>
                  <a:spcPct val="93000"/>
                </a:lnSpc>
                <a:spcBef>
                  <a:spcPts val="1800"/>
                </a:spcBef>
                <a:buNone/>
              </a:pPr>
              <a:r>
                <a:rPr lang="en-AU" sz="1600" dirty="0"/>
                <a:t>13 M Au Eq within 40 km radius of </a:t>
              </a:r>
              <a:r>
                <a:rPr lang="en-AU" sz="1600" dirty="0" err="1"/>
                <a:t>Aurmac</a:t>
              </a:r>
              <a:endParaRPr lang="en-AU" sz="1600" dirty="0"/>
            </a:p>
            <a:p>
              <a:pPr marL="0" indent="0">
                <a:lnSpc>
                  <a:spcPct val="93000"/>
                </a:lnSpc>
                <a:buNone/>
              </a:pPr>
              <a:endParaRPr lang="en-AU" sz="1800" dirty="0"/>
            </a:p>
          </p:txBody>
        </p:sp>
      </p:grpSp>
      <p:grpSp>
        <p:nvGrpSpPr>
          <p:cNvPr id="9" name="Group 8">
            <a:extLst>
              <a:ext uri="{FF2B5EF4-FFF2-40B4-BE49-F238E27FC236}">
                <a16:creationId xmlns:a16="http://schemas.microsoft.com/office/drawing/2014/main" id="{C9A96917-BE63-F237-D4E1-4F866CEDB58B}"/>
              </a:ext>
            </a:extLst>
          </p:cNvPr>
          <p:cNvGrpSpPr/>
          <p:nvPr/>
        </p:nvGrpSpPr>
        <p:grpSpPr>
          <a:xfrm>
            <a:off x="313225" y="4552217"/>
            <a:ext cx="5313979" cy="1770503"/>
            <a:chOff x="-55785" y="4439483"/>
            <a:chExt cx="5685771" cy="1770503"/>
          </a:xfrm>
        </p:grpSpPr>
        <p:sp>
          <p:nvSpPr>
            <p:cNvPr id="10" name="TextBox 9">
              <a:extLst>
                <a:ext uri="{FF2B5EF4-FFF2-40B4-BE49-F238E27FC236}">
                  <a16:creationId xmlns:a16="http://schemas.microsoft.com/office/drawing/2014/main" id="{473A5FAA-A9A1-1DC8-A600-453D2C815E31}"/>
                </a:ext>
              </a:extLst>
            </p:cNvPr>
            <p:cNvSpPr txBox="1"/>
            <p:nvPr/>
          </p:nvSpPr>
          <p:spPr>
            <a:xfrm>
              <a:off x="417905" y="5197835"/>
              <a:ext cx="5212081" cy="1012151"/>
            </a:xfrm>
            <a:prstGeom prst="rect">
              <a:avLst/>
            </a:prstGeom>
          </p:spPr>
          <p:txBody>
            <a:bodyPr vert="horz" lIns="91440" tIns="45720" rIns="91440" bIns="45720" rtlCol="0">
              <a:noAutofit/>
            </a:bodyPr>
            <a:lstStyle>
              <a:defPPr>
                <a:defRPr lang="en-US"/>
              </a:defPPr>
              <a:lvl1pPr marL="342900" indent="-342900">
                <a:lnSpc>
                  <a:spcPct val="90000"/>
                </a:lnSpc>
                <a:spcBef>
                  <a:spcPts val="1000"/>
                </a:spcBef>
                <a:buClr>
                  <a:schemeClr val="bg2"/>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800100" lvl="1" indent="-342900">
                <a:lnSpc>
                  <a:spcPct val="90000"/>
                </a:lnSpc>
                <a:spcBef>
                  <a:spcPts val="500"/>
                </a:spcBef>
                <a:buClr>
                  <a:schemeClr val="bg2"/>
                </a:buClr>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2pPr>
              <a:lvl3pPr marL="1200150" indent="-285750">
                <a:lnSpc>
                  <a:spcPct val="90000"/>
                </a:lnSpc>
                <a:spcBef>
                  <a:spcPts val="500"/>
                </a:spcBef>
                <a:buClr>
                  <a:schemeClr val="bg2"/>
                </a:buClr>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57350" indent="-285750">
                <a:lnSpc>
                  <a:spcPct val="90000"/>
                </a:lnSpc>
                <a:spcBef>
                  <a:spcPts val="500"/>
                </a:spcBef>
                <a:buClr>
                  <a:schemeClr val="bg2"/>
                </a:buClr>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4pPr>
              <a:lvl5pPr marL="2114550" indent="-285750">
                <a:lnSpc>
                  <a:spcPct val="90000"/>
                </a:lnSpc>
                <a:spcBef>
                  <a:spcPts val="500"/>
                </a:spcBef>
                <a:buClr>
                  <a:schemeClr val="bg2"/>
                </a:buClr>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en-CA" sz="1600" dirty="0"/>
                <a:t>Existing Roads and Power Infrastructure</a:t>
              </a:r>
            </a:p>
            <a:p>
              <a:pPr marL="0" indent="0">
                <a:lnSpc>
                  <a:spcPct val="100000"/>
                </a:lnSpc>
                <a:buNone/>
              </a:pPr>
              <a:endParaRPr lang="en-CA" sz="100" dirty="0"/>
            </a:p>
            <a:p>
              <a:pPr marL="0" indent="0">
                <a:lnSpc>
                  <a:spcPct val="100000"/>
                </a:lnSpc>
                <a:buNone/>
              </a:pPr>
              <a:r>
                <a:rPr lang="en-CA" sz="1600" dirty="0"/>
                <a:t>Established Permitting process </a:t>
              </a:r>
            </a:p>
            <a:p>
              <a:pPr marL="0" indent="0">
                <a:lnSpc>
                  <a:spcPct val="93000"/>
                </a:lnSpc>
                <a:buNone/>
              </a:pPr>
              <a:endParaRPr lang="en-CA" sz="1600" dirty="0"/>
            </a:p>
          </p:txBody>
        </p:sp>
        <p:sp>
          <p:nvSpPr>
            <p:cNvPr id="11" name="Rectangle 10">
              <a:extLst>
                <a:ext uri="{FF2B5EF4-FFF2-40B4-BE49-F238E27FC236}">
                  <a16:creationId xmlns:a16="http://schemas.microsoft.com/office/drawing/2014/main" id="{D5D32964-6710-895D-FA43-89A8DE135F31}"/>
                </a:ext>
              </a:extLst>
            </p:cNvPr>
            <p:cNvSpPr/>
            <p:nvPr/>
          </p:nvSpPr>
          <p:spPr>
            <a:xfrm>
              <a:off x="-55785" y="4439483"/>
              <a:ext cx="5577869" cy="5486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SUPPORTIVE/STABLE JURISDICTION</a:t>
              </a:r>
            </a:p>
          </p:txBody>
        </p:sp>
      </p:grpSp>
      <p:sp>
        <p:nvSpPr>
          <p:cNvPr id="12" name="Rectangle 11">
            <a:extLst>
              <a:ext uri="{FF2B5EF4-FFF2-40B4-BE49-F238E27FC236}">
                <a16:creationId xmlns:a16="http://schemas.microsoft.com/office/drawing/2014/main" id="{E58C2625-2833-7FE2-CCC7-2ABA879570CB}"/>
              </a:ext>
            </a:extLst>
          </p:cNvPr>
          <p:cNvSpPr/>
          <p:nvPr/>
        </p:nvSpPr>
        <p:spPr>
          <a:xfrm>
            <a:off x="5905500" y="5310569"/>
            <a:ext cx="6053586" cy="107117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54" algn="ctr" defTabSz="912747" fontAlgn="base">
              <a:lnSpc>
                <a:spcPct val="93000"/>
              </a:lnSpc>
              <a:spcBef>
                <a:spcPct val="0"/>
              </a:spcBef>
              <a:spcAft>
                <a:spcPts val="600"/>
              </a:spcAft>
              <a:defRPr/>
            </a:pPr>
            <a:r>
              <a:rPr lang="en-AU" sz="1600" b="1" kern="0" dirty="0">
                <a:solidFill>
                  <a:schemeClr val="bg1"/>
                </a:solidFill>
                <a:latin typeface="Arial" panose="020B0604020202020204" pitchFamily="34" charset="0"/>
                <a:cs typeface="Arial" panose="020B0604020202020204" pitchFamily="34" charset="0"/>
              </a:rPr>
              <a:t>ADJACENT TO PRODUCING MINES</a:t>
            </a:r>
          </a:p>
          <a:p>
            <a:pPr marL="119054" algn="ctr" defTabSz="912747" fontAlgn="base">
              <a:lnSpc>
                <a:spcPct val="93000"/>
              </a:lnSpc>
              <a:spcBef>
                <a:spcPct val="0"/>
              </a:spcBef>
              <a:spcAft>
                <a:spcPts val="600"/>
              </a:spcAft>
              <a:defRPr/>
            </a:pPr>
            <a:r>
              <a:rPr lang="en-AU" sz="1600" kern="0" dirty="0">
                <a:solidFill>
                  <a:schemeClr val="bg1"/>
                </a:solidFill>
                <a:latin typeface="Arial" panose="020B0604020202020204" pitchFamily="34" charset="0"/>
                <a:cs typeface="Arial" panose="020B0604020202020204" pitchFamily="34" charset="0"/>
              </a:rPr>
              <a:t>Victoria Gold Corp. – Planning 250,000 oz/year by 2023</a:t>
            </a:r>
          </a:p>
          <a:p>
            <a:pPr marL="119054" algn="ctr" defTabSz="912747" fontAlgn="base">
              <a:lnSpc>
                <a:spcPct val="93000"/>
              </a:lnSpc>
              <a:spcBef>
                <a:spcPct val="0"/>
              </a:spcBef>
              <a:spcAft>
                <a:spcPts val="600"/>
              </a:spcAft>
              <a:defRPr/>
            </a:pPr>
            <a:r>
              <a:rPr lang="en-AU" sz="1600" kern="0" dirty="0">
                <a:solidFill>
                  <a:schemeClr val="bg1"/>
                </a:solidFill>
                <a:latin typeface="Arial" panose="020B0604020202020204" pitchFamily="34" charset="0"/>
                <a:cs typeface="Arial" panose="020B0604020202020204" pitchFamily="34" charset="0"/>
              </a:rPr>
              <a:t>Hecla Mining Company –  high grade silver mine</a:t>
            </a:r>
          </a:p>
        </p:txBody>
      </p:sp>
      <p:pic>
        <p:nvPicPr>
          <p:cNvPr id="13" name="Picture 12" descr="Map&#10;&#10;Description automatically generated">
            <a:extLst>
              <a:ext uri="{FF2B5EF4-FFF2-40B4-BE49-F238E27FC236}">
                <a16:creationId xmlns:a16="http://schemas.microsoft.com/office/drawing/2014/main" id="{38E024FE-B89F-95CE-EADC-5DAFBCE6BF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156"/>
          <a:stretch/>
        </p:blipFill>
        <p:spPr>
          <a:xfrm>
            <a:off x="5905500" y="1127791"/>
            <a:ext cx="6053586" cy="4185047"/>
          </a:xfrm>
          <a:prstGeom prst="rect">
            <a:avLst/>
          </a:prstGeom>
        </p:spPr>
      </p:pic>
      <p:sp>
        <p:nvSpPr>
          <p:cNvPr id="14" name="Title 1">
            <a:extLst>
              <a:ext uri="{FF2B5EF4-FFF2-40B4-BE49-F238E27FC236}">
                <a16:creationId xmlns:a16="http://schemas.microsoft.com/office/drawing/2014/main" id="{44C88E75-83C2-7D19-4A33-B7151D2E7F26}"/>
              </a:ext>
            </a:extLst>
          </p:cNvPr>
          <p:cNvSpPr>
            <a:spLocks noGrp="1"/>
          </p:cNvSpPr>
          <p:nvPr>
            <p:ph type="title"/>
          </p:nvPr>
        </p:nvSpPr>
        <p:spPr>
          <a:xfrm>
            <a:off x="359271" y="24384"/>
            <a:ext cx="9930038" cy="1071171"/>
          </a:xfrm>
        </p:spPr>
        <p:txBody>
          <a:bodyPr>
            <a:normAutofit/>
          </a:bodyPr>
          <a:lstStyle/>
          <a:p>
            <a:r>
              <a:rPr lang="en-US" dirty="0"/>
              <a:t>CANADA’S NEWEST GROWING MINING DISTRICT</a:t>
            </a:r>
            <a:endParaRPr lang="en-CA" dirty="0"/>
          </a:p>
        </p:txBody>
      </p:sp>
      <p:pic>
        <p:nvPicPr>
          <p:cNvPr id="2" name="Picture 1">
            <a:extLst>
              <a:ext uri="{FF2B5EF4-FFF2-40B4-BE49-F238E27FC236}">
                <a16:creationId xmlns:a16="http://schemas.microsoft.com/office/drawing/2014/main" id="{DA465F6E-2326-6444-B0C8-4DED778AEF8F}"/>
              </a:ext>
            </a:extLst>
          </p:cNvPr>
          <p:cNvPicPr>
            <a:picLocks noChangeAspect="1"/>
          </p:cNvPicPr>
          <p:nvPr/>
        </p:nvPicPr>
        <p:blipFill>
          <a:blip r:embed="rId4"/>
          <a:stretch>
            <a:fillRect/>
          </a:stretch>
        </p:blipFill>
        <p:spPr>
          <a:xfrm>
            <a:off x="4626263" y="1932916"/>
            <a:ext cx="900095" cy="452634"/>
          </a:xfrm>
          <a:prstGeom prst="rect">
            <a:avLst/>
          </a:prstGeom>
        </p:spPr>
      </p:pic>
      <p:pic>
        <p:nvPicPr>
          <p:cNvPr id="3" name="Picture 2">
            <a:extLst>
              <a:ext uri="{FF2B5EF4-FFF2-40B4-BE49-F238E27FC236}">
                <a16:creationId xmlns:a16="http://schemas.microsoft.com/office/drawing/2014/main" id="{3E581DA6-D3A8-C253-2DF8-C2AC770F610E}"/>
              </a:ext>
            </a:extLst>
          </p:cNvPr>
          <p:cNvPicPr>
            <a:picLocks noChangeAspect="1"/>
          </p:cNvPicPr>
          <p:nvPr/>
        </p:nvPicPr>
        <p:blipFill>
          <a:blip r:embed="rId5"/>
          <a:stretch>
            <a:fillRect/>
          </a:stretch>
        </p:blipFill>
        <p:spPr>
          <a:xfrm>
            <a:off x="4622104" y="2563829"/>
            <a:ext cx="904254" cy="469263"/>
          </a:xfrm>
          <a:prstGeom prst="rect">
            <a:avLst/>
          </a:prstGeom>
        </p:spPr>
      </p:pic>
      <p:pic>
        <p:nvPicPr>
          <p:cNvPr id="4" name="Picture 2">
            <a:extLst>
              <a:ext uri="{FF2B5EF4-FFF2-40B4-BE49-F238E27FC236}">
                <a16:creationId xmlns:a16="http://schemas.microsoft.com/office/drawing/2014/main" id="{A15DFA79-8245-06C0-A868-F2157B99EC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491" y="1920002"/>
            <a:ext cx="341871" cy="341871"/>
          </a:xfrm>
          <a:prstGeom prst="rect">
            <a:avLst/>
          </a:prstGeom>
        </p:spPr>
      </p:pic>
      <p:pic>
        <p:nvPicPr>
          <p:cNvPr id="16" name="Picture 2">
            <a:extLst>
              <a:ext uri="{FF2B5EF4-FFF2-40B4-BE49-F238E27FC236}">
                <a16:creationId xmlns:a16="http://schemas.microsoft.com/office/drawing/2014/main" id="{716FDD39-C8B0-64EE-69BB-67A1FC02BE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521" y="5313921"/>
            <a:ext cx="341871" cy="341871"/>
          </a:xfrm>
          <a:prstGeom prst="rect">
            <a:avLst/>
          </a:prstGeom>
        </p:spPr>
      </p:pic>
      <p:pic>
        <p:nvPicPr>
          <p:cNvPr id="17" name="Picture 2">
            <a:extLst>
              <a:ext uri="{FF2B5EF4-FFF2-40B4-BE49-F238E27FC236}">
                <a16:creationId xmlns:a16="http://schemas.microsoft.com/office/drawing/2014/main" id="{D54A1E7E-2CD4-BE73-4A30-2281176B09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778" y="5824100"/>
            <a:ext cx="341871" cy="341871"/>
          </a:xfrm>
          <a:prstGeom prst="rect">
            <a:avLst/>
          </a:prstGeom>
        </p:spPr>
      </p:pic>
      <p:pic>
        <p:nvPicPr>
          <p:cNvPr id="18" name="Picture 2">
            <a:extLst>
              <a:ext uri="{FF2B5EF4-FFF2-40B4-BE49-F238E27FC236}">
                <a16:creationId xmlns:a16="http://schemas.microsoft.com/office/drawing/2014/main" id="{CF78EB24-F07F-4B6A-9B5C-3ACB955BBE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866" y="2922252"/>
            <a:ext cx="341871" cy="341871"/>
          </a:xfrm>
          <a:prstGeom prst="rect">
            <a:avLst/>
          </a:prstGeom>
        </p:spPr>
      </p:pic>
      <p:pic>
        <p:nvPicPr>
          <p:cNvPr id="19" name="Picture 2">
            <a:extLst>
              <a:ext uri="{FF2B5EF4-FFF2-40B4-BE49-F238E27FC236}">
                <a16:creationId xmlns:a16="http://schemas.microsoft.com/office/drawing/2014/main" id="{9525E7C5-5DE0-4472-BAFA-1C8507A85C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0227" y="3500719"/>
            <a:ext cx="341871" cy="341871"/>
          </a:xfrm>
          <a:prstGeom prst="rect">
            <a:avLst/>
          </a:prstGeom>
        </p:spPr>
      </p:pic>
    </p:spTree>
    <p:extLst>
      <p:ext uri="{BB962C8B-B14F-4D97-AF65-F5344CB8AC3E}">
        <p14:creationId xmlns:p14="http://schemas.microsoft.com/office/powerpoint/2010/main" val="1377081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FAF5-6A41-05DD-8A28-C314A53E79B1}"/>
              </a:ext>
            </a:extLst>
          </p:cNvPr>
          <p:cNvSpPr>
            <a:spLocks noGrp="1"/>
          </p:cNvSpPr>
          <p:nvPr>
            <p:ph type="title"/>
          </p:nvPr>
        </p:nvSpPr>
        <p:spPr/>
        <p:txBody>
          <a:bodyPr>
            <a:normAutofit/>
          </a:bodyPr>
          <a:lstStyle/>
          <a:p>
            <a:r>
              <a:rPr lang="en-US" dirty="0"/>
              <a:t>LEADERSHIP – Record of Value </a:t>
            </a:r>
            <a:r>
              <a:rPr lang="en-US" dirty="0" err="1"/>
              <a:t>CReation</a:t>
            </a:r>
            <a:endParaRPr lang="en-CA" dirty="0"/>
          </a:p>
        </p:txBody>
      </p:sp>
      <p:sp>
        <p:nvSpPr>
          <p:cNvPr id="4" name="Slide Number Placeholder 3">
            <a:extLst>
              <a:ext uri="{FF2B5EF4-FFF2-40B4-BE49-F238E27FC236}">
                <a16:creationId xmlns:a16="http://schemas.microsoft.com/office/drawing/2014/main" id="{C8763359-877B-2AC5-6E4A-4E97BA1FC2C8}"/>
              </a:ext>
            </a:extLst>
          </p:cNvPr>
          <p:cNvSpPr>
            <a:spLocks noGrp="1"/>
          </p:cNvSpPr>
          <p:nvPr>
            <p:ph type="sldNum" sz="quarter" idx="23"/>
          </p:nvPr>
        </p:nvSpPr>
        <p:spPr/>
        <p:txBody>
          <a:bodyPr/>
          <a:lstStyle/>
          <a:p>
            <a:fld id="{294A09A9-5501-47C1-A89A-A340965A2BE2}" type="slidenum">
              <a:rPr lang="en-US" smtClean="0"/>
              <a:pPr/>
              <a:t>5</a:t>
            </a:fld>
            <a:endParaRPr lang="en-US" dirty="0"/>
          </a:p>
        </p:txBody>
      </p:sp>
      <p:graphicFrame>
        <p:nvGraphicFramePr>
          <p:cNvPr id="5" name="Table 5">
            <a:extLst>
              <a:ext uri="{FF2B5EF4-FFF2-40B4-BE49-F238E27FC236}">
                <a16:creationId xmlns:a16="http://schemas.microsoft.com/office/drawing/2014/main" id="{792635F2-589C-2281-032F-F7BDB04A8914}"/>
              </a:ext>
            </a:extLst>
          </p:cNvPr>
          <p:cNvGraphicFramePr>
            <a:graphicFrameLocks noGrp="1"/>
          </p:cNvGraphicFramePr>
          <p:nvPr>
            <p:extLst>
              <p:ext uri="{D42A27DB-BD31-4B8C-83A1-F6EECF244321}">
                <p14:modId xmlns:p14="http://schemas.microsoft.com/office/powerpoint/2010/main" val="1863799387"/>
              </p:ext>
            </p:extLst>
          </p:nvPr>
        </p:nvGraphicFramePr>
        <p:xfrm>
          <a:off x="232911" y="1215623"/>
          <a:ext cx="8869680" cy="2423160"/>
        </p:xfrm>
        <a:graphic>
          <a:graphicData uri="http://schemas.openxmlformats.org/drawingml/2006/table">
            <a:tbl>
              <a:tblPr firstRow="1" bandRow="1">
                <a:tableStyleId>{2D5ABB26-0587-4C30-8999-92F81FD0307C}</a:tableStyleId>
              </a:tblPr>
              <a:tblGrid>
                <a:gridCol w="457200">
                  <a:extLst>
                    <a:ext uri="{9D8B030D-6E8A-4147-A177-3AD203B41FA5}">
                      <a16:colId xmlns:a16="http://schemas.microsoft.com/office/drawing/2014/main" val="2981419997"/>
                    </a:ext>
                  </a:extLst>
                </a:gridCol>
                <a:gridCol w="2103120">
                  <a:extLst>
                    <a:ext uri="{9D8B030D-6E8A-4147-A177-3AD203B41FA5}">
                      <a16:colId xmlns:a16="http://schemas.microsoft.com/office/drawing/2014/main" val="1916827076"/>
                    </a:ext>
                  </a:extLst>
                </a:gridCol>
                <a:gridCol w="2103120">
                  <a:extLst>
                    <a:ext uri="{9D8B030D-6E8A-4147-A177-3AD203B41FA5}">
                      <a16:colId xmlns:a16="http://schemas.microsoft.com/office/drawing/2014/main" val="2721178747"/>
                    </a:ext>
                  </a:extLst>
                </a:gridCol>
                <a:gridCol w="2103120">
                  <a:extLst>
                    <a:ext uri="{9D8B030D-6E8A-4147-A177-3AD203B41FA5}">
                      <a16:colId xmlns:a16="http://schemas.microsoft.com/office/drawing/2014/main" val="64646022"/>
                    </a:ext>
                  </a:extLst>
                </a:gridCol>
                <a:gridCol w="2103120">
                  <a:extLst>
                    <a:ext uri="{9D8B030D-6E8A-4147-A177-3AD203B41FA5}">
                      <a16:colId xmlns:a16="http://schemas.microsoft.com/office/drawing/2014/main" val="1113208115"/>
                    </a:ext>
                  </a:extLst>
                </a:gridCol>
              </a:tblGrid>
              <a:tr h="1463040">
                <a:tc rowSpan="2">
                  <a:txBody>
                    <a:bodyPr/>
                    <a:lstStyle/>
                    <a:p>
                      <a:pPr algn="ctr"/>
                      <a:r>
                        <a:rPr lang="en-CA" sz="1400" cap="all" baseline="0" dirty="0">
                          <a:solidFill>
                            <a:schemeClr val="bg1"/>
                          </a:solidFill>
                        </a:rPr>
                        <a:t>Management</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CA" sz="900" dirty="0"/>
                    </a:p>
                    <a:p>
                      <a:pPr algn="ctr"/>
                      <a:endParaRPr lang="en-CA" sz="9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CA" sz="9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CA" sz="9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CA" sz="9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923591"/>
                  </a:ext>
                </a:extLst>
              </a:tr>
              <a:tr h="960120">
                <a:tc vMerge="1">
                  <a:txBody>
                    <a:bodyPr/>
                    <a:lstStyle/>
                    <a:p>
                      <a:pPr algn="ctr"/>
                      <a:r>
                        <a:rPr lang="en-CA" sz="1000" cap="all" baseline="0" dirty="0">
                          <a:solidFill>
                            <a:schemeClr val="bg1"/>
                          </a:solidFill>
                        </a:rPr>
                        <a:t>Management</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dirty="0">
                          <a:solidFill>
                            <a:schemeClr val="tx2">
                              <a:lumMod val="50000"/>
                            </a:schemeClr>
                          </a:solidFill>
                        </a:rPr>
                        <a:t>Tara Christie </a:t>
                      </a:r>
                      <a:br>
                        <a:rPr lang="en-US" sz="1400" b="1" dirty="0">
                          <a:solidFill>
                            <a:schemeClr val="tx2">
                              <a:lumMod val="50000"/>
                            </a:schemeClr>
                          </a:solidFill>
                        </a:rPr>
                      </a:br>
                      <a:r>
                        <a:rPr lang="en-US" sz="1400" b="0" dirty="0" err="1">
                          <a:solidFill>
                            <a:schemeClr val="tx2">
                              <a:lumMod val="50000"/>
                            </a:schemeClr>
                          </a:solidFill>
                        </a:rPr>
                        <a:t>M.A.Sc</a:t>
                      </a:r>
                      <a:r>
                        <a:rPr lang="en-US" sz="1400" b="0" dirty="0">
                          <a:solidFill>
                            <a:schemeClr val="tx2">
                              <a:lumMod val="50000"/>
                            </a:schemeClr>
                          </a:solidFill>
                        </a:rPr>
                        <a:t>., </a:t>
                      </a:r>
                      <a:r>
                        <a:rPr lang="en-US" sz="1400" b="0" dirty="0" err="1">
                          <a:solidFill>
                            <a:schemeClr val="tx2">
                              <a:lumMod val="50000"/>
                            </a:schemeClr>
                          </a:solidFill>
                        </a:rPr>
                        <a:t>P.Eng</a:t>
                      </a:r>
                      <a:br>
                        <a:rPr lang="en-US" sz="1400" b="0" dirty="0">
                          <a:solidFill>
                            <a:schemeClr val="tx2">
                              <a:lumMod val="50000"/>
                            </a:schemeClr>
                          </a:solidFill>
                        </a:rPr>
                      </a:br>
                      <a:r>
                        <a:rPr lang="en-US" sz="1400" b="0" dirty="0">
                          <a:solidFill>
                            <a:schemeClr val="tx2">
                              <a:lumMod val="50000"/>
                            </a:schemeClr>
                          </a:solidFill>
                        </a:rPr>
                        <a:t>President &amp; CEO, Director</a:t>
                      </a:r>
                      <a:endParaRPr lang="en-CA" sz="1400" b="0" dirty="0">
                        <a:solidFill>
                          <a:schemeClr val="tx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tx2">
                              <a:lumMod val="50000"/>
                            </a:schemeClr>
                          </a:solidFill>
                        </a:rPr>
                        <a:t>Paul D. Gray</a:t>
                      </a:r>
                      <a:br>
                        <a:rPr lang="en-US" sz="1400" b="1" dirty="0">
                          <a:solidFill>
                            <a:schemeClr val="tx2">
                              <a:lumMod val="50000"/>
                            </a:schemeClr>
                          </a:solidFill>
                        </a:rPr>
                      </a:br>
                      <a:r>
                        <a:rPr lang="en-US" sz="1400" b="0" dirty="0" err="1">
                          <a:solidFill>
                            <a:schemeClr val="tx2">
                              <a:lumMod val="50000"/>
                            </a:schemeClr>
                          </a:solidFill>
                        </a:rPr>
                        <a:t>P.Geo</a:t>
                      </a:r>
                      <a:br>
                        <a:rPr lang="en-US" sz="1400" b="0" dirty="0">
                          <a:solidFill>
                            <a:schemeClr val="tx2">
                              <a:lumMod val="50000"/>
                            </a:schemeClr>
                          </a:solidFill>
                        </a:rPr>
                      </a:br>
                      <a:r>
                        <a:rPr lang="en-US" sz="1400" b="0" dirty="0">
                          <a:solidFill>
                            <a:schemeClr val="tx2">
                              <a:lumMod val="50000"/>
                            </a:schemeClr>
                          </a:solidFill>
                        </a:rPr>
                        <a:t>VP, Exploration</a:t>
                      </a:r>
                      <a:endParaRPr lang="en-CA" sz="1400" b="0" dirty="0">
                        <a:solidFill>
                          <a:schemeClr val="tx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400" b="1" dirty="0">
                          <a:solidFill>
                            <a:schemeClr val="tx2">
                              <a:lumMod val="50000"/>
                            </a:schemeClr>
                          </a:solidFill>
                        </a:rPr>
                        <a:t>David Rutt</a:t>
                      </a:r>
                      <a:br>
                        <a:rPr lang="en-CA" sz="1400" b="1" dirty="0">
                          <a:solidFill>
                            <a:schemeClr val="tx2">
                              <a:lumMod val="50000"/>
                            </a:schemeClr>
                          </a:solidFill>
                        </a:rPr>
                      </a:br>
                      <a:r>
                        <a:rPr lang="en-CA" sz="1400" b="0" dirty="0">
                          <a:solidFill>
                            <a:schemeClr val="tx2">
                              <a:lumMod val="50000"/>
                            </a:schemeClr>
                          </a:solidFill>
                        </a:rPr>
                        <a:t>CMA, CPA</a:t>
                      </a:r>
                      <a:br>
                        <a:rPr lang="en-CA" sz="1400" b="0" dirty="0">
                          <a:solidFill>
                            <a:schemeClr val="tx2">
                              <a:lumMod val="50000"/>
                            </a:schemeClr>
                          </a:solidFill>
                        </a:rPr>
                      </a:br>
                      <a:r>
                        <a:rPr lang="en-CA" sz="1400" b="0" dirty="0">
                          <a:solidFill>
                            <a:schemeClr val="tx2">
                              <a:lumMod val="50000"/>
                            </a:schemeClr>
                          </a:solidFill>
                        </a:rPr>
                        <a:t>Chief Financial Officer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400" b="1" dirty="0">
                          <a:solidFill>
                            <a:schemeClr val="tx2">
                              <a:lumMod val="50000"/>
                            </a:schemeClr>
                          </a:solidFill>
                        </a:rPr>
                        <a:t>Jasmine Sangria</a:t>
                      </a:r>
                      <a:br>
                        <a:rPr lang="en-CA" sz="1400" b="1" dirty="0">
                          <a:solidFill>
                            <a:schemeClr val="tx2">
                              <a:lumMod val="50000"/>
                            </a:schemeClr>
                          </a:solidFill>
                        </a:rPr>
                      </a:br>
                      <a:r>
                        <a:rPr lang="en-CA" sz="1400" b="0" dirty="0">
                          <a:solidFill>
                            <a:schemeClr val="tx2">
                              <a:lumMod val="50000"/>
                            </a:schemeClr>
                          </a:solidFill>
                        </a:rPr>
                        <a:t>MBA</a:t>
                      </a:r>
                      <a:br>
                        <a:rPr lang="en-CA" sz="1400" b="0" dirty="0">
                          <a:solidFill>
                            <a:schemeClr val="tx2">
                              <a:lumMod val="50000"/>
                            </a:schemeClr>
                          </a:solidFill>
                        </a:rPr>
                      </a:br>
                      <a:r>
                        <a:rPr lang="en-CA" sz="1400" b="0" dirty="0">
                          <a:solidFill>
                            <a:schemeClr val="tx2">
                              <a:lumMod val="50000"/>
                            </a:schemeClr>
                          </a:solidFill>
                        </a:rPr>
                        <a:t>VP, Corporate Communications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6616420"/>
                  </a:ext>
                </a:extLst>
              </a:tr>
            </a:tbl>
          </a:graphicData>
        </a:graphic>
      </p:graphicFrame>
      <p:graphicFrame>
        <p:nvGraphicFramePr>
          <p:cNvPr id="6" name="Table 5">
            <a:extLst>
              <a:ext uri="{FF2B5EF4-FFF2-40B4-BE49-F238E27FC236}">
                <a16:creationId xmlns:a16="http://schemas.microsoft.com/office/drawing/2014/main" id="{236B374D-CC93-C146-38AF-ACFF0EF3DF04}"/>
              </a:ext>
            </a:extLst>
          </p:cNvPr>
          <p:cNvGraphicFramePr>
            <a:graphicFrameLocks noGrp="1"/>
          </p:cNvGraphicFramePr>
          <p:nvPr>
            <p:extLst>
              <p:ext uri="{D42A27DB-BD31-4B8C-83A1-F6EECF244321}">
                <p14:modId xmlns:p14="http://schemas.microsoft.com/office/powerpoint/2010/main" val="3046881020"/>
              </p:ext>
            </p:extLst>
          </p:nvPr>
        </p:nvGraphicFramePr>
        <p:xfrm>
          <a:off x="232913" y="4064542"/>
          <a:ext cx="6766560" cy="1981200"/>
        </p:xfrm>
        <a:graphic>
          <a:graphicData uri="http://schemas.openxmlformats.org/drawingml/2006/table">
            <a:tbl>
              <a:tblPr firstRow="1" bandRow="1">
                <a:tableStyleId>{2D5ABB26-0587-4C30-8999-92F81FD0307C}</a:tableStyleId>
              </a:tblPr>
              <a:tblGrid>
                <a:gridCol w="457200">
                  <a:extLst>
                    <a:ext uri="{9D8B030D-6E8A-4147-A177-3AD203B41FA5}">
                      <a16:colId xmlns:a16="http://schemas.microsoft.com/office/drawing/2014/main" val="2981419997"/>
                    </a:ext>
                  </a:extLst>
                </a:gridCol>
                <a:gridCol w="2103120">
                  <a:extLst>
                    <a:ext uri="{9D8B030D-6E8A-4147-A177-3AD203B41FA5}">
                      <a16:colId xmlns:a16="http://schemas.microsoft.com/office/drawing/2014/main" val="1916827076"/>
                    </a:ext>
                  </a:extLst>
                </a:gridCol>
                <a:gridCol w="2103120">
                  <a:extLst>
                    <a:ext uri="{9D8B030D-6E8A-4147-A177-3AD203B41FA5}">
                      <a16:colId xmlns:a16="http://schemas.microsoft.com/office/drawing/2014/main" val="2721178747"/>
                    </a:ext>
                  </a:extLst>
                </a:gridCol>
                <a:gridCol w="2103120">
                  <a:extLst>
                    <a:ext uri="{9D8B030D-6E8A-4147-A177-3AD203B41FA5}">
                      <a16:colId xmlns:a16="http://schemas.microsoft.com/office/drawing/2014/main" val="64646022"/>
                    </a:ext>
                  </a:extLst>
                </a:gridCol>
              </a:tblGrid>
              <a:tr h="1463040">
                <a:tc rowSpan="2">
                  <a:txBody>
                    <a:bodyPr/>
                    <a:lstStyle/>
                    <a:p>
                      <a:pPr algn="ctr"/>
                      <a:r>
                        <a:rPr lang="en-CA" sz="1400" cap="all" baseline="0" dirty="0">
                          <a:solidFill>
                            <a:schemeClr val="bg1"/>
                          </a:solidFill>
                        </a:rPr>
                        <a:t>DIRECTORS</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9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9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CA" sz="9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3177051"/>
                  </a:ext>
                </a:extLst>
              </a:tr>
              <a:tr h="238227">
                <a:tc vMerge="1">
                  <a:txBody>
                    <a:bodyPr/>
                    <a:lstStyle/>
                    <a:p>
                      <a:pPr algn="ctr"/>
                      <a:r>
                        <a:rPr lang="en-CA" sz="1000" cap="all" baseline="0" dirty="0">
                          <a:solidFill>
                            <a:schemeClr val="bg1"/>
                          </a:solidFill>
                        </a:rPr>
                        <a:t>DIRECTORS</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dirty="0">
                          <a:solidFill>
                            <a:schemeClr val="tx2">
                              <a:lumMod val="50000"/>
                            </a:schemeClr>
                          </a:solidFill>
                        </a:rPr>
                        <a:t>Marc Blythe</a:t>
                      </a:r>
                      <a:br>
                        <a:rPr lang="en-US" sz="1400" b="0" dirty="0">
                          <a:solidFill>
                            <a:schemeClr val="tx2">
                              <a:lumMod val="50000"/>
                            </a:schemeClr>
                          </a:solidFill>
                        </a:rPr>
                      </a:br>
                      <a:r>
                        <a:rPr lang="en-US" sz="1400" b="0" dirty="0">
                          <a:solidFill>
                            <a:schemeClr val="tx2">
                              <a:lumMod val="50000"/>
                            </a:schemeClr>
                          </a:solidFill>
                        </a:rPr>
                        <a:t>P.Eng.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tx2">
                              <a:lumMod val="50000"/>
                            </a:schemeClr>
                          </a:solidFill>
                        </a:rPr>
                        <a:t>Steve Burleton</a:t>
                      </a:r>
                      <a:br>
                        <a:rPr lang="en-US" sz="1400" b="0" dirty="0">
                          <a:solidFill>
                            <a:schemeClr val="tx2">
                              <a:lumMod val="50000"/>
                            </a:schemeClr>
                          </a:solidFill>
                        </a:rPr>
                      </a:br>
                      <a:r>
                        <a:rPr lang="en-US" sz="1400" b="0" dirty="0">
                          <a:solidFill>
                            <a:schemeClr val="tx2">
                              <a:lumMod val="50000"/>
                            </a:schemeClr>
                          </a:solidFill>
                        </a:rPr>
                        <a:t>M.B.A., CFA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400" b="1" dirty="0">
                          <a:solidFill>
                            <a:schemeClr val="tx2">
                              <a:lumMod val="50000"/>
                            </a:schemeClr>
                          </a:solidFill>
                        </a:rPr>
                        <a:t>David Reid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6616420"/>
                  </a:ext>
                </a:extLst>
              </a:tr>
            </a:tbl>
          </a:graphicData>
        </a:graphic>
      </p:graphicFrame>
      <p:pic>
        <p:nvPicPr>
          <p:cNvPr id="7" name="Picture Placeholder 5">
            <a:extLst>
              <a:ext uri="{FF2B5EF4-FFF2-40B4-BE49-F238E27FC236}">
                <a16:creationId xmlns:a16="http://schemas.microsoft.com/office/drawing/2014/main" id="{81B1BBF8-D5C7-B875-D27B-CFF536DEC9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6" t="560" r="7143" b="23547"/>
          <a:stretch/>
        </p:blipFill>
        <p:spPr>
          <a:xfrm>
            <a:off x="1067480" y="4063437"/>
            <a:ext cx="1371600" cy="1371600"/>
          </a:xfrm>
          <a:prstGeom prst="ellipse">
            <a:avLst/>
          </a:prstGeom>
        </p:spPr>
      </p:pic>
      <p:pic>
        <p:nvPicPr>
          <p:cNvPr id="8" name="Picture Placeholder 5">
            <a:extLst>
              <a:ext uri="{FF2B5EF4-FFF2-40B4-BE49-F238E27FC236}">
                <a16:creationId xmlns:a16="http://schemas.microsoft.com/office/drawing/2014/main" id="{73099955-39CE-6D15-0315-4F87C960B8B7}"/>
              </a:ext>
            </a:extLst>
          </p:cNvPr>
          <p:cNvPicPr>
            <a:picLocks noChangeAspect="1"/>
          </p:cNvPicPr>
          <p:nvPr/>
        </p:nvPicPr>
        <p:blipFill rotWithShape="1">
          <a:blip r:embed="rId3">
            <a:extLst>
              <a:ext uri="{28A0092B-C50C-407E-A947-70E740481C1C}">
                <a14:useLocalDpi xmlns:a14="http://schemas.microsoft.com/office/drawing/2010/main" val="0"/>
              </a:ext>
            </a:extLst>
          </a:blip>
          <a:srcRect l="15997" t="22572" r="19133" b="34298"/>
          <a:stretch/>
        </p:blipFill>
        <p:spPr>
          <a:xfrm>
            <a:off x="3190417" y="4063437"/>
            <a:ext cx="1371600" cy="1371600"/>
          </a:xfrm>
          <a:prstGeom prst="ellipse">
            <a:avLst/>
          </a:prstGeom>
          <a:solidFill>
            <a:schemeClr val="tx2"/>
          </a:solidFill>
          <a:ln>
            <a:solidFill>
              <a:schemeClr val="bg1">
                <a:lumMod val="85000"/>
              </a:schemeClr>
            </a:solidFill>
          </a:ln>
        </p:spPr>
      </p:pic>
      <p:pic>
        <p:nvPicPr>
          <p:cNvPr id="9" name="Picture Placeholder 5">
            <a:extLst>
              <a:ext uri="{FF2B5EF4-FFF2-40B4-BE49-F238E27FC236}">
                <a16:creationId xmlns:a16="http://schemas.microsoft.com/office/drawing/2014/main" id="{347218BC-5589-E9C7-64BF-FB8AE4BCEB38}"/>
              </a:ext>
            </a:extLst>
          </p:cNvPr>
          <p:cNvPicPr>
            <a:picLocks noChangeAspect="1"/>
          </p:cNvPicPr>
          <p:nvPr/>
        </p:nvPicPr>
        <p:blipFill rotWithShape="1">
          <a:blip r:embed="rId4">
            <a:extLst>
              <a:ext uri="{28A0092B-C50C-407E-A947-70E740481C1C}">
                <a14:useLocalDpi xmlns:a14="http://schemas.microsoft.com/office/drawing/2010/main" val="0"/>
              </a:ext>
            </a:extLst>
          </a:blip>
          <a:srcRect l="-2533" t="-1961" r="7263" b="1961"/>
          <a:stretch/>
        </p:blipFill>
        <p:spPr>
          <a:xfrm>
            <a:off x="5324344" y="4063437"/>
            <a:ext cx="1371600" cy="1371600"/>
          </a:xfrm>
          <a:prstGeom prst="ellipse">
            <a:avLst/>
          </a:prstGeom>
          <a:solidFill>
            <a:schemeClr val="tx2"/>
          </a:solidFill>
        </p:spPr>
      </p:pic>
      <p:graphicFrame>
        <p:nvGraphicFramePr>
          <p:cNvPr id="10" name="Table 9">
            <a:extLst>
              <a:ext uri="{FF2B5EF4-FFF2-40B4-BE49-F238E27FC236}">
                <a16:creationId xmlns:a16="http://schemas.microsoft.com/office/drawing/2014/main" id="{1FA867FE-6AC2-6B83-0D23-FC79AE7418A0}"/>
              </a:ext>
            </a:extLst>
          </p:cNvPr>
          <p:cNvGraphicFramePr>
            <a:graphicFrameLocks noGrp="1"/>
          </p:cNvGraphicFramePr>
          <p:nvPr>
            <p:extLst>
              <p:ext uri="{D42A27DB-BD31-4B8C-83A1-F6EECF244321}">
                <p14:modId xmlns:p14="http://schemas.microsoft.com/office/powerpoint/2010/main" val="4136153039"/>
              </p:ext>
            </p:extLst>
          </p:nvPr>
        </p:nvGraphicFramePr>
        <p:xfrm>
          <a:off x="9344919" y="1223365"/>
          <a:ext cx="2560320" cy="2423160"/>
        </p:xfrm>
        <a:graphic>
          <a:graphicData uri="http://schemas.openxmlformats.org/drawingml/2006/table">
            <a:tbl>
              <a:tblPr firstRow="1" bandRow="1">
                <a:tableStyleId>{2D5ABB26-0587-4C30-8999-92F81FD0307C}</a:tableStyleId>
              </a:tblPr>
              <a:tblGrid>
                <a:gridCol w="457200">
                  <a:extLst>
                    <a:ext uri="{9D8B030D-6E8A-4147-A177-3AD203B41FA5}">
                      <a16:colId xmlns:a16="http://schemas.microsoft.com/office/drawing/2014/main" val="2981419997"/>
                    </a:ext>
                  </a:extLst>
                </a:gridCol>
                <a:gridCol w="2103120">
                  <a:extLst>
                    <a:ext uri="{9D8B030D-6E8A-4147-A177-3AD203B41FA5}">
                      <a16:colId xmlns:a16="http://schemas.microsoft.com/office/drawing/2014/main" val="1916827076"/>
                    </a:ext>
                  </a:extLst>
                </a:gridCol>
              </a:tblGrid>
              <a:tr h="1463040">
                <a:tc rowSpan="2">
                  <a:txBody>
                    <a:bodyPr/>
                    <a:lstStyle/>
                    <a:p>
                      <a:pPr algn="ctr"/>
                      <a:r>
                        <a:rPr lang="en-CA" sz="1400" cap="all" baseline="0" dirty="0">
                          <a:solidFill>
                            <a:schemeClr val="bg1"/>
                          </a:solidFill>
                        </a:rPr>
                        <a:t>OPERATIONS</a:t>
                      </a:r>
                    </a:p>
                  </a:txBody>
                  <a:tcPr marL="94488" marR="94488" marT="47244" marB="47244"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900" b="1" dirty="0"/>
                    </a:p>
                  </a:txBody>
                  <a:tcPr marL="94488" marR="94488" marT="47244" marB="472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3177051"/>
                  </a:ext>
                </a:extLst>
              </a:tr>
              <a:tr h="960120">
                <a:tc vMerge="1">
                  <a:txBody>
                    <a:bodyPr/>
                    <a:lstStyle/>
                    <a:p>
                      <a:pPr algn="ctr"/>
                      <a:r>
                        <a:rPr lang="en-CA" sz="1000" cap="all" baseline="0" dirty="0">
                          <a:solidFill>
                            <a:schemeClr val="bg1"/>
                          </a:solidFill>
                        </a:rPr>
                        <a:t>DIRECTORS</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dirty="0">
                          <a:solidFill>
                            <a:schemeClr val="tx2">
                              <a:lumMod val="50000"/>
                            </a:schemeClr>
                          </a:solidFill>
                        </a:rPr>
                        <a:t>James Thom</a:t>
                      </a:r>
                      <a:br>
                        <a:rPr lang="en-US" sz="1400" b="1" dirty="0">
                          <a:solidFill>
                            <a:schemeClr val="tx2">
                              <a:lumMod val="50000"/>
                            </a:schemeClr>
                          </a:solidFill>
                        </a:rPr>
                      </a:br>
                      <a:r>
                        <a:rPr lang="en-US" sz="1400" b="0" dirty="0">
                          <a:solidFill>
                            <a:schemeClr val="tx2">
                              <a:lumMod val="50000"/>
                            </a:schemeClr>
                          </a:solidFill>
                        </a:rPr>
                        <a:t>M.Sc.</a:t>
                      </a:r>
                    </a:p>
                    <a:p>
                      <a:pPr algn="ctr"/>
                      <a:r>
                        <a:rPr lang="en-US" sz="1400" b="0" dirty="0">
                          <a:solidFill>
                            <a:schemeClr val="tx2">
                              <a:lumMod val="50000"/>
                            </a:schemeClr>
                          </a:solidFill>
                        </a:rPr>
                        <a:t>Sr Geologist &amp; Field Manager</a:t>
                      </a:r>
                    </a:p>
                  </a:txBody>
                  <a:tcPr marL="94488" marR="94488" marT="47244" marB="4724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6616420"/>
                  </a:ext>
                </a:extLst>
              </a:tr>
            </a:tbl>
          </a:graphicData>
        </a:graphic>
      </p:graphicFrame>
      <p:pic>
        <p:nvPicPr>
          <p:cNvPr id="11" name="Picture Placeholder 5">
            <a:extLst>
              <a:ext uri="{FF2B5EF4-FFF2-40B4-BE49-F238E27FC236}">
                <a16:creationId xmlns:a16="http://schemas.microsoft.com/office/drawing/2014/main" id="{61BFDA9D-7C2F-C868-7AEE-0EFB4DA31C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723" t="4946" r="23387" b="24709"/>
          <a:stretch/>
        </p:blipFill>
        <p:spPr>
          <a:xfrm>
            <a:off x="1067480" y="1257985"/>
            <a:ext cx="1371600" cy="1371600"/>
          </a:xfrm>
          <a:prstGeom prst="ellipse">
            <a:avLst/>
          </a:prstGeom>
        </p:spPr>
      </p:pic>
      <p:pic>
        <p:nvPicPr>
          <p:cNvPr id="12" name="Picture Placeholder 5">
            <a:extLst>
              <a:ext uri="{FF2B5EF4-FFF2-40B4-BE49-F238E27FC236}">
                <a16:creationId xmlns:a16="http://schemas.microsoft.com/office/drawing/2014/main" id="{7E030039-28A1-BF64-DE52-F9B320A905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64" t="-777" r="-11270" b="20155"/>
          <a:stretch/>
        </p:blipFill>
        <p:spPr>
          <a:xfrm>
            <a:off x="3190417" y="1284441"/>
            <a:ext cx="1371600" cy="1371600"/>
          </a:xfrm>
          <a:prstGeom prst="ellipse">
            <a:avLst/>
          </a:prstGeom>
          <a:solidFill>
            <a:schemeClr val="tx1">
              <a:lumMod val="10000"/>
              <a:lumOff val="90000"/>
            </a:schemeClr>
          </a:solidFill>
        </p:spPr>
      </p:pic>
      <p:pic>
        <p:nvPicPr>
          <p:cNvPr id="13" name="Picture Placeholder 5">
            <a:extLst>
              <a:ext uri="{FF2B5EF4-FFF2-40B4-BE49-F238E27FC236}">
                <a16:creationId xmlns:a16="http://schemas.microsoft.com/office/drawing/2014/main" id="{0329E611-83B7-5F41-48F0-7EA77292AF1C}"/>
              </a:ext>
            </a:extLst>
          </p:cNvPr>
          <p:cNvPicPr>
            <a:picLocks noChangeAspect="1"/>
          </p:cNvPicPr>
          <p:nvPr/>
        </p:nvPicPr>
        <p:blipFill>
          <a:blip r:embed="rId7" cstate="print">
            <a:extLst>
              <a:ext uri="{28A0092B-C50C-407E-A947-70E740481C1C}">
                <a14:useLocalDpi xmlns:a14="http://schemas.microsoft.com/office/drawing/2010/main" val="0"/>
              </a:ext>
            </a:extLst>
          </a:blip>
          <a:srcRect l="468" r="468"/>
          <a:stretch/>
        </p:blipFill>
        <p:spPr>
          <a:xfrm>
            <a:off x="5236234" y="1264570"/>
            <a:ext cx="1371600" cy="1371600"/>
          </a:xfrm>
          <a:prstGeom prst="ellipse">
            <a:avLst/>
          </a:prstGeom>
          <a:solidFill>
            <a:schemeClr val="tx2"/>
          </a:solidFill>
        </p:spPr>
      </p:pic>
      <p:pic>
        <p:nvPicPr>
          <p:cNvPr id="14" name="Picture Placeholder 5">
            <a:extLst>
              <a:ext uri="{FF2B5EF4-FFF2-40B4-BE49-F238E27FC236}">
                <a16:creationId xmlns:a16="http://schemas.microsoft.com/office/drawing/2014/main" id="{90363644-2679-FDDF-A7BF-0877A5BAC0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44" t="6717" r="36415" b="41343"/>
          <a:stretch/>
        </p:blipFill>
        <p:spPr>
          <a:xfrm>
            <a:off x="7359171" y="1264570"/>
            <a:ext cx="1371600" cy="1371600"/>
          </a:xfrm>
          <a:prstGeom prst="ellipse">
            <a:avLst/>
          </a:prstGeom>
        </p:spPr>
      </p:pic>
      <p:pic>
        <p:nvPicPr>
          <p:cNvPr id="15" name="Picture Placeholder 5">
            <a:extLst>
              <a:ext uri="{FF2B5EF4-FFF2-40B4-BE49-F238E27FC236}">
                <a16:creationId xmlns:a16="http://schemas.microsoft.com/office/drawing/2014/main" id="{86958918-0379-1537-41C7-21607FF030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9110" t="19677" r="7488" b="40273"/>
          <a:stretch/>
        </p:blipFill>
        <p:spPr>
          <a:xfrm>
            <a:off x="10080329" y="1257985"/>
            <a:ext cx="1371600" cy="1371600"/>
          </a:xfrm>
          <a:prstGeom prst="ellipse">
            <a:avLst/>
          </a:prstGeom>
        </p:spPr>
      </p:pic>
      <p:graphicFrame>
        <p:nvGraphicFramePr>
          <p:cNvPr id="18" name="Table 17">
            <a:extLst>
              <a:ext uri="{FF2B5EF4-FFF2-40B4-BE49-F238E27FC236}">
                <a16:creationId xmlns:a16="http://schemas.microsoft.com/office/drawing/2014/main" id="{6176E6CE-EF6D-A878-9ECA-DD0A46612072}"/>
              </a:ext>
            </a:extLst>
          </p:cNvPr>
          <p:cNvGraphicFramePr>
            <a:graphicFrameLocks noGrp="1"/>
          </p:cNvGraphicFramePr>
          <p:nvPr>
            <p:extLst>
              <p:ext uri="{D42A27DB-BD31-4B8C-83A1-F6EECF244321}">
                <p14:modId xmlns:p14="http://schemas.microsoft.com/office/powerpoint/2010/main" val="3364742610"/>
              </p:ext>
            </p:extLst>
          </p:nvPr>
        </p:nvGraphicFramePr>
        <p:xfrm>
          <a:off x="9344919" y="4096459"/>
          <a:ext cx="2560320" cy="1981200"/>
        </p:xfrm>
        <a:graphic>
          <a:graphicData uri="http://schemas.openxmlformats.org/drawingml/2006/table">
            <a:tbl>
              <a:tblPr firstRow="1" bandRow="1">
                <a:tableStyleId>{2D5ABB26-0587-4C30-8999-92F81FD0307C}</a:tableStyleId>
              </a:tblPr>
              <a:tblGrid>
                <a:gridCol w="457200">
                  <a:extLst>
                    <a:ext uri="{9D8B030D-6E8A-4147-A177-3AD203B41FA5}">
                      <a16:colId xmlns:a16="http://schemas.microsoft.com/office/drawing/2014/main" val="2981419997"/>
                    </a:ext>
                  </a:extLst>
                </a:gridCol>
                <a:gridCol w="2103120">
                  <a:extLst>
                    <a:ext uri="{9D8B030D-6E8A-4147-A177-3AD203B41FA5}">
                      <a16:colId xmlns:a16="http://schemas.microsoft.com/office/drawing/2014/main" val="1916827076"/>
                    </a:ext>
                  </a:extLst>
                </a:gridCol>
              </a:tblGrid>
              <a:tr h="1463040">
                <a:tc rowSpan="2">
                  <a:txBody>
                    <a:bodyPr/>
                    <a:lstStyle/>
                    <a:p>
                      <a:pPr algn="ctr"/>
                      <a:r>
                        <a:rPr lang="en-CA" sz="1400" cap="all" baseline="0" dirty="0">
                          <a:solidFill>
                            <a:schemeClr val="bg1"/>
                          </a:solidFill>
                        </a:rPr>
                        <a:t>Advisor</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9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3177051"/>
                  </a:ext>
                </a:extLst>
              </a:tr>
              <a:tr h="249220">
                <a:tc vMerge="1">
                  <a:txBody>
                    <a:bodyPr/>
                    <a:lstStyle/>
                    <a:p>
                      <a:pPr algn="ctr"/>
                      <a:r>
                        <a:rPr lang="en-CA" sz="1000" cap="all" baseline="0" dirty="0">
                          <a:solidFill>
                            <a:schemeClr val="bg1"/>
                          </a:solidFill>
                        </a:rPr>
                        <a:t>DIRECTORS</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dirty="0">
                          <a:solidFill>
                            <a:schemeClr val="tx2">
                              <a:lumMod val="50000"/>
                            </a:schemeClr>
                          </a:solidFill>
                        </a:rPr>
                        <a:t>Jason Neal</a:t>
                      </a:r>
                      <a:br>
                        <a:rPr lang="en-US" sz="1400" b="1" dirty="0">
                          <a:solidFill>
                            <a:schemeClr val="tx2">
                              <a:lumMod val="50000"/>
                            </a:schemeClr>
                          </a:solidFill>
                        </a:rPr>
                      </a:br>
                      <a:endParaRPr lang="en-US" sz="1400" b="1" dirty="0">
                        <a:solidFill>
                          <a:schemeClr val="tx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6616420"/>
                  </a:ext>
                </a:extLst>
              </a:tr>
            </a:tbl>
          </a:graphicData>
        </a:graphic>
      </p:graphicFrame>
      <p:pic>
        <p:nvPicPr>
          <p:cNvPr id="19" name="Picture Placeholder 5">
            <a:extLst>
              <a:ext uri="{FF2B5EF4-FFF2-40B4-BE49-F238E27FC236}">
                <a16:creationId xmlns:a16="http://schemas.microsoft.com/office/drawing/2014/main" id="{2585CA2B-E5D7-CB75-5BA3-96617052A7D3}"/>
              </a:ext>
            </a:extLst>
          </p:cNvPr>
          <p:cNvPicPr>
            <a:picLocks noChangeAspect="1"/>
          </p:cNvPicPr>
          <p:nvPr/>
        </p:nvPicPr>
        <p:blipFill>
          <a:blip r:embed="rId10"/>
          <a:srcRect/>
          <a:stretch/>
        </p:blipFill>
        <p:spPr>
          <a:xfrm>
            <a:off x="10080329" y="4202470"/>
            <a:ext cx="1371600" cy="1371600"/>
          </a:xfrm>
          <a:prstGeom prst="ellipse">
            <a:avLst/>
          </a:prstGeom>
        </p:spPr>
      </p:pic>
    </p:spTree>
    <p:extLst>
      <p:ext uri="{BB962C8B-B14F-4D97-AF65-F5344CB8AC3E}">
        <p14:creationId xmlns:p14="http://schemas.microsoft.com/office/powerpoint/2010/main" val="935532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CBC7-16BB-19BA-2E44-C94A069482AB}"/>
              </a:ext>
            </a:extLst>
          </p:cNvPr>
          <p:cNvSpPr>
            <a:spLocks noGrp="1"/>
          </p:cNvSpPr>
          <p:nvPr>
            <p:ph type="title"/>
          </p:nvPr>
        </p:nvSpPr>
        <p:spPr/>
        <p:txBody>
          <a:bodyPr>
            <a:normAutofit/>
          </a:bodyPr>
          <a:lstStyle/>
          <a:p>
            <a:r>
              <a:rPr lang="en-CA" dirty="0"/>
              <a:t>INDUSTRY LEADING</a:t>
            </a:r>
          </a:p>
        </p:txBody>
      </p:sp>
      <p:sp>
        <p:nvSpPr>
          <p:cNvPr id="4" name="Slide Number Placeholder 3">
            <a:extLst>
              <a:ext uri="{FF2B5EF4-FFF2-40B4-BE49-F238E27FC236}">
                <a16:creationId xmlns:a16="http://schemas.microsoft.com/office/drawing/2014/main" id="{59A11C4E-3E07-EF69-F21F-F7C2EE68D147}"/>
              </a:ext>
            </a:extLst>
          </p:cNvPr>
          <p:cNvSpPr>
            <a:spLocks noGrp="1"/>
          </p:cNvSpPr>
          <p:nvPr>
            <p:ph type="sldNum" sz="quarter" idx="23"/>
          </p:nvPr>
        </p:nvSpPr>
        <p:spPr/>
        <p:txBody>
          <a:bodyPr/>
          <a:lstStyle/>
          <a:p>
            <a:fld id="{294A09A9-5501-47C1-A89A-A340965A2BE2}" type="slidenum">
              <a:rPr lang="en-US" smtClean="0"/>
              <a:pPr/>
              <a:t>6</a:t>
            </a:fld>
            <a:endParaRPr lang="en-US" dirty="0"/>
          </a:p>
        </p:txBody>
      </p:sp>
      <p:graphicFrame>
        <p:nvGraphicFramePr>
          <p:cNvPr id="5" name="Table 5">
            <a:extLst>
              <a:ext uri="{FF2B5EF4-FFF2-40B4-BE49-F238E27FC236}">
                <a16:creationId xmlns:a16="http://schemas.microsoft.com/office/drawing/2014/main" id="{30CC2144-4BB7-A3F5-7DD0-DD9F9081C788}"/>
              </a:ext>
            </a:extLst>
          </p:cNvPr>
          <p:cNvGraphicFramePr>
            <a:graphicFrameLocks noGrp="1"/>
          </p:cNvGraphicFramePr>
          <p:nvPr>
            <p:extLst>
              <p:ext uri="{D42A27DB-BD31-4B8C-83A1-F6EECF244321}">
                <p14:modId xmlns:p14="http://schemas.microsoft.com/office/powerpoint/2010/main" val="3717538376"/>
              </p:ext>
            </p:extLst>
          </p:nvPr>
        </p:nvGraphicFramePr>
        <p:xfrm>
          <a:off x="248439" y="3742410"/>
          <a:ext cx="5702316" cy="1524000"/>
        </p:xfrm>
        <a:graphic>
          <a:graphicData uri="http://schemas.openxmlformats.org/drawingml/2006/table">
            <a:tbl>
              <a:tblPr firstRow="1" bandRow="1">
                <a:tableStyleId>{2D5ABB26-0587-4C30-8999-92F81FD0307C}</a:tableStyleId>
              </a:tblPr>
              <a:tblGrid>
                <a:gridCol w="492832">
                  <a:extLst>
                    <a:ext uri="{9D8B030D-6E8A-4147-A177-3AD203B41FA5}">
                      <a16:colId xmlns:a16="http://schemas.microsoft.com/office/drawing/2014/main" val="362412524"/>
                    </a:ext>
                  </a:extLst>
                </a:gridCol>
                <a:gridCol w="1402418">
                  <a:extLst>
                    <a:ext uri="{9D8B030D-6E8A-4147-A177-3AD203B41FA5}">
                      <a16:colId xmlns:a16="http://schemas.microsoft.com/office/drawing/2014/main" val="1783516934"/>
                    </a:ext>
                  </a:extLst>
                </a:gridCol>
                <a:gridCol w="1182874">
                  <a:extLst>
                    <a:ext uri="{9D8B030D-6E8A-4147-A177-3AD203B41FA5}">
                      <a16:colId xmlns:a16="http://schemas.microsoft.com/office/drawing/2014/main" val="3051053162"/>
                    </a:ext>
                  </a:extLst>
                </a:gridCol>
                <a:gridCol w="1550659">
                  <a:extLst>
                    <a:ext uri="{9D8B030D-6E8A-4147-A177-3AD203B41FA5}">
                      <a16:colId xmlns:a16="http://schemas.microsoft.com/office/drawing/2014/main" val="666315603"/>
                    </a:ext>
                  </a:extLst>
                </a:gridCol>
                <a:gridCol w="1073533">
                  <a:extLst>
                    <a:ext uri="{9D8B030D-6E8A-4147-A177-3AD203B41FA5}">
                      <a16:colId xmlns:a16="http://schemas.microsoft.com/office/drawing/2014/main" val="3010334452"/>
                    </a:ext>
                  </a:extLst>
                </a:gridCol>
              </a:tblGrid>
              <a:tr h="370840">
                <a:tc rowSpan="4">
                  <a:txBody>
                    <a:bodyPr/>
                    <a:lstStyle/>
                    <a:p>
                      <a:pPr algn="ctr"/>
                      <a:r>
                        <a:rPr lang="en-CA" sz="1050" dirty="0">
                          <a:solidFill>
                            <a:schemeClr val="bg1"/>
                          </a:solidFill>
                        </a:rPr>
                        <a:t>Market Capitalization</a:t>
                      </a:r>
                    </a:p>
                  </a:txBody>
                  <a:tcPr vert="vert270"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50000"/>
                      </a:schemeClr>
                    </a:solidFill>
                  </a:tcPr>
                </a:tc>
                <a:tc>
                  <a:txBody>
                    <a:bodyPr/>
                    <a:lstStyle/>
                    <a:p>
                      <a:r>
                        <a:rPr lang="en-CA" sz="1050" dirty="0">
                          <a:solidFill>
                            <a:schemeClr val="tx2">
                              <a:lumMod val="50000"/>
                            </a:schemeClr>
                          </a:solidFill>
                        </a:rPr>
                        <a:t>Current Price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r>
                        <a:rPr lang="en-CA" sz="1050" dirty="0">
                          <a:solidFill>
                            <a:schemeClr val="tx2">
                              <a:lumMod val="50000"/>
                            </a:schemeClr>
                          </a:solidFill>
                        </a:rPr>
                        <a:t>$0.475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91440"/>
                      <a:r>
                        <a:rPr lang="en-CA" sz="1050" dirty="0">
                          <a:solidFill>
                            <a:schemeClr val="tx2">
                              <a:lumMod val="50000"/>
                            </a:schemeClr>
                          </a:solidFill>
                        </a:rPr>
                        <a:t>52 Week High/Low</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r>
                        <a:rPr lang="en-CA" sz="1050" dirty="0">
                          <a:solidFill>
                            <a:schemeClr val="tx2">
                              <a:lumMod val="50000"/>
                            </a:schemeClr>
                          </a:solidFill>
                        </a:rPr>
                        <a:t>$0.57 / 0.25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12106435"/>
                  </a:ext>
                </a:extLst>
              </a:tr>
              <a:tr h="370840">
                <a:tc vMerge="1">
                  <a:txBody>
                    <a:bodyPr/>
                    <a:lstStyle/>
                    <a:p>
                      <a:endParaRPr lang="en-CA" sz="1000" dirty="0">
                        <a:solidFill>
                          <a:schemeClr val="bg1"/>
                        </a:solidFill>
                      </a:endParaRP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r>
                        <a:rPr lang="en-CA" sz="1050" dirty="0">
                          <a:solidFill>
                            <a:schemeClr val="tx2">
                              <a:lumMod val="50000"/>
                            </a:schemeClr>
                          </a:solidFill>
                        </a:rPr>
                        <a:t>Shares Outstanding (Basic)</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r>
                        <a:rPr lang="en-CA" sz="1050" dirty="0">
                          <a:solidFill>
                            <a:schemeClr val="tx2">
                              <a:lumMod val="50000"/>
                            </a:schemeClr>
                          </a:solidFill>
                        </a:rPr>
                        <a:t>258.8 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91440"/>
                      <a:r>
                        <a:rPr lang="en-CA" sz="1050" dirty="0">
                          <a:solidFill>
                            <a:schemeClr val="tx2">
                              <a:lumMod val="50000"/>
                            </a:schemeClr>
                          </a:solidFill>
                        </a:rPr>
                        <a:t>Market Capitalization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r>
                        <a:rPr lang="en-CA" sz="1050" dirty="0">
                          <a:solidFill>
                            <a:schemeClr val="tx2">
                              <a:lumMod val="50000"/>
                            </a:schemeClr>
                          </a:solidFill>
                        </a:rPr>
                        <a:t>~$120 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22997978"/>
                  </a:ext>
                </a:extLst>
              </a:tr>
              <a:tr h="370840">
                <a:tc vMerge="1">
                  <a:txBody>
                    <a:bodyPr/>
                    <a:lstStyle/>
                    <a:p>
                      <a:endParaRPr lang="en-CA" sz="1000" dirty="0">
                        <a:solidFill>
                          <a:schemeClr val="bg1"/>
                        </a:solidFill>
                      </a:endParaRP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r>
                        <a:rPr lang="en-CA" sz="1050" dirty="0">
                          <a:solidFill>
                            <a:schemeClr val="tx2">
                              <a:lumMod val="50000"/>
                            </a:schemeClr>
                          </a:solidFill>
                        </a:rPr>
                        <a:t>Fully Diluted</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r>
                        <a:rPr lang="en-CA" sz="1050" dirty="0">
                          <a:solidFill>
                            <a:schemeClr val="tx2">
                              <a:lumMod val="50000"/>
                            </a:schemeClr>
                          </a:solidFill>
                        </a:rPr>
                        <a:t>275 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91440"/>
                      <a:r>
                        <a:rPr lang="en-CA" sz="1050" dirty="0">
                          <a:solidFill>
                            <a:schemeClr val="tx2">
                              <a:lumMod val="50000"/>
                            </a:schemeClr>
                          </a:solidFill>
                        </a:rPr>
                        <a:t>Cash</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r>
                        <a:rPr lang="en-CA" sz="1050" dirty="0">
                          <a:solidFill>
                            <a:schemeClr val="tx2">
                              <a:lumMod val="50000"/>
                            </a:schemeClr>
                          </a:solidFill>
                        </a:rPr>
                        <a:t>$18 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17288910"/>
                  </a:ext>
                </a:extLst>
              </a:tr>
              <a:tr h="370840">
                <a:tc vMerge="1">
                  <a:txBody>
                    <a:bodyPr/>
                    <a:lstStyle/>
                    <a:p>
                      <a:endParaRPr lang="en-CA" sz="1000" dirty="0">
                        <a:solidFill>
                          <a:schemeClr val="bg1"/>
                        </a:solidFill>
                      </a:endParaRPr>
                    </a:p>
                  </a:txBody>
                  <a:tcPr anchor="ctr">
                    <a:lnT w="12700" cap="flat" cmpd="sng" algn="ctr">
                      <a:solidFill>
                        <a:schemeClr val="tx2"/>
                      </a:solidFill>
                      <a:prstDash val="solid"/>
                      <a:round/>
                      <a:headEnd type="none" w="med" len="med"/>
                      <a:tailEnd type="none" w="med" len="med"/>
                    </a:lnT>
                    <a:solidFill>
                      <a:schemeClr val="accent1"/>
                    </a:solidFill>
                  </a:tcPr>
                </a:tc>
                <a:tc>
                  <a:txBody>
                    <a:bodyPr/>
                    <a:lstStyle/>
                    <a:p>
                      <a:r>
                        <a:rPr lang="en-CA" sz="1050" dirty="0">
                          <a:solidFill>
                            <a:schemeClr val="tx2">
                              <a:lumMod val="50000"/>
                            </a:schemeClr>
                          </a:solidFill>
                        </a:rPr>
                        <a:t>Options Outstanding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r>
                        <a:rPr lang="en-CA" sz="1050" dirty="0">
                          <a:solidFill>
                            <a:schemeClr val="tx2">
                              <a:lumMod val="50000"/>
                            </a:schemeClr>
                          </a:solidFill>
                        </a:rPr>
                        <a:t>16.6 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91440"/>
                      <a:r>
                        <a:rPr lang="en-CA" sz="1050" dirty="0">
                          <a:solidFill>
                            <a:schemeClr val="tx2">
                              <a:lumMod val="50000"/>
                            </a:schemeClr>
                          </a:solidFill>
                        </a:rPr>
                        <a:t>Warrants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r>
                        <a:rPr lang="en-CA" sz="1050" dirty="0">
                          <a:solidFill>
                            <a:schemeClr val="tx2">
                              <a:lumMod val="50000"/>
                            </a:schemeClr>
                          </a:solidFill>
                        </a:rPr>
                        <a:t>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84370005"/>
                  </a:ext>
                </a:extLst>
              </a:tr>
            </a:tbl>
          </a:graphicData>
        </a:graphic>
      </p:graphicFrame>
      <p:graphicFrame>
        <p:nvGraphicFramePr>
          <p:cNvPr id="6" name="Table 5">
            <a:extLst>
              <a:ext uri="{FF2B5EF4-FFF2-40B4-BE49-F238E27FC236}">
                <a16:creationId xmlns:a16="http://schemas.microsoft.com/office/drawing/2014/main" id="{99FDA33A-BD1A-731F-7906-6A580D23320E}"/>
              </a:ext>
            </a:extLst>
          </p:cNvPr>
          <p:cNvGraphicFramePr>
            <a:graphicFrameLocks noGrp="1"/>
          </p:cNvGraphicFramePr>
          <p:nvPr/>
        </p:nvGraphicFramePr>
        <p:xfrm>
          <a:off x="248439" y="5371098"/>
          <a:ext cx="5702315" cy="906753"/>
        </p:xfrm>
        <a:graphic>
          <a:graphicData uri="http://schemas.openxmlformats.org/drawingml/2006/table">
            <a:tbl>
              <a:tblPr firstRow="1" bandRow="1">
                <a:tableStyleId>{2D5ABB26-0587-4C30-8999-92F81FD0307C}</a:tableStyleId>
              </a:tblPr>
              <a:tblGrid>
                <a:gridCol w="492834">
                  <a:extLst>
                    <a:ext uri="{9D8B030D-6E8A-4147-A177-3AD203B41FA5}">
                      <a16:colId xmlns:a16="http://schemas.microsoft.com/office/drawing/2014/main" val="362412524"/>
                    </a:ext>
                  </a:extLst>
                </a:gridCol>
                <a:gridCol w="5209481">
                  <a:extLst>
                    <a:ext uri="{9D8B030D-6E8A-4147-A177-3AD203B41FA5}">
                      <a16:colId xmlns:a16="http://schemas.microsoft.com/office/drawing/2014/main" val="1783516934"/>
                    </a:ext>
                  </a:extLst>
                </a:gridCol>
              </a:tblGrid>
              <a:tr h="906753">
                <a:tc>
                  <a:txBody>
                    <a:bodyPr/>
                    <a:lstStyle/>
                    <a:p>
                      <a:pPr algn="ctr"/>
                      <a:r>
                        <a:rPr lang="en-CA" sz="1050" b="0" dirty="0">
                          <a:solidFill>
                            <a:schemeClr val="bg1"/>
                          </a:solidFill>
                        </a:rPr>
                        <a:t>Analysts / </a:t>
                      </a:r>
                      <a:br>
                        <a:rPr lang="en-CA" sz="1050" b="0" dirty="0">
                          <a:solidFill>
                            <a:schemeClr val="bg1"/>
                          </a:solidFill>
                        </a:rPr>
                      </a:br>
                      <a:r>
                        <a:rPr lang="en-CA" sz="1050" b="0" dirty="0">
                          <a:solidFill>
                            <a:schemeClr val="bg1"/>
                          </a:solidFill>
                        </a:rPr>
                        <a:t>News Writers</a:t>
                      </a:r>
                    </a:p>
                  </a:txBody>
                  <a:tcPr vert="vert27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2">
                        <a:lumMod val="50000"/>
                      </a:schemeClr>
                    </a:solidFill>
                  </a:tcPr>
                </a:tc>
                <a:tc>
                  <a:txBody>
                    <a:bodyPr/>
                    <a:lstStyle/>
                    <a:p>
                      <a:pPr marL="182563" marR="0" lvl="0" indent="-182563" algn="l" defTabSz="914374" rtl="0" eaLnBrk="1" fontAlgn="auto" latinLnBrk="0" hangingPunct="1">
                        <a:lnSpc>
                          <a:spcPct val="110000"/>
                        </a:lnSpc>
                        <a:spcBef>
                          <a:spcPts val="0"/>
                        </a:spcBef>
                        <a:spcAft>
                          <a:spcPts val="1200"/>
                        </a:spcAft>
                        <a:buClr>
                          <a:srgbClr val="D78D28"/>
                        </a:buClr>
                        <a:buSzTx/>
                        <a:buFont typeface="Wingdings" panose="05000000000000000000" pitchFamily="2" charset="2"/>
                        <a:buChar char="§"/>
                        <a:tabLst/>
                        <a:defRPr/>
                      </a:pPr>
                      <a:r>
                        <a:rPr kumimoji="0" lang="en-US" sz="1050" b="0" i="0" u="none" strike="noStrike" kern="0" cap="none" spc="0" normalizeH="0" baseline="0" noProof="0" dirty="0" err="1">
                          <a:ln>
                            <a:noFill/>
                          </a:ln>
                          <a:solidFill>
                            <a:schemeClr val="tx2">
                              <a:lumMod val="50000"/>
                            </a:schemeClr>
                          </a:solidFill>
                          <a:effectLst/>
                          <a:uLnTx/>
                          <a:uFillTx/>
                          <a:latin typeface="Arial" panose="020B0604020202020204" pitchFamily="34" charset="0"/>
                          <a:ea typeface="+mn-ea"/>
                          <a:cs typeface="Arial" panose="020B0604020202020204" pitchFamily="34" charset="0"/>
                        </a:rPr>
                        <a:t>Cormark</a:t>
                      </a:r>
                      <a:r>
                        <a:rPr kumimoji="0" lang="en-US" sz="1050" b="0" i="0" u="none" strike="noStrike" kern="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 – Emerging Ideas – Richard Gray – Price target $1.25</a:t>
                      </a:r>
                    </a:p>
                    <a:p>
                      <a:pPr marL="182563" marR="0" lvl="0" indent="-182563" algn="l" defTabSz="914374" rtl="0" eaLnBrk="1" fontAlgn="auto" latinLnBrk="0" hangingPunct="1">
                        <a:lnSpc>
                          <a:spcPct val="110000"/>
                        </a:lnSpc>
                        <a:spcBef>
                          <a:spcPts val="0"/>
                        </a:spcBef>
                        <a:spcAft>
                          <a:spcPts val="1200"/>
                        </a:spcAft>
                        <a:buClr>
                          <a:srgbClr val="D78D28"/>
                        </a:buClr>
                        <a:buSzTx/>
                        <a:buFont typeface="Wingdings" panose="05000000000000000000" pitchFamily="2" charset="2"/>
                        <a:buChar char="§"/>
                        <a:tabLst/>
                        <a:defRPr/>
                      </a:pPr>
                      <a:r>
                        <a:rPr kumimoji="0" lang="en-US" sz="1050" b="0" i="0" u="none" strike="noStrike" kern="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Gwen Preston – Resource Maven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106435"/>
                  </a:ext>
                </a:extLst>
              </a:tr>
            </a:tbl>
          </a:graphicData>
        </a:graphic>
      </p:graphicFrame>
      <p:graphicFrame>
        <p:nvGraphicFramePr>
          <p:cNvPr id="7" name="Table 6">
            <a:extLst>
              <a:ext uri="{FF2B5EF4-FFF2-40B4-BE49-F238E27FC236}">
                <a16:creationId xmlns:a16="http://schemas.microsoft.com/office/drawing/2014/main" id="{AD403C63-3FCB-02B3-EB2D-3A28AF9DFC02}"/>
              </a:ext>
            </a:extLst>
          </p:cNvPr>
          <p:cNvGraphicFramePr>
            <a:graphicFrameLocks noGrp="1"/>
          </p:cNvGraphicFramePr>
          <p:nvPr/>
        </p:nvGraphicFramePr>
        <p:xfrm>
          <a:off x="6308327" y="4794491"/>
          <a:ext cx="5650760" cy="1483360"/>
        </p:xfrm>
        <a:graphic>
          <a:graphicData uri="http://schemas.openxmlformats.org/drawingml/2006/table">
            <a:tbl>
              <a:tblPr firstRow="1" bandRow="1">
                <a:tableStyleId>{2D5ABB26-0587-4C30-8999-92F81FD0307C}</a:tableStyleId>
              </a:tblPr>
              <a:tblGrid>
                <a:gridCol w="360647">
                  <a:extLst>
                    <a:ext uri="{9D8B030D-6E8A-4147-A177-3AD203B41FA5}">
                      <a16:colId xmlns:a16="http://schemas.microsoft.com/office/drawing/2014/main" val="362412524"/>
                    </a:ext>
                  </a:extLst>
                </a:gridCol>
                <a:gridCol w="5290113">
                  <a:extLst>
                    <a:ext uri="{9D8B030D-6E8A-4147-A177-3AD203B41FA5}">
                      <a16:colId xmlns:a16="http://schemas.microsoft.com/office/drawing/2014/main" val="1783516934"/>
                    </a:ext>
                  </a:extLst>
                </a:gridCol>
              </a:tblGrid>
              <a:tr h="1483360">
                <a:tc>
                  <a:txBody>
                    <a:bodyPr/>
                    <a:lstStyle/>
                    <a:p>
                      <a:pPr algn="ctr"/>
                      <a:r>
                        <a:rPr lang="en-CA" sz="1050" dirty="0">
                          <a:solidFill>
                            <a:schemeClr val="bg1"/>
                          </a:solidFill>
                          <a:latin typeface="Arial" panose="020B0604020202020204" pitchFamily="34" charset="0"/>
                          <a:cs typeface="Arial" panose="020B0604020202020204" pitchFamily="34" charset="0"/>
                        </a:rPr>
                        <a:t>Recent Financings</a:t>
                      </a:r>
                    </a:p>
                  </a:txBody>
                  <a:tcPr vert="vert270" anchor="ctr">
                    <a:lnL w="6350" cap="flat" cmpd="sng" algn="ctr">
                      <a:solidFill>
                        <a:schemeClr val="tx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182563" marR="0" lvl="0" indent="-182563" algn="l" defTabSz="914374" rtl="0" eaLnBrk="1" fontAlgn="auto" latinLnBrk="0" hangingPunct="1">
                        <a:lnSpc>
                          <a:spcPct val="110000"/>
                        </a:lnSpc>
                        <a:spcBef>
                          <a:spcPts val="0"/>
                        </a:spcBef>
                        <a:spcAft>
                          <a:spcPts val="1200"/>
                        </a:spcAft>
                        <a:buClr>
                          <a:srgbClr val="D78D28"/>
                        </a:buClr>
                        <a:buSzTx/>
                        <a:buFont typeface="Wingdings" panose="05000000000000000000" pitchFamily="2" charset="2"/>
                        <a:buChar char="§"/>
                        <a:tabLst/>
                        <a:defRPr/>
                      </a:pPr>
                      <a:r>
                        <a:rPr kumimoji="0" lang="en-US" sz="1050" b="0" i="0" u="none" strike="noStrike" kern="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June 2022 - $17 M – (16.2 M Charity at $0.63, 5.3 M FT at $0.55, and 8.6 M at $0.45) Fully subscribed announced June 27, 2022</a:t>
                      </a:r>
                    </a:p>
                    <a:p>
                      <a:pPr marL="182563" marR="0" lvl="0" indent="-182563" algn="l" defTabSz="914374" rtl="0" eaLnBrk="1" fontAlgn="auto" latinLnBrk="0" hangingPunct="1">
                        <a:lnSpc>
                          <a:spcPct val="110000"/>
                        </a:lnSpc>
                        <a:spcBef>
                          <a:spcPts val="0"/>
                        </a:spcBef>
                        <a:spcAft>
                          <a:spcPts val="1200"/>
                        </a:spcAft>
                        <a:buClr>
                          <a:srgbClr val="D78D28"/>
                        </a:buClr>
                        <a:buSzTx/>
                        <a:buFont typeface="Wingdings" panose="05000000000000000000" pitchFamily="2" charset="2"/>
                        <a:buChar char="§"/>
                        <a:tabLst/>
                        <a:defRPr/>
                      </a:pPr>
                      <a:r>
                        <a:rPr kumimoji="0" lang="en-US" sz="1050" b="0" i="0" u="none" strike="noStrike" kern="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July/Aug 2021 - $16 M – ($11.5 M Charity at 0.38, $2.2 M FT at 0.35, and $2.2 M at 0.28)</a:t>
                      </a:r>
                    </a:p>
                    <a:p>
                      <a:pPr marL="182563" marR="0" lvl="0" indent="-182563" algn="l" defTabSz="914374" rtl="0" eaLnBrk="1" fontAlgn="auto" latinLnBrk="0" hangingPunct="1">
                        <a:lnSpc>
                          <a:spcPct val="110000"/>
                        </a:lnSpc>
                        <a:spcBef>
                          <a:spcPts val="0"/>
                        </a:spcBef>
                        <a:spcAft>
                          <a:spcPts val="1200"/>
                        </a:spcAft>
                        <a:buClr>
                          <a:srgbClr val="D78D28"/>
                        </a:buClr>
                        <a:buSzTx/>
                        <a:buFont typeface="Wingdings" panose="05000000000000000000" pitchFamily="2" charset="2"/>
                        <a:buChar char="§"/>
                        <a:tabLst/>
                        <a:defRPr/>
                      </a:pPr>
                      <a:r>
                        <a:rPr kumimoji="0" lang="en-US" sz="1050" b="0" i="0" u="none" strike="noStrike" kern="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December 2020 - $2.5 M ($1 M Charity at 0.325, $1.5 M FT at 0.28)</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2106435"/>
                  </a:ext>
                </a:extLst>
              </a:tr>
            </a:tbl>
          </a:graphicData>
        </a:graphic>
      </p:graphicFrame>
      <p:graphicFrame>
        <p:nvGraphicFramePr>
          <p:cNvPr id="8" name="Chart 7">
            <a:extLst>
              <a:ext uri="{FF2B5EF4-FFF2-40B4-BE49-F238E27FC236}">
                <a16:creationId xmlns:a16="http://schemas.microsoft.com/office/drawing/2014/main" id="{908E7DC3-B4C1-5433-1280-73098AA92C34}"/>
              </a:ext>
            </a:extLst>
          </p:cNvPr>
          <p:cNvGraphicFramePr>
            <a:graphicFrameLocks/>
          </p:cNvGraphicFramePr>
          <p:nvPr/>
        </p:nvGraphicFramePr>
        <p:xfrm>
          <a:off x="248440" y="1003745"/>
          <a:ext cx="5702315" cy="263397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1">
            <a:extLst>
              <a:ext uri="{FF2B5EF4-FFF2-40B4-BE49-F238E27FC236}">
                <a16:creationId xmlns:a16="http://schemas.microsoft.com/office/drawing/2014/main" id="{65B1619F-A815-8210-F4D0-ADF98DE3ECAE}"/>
              </a:ext>
            </a:extLst>
          </p:cNvPr>
          <p:cNvSpPr txBox="1"/>
          <p:nvPr/>
        </p:nvSpPr>
        <p:spPr>
          <a:xfrm>
            <a:off x="647700" y="1082560"/>
            <a:ext cx="4006077" cy="400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chemeClr val="tx2">
                    <a:lumMod val="50000"/>
                  </a:schemeClr>
                </a:solidFill>
                <a:effectLst/>
                <a:uLnTx/>
                <a:uFillTx/>
                <a:latin typeface="Arila"/>
                <a:cs typeface="Proxima Nova" panose="020B0604020202020204" charset="0"/>
              </a:rPr>
              <a:t>Release of Maiden </a:t>
            </a:r>
            <a:r>
              <a:rPr kumimoji="0" lang="en-CA" sz="1000" b="1" i="0" u="none" strike="noStrike" kern="0" cap="none" spc="0" normalizeH="0" baseline="0" noProof="0" dirty="0" err="1">
                <a:ln>
                  <a:noFill/>
                </a:ln>
                <a:solidFill>
                  <a:schemeClr val="tx2">
                    <a:lumMod val="50000"/>
                  </a:schemeClr>
                </a:solidFill>
                <a:effectLst/>
                <a:uLnTx/>
                <a:uFillTx/>
                <a:latin typeface="Arila"/>
                <a:cs typeface="Proxima Nova" panose="020B0604020202020204" charset="0"/>
              </a:rPr>
              <a:t>AurMac</a:t>
            </a:r>
            <a:r>
              <a:rPr kumimoji="0" lang="en-CA" sz="1000" b="1" i="0" u="none" strike="noStrike" kern="0" cap="none" spc="0" normalizeH="0" baseline="0" noProof="0" dirty="0">
                <a:ln>
                  <a:noFill/>
                </a:ln>
                <a:solidFill>
                  <a:schemeClr val="tx2">
                    <a:lumMod val="50000"/>
                  </a:schemeClr>
                </a:solidFill>
                <a:effectLst/>
                <a:uLnTx/>
                <a:uFillTx/>
                <a:latin typeface="Arila"/>
                <a:cs typeface="Proxima Nova" panose="020B0604020202020204" charset="0"/>
              </a:rPr>
              <a:t> Resource </a:t>
            </a:r>
            <a:br>
              <a:rPr kumimoji="0" lang="en-CA" sz="1000" b="1" i="0" u="none" strike="noStrike" kern="0" cap="none" spc="0" normalizeH="0" baseline="0" noProof="0" dirty="0">
                <a:ln>
                  <a:noFill/>
                </a:ln>
                <a:solidFill>
                  <a:schemeClr val="tx2">
                    <a:lumMod val="50000"/>
                  </a:schemeClr>
                </a:solidFill>
                <a:effectLst/>
                <a:uLnTx/>
                <a:uFillTx/>
                <a:latin typeface="Arila"/>
                <a:cs typeface="Proxima Nova" panose="020B0604020202020204" charset="0"/>
              </a:rPr>
            </a:br>
            <a:r>
              <a:rPr kumimoji="0" lang="en-CA" sz="1000" b="1" i="0" u="none" strike="noStrike" kern="0" cap="none" spc="0" normalizeH="0" baseline="0" noProof="0" dirty="0">
                <a:ln>
                  <a:noFill/>
                </a:ln>
                <a:solidFill>
                  <a:schemeClr val="tx2">
                    <a:lumMod val="50000"/>
                  </a:schemeClr>
                </a:solidFill>
                <a:effectLst/>
                <a:uLnTx/>
                <a:uFillTx/>
                <a:latin typeface="Arila"/>
                <a:cs typeface="Proxima Nova" panose="020B0604020202020204" charset="0"/>
              </a:rPr>
              <a:t>May 25, 2020</a:t>
            </a:r>
          </a:p>
        </p:txBody>
      </p:sp>
      <p:sp>
        <p:nvSpPr>
          <p:cNvPr id="10" name="TextBox 9">
            <a:extLst>
              <a:ext uri="{FF2B5EF4-FFF2-40B4-BE49-F238E27FC236}">
                <a16:creationId xmlns:a16="http://schemas.microsoft.com/office/drawing/2014/main" id="{A671B020-1D67-7F3F-E93A-4656DDE896EB}"/>
              </a:ext>
            </a:extLst>
          </p:cNvPr>
          <p:cNvSpPr txBox="1"/>
          <p:nvPr/>
        </p:nvSpPr>
        <p:spPr>
          <a:xfrm>
            <a:off x="6587712" y="1003746"/>
            <a:ext cx="4914900" cy="492443"/>
          </a:xfrm>
          <a:prstGeom prst="rect">
            <a:avLst/>
          </a:prstGeom>
          <a:noFill/>
        </p:spPr>
        <p:txBody>
          <a:bodyPr wrap="square" rtlCol="0">
            <a:spAutoFit/>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chemeClr val="tx2">
                    <a:lumMod val="50000"/>
                  </a:schemeClr>
                </a:solidFill>
                <a:effectLst/>
                <a:uLnTx/>
                <a:uFillTx/>
                <a:ea typeface="+mn-ea"/>
                <a:cs typeface="+mn-cs"/>
              </a:rPr>
              <a:t>Validation by some of the best in the business</a:t>
            </a:r>
          </a:p>
          <a:p>
            <a:pPr marL="0" marR="0" lvl="0" indent="0" algn="ctr" defTabSz="914374"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tx2">
                    <a:lumMod val="50000"/>
                  </a:schemeClr>
                </a:solidFill>
                <a:effectLst/>
                <a:uLnTx/>
                <a:uFillTx/>
                <a:ea typeface="+mn-ea"/>
                <a:cs typeface="+mn-cs"/>
              </a:rPr>
              <a:t>20+ Industry professionals &amp; mining CEOs as shareholders</a:t>
            </a:r>
          </a:p>
        </p:txBody>
      </p:sp>
      <p:cxnSp>
        <p:nvCxnSpPr>
          <p:cNvPr id="12" name="Straight Arrow Connector 11">
            <a:extLst>
              <a:ext uri="{FF2B5EF4-FFF2-40B4-BE49-F238E27FC236}">
                <a16:creationId xmlns:a16="http://schemas.microsoft.com/office/drawing/2014/main" id="{0C478A2C-DA4C-5ABF-9FC7-EED238783E67}"/>
              </a:ext>
            </a:extLst>
          </p:cNvPr>
          <p:cNvCxnSpPr>
            <a:cxnSpLocks/>
          </p:cNvCxnSpPr>
          <p:nvPr/>
        </p:nvCxnSpPr>
        <p:spPr>
          <a:xfrm>
            <a:off x="881064" y="1530112"/>
            <a:ext cx="0" cy="1175339"/>
          </a:xfrm>
          <a:prstGeom prst="straightConnector1">
            <a:avLst/>
          </a:prstGeom>
          <a:noFill/>
          <a:ln w="19050" cap="flat" cmpd="sng" algn="ctr">
            <a:solidFill>
              <a:schemeClr val="tx2"/>
            </a:solidFill>
            <a:prstDash val="solid"/>
            <a:miter lim="800000"/>
            <a:tailEnd type="triangle"/>
          </a:ln>
          <a:effectLst/>
        </p:spPr>
      </p:cxnSp>
      <p:graphicFrame>
        <p:nvGraphicFramePr>
          <p:cNvPr id="11" name="Chart 10">
            <a:extLst>
              <a:ext uri="{FF2B5EF4-FFF2-40B4-BE49-F238E27FC236}">
                <a16:creationId xmlns:a16="http://schemas.microsoft.com/office/drawing/2014/main" id="{4BD18378-5FDE-45D9-82D3-7D1A7E87744E}"/>
              </a:ext>
            </a:extLst>
          </p:cNvPr>
          <p:cNvGraphicFramePr>
            <a:graphicFrameLocks/>
          </p:cNvGraphicFramePr>
          <p:nvPr/>
        </p:nvGraphicFramePr>
        <p:xfrm>
          <a:off x="6830677" y="1530112"/>
          <a:ext cx="4498163" cy="3332978"/>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5D30771A-81A9-D9A8-5688-8249667F025B}"/>
              </a:ext>
            </a:extLst>
          </p:cNvPr>
          <p:cNvSpPr/>
          <p:nvPr/>
        </p:nvSpPr>
        <p:spPr>
          <a:xfrm>
            <a:off x="6308327" y="1003745"/>
            <a:ext cx="5650760" cy="36692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3968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EC3C9-3A77-582E-5DFD-9ED8E1F67072}"/>
              </a:ext>
            </a:extLst>
          </p:cNvPr>
          <p:cNvSpPr>
            <a:spLocks noGrp="1"/>
          </p:cNvSpPr>
          <p:nvPr>
            <p:ph type="title"/>
          </p:nvPr>
        </p:nvSpPr>
        <p:spPr/>
        <p:txBody>
          <a:bodyPr>
            <a:normAutofit/>
          </a:bodyPr>
          <a:lstStyle/>
          <a:p>
            <a:r>
              <a:rPr lang="en-US" sz="3000" dirty="0"/>
              <a:t>AURMAC GOLD – 4 Million Ounce Resource</a:t>
            </a:r>
            <a:endParaRPr lang="en-CA" sz="3000" dirty="0"/>
          </a:p>
        </p:txBody>
      </p:sp>
      <p:sp>
        <p:nvSpPr>
          <p:cNvPr id="4" name="Slide Number Placeholder 3">
            <a:extLst>
              <a:ext uri="{FF2B5EF4-FFF2-40B4-BE49-F238E27FC236}">
                <a16:creationId xmlns:a16="http://schemas.microsoft.com/office/drawing/2014/main" id="{5997A49F-E81D-2BBA-DBD0-B5D780A2C1A1}"/>
              </a:ext>
            </a:extLst>
          </p:cNvPr>
          <p:cNvSpPr>
            <a:spLocks noGrp="1"/>
          </p:cNvSpPr>
          <p:nvPr>
            <p:ph type="sldNum" sz="quarter" idx="23"/>
          </p:nvPr>
        </p:nvSpPr>
        <p:spPr/>
        <p:txBody>
          <a:bodyPr/>
          <a:lstStyle/>
          <a:p>
            <a:fld id="{294A09A9-5501-47C1-A89A-A340965A2BE2}" type="slidenum">
              <a:rPr lang="en-US" smtClean="0"/>
              <a:pPr/>
              <a:t>7</a:t>
            </a:fld>
            <a:endParaRPr lang="en-US" dirty="0"/>
          </a:p>
        </p:txBody>
      </p:sp>
      <p:sp>
        <p:nvSpPr>
          <p:cNvPr id="5" name="Rectangle 4">
            <a:extLst>
              <a:ext uri="{FF2B5EF4-FFF2-40B4-BE49-F238E27FC236}">
                <a16:creationId xmlns:a16="http://schemas.microsoft.com/office/drawing/2014/main" id="{BFB134BD-07F1-D6AE-C430-426285DE5C3E}"/>
              </a:ext>
            </a:extLst>
          </p:cNvPr>
          <p:cNvSpPr>
            <a:spLocks noChangeArrowheads="1"/>
          </p:cNvSpPr>
          <p:nvPr/>
        </p:nvSpPr>
        <p:spPr bwMode="auto">
          <a:xfrm>
            <a:off x="268591" y="1175312"/>
            <a:ext cx="4152898" cy="1697198"/>
          </a:xfrm>
          <a:prstGeom prst="rect">
            <a:avLst/>
          </a:prstGeom>
          <a:solidFill>
            <a:schemeClr val="tx2">
              <a:lumMod val="50000"/>
            </a:schemeClr>
          </a:solidFill>
          <a:ln w="31750">
            <a:noFill/>
            <a:miter lim="800000"/>
            <a:headEnd/>
            <a:tailEnd/>
          </a:ln>
        </p:spPr>
        <p:txBody>
          <a:bodyPr wrap="square" lIns="85529" tIns="42767" rIns="85529" bIns="42767" anchor="ctr" anchorCtr="0">
            <a:noAutofit/>
          </a:bodyPr>
          <a:lstStyle/>
          <a:p>
            <a:pPr algn="ctr"/>
            <a:r>
              <a:rPr lang="en-US" sz="1900" dirty="0">
                <a:solidFill>
                  <a:schemeClr val="bg1"/>
                </a:solidFill>
              </a:rPr>
              <a:t>Pit Constrained Resource Estimate: </a:t>
            </a:r>
          </a:p>
          <a:p>
            <a:pPr algn="ctr"/>
            <a:r>
              <a:rPr lang="en-US" sz="2100" b="1" dirty="0">
                <a:solidFill>
                  <a:schemeClr val="bg1"/>
                </a:solidFill>
              </a:rPr>
              <a:t>4 Million Ounces @ 0.6 g/t Au </a:t>
            </a:r>
            <a:br>
              <a:rPr lang="en-US" sz="2000" b="1" dirty="0">
                <a:solidFill>
                  <a:schemeClr val="bg1"/>
                </a:solidFill>
              </a:rPr>
            </a:br>
            <a:r>
              <a:rPr lang="en-US" sz="1900" dirty="0">
                <a:solidFill>
                  <a:schemeClr val="bg1"/>
                </a:solidFill>
              </a:rPr>
              <a:t>May 17, 2022</a:t>
            </a:r>
          </a:p>
        </p:txBody>
      </p:sp>
      <p:sp>
        <p:nvSpPr>
          <p:cNvPr id="6" name="TextBox 5">
            <a:extLst>
              <a:ext uri="{FF2B5EF4-FFF2-40B4-BE49-F238E27FC236}">
                <a16:creationId xmlns:a16="http://schemas.microsoft.com/office/drawing/2014/main" id="{9450ACEA-C09F-F654-2F2C-7D2BEFE5C9D6}"/>
              </a:ext>
            </a:extLst>
          </p:cNvPr>
          <p:cNvSpPr txBox="1"/>
          <p:nvPr/>
        </p:nvSpPr>
        <p:spPr>
          <a:xfrm>
            <a:off x="268591" y="3429001"/>
            <a:ext cx="4152898" cy="1061720"/>
          </a:xfrm>
          <a:prstGeom prst="rect">
            <a:avLst/>
          </a:prstGeom>
          <a:noFill/>
        </p:spPr>
        <p:txBody>
          <a:bodyPr wrap="square" rtlCol="0">
            <a:noAutofit/>
          </a:bodyPr>
          <a:lstStyle/>
          <a:p>
            <a:pPr defTabSz="914377"/>
            <a:r>
              <a:rPr lang="en-AU" sz="700" i="1" dirty="0">
                <a:solidFill>
                  <a:schemeClr val="tx2"/>
                </a:solidFill>
                <a:latin typeface="Proxima Nova" panose="02000506030000020004" pitchFamily="2" charset="0"/>
              </a:rPr>
              <a:t>Reference May 17, 2022 Marc Jutras, </a:t>
            </a:r>
            <a:r>
              <a:rPr lang="en-AU" sz="700" i="1" dirty="0" err="1">
                <a:solidFill>
                  <a:schemeClr val="tx2"/>
                </a:solidFill>
                <a:latin typeface="Proxima Nova" panose="02000506030000020004" pitchFamily="2" charset="0"/>
              </a:rPr>
              <a:t>P.Eng</a:t>
            </a:r>
            <a:r>
              <a:rPr lang="en-AU" sz="700" i="1" dirty="0">
                <a:solidFill>
                  <a:schemeClr val="tx2"/>
                </a:solidFill>
                <a:latin typeface="Proxima Nova" panose="02000506030000020004" pitchFamily="2" charset="0"/>
              </a:rPr>
              <a:t>, </a:t>
            </a:r>
            <a:r>
              <a:rPr lang="en-AU" sz="700" i="1" dirty="0" err="1">
                <a:solidFill>
                  <a:schemeClr val="tx2"/>
                </a:solidFill>
                <a:latin typeface="Proxima Nova" panose="02000506030000020004" pitchFamily="2" charset="0"/>
              </a:rPr>
              <a:t>M.A.Sc</a:t>
            </a:r>
            <a:r>
              <a:rPr lang="en-AU" sz="700" i="1" dirty="0">
                <a:solidFill>
                  <a:schemeClr val="tx2"/>
                </a:solidFill>
                <a:latin typeface="Proxima Nova" panose="02000506030000020004" pitchFamily="2" charset="0"/>
              </a:rPr>
              <a:t>., </a:t>
            </a:r>
            <a:r>
              <a:rPr lang="en-AU" sz="700" i="1" dirty="0" err="1">
                <a:solidFill>
                  <a:schemeClr val="tx2"/>
                </a:solidFill>
                <a:latin typeface="Proxima Nova" panose="02000506030000020004" pitchFamily="2" charset="0"/>
              </a:rPr>
              <a:t>Ginto</a:t>
            </a:r>
            <a:r>
              <a:rPr lang="en-AU" sz="700" i="1" dirty="0">
                <a:solidFill>
                  <a:schemeClr val="tx2"/>
                </a:solidFill>
                <a:latin typeface="Proxima Nova" panose="02000506030000020004" pitchFamily="2" charset="0"/>
              </a:rPr>
              <a:t> Consulting Inc. </a:t>
            </a:r>
          </a:p>
          <a:p>
            <a:pPr defTabSz="914377"/>
            <a:endParaRPr lang="en-AU" sz="700" i="1" dirty="0">
              <a:solidFill>
                <a:schemeClr val="tx2"/>
              </a:solidFill>
              <a:effectLst/>
              <a:latin typeface="Proxima Nova" panose="02000506030000020004" pitchFamily="2" charset="0"/>
              <a:ea typeface="Times New Roman" panose="02020603050405020304" pitchFamily="18" charset="0"/>
            </a:endParaRPr>
          </a:p>
          <a:p>
            <a:pPr defTabSz="914377"/>
            <a:r>
              <a:rPr lang="en-CA" sz="700" i="1" dirty="0">
                <a:solidFill>
                  <a:schemeClr val="tx2"/>
                </a:solidFill>
                <a:effectLst/>
                <a:latin typeface="Arial" panose="020B0604020202020204" pitchFamily="34" charset="0"/>
                <a:ea typeface="Times New Roman" panose="02020603050405020304" pitchFamily="18" charset="0"/>
              </a:rPr>
              <a:t>US$/CAN$ exchange rate of 0.75 and constrained within an open-pit shell optimized with the </a:t>
            </a:r>
            <a:r>
              <a:rPr lang="en-CA" sz="700" i="1" dirty="0" err="1">
                <a:solidFill>
                  <a:schemeClr val="tx2"/>
                </a:solidFill>
                <a:effectLst/>
                <a:latin typeface="Arial" panose="020B0604020202020204" pitchFamily="34" charset="0"/>
                <a:ea typeface="Times New Roman" panose="02020603050405020304" pitchFamily="18" charset="0"/>
              </a:rPr>
              <a:t>Lerchs</a:t>
            </a:r>
            <a:r>
              <a:rPr lang="en-CA" sz="700" i="1" dirty="0">
                <a:solidFill>
                  <a:schemeClr val="tx2"/>
                </a:solidFill>
                <a:effectLst/>
                <a:latin typeface="Arial" panose="020B0604020202020204" pitchFamily="34" charset="0"/>
                <a:ea typeface="Times New Roman" panose="02020603050405020304" pitchFamily="18" charset="0"/>
              </a:rPr>
              <a:t>-Grossman algorithm to constrain the Mineral Resources </a:t>
            </a:r>
          </a:p>
          <a:p>
            <a:pPr defTabSz="914377"/>
            <a:r>
              <a:rPr lang="en-CA" sz="700" i="1" dirty="0">
                <a:solidFill>
                  <a:schemeClr val="tx2"/>
                </a:solidFill>
                <a:latin typeface="Arial" panose="020B0604020202020204" pitchFamily="34" charset="0"/>
                <a:ea typeface="Times New Roman" panose="02020603050405020304" pitchFamily="18" charset="0"/>
              </a:rPr>
              <a:t>P</a:t>
            </a:r>
            <a:r>
              <a:rPr lang="en-CA" sz="700" i="1" dirty="0">
                <a:solidFill>
                  <a:schemeClr val="tx2"/>
                </a:solidFill>
                <a:effectLst/>
                <a:latin typeface="Arial" panose="020B0604020202020204" pitchFamily="34" charset="0"/>
                <a:ea typeface="Times New Roman" panose="02020603050405020304" pitchFamily="18" charset="0"/>
              </a:rPr>
              <a:t>arameters: </a:t>
            </a:r>
            <a:r>
              <a:rPr lang="en-US" sz="700" i="1" dirty="0">
                <a:solidFill>
                  <a:schemeClr val="tx2"/>
                </a:solidFill>
                <a:effectLst/>
                <a:latin typeface="Arial" panose="020B0604020202020204" pitchFamily="34" charset="0"/>
                <a:ea typeface="Times New Roman" panose="02020603050405020304" pitchFamily="18" charset="0"/>
              </a:rPr>
              <a:t>gold price of US</a:t>
            </a:r>
            <a:r>
              <a:rPr lang="en-CA" sz="700" i="1" dirty="0">
                <a:solidFill>
                  <a:schemeClr val="tx2"/>
                </a:solidFill>
                <a:effectLst/>
                <a:latin typeface="Arial" panose="020B0604020202020204" pitchFamily="34" charset="0"/>
                <a:ea typeface="Times New Roman" panose="02020603050405020304" pitchFamily="18" charset="0"/>
              </a:rPr>
              <a:t>$</a:t>
            </a:r>
            <a:r>
              <a:rPr lang="en-US" sz="700" i="1" dirty="0">
                <a:solidFill>
                  <a:schemeClr val="tx2"/>
                </a:solidFill>
                <a:effectLst/>
                <a:latin typeface="Arial" panose="020B0604020202020204" pitchFamily="34" charset="0"/>
                <a:ea typeface="Times New Roman" panose="02020603050405020304" pitchFamily="18" charset="0"/>
              </a:rPr>
              <a:t>1,700/ounce, US$2.50/t mining cost, US$5.50/t processing cost, US$2.00/t G</a:t>
            </a:r>
            <a:r>
              <a:rPr lang="en-US" sz="700" i="1" dirty="0">
                <a:solidFill>
                  <a:schemeClr val="tx2"/>
                </a:solidFill>
                <a:effectLst/>
                <a:latin typeface="Arial" panose="020B0604020202020204" pitchFamily="34" charset="0"/>
                <a:ea typeface="Calibri" panose="020F0502020204030204" pitchFamily="34" charset="0"/>
              </a:rPr>
              <a:t>+A, 80% heap leach recoveries, and 45° pit slope. </a:t>
            </a:r>
            <a:br>
              <a:rPr lang="en-US" sz="700" i="1" dirty="0">
                <a:solidFill>
                  <a:schemeClr val="tx2"/>
                </a:solidFill>
                <a:effectLst/>
                <a:latin typeface="Arial" panose="020B0604020202020204" pitchFamily="34" charset="0"/>
                <a:ea typeface="Calibri" panose="020F0502020204030204" pitchFamily="34" charset="0"/>
              </a:rPr>
            </a:br>
            <a:endParaRPr lang="en-AU" sz="700" i="1" dirty="0">
              <a:solidFill>
                <a:schemeClr val="tx2"/>
              </a:solidFill>
              <a:latin typeface="Proxima Nova" panose="02000506030000020004" pitchFamily="2" charset="0"/>
            </a:endParaRPr>
          </a:p>
          <a:p>
            <a:pPr defTabSz="914377"/>
            <a:r>
              <a:rPr lang="en-AU" sz="700" i="1" dirty="0">
                <a:solidFill>
                  <a:schemeClr val="tx2"/>
                </a:solidFill>
                <a:latin typeface="Proxima Nova" panose="02000506030000020004" pitchFamily="2" charset="0"/>
              </a:rPr>
              <a:t>LG pit shell at Gold price $1700 USD/oz., Mining Costs $10. Technical Report to be filed within 45 days</a:t>
            </a:r>
          </a:p>
        </p:txBody>
      </p:sp>
      <p:graphicFrame>
        <p:nvGraphicFramePr>
          <p:cNvPr id="3" name="Table 2">
            <a:extLst>
              <a:ext uri="{FF2B5EF4-FFF2-40B4-BE49-F238E27FC236}">
                <a16:creationId xmlns:a16="http://schemas.microsoft.com/office/drawing/2014/main" id="{77F0FC07-3C30-61D1-58F2-EB9002C8CEF0}"/>
              </a:ext>
            </a:extLst>
          </p:cNvPr>
          <p:cNvGraphicFramePr>
            <a:graphicFrameLocks noGrp="1"/>
          </p:cNvGraphicFramePr>
          <p:nvPr>
            <p:extLst>
              <p:ext uri="{D42A27DB-BD31-4B8C-83A1-F6EECF244321}">
                <p14:modId xmlns:p14="http://schemas.microsoft.com/office/powerpoint/2010/main" val="2370836049"/>
              </p:ext>
            </p:extLst>
          </p:nvPr>
        </p:nvGraphicFramePr>
        <p:xfrm>
          <a:off x="268591" y="4690978"/>
          <a:ext cx="4152898" cy="1446745"/>
        </p:xfrm>
        <a:graphic>
          <a:graphicData uri="http://schemas.openxmlformats.org/drawingml/2006/table">
            <a:tbl>
              <a:tblPr firstRow="1" firstCol="1" bandRow="1">
                <a:tableStyleId>{2D5ABB26-0587-4C30-8999-92F81FD0307C}</a:tableStyleId>
              </a:tblPr>
              <a:tblGrid>
                <a:gridCol w="2134090">
                  <a:extLst>
                    <a:ext uri="{9D8B030D-6E8A-4147-A177-3AD203B41FA5}">
                      <a16:colId xmlns:a16="http://schemas.microsoft.com/office/drawing/2014/main" val="2734062920"/>
                    </a:ext>
                  </a:extLst>
                </a:gridCol>
                <a:gridCol w="2018808">
                  <a:extLst>
                    <a:ext uri="{9D8B030D-6E8A-4147-A177-3AD203B41FA5}">
                      <a16:colId xmlns:a16="http://schemas.microsoft.com/office/drawing/2014/main" val="2274980119"/>
                    </a:ext>
                  </a:extLst>
                </a:gridCol>
              </a:tblGrid>
              <a:tr h="289349">
                <a:tc>
                  <a:txBody>
                    <a:bodyPr/>
                    <a:lstStyle/>
                    <a:p>
                      <a:pPr marL="0" marR="0" algn="ctr">
                        <a:spcBef>
                          <a:spcPts val="200"/>
                        </a:spcBef>
                        <a:spcAft>
                          <a:spcPts val="200"/>
                        </a:spcAft>
                      </a:pPr>
                      <a:r>
                        <a:rPr lang="en-CA" sz="1500" dirty="0">
                          <a:solidFill>
                            <a:schemeClr val="bg1"/>
                          </a:solidFill>
                          <a:effectLst/>
                        </a:rPr>
                        <a:t>Deposit</a:t>
                      </a:r>
                      <a:endParaRPr lang="en-CA" sz="1500" dirty="0">
                        <a:solidFill>
                          <a:schemeClr val="bg1"/>
                        </a:solidFill>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200"/>
                        </a:spcBef>
                        <a:spcAft>
                          <a:spcPts val="200"/>
                        </a:spcAft>
                      </a:pPr>
                      <a:r>
                        <a:rPr lang="en-CA" sz="1500" dirty="0">
                          <a:solidFill>
                            <a:schemeClr val="bg1"/>
                          </a:solidFill>
                          <a:effectLst/>
                        </a:rPr>
                        <a:t>Strip Ratio</a:t>
                      </a:r>
                      <a:endParaRPr lang="en-CA" sz="1500" dirty="0">
                        <a:solidFill>
                          <a:schemeClr val="bg1"/>
                        </a:solidFill>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16916656"/>
                  </a:ext>
                </a:extLst>
              </a:tr>
              <a:tr h="289349">
                <a:tc>
                  <a:txBody>
                    <a:bodyPr/>
                    <a:lstStyle/>
                    <a:p>
                      <a:pPr marL="0" marR="0" algn="ctr">
                        <a:spcBef>
                          <a:spcPts val="200"/>
                        </a:spcBef>
                        <a:spcAft>
                          <a:spcPts val="200"/>
                        </a:spcAft>
                      </a:pPr>
                      <a:r>
                        <a:rPr lang="en-CA" sz="1500" dirty="0">
                          <a:effectLst/>
                        </a:rPr>
                        <a:t>Airstrip</a:t>
                      </a:r>
                      <a:endParaRPr lang="en-CA" sz="1500" dirty="0">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algn="ctr">
                        <a:spcBef>
                          <a:spcPts val="200"/>
                        </a:spcBef>
                        <a:spcAft>
                          <a:spcPts val="200"/>
                        </a:spcAft>
                      </a:pPr>
                      <a:r>
                        <a:rPr lang="en-CA" sz="1500" dirty="0">
                          <a:effectLst/>
                        </a:rPr>
                        <a:t>1.40 : 1</a:t>
                      </a:r>
                      <a:endParaRPr lang="en-CA" sz="1500" dirty="0">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94447587"/>
                  </a:ext>
                </a:extLst>
              </a:tr>
              <a:tr h="289349">
                <a:tc>
                  <a:txBody>
                    <a:bodyPr/>
                    <a:lstStyle/>
                    <a:p>
                      <a:pPr marL="0" marR="0" algn="ctr">
                        <a:spcBef>
                          <a:spcPts val="200"/>
                        </a:spcBef>
                        <a:spcAft>
                          <a:spcPts val="200"/>
                        </a:spcAft>
                      </a:pPr>
                      <a:r>
                        <a:rPr lang="en-CA" sz="1500" dirty="0">
                          <a:effectLst/>
                        </a:rPr>
                        <a:t>Powerline</a:t>
                      </a:r>
                      <a:endParaRPr lang="en-CA" sz="1500" dirty="0">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algn="ctr">
                        <a:spcBef>
                          <a:spcPts val="200"/>
                        </a:spcBef>
                        <a:spcAft>
                          <a:spcPts val="200"/>
                        </a:spcAft>
                      </a:pPr>
                      <a:r>
                        <a:rPr lang="en-CA" sz="1500" dirty="0">
                          <a:effectLst/>
                          <a:highlight>
                            <a:srgbClr val="95B3D7"/>
                          </a:highlight>
                        </a:rPr>
                        <a:t>0.34 : 1</a:t>
                      </a:r>
                      <a:endParaRPr lang="en-CA" sz="1500" dirty="0">
                        <a:effectLst/>
                        <a:highlight>
                          <a:srgbClr val="95B3D7"/>
                        </a:highlight>
                        <a:latin typeface="Proxima Nova" panose="020B0604020202020204" charset="0"/>
                        <a:ea typeface="Calibri" panose="020F0502020204030204" pitchFamily="34" charset="0"/>
                        <a:cs typeface="Proxima Nova" panose="020B0604020202020204" charset="0"/>
                      </a:endParaRPr>
                    </a:p>
                  </a:txBody>
                  <a:tcPr marL="46739" marR="4673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85791353"/>
                  </a:ext>
                </a:extLst>
              </a:tr>
              <a:tr h="289349">
                <a:tc>
                  <a:txBody>
                    <a:bodyPr/>
                    <a:lstStyle/>
                    <a:p>
                      <a:pPr marL="0" marR="0" algn="ctr">
                        <a:spcBef>
                          <a:spcPts val="200"/>
                        </a:spcBef>
                        <a:spcAft>
                          <a:spcPts val="200"/>
                        </a:spcAft>
                      </a:pPr>
                      <a:r>
                        <a:rPr lang="en-CA" sz="1500">
                          <a:effectLst/>
                        </a:rPr>
                        <a:t>Aurex Hill</a:t>
                      </a:r>
                      <a:endParaRPr lang="en-CA" sz="1500">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algn="ctr">
                        <a:spcBef>
                          <a:spcPts val="200"/>
                        </a:spcBef>
                        <a:spcAft>
                          <a:spcPts val="200"/>
                        </a:spcAft>
                      </a:pPr>
                      <a:r>
                        <a:rPr lang="en-CA" sz="1500" dirty="0">
                          <a:effectLst/>
                        </a:rPr>
                        <a:t>1.50 : 1</a:t>
                      </a:r>
                      <a:endParaRPr lang="en-CA" sz="1500" dirty="0">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83473721"/>
                  </a:ext>
                </a:extLst>
              </a:tr>
              <a:tr h="289349">
                <a:tc>
                  <a:txBody>
                    <a:bodyPr/>
                    <a:lstStyle/>
                    <a:p>
                      <a:pPr marL="0" marR="0" algn="ctr">
                        <a:spcBef>
                          <a:spcPts val="200"/>
                        </a:spcBef>
                        <a:spcAft>
                          <a:spcPts val="200"/>
                        </a:spcAft>
                      </a:pPr>
                      <a:r>
                        <a:rPr lang="en-CA" sz="1500" dirty="0">
                          <a:effectLst/>
                        </a:rPr>
                        <a:t>Total Combined</a:t>
                      </a:r>
                      <a:endParaRPr lang="en-CA" sz="1500" dirty="0">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5B3D7"/>
                    </a:solidFill>
                  </a:tcPr>
                </a:tc>
                <a:tc>
                  <a:txBody>
                    <a:bodyPr/>
                    <a:lstStyle/>
                    <a:p>
                      <a:pPr marL="0" marR="0" algn="ctr">
                        <a:spcBef>
                          <a:spcPts val="200"/>
                        </a:spcBef>
                        <a:spcAft>
                          <a:spcPts val="200"/>
                        </a:spcAft>
                      </a:pPr>
                      <a:r>
                        <a:rPr lang="en-CA" sz="1500" dirty="0">
                          <a:effectLst/>
                        </a:rPr>
                        <a:t>0.63 : 1</a:t>
                      </a:r>
                      <a:endParaRPr lang="en-CA" sz="1500" dirty="0">
                        <a:effectLst/>
                        <a:latin typeface="Proxima Nova" panose="020B0604020202020204" charset="0"/>
                        <a:ea typeface="Calibri" panose="020F0502020204030204" pitchFamily="34" charset="0"/>
                        <a:cs typeface="Proxima Nova" panose="020B0604020202020204" charset="0"/>
                      </a:endParaRPr>
                    </a:p>
                  </a:txBody>
                  <a:tcPr marL="46739" marR="4673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95B3D7"/>
                    </a:solidFill>
                  </a:tcPr>
                </a:tc>
                <a:extLst>
                  <a:ext uri="{0D108BD9-81ED-4DB2-BD59-A6C34878D82A}">
                    <a16:rowId xmlns:a16="http://schemas.microsoft.com/office/drawing/2014/main" val="3913993433"/>
                  </a:ext>
                </a:extLst>
              </a:tr>
            </a:tbl>
          </a:graphicData>
        </a:graphic>
      </p:graphicFrame>
      <p:sp>
        <p:nvSpPr>
          <p:cNvPr id="7" name="TextBox 6">
            <a:extLst>
              <a:ext uri="{FF2B5EF4-FFF2-40B4-BE49-F238E27FC236}">
                <a16:creationId xmlns:a16="http://schemas.microsoft.com/office/drawing/2014/main" id="{E7473FE6-719D-85B6-9365-B9E0BF4681A6}"/>
              </a:ext>
            </a:extLst>
          </p:cNvPr>
          <p:cNvSpPr txBox="1"/>
          <p:nvPr/>
        </p:nvSpPr>
        <p:spPr>
          <a:xfrm>
            <a:off x="268591" y="2868479"/>
            <a:ext cx="4152898" cy="461665"/>
          </a:xfrm>
          <a:prstGeom prst="rect">
            <a:avLst/>
          </a:prstGeom>
          <a:solidFill>
            <a:schemeClr val="tx2">
              <a:lumMod val="20000"/>
              <a:lumOff val="80000"/>
            </a:schemeClr>
          </a:solidFill>
        </p:spPr>
        <p:txBody>
          <a:bodyPr wrap="square" rtlCol="0">
            <a:spAutoFit/>
          </a:bodyPr>
          <a:lstStyle/>
          <a:p>
            <a:pPr algn="ctr"/>
            <a:r>
              <a:rPr lang="en-US" sz="1200" dirty="0"/>
              <a:t>Note: 40,000 m of drilling added over 3 M ounces Au from 2020 resource</a:t>
            </a:r>
          </a:p>
        </p:txBody>
      </p:sp>
      <p:pic>
        <p:nvPicPr>
          <p:cNvPr id="9" name="Picture 8">
            <a:extLst>
              <a:ext uri="{FF2B5EF4-FFF2-40B4-BE49-F238E27FC236}">
                <a16:creationId xmlns:a16="http://schemas.microsoft.com/office/drawing/2014/main" id="{43540E7B-20C3-3A3F-7F67-5F6EF06D5C3A}"/>
              </a:ext>
            </a:extLst>
          </p:cNvPr>
          <p:cNvPicPr>
            <a:picLocks noChangeAspect="1"/>
          </p:cNvPicPr>
          <p:nvPr/>
        </p:nvPicPr>
        <p:blipFill>
          <a:blip r:embed="rId3"/>
          <a:stretch>
            <a:fillRect/>
          </a:stretch>
        </p:blipFill>
        <p:spPr>
          <a:xfrm>
            <a:off x="4421489" y="1175312"/>
            <a:ext cx="7787036" cy="4962411"/>
          </a:xfrm>
          <a:prstGeom prst="rect">
            <a:avLst/>
          </a:prstGeom>
        </p:spPr>
      </p:pic>
    </p:spTree>
    <p:extLst>
      <p:ext uri="{BB962C8B-B14F-4D97-AF65-F5344CB8AC3E}">
        <p14:creationId xmlns:p14="http://schemas.microsoft.com/office/powerpoint/2010/main" val="3198563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ADE2-41AE-40D5-8D97-1F15A81EE899}"/>
              </a:ext>
            </a:extLst>
          </p:cNvPr>
          <p:cNvSpPr>
            <a:spLocks noGrp="1"/>
          </p:cNvSpPr>
          <p:nvPr>
            <p:ph type="title"/>
          </p:nvPr>
        </p:nvSpPr>
        <p:spPr/>
        <p:txBody>
          <a:bodyPr/>
          <a:lstStyle/>
          <a:p>
            <a:r>
              <a:rPr lang="en-US" dirty="0" err="1"/>
              <a:t>AurMAC</a:t>
            </a:r>
            <a:r>
              <a:rPr lang="en-US" dirty="0"/>
              <a:t> Rapidly Growing Resource</a:t>
            </a:r>
          </a:p>
        </p:txBody>
      </p:sp>
      <p:sp>
        <p:nvSpPr>
          <p:cNvPr id="4" name="Slide Number Placeholder 3">
            <a:extLst>
              <a:ext uri="{FF2B5EF4-FFF2-40B4-BE49-F238E27FC236}">
                <a16:creationId xmlns:a16="http://schemas.microsoft.com/office/drawing/2014/main" id="{B1988684-C622-4728-AD96-F9972AEEC88E}"/>
              </a:ext>
            </a:extLst>
          </p:cNvPr>
          <p:cNvSpPr>
            <a:spLocks noGrp="1"/>
          </p:cNvSpPr>
          <p:nvPr>
            <p:ph type="sldNum" sz="quarter" idx="23"/>
          </p:nvPr>
        </p:nvSpPr>
        <p:spPr/>
        <p:txBody>
          <a:bodyPr/>
          <a:lstStyle/>
          <a:p>
            <a:fld id="{294A09A9-5501-47C1-A89A-A340965A2BE2}" type="slidenum">
              <a:rPr lang="en-US" smtClean="0"/>
              <a:pPr/>
              <a:t>8</a:t>
            </a:fld>
            <a:endParaRPr lang="en-US" dirty="0"/>
          </a:p>
        </p:txBody>
      </p:sp>
      <p:pic>
        <p:nvPicPr>
          <p:cNvPr id="6" name="2022-09-09_-_short_banyan_animation_2.mp4 (1080p)">
            <a:hlinkClick r:id="" action="ppaction://media"/>
            <a:extLst>
              <a:ext uri="{FF2B5EF4-FFF2-40B4-BE49-F238E27FC236}">
                <a16:creationId xmlns:a16="http://schemas.microsoft.com/office/drawing/2014/main" id="{123D5A05-7BC1-43C6-BEE9-DDFC87EDBC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1247" y="844180"/>
            <a:ext cx="9955113" cy="5599751"/>
          </a:xfrm>
        </p:spPr>
      </p:pic>
    </p:spTree>
    <p:extLst>
      <p:ext uri="{BB962C8B-B14F-4D97-AF65-F5344CB8AC3E}">
        <p14:creationId xmlns:p14="http://schemas.microsoft.com/office/powerpoint/2010/main" val="345028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06AD3E-9D47-D0E8-F992-8871BABC9B46}"/>
              </a:ext>
            </a:extLst>
          </p:cNvPr>
          <p:cNvSpPr>
            <a:spLocks noGrp="1"/>
          </p:cNvSpPr>
          <p:nvPr>
            <p:ph type="sldNum" sz="quarter" idx="23"/>
          </p:nvPr>
        </p:nvSpPr>
        <p:spPr/>
        <p:txBody>
          <a:bodyPr/>
          <a:lstStyle/>
          <a:p>
            <a:fld id="{294A09A9-5501-47C1-A89A-A340965A2BE2}" type="slidenum">
              <a:rPr lang="en-US" smtClean="0">
                <a:solidFill>
                  <a:schemeClr val="bg1"/>
                </a:solidFill>
              </a:rPr>
              <a:pPr/>
              <a:t>9</a:t>
            </a:fld>
            <a:endParaRPr lang="en-US" dirty="0">
              <a:solidFill>
                <a:schemeClr val="bg1"/>
              </a:solidFill>
            </a:endParaRPr>
          </a:p>
        </p:txBody>
      </p:sp>
      <p:pic>
        <p:nvPicPr>
          <p:cNvPr id="5" name="Picture 4" descr="A picture containing diagram&#10;&#10;Description automatically generated">
            <a:extLst>
              <a:ext uri="{FF2B5EF4-FFF2-40B4-BE49-F238E27FC236}">
                <a16:creationId xmlns:a16="http://schemas.microsoft.com/office/drawing/2014/main" id="{1D2E0D29-68A9-2AFA-1036-B67E642086E1}"/>
              </a:ext>
            </a:extLst>
          </p:cNvPr>
          <p:cNvPicPr>
            <a:picLocks noChangeAspect="1"/>
          </p:cNvPicPr>
          <p:nvPr/>
        </p:nvPicPr>
        <p:blipFill rotWithShape="1">
          <a:blip r:embed="rId3">
            <a:extLst>
              <a:ext uri="{28A0092B-C50C-407E-A947-70E740481C1C}">
                <a14:useLocalDpi xmlns:a14="http://schemas.microsoft.com/office/drawing/2010/main" val="0"/>
              </a:ext>
            </a:extLst>
          </a:blip>
          <a:srcRect l="2338" t="30741" r="2862" b="9259"/>
          <a:stretch/>
        </p:blipFill>
        <p:spPr>
          <a:xfrm>
            <a:off x="5887743" y="3616284"/>
            <a:ext cx="6173147" cy="2762569"/>
          </a:xfrm>
          <a:prstGeom prst="rect">
            <a:avLst/>
          </a:prstGeom>
        </p:spPr>
      </p:pic>
      <p:sp>
        <p:nvSpPr>
          <p:cNvPr id="2" name="Title 1">
            <a:extLst>
              <a:ext uri="{FF2B5EF4-FFF2-40B4-BE49-F238E27FC236}">
                <a16:creationId xmlns:a16="http://schemas.microsoft.com/office/drawing/2014/main" id="{85675B51-A6C8-B624-7F1B-8C645B3F2226}"/>
              </a:ext>
            </a:extLst>
          </p:cNvPr>
          <p:cNvSpPr>
            <a:spLocks noGrp="1"/>
          </p:cNvSpPr>
          <p:nvPr>
            <p:ph type="title"/>
          </p:nvPr>
        </p:nvSpPr>
        <p:spPr>
          <a:xfrm>
            <a:off x="232913" y="24384"/>
            <a:ext cx="10004391" cy="1071171"/>
          </a:xfrm>
        </p:spPr>
        <p:txBody>
          <a:bodyPr>
            <a:normAutofit/>
          </a:bodyPr>
          <a:lstStyle/>
          <a:p>
            <a:r>
              <a:rPr lang="en-US" sz="3000" dirty="0"/>
              <a:t>GROWTH AT POWERLINE </a:t>
            </a:r>
            <a:r>
              <a:rPr lang="en-US" sz="3000"/>
              <a:t>– Cut–</a:t>
            </a:r>
            <a:r>
              <a:rPr lang="en-US" sz="3000" dirty="0" err="1"/>
              <a:t>oFF</a:t>
            </a:r>
            <a:r>
              <a:rPr lang="en-US" sz="3000" dirty="0"/>
              <a:t> Grades</a:t>
            </a:r>
            <a:endParaRPr lang="en-CA" sz="3000" cap="all" dirty="0"/>
          </a:p>
        </p:txBody>
      </p:sp>
      <p:sp>
        <p:nvSpPr>
          <p:cNvPr id="3" name="Slide Number Placeholder 3">
            <a:extLst>
              <a:ext uri="{FF2B5EF4-FFF2-40B4-BE49-F238E27FC236}">
                <a16:creationId xmlns:a16="http://schemas.microsoft.com/office/drawing/2014/main" id="{1B284448-B48A-7446-07C8-A8110C59FAF1}"/>
              </a:ext>
            </a:extLst>
          </p:cNvPr>
          <p:cNvSpPr txBox="1">
            <a:spLocks/>
          </p:cNvSpPr>
          <p:nvPr/>
        </p:nvSpPr>
        <p:spPr>
          <a:xfrm>
            <a:off x="10907700" y="6448555"/>
            <a:ext cx="1097692" cy="320673"/>
          </a:xfrm>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9</a:t>
            </a:fld>
            <a:endParaRPr lang="en-US" dirty="0"/>
          </a:p>
        </p:txBody>
      </p:sp>
      <p:graphicFrame>
        <p:nvGraphicFramePr>
          <p:cNvPr id="6" name="Table 5">
            <a:extLst>
              <a:ext uri="{FF2B5EF4-FFF2-40B4-BE49-F238E27FC236}">
                <a16:creationId xmlns:a16="http://schemas.microsoft.com/office/drawing/2014/main" id="{83441762-4222-4545-AFDD-D5EB272D67EF}"/>
              </a:ext>
            </a:extLst>
          </p:cNvPr>
          <p:cNvGraphicFramePr>
            <a:graphicFrameLocks noGrp="1"/>
          </p:cNvGraphicFramePr>
          <p:nvPr/>
        </p:nvGraphicFramePr>
        <p:xfrm>
          <a:off x="408495" y="1180549"/>
          <a:ext cx="5281617" cy="4496901"/>
        </p:xfrm>
        <a:graphic>
          <a:graphicData uri="http://schemas.openxmlformats.org/drawingml/2006/table">
            <a:tbl>
              <a:tblPr/>
              <a:tblGrid>
                <a:gridCol w="1356642">
                  <a:extLst>
                    <a:ext uri="{9D8B030D-6E8A-4147-A177-3AD203B41FA5}">
                      <a16:colId xmlns:a16="http://schemas.microsoft.com/office/drawing/2014/main" val="2991832505"/>
                    </a:ext>
                  </a:extLst>
                </a:gridCol>
                <a:gridCol w="1356642">
                  <a:extLst>
                    <a:ext uri="{9D8B030D-6E8A-4147-A177-3AD203B41FA5}">
                      <a16:colId xmlns:a16="http://schemas.microsoft.com/office/drawing/2014/main" val="3604665131"/>
                    </a:ext>
                  </a:extLst>
                </a:gridCol>
                <a:gridCol w="1356642">
                  <a:extLst>
                    <a:ext uri="{9D8B030D-6E8A-4147-A177-3AD203B41FA5}">
                      <a16:colId xmlns:a16="http://schemas.microsoft.com/office/drawing/2014/main" val="983598770"/>
                    </a:ext>
                  </a:extLst>
                </a:gridCol>
                <a:gridCol w="1211691">
                  <a:extLst>
                    <a:ext uri="{9D8B030D-6E8A-4147-A177-3AD203B41FA5}">
                      <a16:colId xmlns:a16="http://schemas.microsoft.com/office/drawing/2014/main" val="4206225001"/>
                    </a:ext>
                  </a:extLst>
                </a:gridCol>
              </a:tblGrid>
              <a:tr h="554136">
                <a:tc grid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CA" sz="1400" u="none" strike="noStrike" dirty="0">
                          <a:solidFill>
                            <a:schemeClr val="bg1"/>
                          </a:solidFill>
                          <a:effectLst/>
                          <a:latin typeface="+mn-lt"/>
                        </a:rPr>
                        <a:t>Pit-Constrained Inferred Mineral Resources </a:t>
                      </a:r>
                    </a:p>
                    <a:p>
                      <a:pPr algn="ctr" fontAlgn="b"/>
                      <a:r>
                        <a:rPr lang="en-CA" sz="1400" b="1" u="none" strike="noStrike" dirty="0">
                          <a:solidFill>
                            <a:schemeClr val="bg1"/>
                          </a:solidFill>
                          <a:effectLst/>
                          <a:latin typeface="+mn-lt"/>
                        </a:rPr>
                        <a:t>Powerline Deposit</a:t>
                      </a:r>
                      <a:endParaRPr lang="en-US" sz="1400" b="1" i="0" u="none" strike="noStrike" dirty="0">
                        <a:solidFill>
                          <a:schemeClr val="bg1"/>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6066975"/>
                  </a:ext>
                </a:extLst>
              </a:tr>
              <a:tr h="3541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100" b="1" u="none" strike="noStrike" dirty="0">
                          <a:solidFill>
                            <a:schemeClr val="tx2"/>
                          </a:solidFill>
                          <a:effectLst/>
                          <a:latin typeface="+mn-lt"/>
                        </a:rPr>
                        <a:t>Au Cut-Off</a:t>
                      </a:r>
                      <a:br>
                        <a:rPr lang="en-CA" sz="1100" b="1" u="none" strike="noStrike" dirty="0">
                          <a:solidFill>
                            <a:schemeClr val="tx2"/>
                          </a:solidFill>
                          <a:effectLst/>
                          <a:latin typeface="+mn-lt"/>
                        </a:rPr>
                      </a:br>
                      <a:r>
                        <a:rPr lang="en-CA" sz="1100" b="0" u="none" strike="noStrike" dirty="0">
                          <a:solidFill>
                            <a:schemeClr val="tx2"/>
                          </a:solidFill>
                          <a:effectLst/>
                          <a:latin typeface="+mn-lt"/>
                        </a:rPr>
                        <a:t>(g/t)</a:t>
                      </a:r>
                      <a:endParaRPr lang="en-US" sz="1100" b="0" i="0" u="none" strike="noStrike" dirty="0">
                        <a:solidFill>
                          <a:schemeClr val="tx2"/>
                        </a:solidFill>
                        <a:effectLst/>
                        <a:latin typeface="+mn-lt"/>
                      </a:endParaRPr>
                    </a:p>
                  </a:txBody>
                  <a:tcPr marL="5235" marR="5235" marT="5235" marB="0" anchor="b" anchorCtr="1">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100" b="1" u="none" strike="noStrike" dirty="0">
                          <a:solidFill>
                            <a:schemeClr val="tx2"/>
                          </a:solidFill>
                          <a:effectLst/>
                          <a:latin typeface="+mn-lt"/>
                        </a:rPr>
                        <a:t>Tonnage</a:t>
                      </a:r>
                      <a:br>
                        <a:rPr lang="en-CA" sz="1100" b="1" u="none" strike="noStrike" dirty="0">
                          <a:solidFill>
                            <a:schemeClr val="tx2"/>
                          </a:solidFill>
                          <a:effectLst/>
                          <a:latin typeface="+mn-lt"/>
                        </a:rPr>
                      </a:br>
                      <a:r>
                        <a:rPr lang="en-CA" sz="1100" b="0" u="none" strike="noStrike" dirty="0">
                          <a:solidFill>
                            <a:schemeClr val="tx2"/>
                          </a:solidFill>
                          <a:effectLst/>
                          <a:latin typeface="+mn-lt"/>
                        </a:rPr>
                        <a:t>(tonnes)</a:t>
                      </a:r>
                      <a:endParaRPr lang="en-US" sz="1100" b="0" i="0" u="none" strike="noStrike" dirty="0">
                        <a:solidFill>
                          <a:schemeClr val="tx2"/>
                        </a:solidFill>
                        <a:effectLst/>
                        <a:latin typeface="+mn-lt"/>
                      </a:endParaRPr>
                    </a:p>
                  </a:txBody>
                  <a:tcPr marL="5235" marR="5235" marT="5235" marB="0" anchor="b" anchorCtr="1">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100" b="1" u="none" strike="noStrike" dirty="0">
                          <a:solidFill>
                            <a:schemeClr val="tx2"/>
                          </a:solidFill>
                          <a:effectLst/>
                          <a:latin typeface="+mn-lt"/>
                        </a:rPr>
                        <a:t>Average Au Grade</a:t>
                      </a:r>
                      <a:br>
                        <a:rPr lang="en-CA" sz="1100" b="1" u="none" strike="noStrike" dirty="0">
                          <a:solidFill>
                            <a:schemeClr val="tx2"/>
                          </a:solidFill>
                          <a:effectLst/>
                          <a:latin typeface="+mn-lt"/>
                        </a:rPr>
                      </a:br>
                      <a:r>
                        <a:rPr lang="en-CA" sz="1100" b="0" u="none" strike="noStrike" dirty="0">
                          <a:solidFill>
                            <a:schemeClr val="tx2"/>
                          </a:solidFill>
                          <a:effectLst/>
                          <a:latin typeface="+mn-lt"/>
                        </a:rPr>
                        <a:t>(g/t)</a:t>
                      </a:r>
                      <a:endParaRPr lang="en-US" sz="1100" b="0" i="0" u="none" strike="noStrike" dirty="0">
                        <a:solidFill>
                          <a:schemeClr val="tx2"/>
                        </a:solidFill>
                        <a:effectLst/>
                        <a:latin typeface="+mn-lt"/>
                      </a:endParaRPr>
                    </a:p>
                  </a:txBody>
                  <a:tcPr marL="5235" marR="5235" marT="5235" marB="0" anchor="b" anchorCtr="1">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100" b="1" u="none" strike="noStrike" dirty="0">
                          <a:solidFill>
                            <a:schemeClr val="tx2"/>
                          </a:solidFill>
                          <a:effectLst/>
                          <a:latin typeface="+mn-lt"/>
                        </a:rPr>
                        <a:t>Au Content</a:t>
                      </a:r>
                      <a:br>
                        <a:rPr lang="en-CA" sz="1100" b="1" u="none" strike="noStrike" dirty="0">
                          <a:solidFill>
                            <a:schemeClr val="tx2"/>
                          </a:solidFill>
                          <a:effectLst/>
                          <a:latin typeface="+mn-lt"/>
                        </a:rPr>
                      </a:br>
                      <a:r>
                        <a:rPr lang="en-CA" sz="1100" b="0" u="none" strike="noStrike" dirty="0">
                          <a:solidFill>
                            <a:schemeClr val="tx2"/>
                          </a:solidFill>
                          <a:effectLst/>
                          <a:latin typeface="+mn-lt"/>
                        </a:rPr>
                        <a:t>(oz)</a:t>
                      </a:r>
                      <a:endParaRPr lang="en-US" sz="1100" b="0" i="0" u="none" strike="noStrike" dirty="0">
                        <a:solidFill>
                          <a:schemeClr val="tx2"/>
                        </a:solidFill>
                        <a:effectLst/>
                        <a:latin typeface="+mn-lt"/>
                      </a:endParaRPr>
                    </a:p>
                  </a:txBody>
                  <a:tcPr marL="5235" marR="5235" marT="5235" marB="0" anchor="b" anchorCtr="1">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8569040"/>
                  </a:ext>
                </a:extLst>
              </a:tr>
              <a:tr h="4105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0.1</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190,905,921</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0.503</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3,087,297</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38558644"/>
                  </a:ext>
                </a:extLst>
              </a:tr>
              <a:tr h="3972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0.15</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172,955,984</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0.542</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3,013,879</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10511818"/>
                  </a:ext>
                </a:extLst>
              </a:tr>
              <a:tr h="3972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bg1"/>
                          </a:solidFill>
                          <a:effectLst/>
                          <a:latin typeface="+mn-lt"/>
                        </a:rPr>
                        <a:t>0.2</a:t>
                      </a:r>
                      <a:endParaRPr lang="en-US" sz="1400" b="1" i="0" u="none" strike="noStrike" dirty="0">
                        <a:solidFill>
                          <a:schemeClr val="bg1"/>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bg1"/>
                          </a:solidFill>
                          <a:effectLst/>
                          <a:latin typeface="+mn-lt"/>
                        </a:rPr>
                        <a:t>151,984,708</a:t>
                      </a:r>
                      <a:endParaRPr lang="en-US" sz="1400" b="1" i="0" u="none" strike="noStrike" dirty="0">
                        <a:solidFill>
                          <a:schemeClr val="bg1"/>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bg1"/>
                          </a:solidFill>
                          <a:effectLst/>
                          <a:latin typeface="+mn-lt"/>
                        </a:rPr>
                        <a:t>0.593</a:t>
                      </a:r>
                      <a:endParaRPr lang="en-US" sz="1400" b="1" i="0" u="none" strike="noStrike" dirty="0">
                        <a:solidFill>
                          <a:schemeClr val="bg1"/>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bg1"/>
                          </a:solidFill>
                          <a:effectLst/>
                          <a:latin typeface="+mn-lt"/>
                        </a:rPr>
                        <a:t>2,897,648</a:t>
                      </a:r>
                      <a:endParaRPr lang="en-US" sz="1400" b="1" i="0" u="none" strike="noStrike" dirty="0">
                        <a:solidFill>
                          <a:schemeClr val="bg1"/>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93259724"/>
                  </a:ext>
                </a:extLst>
              </a:tr>
              <a:tr h="3972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0.25</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133,368,315</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0.644</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2,761,401</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5741669"/>
                  </a:ext>
                </a:extLst>
              </a:tr>
              <a:tr h="3972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0.3</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114,974,053</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0.704</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2,602,337</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49166622"/>
                  </a:ext>
                </a:extLst>
              </a:tr>
              <a:tr h="3972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0.35</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99,180,749</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0.764</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2,436,193</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48624657"/>
                  </a:ext>
                </a:extLst>
              </a:tr>
              <a:tr h="3972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0.4</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85,881,004</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0.825</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2,277,939</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0288208"/>
                  </a:ext>
                </a:extLst>
              </a:tr>
              <a:tr h="3972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0.45</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73,227,267</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a:solidFill>
                            <a:schemeClr val="tx2"/>
                          </a:solidFill>
                          <a:effectLst/>
                          <a:latin typeface="+mn-lt"/>
                        </a:rPr>
                        <a:t>0.894</a:t>
                      </a:r>
                      <a:endParaRPr lang="en-US" sz="1400" b="0" i="0" u="none" strike="noStrike">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2,104,754</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69681113"/>
                  </a:ext>
                </a:extLst>
              </a:tr>
              <a:tr h="3972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0.5</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62,852,644</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0.963</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CA" sz="1400" u="none" strike="noStrike" dirty="0">
                          <a:solidFill>
                            <a:schemeClr val="tx2"/>
                          </a:solidFill>
                          <a:effectLst/>
                          <a:latin typeface="+mn-lt"/>
                        </a:rPr>
                        <a:t>1,945,991</a:t>
                      </a:r>
                      <a:endParaRPr lang="en-US" sz="1400" b="0" i="0" u="none" strike="noStrike" dirty="0">
                        <a:solidFill>
                          <a:schemeClr val="tx2"/>
                        </a:solidFill>
                        <a:effectLst/>
                        <a:latin typeface="+mn-lt"/>
                      </a:endParaRPr>
                    </a:p>
                  </a:txBody>
                  <a:tcPr marL="5235" marR="5235" marT="523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79287895"/>
                  </a:ext>
                </a:extLst>
              </a:tr>
            </a:tbl>
          </a:graphicData>
        </a:graphic>
      </p:graphicFrame>
      <p:sp>
        <p:nvSpPr>
          <p:cNvPr id="7" name="TextBox 6">
            <a:extLst>
              <a:ext uri="{FF2B5EF4-FFF2-40B4-BE49-F238E27FC236}">
                <a16:creationId xmlns:a16="http://schemas.microsoft.com/office/drawing/2014/main" id="{2131D506-BF69-42C0-971B-82B27E0D0BAA}"/>
              </a:ext>
            </a:extLst>
          </p:cNvPr>
          <p:cNvSpPr txBox="1"/>
          <p:nvPr/>
        </p:nvSpPr>
        <p:spPr>
          <a:xfrm>
            <a:off x="7277493" y="3177250"/>
            <a:ext cx="4506012" cy="369332"/>
          </a:xfrm>
          <a:prstGeom prst="rect">
            <a:avLst/>
          </a:prstGeom>
          <a:noFill/>
        </p:spPr>
        <p:txBody>
          <a:bodyPr wrap="square" rtlCol="0">
            <a:spAutoFit/>
          </a:bodyPr>
          <a:lstStyle/>
          <a:p>
            <a:r>
              <a:rPr lang="en-US" dirty="0"/>
              <a:t>NS Section Through Powerline</a:t>
            </a:r>
          </a:p>
        </p:txBody>
      </p:sp>
      <p:sp>
        <p:nvSpPr>
          <p:cNvPr id="8" name="TextBox 7">
            <a:extLst>
              <a:ext uri="{FF2B5EF4-FFF2-40B4-BE49-F238E27FC236}">
                <a16:creationId xmlns:a16="http://schemas.microsoft.com/office/drawing/2014/main" id="{CB4B1BC2-BBD0-4C83-BC0E-9B97F4BC6E4C}"/>
              </a:ext>
            </a:extLst>
          </p:cNvPr>
          <p:cNvSpPr txBox="1"/>
          <p:nvPr/>
        </p:nvSpPr>
        <p:spPr>
          <a:xfrm>
            <a:off x="6096000" y="1214101"/>
            <a:ext cx="4245204" cy="923330"/>
          </a:xfrm>
          <a:prstGeom prst="rect">
            <a:avLst/>
          </a:prstGeom>
          <a:noFill/>
        </p:spPr>
        <p:txBody>
          <a:bodyPr wrap="square" rtlCol="0">
            <a:spAutoFit/>
          </a:bodyPr>
          <a:lstStyle/>
          <a:p>
            <a:pPr marL="285750" indent="-285750">
              <a:buFontTx/>
              <a:buChar char="-"/>
            </a:pPr>
            <a:r>
              <a:rPr lang="en-US" dirty="0"/>
              <a:t>Higher Grade Near Surface</a:t>
            </a:r>
          </a:p>
          <a:p>
            <a:pPr marL="285750" indent="-285750">
              <a:buFontTx/>
              <a:buChar char="-"/>
            </a:pPr>
            <a:endParaRPr lang="en-US" dirty="0"/>
          </a:p>
          <a:p>
            <a:pPr marL="285750" indent="-285750">
              <a:buFontTx/>
              <a:buChar char="-"/>
            </a:pPr>
            <a:r>
              <a:rPr lang="en-US" dirty="0"/>
              <a:t>Potential Starter Pits</a:t>
            </a:r>
          </a:p>
        </p:txBody>
      </p:sp>
      <p:pic>
        <p:nvPicPr>
          <p:cNvPr id="9" name="Picture 2">
            <a:extLst>
              <a:ext uri="{FF2B5EF4-FFF2-40B4-BE49-F238E27FC236}">
                <a16:creationId xmlns:a16="http://schemas.microsoft.com/office/drawing/2014/main" id="{34DA15FF-4A57-4AD2-97F9-6A73E853A1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0" y="1214101"/>
            <a:ext cx="341871" cy="341871"/>
          </a:xfrm>
          <a:prstGeom prst="rect">
            <a:avLst/>
          </a:prstGeom>
        </p:spPr>
      </p:pic>
      <p:pic>
        <p:nvPicPr>
          <p:cNvPr id="10" name="Picture 2">
            <a:extLst>
              <a:ext uri="{FF2B5EF4-FFF2-40B4-BE49-F238E27FC236}">
                <a16:creationId xmlns:a16="http://schemas.microsoft.com/office/drawing/2014/main" id="{CAE2FC82-F18C-4B95-B59A-D455603363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1761" y="1828099"/>
            <a:ext cx="341871" cy="341871"/>
          </a:xfrm>
          <a:prstGeom prst="rect">
            <a:avLst/>
          </a:prstGeom>
        </p:spPr>
      </p:pic>
    </p:spTree>
    <p:extLst>
      <p:ext uri="{BB962C8B-B14F-4D97-AF65-F5344CB8AC3E}">
        <p14:creationId xmlns:p14="http://schemas.microsoft.com/office/powerpoint/2010/main" val="2652824472"/>
      </p:ext>
    </p:extLst>
  </p:cSld>
  <p:clrMapOvr>
    <a:masterClrMapping/>
  </p:clrMapOvr>
</p:sld>
</file>

<file path=ppt/theme/theme1.xml><?xml version="1.0" encoding="utf-8"?>
<a:theme xmlns:a="http://schemas.openxmlformats.org/drawingml/2006/main" name="Office Theme">
  <a:themeElements>
    <a:clrScheme name="Banyan">
      <a:dk1>
        <a:srgbClr val="0C0C0C"/>
      </a:dk1>
      <a:lt1>
        <a:srgbClr val="FFFFFF"/>
      </a:lt1>
      <a:dk2>
        <a:srgbClr val="7D7D7D"/>
      </a:dk2>
      <a:lt2>
        <a:srgbClr val="D38723"/>
      </a:lt2>
      <a:accent1>
        <a:srgbClr val="002060"/>
      </a:accent1>
      <a:accent2>
        <a:srgbClr val="6BA327"/>
      </a:accent2>
      <a:accent3>
        <a:srgbClr val="8064A2"/>
      </a:accent3>
      <a:accent4>
        <a:srgbClr val="0486CD"/>
      </a:accent4>
      <a:accent5>
        <a:srgbClr val="54360E"/>
      </a:accent5>
      <a:accent6>
        <a:srgbClr val="D32F23"/>
      </a:accent6>
      <a:hlink>
        <a:srgbClr val="026499"/>
      </a:hlink>
      <a:folHlink>
        <a:srgbClr val="3D2024"/>
      </a:folHlink>
    </a:clrScheme>
    <a:fontScheme name="Banya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Wood Template_Win32_AP_v2.potx" id="{B9172EDA-FE51-408A-92F2-9CD3D813CA97}" vid="{185EE45A-9B88-4674-B175-0BCC18C71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2.xml><?xml version="1.0" encoding="utf-8"?>
<ds:datastoreItem xmlns:ds="http://schemas.openxmlformats.org/officeDocument/2006/customXml" ds:itemID="{3594F112-2C18-4A4B-8670-27820EBCA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EA95FB-CA08-49B7-ACB3-F9D3CF51D93A}">
  <ds:schemaRefs>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http://schemas.microsoft.com/sharepoint/v3"/>
    <ds:schemaRef ds:uri="http://schemas.microsoft.com/office/2006/documentManagement/types"/>
    <ds:schemaRef ds:uri="16c05727-aa75-4e4a-9b5f-8a80a1165891"/>
    <ds:schemaRef ds:uri="230e9df3-be65-4c73-a93b-d1236ebd677e"/>
    <ds:schemaRef ds:uri="71af3243-3dd4-4a8d-8c0d-dd76da1f02a5"/>
    <ds:schemaRef ds:uri="http://www.w3.org/XML/1998/namespace"/>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Dark wood presentation</Template>
  <TotalTime>8812</TotalTime>
  <Words>2174</Words>
  <Application>Microsoft Office PowerPoint</Application>
  <PresentationFormat>Widescreen</PresentationFormat>
  <Paragraphs>365</Paragraphs>
  <Slides>18</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Arila</vt:lpstr>
      <vt:lpstr>Bodoni MT</vt:lpstr>
      <vt:lpstr>Calibri</vt:lpstr>
      <vt:lpstr>Impact</vt:lpstr>
      <vt:lpstr>Proxima Nova</vt:lpstr>
      <vt:lpstr>Wingdings</vt:lpstr>
      <vt:lpstr>Office Theme</vt:lpstr>
      <vt:lpstr>John Tumazos  Very Independent Research  October 12, 2022</vt:lpstr>
      <vt:lpstr>FORWARD LOOKING STATEMENTS</vt:lpstr>
      <vt:lpstr>STRATEGIC ADVANTAGE: TOP 5 REASONS TO INVEST</vt:lpstr>
      <vt:lpstr>CANADA’S NEWEST GROWING MINING DISTRICT</vt:lpstr>
      <vt:lpstr>LEADERSHIP – Record of Value CReation</vt:lpstr>
      <vt:lpstr>INDUSTRY LEADING</vt:lpstr>
      <vt:lpstr>AURMAC GOLD – 4 Million Ounce Resource</vt:lpstr>
      <vt:lpstr>AurMAC Rapidly Growing Resource</vt:lpstr>
      <vt:lpstr>GROWTH AT POWERLINE – Cut–oFF Grades</vt:lpstr>
      <vt:lpstr>ADVANCING TO a TIER 1 ASSET</vt:lpstr>
      <vt:lpstr>PowerPoint Presentation</vt:lpstr>
      <vt:lpstr>TESTING REGIONAL POTENTIAL IN 2022</vt:lpstr>
      <vt:lpstr>Nitra project - 100% OWNED </vt:lpstr>
      <vt:lpstr>AURMAC GOLD – Infrastructure Advantages</vt:lpstr>
      <vt:lpstr>METALLURGy – 90% GOLD EXTRACTIONS</vt:lpstr>
      <vt:lpstr>NEXT GENERATION EXPLORER</vt:lpstr>
      <vt:lpstr>THE ROAD AHEAD</vt:lpstr>
      <vt:lpstr>WHY INVEST IN BANYAN?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Valerie Holland</dc:creator>
  <cp:lastModifiedBy>Alicia Cortes Aydin</cp:lastModifiedBy>
  <cp:revision>274</cp:revision>
  <cp:lastPrinted>2022-10-10T23:14:08Z</cp:lastPrinted>
  <dcterms:created xsi:type="dcterms:W3CDTF">2022-08-22T23:40:21Z</dcterms:created>
  <dcterms:modified xsi:type="dcterms:W3CDTF">2022-10-11T01:40:23Z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