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5.xml" ContentType="application/vnd.openxmlformats-officedocument.presentationml.tags+xml"/>
  <Override PartName="/ppt/notesSlides/notesSlide1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ags/tag6.xml" ContentType="application/vnd.openxmlformats-officedocument.presentationml.tags+xml"/>
  <Override PartName="/ppt/notesSlides/notesSlide1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tags/tag7.xml" ContentType="application/vnd.openxmlformats-officedocument.presentationml.tags+xml"/>
  <Override PartName="/ppt/notesSlides/notesSlide20.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ags/tag8.xml" ContentType="application/vnd.openxmlformats-officedocument.presentationml.tags+xml"/>
  <Override PartName="/ppt/notesSlides/notesSlide21.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9.xml" ContentType="application/vnd.openxmlformats-officedocument.presentationml.tags+xml"/>
  <Override PartName="/ppt/notesSlides/notesSlide22.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ags/tag10.xml" ContentType="application/vnd.openxmlformats-officedocument.presentationml.tags+xml"/>
  <Override PartName="/ppt/notesSlides/notesSlide23.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ags/tag11.xml" ContentType="application/vnd.openxmlformats-officedocument.presentationml.tags+xml"/>
  <Override PartName="/ppt/notesSlides/notesSlide24.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ags/tag12.xml" ContentType="application/vnd.openxmlformats-officedocument.presentationml.tags+xml"/>
  <Override PartName="/ppt/notesSlides/notesSlide25.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ags/tag13.xml" ContentType="application/vnd.openxmlformats-officedocument.presentationml.tags+xml"/>
  <Override PartName="/ppt/notesSlides/notesSlide26.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3.xml" ContentType="application/vnd.openxmlformats-officedocument.themeOverride+xml"/>
  <Override PartName="/ppt/tags/tag14.xml" ContentType="application/vnd.openxmlformats-officedocument.presentationml.tags+xml"/>
  <Override PartName="/ppt/notesSlides/notesSlide27.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ags/tag15.xml" ContentType="application/vnd.openxmlformats-officedocument.presentationml.tags+xml"/>
  <Override PartName="/ppt/notesSlides/notesSlide28.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4.xml" ContentType="application/vnd.openxmlformats-officedocument.themeOverride+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9"/>
  </p:notesMasterIdLst>
  <p:handoutMasterIdLst>
    <p:handoutMasterId r:id="rId50"/>
  </p:handoutMasterIdLst>
  <p:sldIdLst>
    <p:sldId id="3782" r:id="rId2"/>
    <p:sldId id="3865" r:id="rId3"/>
    <p:sldId id="4322" r:id="rId4"/>
    <p:sldId id="4388" r:id="rId5"/>
    <p:sldId id="4444" r:id="rId6"/>
    <p:sldId id="4423" r:id="rId7"/>
    <p:sldId id="3949" r:id="rId8"/>
    <p:sldId id="4443" r:id="rId9"/>
    <p:sldId id="4426" r:id="rId10"/>
    <p:sldId id="4363" r:id="rId11"/>
    <p:sldId id="4364" r:id="rId12"/>
    <p:sldId id="4365" r:id="rId13"/>
    <p:sldId id="4383" r:id="rId14"/>
    <p:sldId id="4458" r:id="rId15"/>
    <p:sldId id="4372" r:id="rId16"/>
    <p:sldId id="4356" r:id="rId17"/>
    <p:sldId id="3916" r:id="rId18"/>
    <p:sldId id="4327" r:id="rId19"/>
    <p:sldId id="3856" r:id="rId20"/>
    <p:sldId id="4378" r:id="rId21"/>
    <p:sldId id="3814" r:id="rId22"/>
    <p:sldId id="4390" r:id="rId23"/>
    <p:sldId id="4400" r:id="rId24"/>
    <p:sldId id="4402" r:id="rId25"/>
    <p:sldId id="4403" r:id="rId26"/>
    <p:sldId id="3967" r:id="rId27"/>
    <p:sldId id="4382" r:id="rId28"/>
    <p:sldId id="4429" r:id="rId29"/>
    <p:sldId id="4430" r:id="rId30"/>
    <p:sldId id="4431" r:id="rId31"/>
    <p:sldId id="4451" r:id="rId32"/>
    <p:sldId id="4452" r:id="rId33"/>
    <p:sldId id="4453" r:id="rId34"/>
    <p:sldId id="4447" r:id="rId35"/>
    <p:sldId id="4441" r:id="rId36"/>
    <p:sldId id="4450" r:id="rId37"/>
    <p:sldId id="4449" r:id="rId38"/>
    <p:sldId id="4448" r:id="rId39"/>
    <p:sldId id="4459" r:id="rId40"/>
    <p:sldId id="4440" r:id="rId41"/>
    <p:sldId id="4366" r:id="rId42"/>
    <p:sldId id="4454" r:id="rId43"/>
    <p:sldId id="4455" r:id="rId44"/>
    <p:sldId id="4456" r:id="rId45"/>
    <p:sldId id="4457" r:id="rId46"/>
    <p:sldId id="3982" r:id="rId47"/>
    <p:sldId id="3795" r:id="rId48"/>
  </p:sldIdLst>
  <p:sldSz cx="12192000" cy="6858000"/>
  <p:notesSz cx="7023100" cy="9309100"/>
  <p:embeddedFontLst>
    <p:embeddedFont>
      <p:font typeface="Calibri" panose="020F0502020204030204" pitchFamily="34"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pen Sans Light" panose="020B0306030504020204" pitchFamily="34" charset="0"/>
      <p:regular r:id="rId59"/>
      <p:italic r:id="rId60"/>
    </p:embeddedFont>
    <p:embeddedFont>
      <p:font typeface="OSWALD " panose="020B0604020202020204" charset="0"/>
      <p:regular r:id="rId61"/>
    </p:embeddedFont>
    <p:embeddedFont>
      <p:font typeface="Poppins" panose="00000500000000000000" pitchFamily="2" charset="0"/>
      <p:regular r:id="rId62"/>
      <p:bold r:id="rId63"/>
      <p:italic r:id="rId64"/>
      <p:boldItalic r:id="rId65"/>
    </p:embeddedFont>
    <p:embeddedFont>
      <p:font typeface="Poppins Medium" panose="00000600000000000000" pitchFamily="2" charset="0"/>
      <p:regular r:id="rId66"/>
      <p:italic r:id="rId67"/>
    </p:embeddedFont>
    <p:embeddedFont>
      <p:font typeface="Poppins SemiBold" panose="00000700000000000000" pitchFamily="2"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42" userDrawn="1">
          <p15:clr>
            <a:srgbClr val="A4A3A4"/>
          </p15:clr>
        </p15:guide>
        <p15:guide id="3" orient="horz" pos="27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B2CF6C-8201-85F5-2D28-EB4A779E0BB5}" name="Cristina Bittante" initials="CEB" userId="Cristina Bittante" providerId="None"/>
  <p188:author id="{9441607E-1A65-71E8-874D-5909DBB4903B}" name="Wafforn, Martin" initials="WM" userId="S::mwafforn@panamericansilver.com::d10e34a8-d63a-4174-bba1-d99501c194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F41"/>
    <a:srgbClr val="000000"/>
    <a:srgbClr val="E0E7ED"/>
    <a:srgbClr val="004620"/>
    <a:srgbClr val="751F2B"/>
    <a:srgbClr val="5F9440"/>
    <a:srgbClr val="004666"/>
    <a:srgbClr val="AEEB85"/>
    <a:srgbClr val="F3DC6F"/>
    <a:srgbClr val="D4B4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62" autoAdjust="0"/>
    <p:restoredTop sz="78358" autoAdjust="0"/>
  </p:normalViewPr>
  <p:slideViewPr>
    <p:cSldViewPr snapToGrid="0" showGuides="1">
      <p:cViewPr varScale="1">
        <p:scale>
          <a:sx n="88" d="100"/>
          <a:sy n="88" d="100"/>
        </p:scale>
        <p:origin x="507" y="57"/>
      </p:cViewPr>
      <p:guideLst>
        <p:guide pos="642"/>
        <p:guide orient="horz" pos="27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microsoft.com/office/2018/10/relationships/authors" Target="authors.xml"/><Relationship Id="rId7" Type="http://schemas.openxmlformats.org/officeDocument/2006/relationships/slide" Target="slides/slide6.xml"/><Relationship Id="rId71" Type="http://schemas.openxmlformats.org/officeDocument/2006/relationships/font" Target="fonts/font2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4.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ancifs\group\Investor%20Relations\Presentations\2019\Draft\Prez%20charts%20(Nov%20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oleObject" Target="file:///\\EgnyteDrive\metalsfocus\Shared\MetalsFocus\Silver\Demand\Solar\Photo%20Voltaics.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43185586181809"/>
          <c:y val="0.16348335806418296"/>
          <c:w val="0.56499216369325189"/>
          <c:h val="0.63731782942565451"/>
        </c:manualLayout>
      </c:layout>
      <c:doughnutChart>
        <c:varyColors val="1"/>
        <c:ser>
          <c:idx val="0"/>
          <c:order val="0"/>
          <c:tx>
            <c:strRef>
              <c:f>Sheet1!$B$1</c:f>
              <c:strCache>
                <c:ptCount val="1"/>
                <c:pt idx="0">
                  <c:v>Column1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6DA-45A2-BF06-32235DD4E66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6DA-45A2-BF06-32235DD4E66A}"/>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6DA-45A2-BF06-32235DD4E66A}"/>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6DA-45A2-BF06-32235DD4E66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6DA-45A2-BF06-32235DD4E66A}"/>
              </c:ext>
            </c:extLst>
          </c:dPt>
          <c:dPt>
            <c:idx val="5"/>
            <c:bubble3D val="0"/>
            <c:spPr>
              <a:solidFill>
                <a:srgbClr val="5F944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E32-2947-A6B2-74365EAA78AA}"/>
              </c:ext>
            </c:extLst>
          </c:dPt>
          <c:dPt>
            <c:idx val="6"/>
            <c:bubble3D val="0"/>
            <c:spPr>
              <a:solidFill>
                <a:srgbClr val="00462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AE32-2947-A6B2-74365EAA78AA}"/>
              </c:ext>
            </c:extLst>
          </c:dPt>
          <c:dLbls>
            <c:spPr>
              <a:solidFill>
                <a:schemeClr val="tx2">
                  <a:lumMod val="75000"/>
                  <a:alpha val="37180"/>
                </a:schemeClr>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Sheet1!$A$2:$A$8</c:f>
              <c:strCache>
                <c:ptCount val="7"/>
                <c:pt idx="0">
                  <c:v>Peru</c:v>
                </c:pt>
                <c:pt idx="1">
                  <c:v>Chile</c:v>
                </c:pt>
                <c:pt idx="2">
                  <c:v>Mexico</c:v>
                </c:pt>
                <c:pt idx="3">
                  <c:v>Argentina</c:v>
                </c:pt>
                <c:pt idx="4">
                  <c:v>Brazil</c:v>
                </c:pt>
                <c:pt idx="5">
                  <c:v>Canada</c:v>
                </c:pt>
                <c:pt idx="6">
                  <c:v>Bolivia</c:v>
                </c:pt>
              </c:strCache>
            </c:strRef>
          </c:cat>
          <c:val>
            <c:numRef>
              <c:f>Sheet1!$B$2:$B$8</c:f>
              <c:numCache>
                <c:formatCode>0%</c:formatCode>
                <c:ptCount val="7"/>
                <c:pt idx="0">
                  <c:v>0.23155096935584737</c:v>
                </c:pt>
                <c:pt idx="1">
                  <c:v>0.23811757348342716</c:v>
                </c:pt>
                <c:pt idx="2">
                  <c:v>0.14743589743589744</c:v>
                </c:pt>
                <c:pt idx="3">
                  <c:v>0.10553470919324577</c:v>
                </c:pt>
                <c:pt idx="4">
                  <c:v>0.14274546591619761</c:v>
                </c:pt>
                <c:pt idx="5">
                  <c:v>0.10100062539086928</c:v>
                </c:pt>
                <c:pt idx="6">
                  <c:v>3.3614759224515324E-2</c:v>
                </c:pt>
              </c:numCache>
            </c:numRef>
          </c:val>
          <c:extLst>
            <c:ext xmlns:c16="http://schemas.microsoft.com/office/drawing/2014/chart" uri="{C3380CC4-5D6E-409C-BE32-E72D297353CC}">
              <c16:uniqueId val="{00000000-AE32-2947-A6B2-74365EAA78A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8.2829592342064121E-2"/>
          <c:y val="0.7690078139940133"/>
          <c:w val="0.39694661678930138"/>
          <c:h val="0.17602092730970964"/>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Sheet1!$B$17</c:f>
              <c:strCache>
                <c:ptCount val="1"/>
                <c:pt idx="0">
                  <c:v>Silver (Moz)</c:v>
                </c:pt>
              </c:strCache>
            </c:strRef>
          </c:tx>
          <c:spPr>
            <a:solidFill>
              <a:srgbClr val="A1A2A1"/>
            </a:solidFill>
            <a:ln w="12700">
              <a:solidFill>
                <a:srgbClr val="B0B1B0"/>
              </a:solidFill>
            </a:ln>
            <a:effectLst/>
          </c:spPr>
          <c:invertIfNegative val="0"/>
          <c:dLbls>
            <c:dLbl>
              <c:idx val="1"/>
              <c:layout>
                <c:manualLayout>
                  <c:x val="-1.57159895467632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76-AC4B-9C48-314B4F8FAD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Sheet1!$B$19:$B$21</c:f>
              <c:numCache>
                <c:formatCode>0.0</c:formatCode>
                <c:ptCount val="3"/>
                <c:pt idx="0">
                  <c:v>3.7789999999999999</c:v>
                </c:pt>
                <c:pt idx="1">
                  <c:v>2.2000000000000002</c:v>
                </c:pt>
                <c:pt idx="2">
                  <c:v>2.2000000000000002</c:v>
                </c:pt>
              </c:numCache>
            </c:numRef>
          </c:val>
          <c:extLst>
            <c:ext xmlns:c16="http://schemas.microsoft.com/office/drawing/2014/chart" uri="{C3380CC4-5D6E-409C-BE32-E72D297353CC}">
              <c16:uniqueId val="{00000001-5A4E-4ABD-90B7-23B70D25E418}"/>
            </c:ext>
          </c:extLst>
        </c:ser>
        <c:ser>
          <c:idx val="2"/>
          <c:order val="2"/>
          <c:tx>
            <c:strRef>
              <c:f>Sheet1!$D$17</c:f>
              <c:strCache>
                <c:ptCount val="1"/>
              </c:strCache>
            </c:strRef>
          </c:tx>
          <c:spPr>
            <a:solidFill>
              <a:schemeClr val="accent3"/>
            </a:solidFill>
            <a:ln>
              <a:noFill/>
            </a:ln>
            <a:effectLst/>
          </c:spPr>
          <c:invertIfNegative val="0"/>
          <c:cat>
            <c:strRef>
              <c:f>Sheet1!$A$19:$A$21</c:f>
              <c:strCache>
                <c:ptCount val="3"/>
                <c:pt idx="0">
                  <c:v>2020</c:v>
                </c:pt>
                <c:pt idx="1">
                  <c:v>2021</c:v>
                </c:pt>
                <c:pt idx="2">
                  <c:v>2022</c:v>
                </c:pt>
              </c:strCache>
            </c:strRef>
          </c:cat>
          <c:val>
            <c:numRef>
              <c:f>Sheet1!$D$19:$D$21</c:f>
              <c:numCache>
                <c:formatCode>General</c:formatCode>
                <c:ptCount val="3"/>
              </c:numCache>
            </c:numRef>
          </c:val>
          <c:extLst>
            <c:ext xmlns:c16="http://schemas.microsoft.com/office/drawing/2014/chart" uri="{C3380CC4-5D6E-409C-BE32-E72D297353CC}">
              <c16:uniqueId val="{00000002-5A4E-4ABD-90B7-23B70D25E418}"/>
            </c:ext>
          </c:extLst>
        </c:ser>
        <c:dLbls>
          <c:showLegendKey val="0"/>
          <c:showVal val="0"/>
          <c:showCatName val="0"/>
          <c:showSerName val="0"/>
          <c:showPercent val="0"/>
          <c:showBubbleSize val="0"/>
        </c:dLbls>
        <c:gapWidth val="50"/>
        <c:axId val="1503189871"/>
        <c:axId val="1377444607"/>
      </c:barChart>
      <c:barChart>
        <c:barDir val="col"/>
        <c:grouping val="clustered"/>
        <c:varyColors val="0"/>
        <c:ser>
          <c:idx val="1"/>
          <c:order val="1"/>
          <c:tx>
            <c:strRef>
              <c:f>Sheet1!$C$17</c:f>
              <c:strCache>
                <c:ptCount val="1"/>
              </c:strCache>
            </c:strRef>
          </c:tx>
          <c:spPr>
            <a:solidFill>
              <a:schemeClr val="accent2"/>
            </a:solidFill>
            <a:ln>
              <a:noFill/>
            </a:ln>
            <a:effectLst/>
          </c:spPr>
          <c:invertIfNegative val="0"/>
          <c:cat>
            <c:strRef>
              <c:f>Sheet1!$A$19:$A$21</c:f>
              <c:strCache>
                <c:ptCount val="3"/>
                <c:pt idx="0">
                  <c:v>2020</c:v>
                </c:pt>
                <c:pt idx="1">
                  <c:v>2021</c:v>
                </c:pt>
                <c:pt idx="2">
                  <c:v>2022</c:v>
                </c:pt>
              </c:strCache>
            </c:strRef>
          </c:cat>
          <c:val>
            <c:numRef>
              <c:f>Sheet1!$C$19:$C$21</c:f>
              <c:numCache>
                <c:formatCode>General</c:formatCode>
                <c:ptCount val="3"/>
              </c:numCache>
            </c:numRef>
          </c:val>
          <c:extLst>
            <c:ext xmlns:c16="http://schemas.microsoft.com/office/drawing/2014/chart" uri="{C3380CC4-5D6E-409C-BE32-E72D297353CC}">
              <c16:uniqueId val="{00000003-5A4E-4ABD-90B7-23B70D25E418}"/>
            </c:ext>
          </c:extLst>
        </c:ser>
        <c:ser>
          <c:idx val="3"/>
          <c:order val="3"/>
          <c:tx>
            <c:strRef>
              <c:f>Sheet1!$E$17</c:f>
              <c:strCache>
                <c:ptCount val="1"/>
                <c:pt idx="0">
                  <c:v>Gold (koz)</c:v>
                </c:pt>
              </c:strCache>
            </c:strRef>
          </c:tx>
          <c:spPr>
            <a:solidFill>
              <a:srgbClr val="D4B42F"/>
            </a:solidFill>
            <a:ln w="12700">
              <a:solidFill>
                <a:srgbClr val="999A9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Sheet1!$E$19:$E$21</c:f>
              <c:numCache>
                <c:formatCode>_(* #,##0_);_(* \(#,##0\);_(* "-"??_);_(@_)</c:formatCode>
                <c:ptCount val="3"/>
                <c:pt idx="0">
                  <c:v>98</c:v>
                </c:pt>
                <c:pt idx="1">
                  <c:v>160</c:v>
                </c:pt>
                <c:pt idx="2">
                  <c:v>137</c:v>
                </c:pt>
              </c:numCache>
            </c:numRef>
          </c:val>
          <c:extLst>
            <c:ext xmlns:c16="http://schemas.microsoft.com/office/drawing/2014/chart" uri="{C3380CC4-5D6E-409C-BE32-E72D297353CC}">
              <c16:uniqueId val="{00000004-5A4E-4ABD-90B7-23B70D25E418}"/>
            </c:ext>
          </c:extLst>
        </c:ser>
        <c:dLbls>
          <c:showLegendKey val="0"/>
          <c:showVal val="0"/>
          <c:showCatName val="0"/>
          <c:showSerName val="0"/>
          <c:showPercent val="0"/>
          <c:showBubbleSize val="0"/>
        </c:dLbls>
        <c:gapWidth val="50"/>
        <c:axId val="1546026959"/>
        <c:axId val="1367280815"/>
      </c:barChart>
      <c:catAx>
        <c:axId val="1503189871"/>
        <c:scaling>
          <c:orientation val="minMax"/>
        </c:scaling>
        <c:delete val="1"/>
        <c:axPos val="b"/>
        <c:numFmt formatCode="General" sourceLinked="1"/>
        <c:majorTickMark val="out"/>
        <c:minorTickMark val="none"/>
        <c:tickLblPos val="nextTo"/>
        <c:crossAx val="1377444607"/>
        <c:crosses val="autoZero"/>
        <c:auto val="1"/>
        <c:lblAlgn val="ctr"/>
        <c:lblOffset val="100"/>
        <c:noMultiLvlLbl val="0"/>
      </c:catAx>
      <c:valAx>
        <c:axId val="13774446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189871"/>
        <c:crosses val="autoZero"/>
        <c:crossBetween val="between"/>
        <c:majorUnit val="2"/>
      </c:valAx>
      <c:valAx>
        <c:axId val="1367280815"/>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6026959"/>
        <c:crosses val="max"/>
        <c:crossBetween val="between"/>
      </c:valAx>
      <c:catAx>
        <c:axId val="1546026959"/>
        <c:scaling>
          <c:orientation val="minMax"/>
        </c:scaling>
        <c:delete val="1"/>
        <c:axPos val="b"/>
        <c:numFmt formatCode="General" sourceLinked="1"/>
        <c:majorTickMark val="out"/>
        <c:minorTickMark val="none"/>
        <c:tickLblPos val="nextTo"/>
        <c:crossAx val="1367280815"/>
        <c:crosses val="autoZero"/>
        <c:auto val="1"/>
        <c:lblAlgn val="ctr"/>
        <c:lblOffset val="100"/>
        <c:noMultiLvlLbl val="0"/>
      </c:catAx>
      <c:spPr>
        <a:noFill/>
        <a:ln>
          <a:noFill/>
        </a:ln>
        <a:effectLst/>
      </c:spPr>
    </c:plotArea>
    <c:legend>
      <c:legendPos val="t"/>
      <c:legendEntry>
        <c:idx val="1"/>
        <c:delete val="1"/>
      </c:legendEntry>
      <c:legendEntry>
        <c:idx val="2"/>
        <c:delete val="1"/>
      </c:legendEntry>
      <c:layout>
        <c:manualLayout>
          <c:xMode val="edge"/>
          <c:yMode val="edge"/>
          <c:x val="0.3709753398957108"/>
          <c:y val="4.5417429087419608E-2"/>
          <c:w val="0.57769907278443222"/>
          <c:h val="0.13687990606578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8.6833688189114203E-2"/>
          <c:w val="0.92087000076499259"/>
          <c:h val="0.91316631181088559"/>
        </c:manualLayout>
      </c:layout>
      <c:barChart>
        <c:barDir val="col"/>
        <c:grouping val="clustered"/>
        <c:varyColors val="0"/>
        <c:ser>
          <c:idx val="0"/>
          <c:order val="0"/>
          <c:tx>
            <c:strRef>
              <c:f>Sheet1!$B$1</c:f>
              <c:strCache>
                <c:ptCount val="1"/>
                <c:pt idx="0">
                  <c:v>Series 1</c:v>
                </c:pt>
              </c:strCache>
            </c:strRef>
          </c:tx>
          <c:spPr>
            <a:solidFill>
              <a:schemeClr val="tx2">
                <a:lumMod val="60000"/>
                <a:lumOff val="40000"/>
              </a:schemeClr>
            </a:solidFill>
            <a:ln>
              <a:noFill/>
            </a:ln>
            <a:effectLst/>
          </c:spPr>
          <c:invertIfNegative val="0"/>
          <c:dLbls>
            <c:dLbl>
              <c:idx val="0"/>
              <c:tx>
                <c:rich>
                  <a:bodyPr/>
                  <a:lstStyle/>
                  <a:p>
                    <a:fld id="{0476B84F-3671-4374-B5F8-E752FA33C294}" type="VALUE">
                      <a:rPr lang="en-US" smtClean="0"/>
                      <a:pPr/>
                      <a:t>[VALUE]</a:t>
                    </a:fld>
                    <a:r>
                      <a:rPr lang="en-US" dirty="0"/>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8F3-994D-BC1D-599AD78927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Sheet1!$A$4:$A$6</c:f>
              <c:numCache>
                <c:formatCode>General</c:formatCode>
                <c:ptCount val="3"/>
                <c:pt idx="0">
                  <c:v>2020</c:v>
                </c:pt>
                <c:pt idx="1">
                  <c:v>2021</c:v>
                </c:pt>
                <c:pt idx="2">
                  <c:v>2022</c:v>
                </c:pt>
              </c:numCache>
            </c:numRef>
          </c:cat>
          <c:val>
            <c:numRef>
              <c:f>Sheet1!$B$4:$B$6</c:f>
              <c:numCache>
                <c:formatCode>General</c:formatCode>
                <c:ptCount val="3"/>
                <c:pt idx="0">
                  <c:v>5</c:v>
                </c:pt>
                <c:pt idx="1">
                  <c:v>5.2</c:v>
                </c:pt>
                <c:pt idx="2">
                  <c:v>5.9</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scaling>
        <c:delete val="1"/>
        <c:axPos val="l"/>
        <c:majorGridlines>
          <c:spPr>
            <a:ln w="9525" cap="flat" cmpd="sng" algn="ctr">
              <a:solidFill>
                <a:srgbClr val="E7E8E7"/>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0"/>
          <c:w val="0.90328555649054643"/>
          <c:h val="0.9124245547255635"/>
        </c:manualLayout>
      </c:layout>
      <c:barChart>
        <c:barDir val="col"/>
        <c:grouping val="clustered"/>
        <c:varyColors val="0"/>
        <c:ser>
          <c:idx val="0"/>
          <c:order val="0"/>
          <c:tx>
            <c:strRef>
              <c:f>Sheet1!$B$1</c:f>
              <c:strCache>
                <c:ptCount val="1"/>
                <c:pt idx="0">
                  <c:v>Series 1</c:v>
                </c:pt>
              </c:strCache>
            </c:strRef>
          </c:tx>
          <c:spPr>
            <a:solidFill>
              <a:srgbClr val="D4B4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c:f>
              <c:numCache>
                <c:formatCode>General</c:formatCode>
                <c:ptCount val="3"/>
                <c:pt idx="0">
                  <c:v>2020</c:v>
                </c:pt>
                <c:pt idx="1">
                  <c:v>2021</c:v>
                </c:pt>
                <c:pt idx="2">
                  <c:v>2022</c:v>
                </c:pt>
              </c:numCache>
            </c:numRef>
          </c:cat>
          <c:val>
            <c:numRef>
              <c:f>Sheet1!$B$3:$B$5</c:f>
              <c:numCache>
                <c:formatCode>General</c:formatCode>
                <c:ptCount val="3"/>
                <c:pt idx="0">
                  <c:v>142</c:v>
                </c:pt>
                <c:pt idx="1">
                  <c:v>134</c:v>
                </c:pt>
                <c:pt idx="2">
                  <c:v>151</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2.6050106456734261E-2"/>
          <c:w val="0.90328555649054643"/>
          <c:h val="0.9124245547255635"/>
        </c:manualLayout>
      </c:layout>
      <c:barChart>
        <c:barDir val="col"/>
        <c:grouping val="clustered"/>
        <c:varyColors val="0"/>
        <c:ser>
          <c:idx val="0"/>
          <c:order val="0"/>
          <c:tx>
            <c:strRef>
              <c:f>Sheet1!$B$1</c:f>
              <c:strCache>
                <c:ptCount val="1"/>
                <c:pt idx="0">
                  <c:v>Series 1</c:v>
                </c:pt>
              </c:strCache>
            </c:strRef>
          </c:tx>
          <c:spPr>
            <a:solidFill>
              <a:srgbClr val="D4B4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c:f>
              <c:numCache>
                <c:formatCode>General</c:formatCode>
                <c:ptCount val="3"/>
                <c:pt idx="0">
                  <c:v>2019</c:v>
                </c:pt>
                <c:pt idx="1">
                  <c:v>2021</c:v>
                </c:pt>
                <c:pt idx="2">
                  <c:v>2022</c:v>
                </c:pt>
              </c:numCache>
            </c:numRef>
          </c:cat>
          <c:val>
            <c:numRef>
              <c:f>Sheet1!$B$3:$B$5</c:f>
              <c:numCache>
                <c:formatCode>General</c:formatCode>
                <c:ptCount val="3"/>
                <c:pt idx="0">
                  <c:v>105</c:v>
                </c:pt>
                <c:pt idx="1">
                  <c:v>112</c:v>
                </c:pt>
                <c:pt idx="2">
                  <c:v>99</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0.14761726992149415"/>
          <c:w val="0.90328555649054643"/>
          <c:h val="0.7648071950257288"/>
        </c:manualLayout>
      </c:layout>
      <c:barChart>
        <c:barDir val="col"/>
        <c:grouping val="clustered"/>
        <c:varyColors val="0"/>
        <c:ser>
          <c:idx val="0"/>
          <c:order val="0"/>
          <c:tx>
            <c:strRef>
              <c:f>Sheet1!$B$1</c:f>
              <c:strCache>
                <c:ptCount val="1"/>
                <c:pt idx="0">
                  <c:v>Series 1</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Sheet1!$A$4:$A$6</c:f>
              <c:numCache>
                <c:formatCode>General</c:formatCode>
                <c:ptCount val="3"/>
                <c:pt idx="0">
                  <c:v>2020</c:v>
                </c:pt>
                <c:pt idx="1">
                  <c:v>2021</c:v>
                </c:pt>
                <c:pt idx="2">
                  <c:v>2022</c:v>
                </c:pt>
              </c:numCache>
            </c:numRef>
          </c:cat>
          <c:val>
            <c:numRef>
              <c:f>Sheet1!$B$4:$B$6</c:f>
              <c:numCache>
                <c:formatCode>General</c:formatCode>
                <c:ptCount val="3"/>
                <c:pt idx="0">
                  <c:v>2.1</c:v>
                </c:pt>
                <c:pt idx="1">
                  <c:v>3.5</c:v>
                </c:pt>
                <c:pt idx="2">
                  <c:v>3.7</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0"/>
          <c:w val="0.90328555649054643"/>
          <c:h val="0.9124245547255635"/>
        </c:manualLayout>
      </c:layout>
      <c:barChart>
        <c:barDir val="col"/>
        <c:grouping val="clustered"/>
        <c:varyColors val="0"/>
        <c:ser>
          <c:idx val="0"/>
          <c:order val="0"/>
          <c:tx>
            <c:strRef>
              <c:f>Sheet1!$B$1</c:f>
              <c:strCache>
                <c:ptCount val="1"/>
                <c:pt idx="0">
                  <c:v>Series 1</c:v>
                </c:pt>
              </c:strCache>
            </c:strRef>
          </c:tx>
          <c:spPr>
            <a:solidFill>
              <a:srgbClr val="D4B4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c:f>
              <c:numCache>
                <c:formatCode>General</c:formatCode>
                <c:ptCount val="3"/>
                <c:pt idx="0">
                  <c:v>2020</c:v>
                </c:pt>
                <c:pt idx="1">
                  <c:v>2021</c:v>
                </c:pt>
                <c:pt idx="2">
                  <c:v>2022</c:v>
                </c:pt>
              </c:numCache>
            </c:numRef>
          </c:cat>
          <c:val>
            <c:numRef>
              <c:f>Sheet1!$B$3:$B$5</c:f>
              <c:numCache>
                <c:formatCode>General</c:formatCode>
                <c:ptCount val="3"/>
                <c:pt idx="0">
                  <c:v>178</c:v>
                </c:pt>
                <c:pt idx="1">
                  <c:v>186</c:v>
                </c:pt>
                <c:pt idx="2">
                  <c:v>195</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8.6833688189114203E-2"/>
          <c:w val="0.90328555649054643"/>
          <c:h val="0.9124245547255635"/>
        </c:manualLayout>
      </c:layout>
      <c:barChart>
        <c:barDir val="col"/>
        <c:grouping val="clustered"/>
        <c:varyColors val="0"/>
        <c:ser>
          <c:idx val="0"/>
          <c:order val="0"/>
          <c:tx>
            <c:strRef>
              <c:f>Sheet1!$B$1</c:f>
              <c:strCache>
                <c:ptCount val="1"/>
                <c:pt idx="0">
                  <c:v>Series 1</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Sheet1!$A$4:$A$6</c:f>
              <c:numCache>
                <c:formatCode>General</c:formatCode>
                <c:ptCount val="3"/>
                <c:pt idx="0">
                  <c:v>2020</c:v>
                </c:pt>
                <c:pt idx="1">
                  <c:v>2021</c:v>
                </c:pt>
                <c:pt idx="2">
                  <c:v>2022</c:v>
                </c:pt>
              </c:numCache>
            </c:numRef>
          </c:cat>
          <c:val>
            <c:numRef>
              <c:f>Sheet1!$B$4:$B$6</c:f>
              <c:numCache>
                <c:formatCode>General</c:formatCode>
                <c:ptCount val="3"/>
                <c:pt idx="0">
                  <c:v>2.2999999999999998</c:v>
                </c:pt>
                <c:pt idx="1">
                  <c:v>2.5</c:v>
                </c:pt>
                <c:pt idx="2">
                  <c:v>2.5</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Sheet1!$B$17</c:f>
              <c:strCache>
                <c:ptCount val="1"/>
                <c:pt idx="0">
                  <c:v>Silver (Moz)</c:v>
                </c:pt>
              </c:strCache>
            </c:strRef>
          </c:tx>
          <c:spPr>
            <a:solidFill>
              <a:srgbClr val="A1A2A1"/>
            </a:solidFill>
            <a:ln w="12700">
              <a:solidFill>
                <a:srgbClr val="B0B1B0"/>
              </a:solidFill>
            </a:ln>
            <a:effectLst/>
          </c:spPr>
          <c:invertIfNegative val="0"/>
          <c:dLbls>
            <c:dLbl>
              <c:idx val="1"/>
              <c:layout>
                <c:manualLayout>
                  <c:x val="-1.57159895467632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76-AC4B-9C48-314B4F8FAD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Sheet1!$B$19:$B$21</c:f>
              <c:numCache>
                <c:formatCode>0.0</c:formatCode>
                <c:ptCount val="3"/>
                <c:pt idx="0">
                  <c:v>4.9000000000000004</c:v>
                </c:pt>
                <c:pt idx="1">
                  <c:v>3.6</c:v>
                </c:pt>
                <c:pt idx="2">
                  <c:v>3.1</c:v>
                </c:pt>
              </c:numCache>
            </c:numRef>
          </c:val>
          <c:extLst>
            <c:ext xmlns:c16="http://schemas.microsoft.com/office/drawing/2014/chart" uri="{C3380CC4-5D6E-409C-BE32-E72D297353CC}">
              <c16:uniqueId val="{00000001-5A4E-4ABD-90B7-23B70D25E418}"/>
            </c:ext>
          </c:extLst>
        </c:ser>
        <c:ser>
          <c:idx val="2"/>
          <c:order val="2"/>
          <c:tx>
            <c:strRef>
              <c:f>Sheet1!$D$17</c:f>
              <c:strCache>
                <c:ptCount val="1"/>
              </c:strCache>
            </c:strRef>
          </c:tx>
          <c:spPr>
            <a:solidFill>
              <a:schemeClr val="accent3"/>
            </a:solidFill>
            <a:ln>
              <a:noFill/>
            </a:ln>
            <a:effectLst/>
          </c:spPr>
          <c:invertIfNegative val="0"/>
          <c:cat>
            <c:strRef>
              <c:f>Sheet1!$A$19:$A$21</c:f>
              <c:strCache>
                <c:ptCount val="3"/>
                <c:pt idx="0">
                  <c:v>2020</c:v>
                </c:pt>
                <c:pt idx="1">
                  <c:v>2021</c:v>
                </c:pt>
                <c:pt idx="2">
                  <c:v>2022</c:v>
                </c:pt>
              </c:strCache>
            </c:strRef>
          </c:cat>
          <c:val>
            <c:numRef>
              <c:f>Sheet1!$D$19:$D$21</c:f>
              <c:numCache>
                <c:formatCode>General</c:formatCode>
                <c:ptCount val="3"/>
              </c:numCache>
            </c:numRef>
          </c:val>
          <c:extLst>
            <c:ext xmlns:c16="http://schemas.microsoft.com/office/drawing/2014/chart" uri="{C3380CC4-5D6E-409C-BE32-E72D297353CC}">
              <c16:uniqueId val="{00000002-5A4E-4ABD-90B7-23B70D25E418}"/>
            </c:ext>
          </c:extLst>
        </c:ser>
        <c:dLbls>
          <c:showLegendKey val="0"/>
          <c:showVal val="0"/>
          <c:showCatName val="0"/>
          <c:showSerName val="0"/>
          <c:showPercent val="0"/>
          <c:showBubbleSize val="0"/>
        </c:dLbls>
        <c:gapWidth val="50"/>
        <c:axId val="1503189871"/>
        <c:axId val="1377444607"/>
      </c:barChart>
      <c:barChart>
        <c:barDir val="col"/>
        <c:grouping val="clustered"/>
        <c:varyColors val="0"/>
        <c:ser>
          <c:idx val="1"/>
          <c:order val="1"/>
          <c:tx>
            <c:strRef>
              <c:f>Sheet1!$C$17</c:f>
              <c:strCache>
                <c:ptCount val="1"/>
              </c:strCache>
            </c:strRef>
          </c:tx>
          <c:spPr>
            <a:solidFill>
              <a:schemeClr val="accent2"/>
            </a:solidFill>
            <a:ln>
              <a:noFill/>
            </a:ln>
            <a:effectLst/>
          </c:spPr>
          <c:invertIfNegative val="0"/>
          <c:cat>
            <c:strRef>
              <c:f>Sheet1!$A$19:$A$21</c:f>
              <c:strCache>
                <c:ptCount val="3"/>
                <c:pt idx="0">
                  <c:v>2020</c:v>
                </c:pt>
                <c:pt idx="1">
                  <c:v>2021</c:v>
                </c:pt>
                <c:pt idx="2">
                  <c:v>2022</c:v>
                </c:pt>
              </c:strCache>
            </c:strRef>
          </c:cat>
          <c:val>
            <c:numRef>
              <c:f>Sheet1!$C$19:$C$21</c:f>
              <c:numCache>
                <c:formatCode>General</c:formatCode>
                <c:ptCount val="3"/>
              </c:numCache>
            </c:numRef>
          </c:val>
          <c:extLst>
            <c:ext xmlns:c16="http://schemas.microsoft.com/office/drawing/2014/chart" uri="{C3380CC4-5D6E-409C-BE32-E72D297353CC}">
              <c16:uniqueId val="{00000003-5A4E-4ABD-90B7-23B70D25E418}"/>
            </c:ext>
          </c:extLst>
        </c:ser>
        <c:ser>
          <c:idx val="3"/>
          <c:order val="3"/>
          <c:tx>
            <c:strRef>
              <c:f>Sheet1!$E$17</c:f>
              <c:strCache>
                <c:ptCount val="1"/>
                <c:pt idx="0">
                  <c:v>Gold (koz)</c:v>
                </c:pt>
              </c:strCache>
            </c:strRef>
          </c:tx>
          <c:spPr>
            <a:solidFill>
              <a:srgbClr val="D4B42F"/>
            </a:solidFill>
            <a:ln w="12700">
              <a:solidFill>
                <a:srgbClr val="999A9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Sheet1!$E$19:$E$21</c:f>
              <c:numCache>
                <c:formatCode>_(* #,##0_);_(* \(#,##0\);_(* "-"??_);_(@_)</c:formatCode>
                <c:ptCount val="3"/>
                <c:pt idx="0">
                  <c:v>161</c:v>
                </c:pt>
                <c:pt idx="1">
                  <c:v>176</c:v>
                </c:pt>
                <c:pt idx="2">
                  <c:v>179</c:v>
                </c:pt>
              </c:numCache>
            </c:numRef>
          </c:val>
          <c:extLst>
            <c:ext xmlns:c16="http://schemas.microsoft.com/office/drawing/2014/chart" uri="{C3380CC4-5D6E-409C-BE32-E72D297353CC}">
              <c16:uniqueId val="{00000004-5A4E-4ABD-90B7-23B70D25E418}"/>
            </c:ext>
          </c:extLst>
        </c:ser>
        <c:dLbls>
          <c:showLegendKey val="0"/>
          <c:showVal val="0"/>
          <c:showCatName val="0"/>
          <c:showSerName val="0"/>
          <c:showPercent val="0"/>
          <c:showBubbleSize val="0"/>
        </c:dLbls>
        <c:gapWidth val="50"/>
        <c:axId val="1546026959"/>
        <c:axId val="1367280815"/>
      </c:barChart>
      <c:catAx>
        <c:axId val="1503189871"/>
        <c:scaling>
          <c:orientation val="minMax"/>
        </c:scaling>
        <c:delete val="1"/>
        <c:axPos val="b"/>
        <c:numFmt formatCode="General" sourceLinked="1"/>
        <c:majorTickMark val="out"/>
        <c:minorTickMark val="none"/>
        <c:tickLblPos val="nextTo"/>
        <c:crossAx val="1377444607"/>
        <c:crosses val="autoZero"/>
        <c:auto val="1"/>
        <c:lblAlgn val="ctr"/>
        <c:lblOffset val="100"/>
        <c:noMultiLvlLbl val="0"/>
      </c:catAx>
      <c:valAx>
        <c:axId val="13774446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189871"/>
        <c:crosses val="autoZero"/>
        <c:crossBetween val="between"/>
        <c:majorUnit val="2"/>
      </c:valAx>
      <c:valAx>
        <c:axId val="1367280815"/>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6026959"/>
        <c:crosses val="max"/>
        <c:crossBetween val="between"/>
      </c:valAx>
      <c:catAx>
        <c:axId val="1546026959"/>
        <c:scaling>
          <c:orientation val="minMax"/>
        </c:scaling>
        <c:delete val="1"/>
        <c:axPos val="b"/>
        <c:numFmt formatCode="General" sourceLinked="1"/>
        <c:majorTickMark val="out"/>
        <c:minorTickMark val="none"/>
        <c:tickLblPos val="nextTo"/>
        <c:crossAx val="1367280815"/>
        <c:crosses val="autoZero"/>
        <c:auto val="1"/>
        <c:lblAlgn val="ctr"/>
        <c:lblOffset val="100"/>
        <c:noMultiLvlLbl val="0"/>
      </c:catAx>
      <c:spPr>
        <a:noFill/>
        <a:ln>
          <a:noFill/>
        </a:ln>
        <a:effectLst/>
      </c:spPr>
    </c:plotArea>
    <c:legend>
      <c:legendPos val="t"/>
      <c:legendEntry>
        <c:idx val="1"/>
        <c:delete val="1"/>
      </c:legendEntry>
      <c:legendEntry>
        <c:idx val="2"/>
        <c:delete val="1"/>
      </c:legendEntry>
      <c:layout>
        <c:manualLayout>
          <c:xMode val="edge"/>
          <c:yMode val="edge"/>
          <c:x val="0.3709753398957108"/>
          <c:y val="4.5417429087419608E-2"/>
          <c:w val="0.57769907278443222"/>
          <c:h val="0.13687990606578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6.8594746155554789E-2"/>
          <c:w val="0.87314463372419238"/>
          <c:h val="0.84382947724186996"/>
        </c:manualLayout>
      </c:layout>
      <c:barChart>
        <c:barDir val="col"/>
        <c:grouping val="clustered"/>
        <c:varyColors val="0"/>
        <c:ser>
          <c:idx val="0"/>
          <c:order val="0"/>
          <c:tx>
            <c:strRef>
              <c:f>Sheet1!$B$1</c:f>
              <c:strCache>
                <c:ptCount val="1"/>
                <c:pt idx="0">
                  <c:v>Series 1</c:v>
                </c:pt>
              </c:strCache>
            </c:strRef>
          </c:tx>
          <c:spPr>
            <a:solidFill>
              <a:srgbClr val="D4B4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c:f>
              <c:numCache>
                <c:formatCode>General</c:formatCode>
                <c:ptCount val="3"/>
                <c:pt idx="0">
                  <c:v>2020</c:v>
                </c:pt>
                <c:pt idx="1">
                  <c:v>2021</c:v>
                </c:pt>
                <c:pt idx="2">
                  <c:v>2022</c:v>
                </c:pt>
              </c:numCache>
            </c:numRef>
          </c:cat>
          <c:val>
            <c:numRef>
              <c:f>Sheet1!$B$3:$B$5</c:f>
              <c:numCache>
                <c:formatCode>General</c:formatCode>
                <c:ptCount val="3"/>
                <c:pt idx="0">
                  <c:v>90</c:v>
                </c:pt>
                <c:pt idx="1">
                  <c:v>85</c:v>
                </c:pt>
                <c:pt idx="2">
                  <c:v>82</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Sheet1!$B$17</c:f>
              <c:strCache>
                <c:ptCount val="1"/>
                <c:pt idx="0">
                  <c:v>Silver (Moz)</c:v>
                </c:pt>
              </c:strCache>
            </c:strRef>
          </c:tx>
          <c:spPr>
            <a:solidFill>
              <a:srgbClr val="A1A2A1"/>
            </a:solidFill>
            <a:ln w="12700">
              <a:solidFill>
                <a:srgbClr val="B0B1B0"/>
              </a:solidFill>
            </a:ln>
            <a:effectLst/>
          </c:spPr>
          <c:invertIfNegative val="0"/>
          <c:dLbls>
            <c:dLbl>
              <c:idx val="1"/>
              <c:layout>
                <c:manualLayout>
                  <c:x val="-1.57159895467632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76-AC4B-9C48-314B4F8FAD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Sheet1!$B$19:$B$21</c:f>
              <c:numCache>
                <c:formatCode>0.0</c:formatCode>
                <c:ptCount val="3"/>
                <c:pt idx="0">
                  <c:v>5.5</c:v>
                </c:pt>
                <c:pt idx="1">
                  <c:v>5.6</c:v>
                </c:pt>
                <c:pt idx="2">
                  <c:v>6.1</c:v>
                </c:pt>
              </c:numCache>
            </c:numRef>
          </c:val>
          <c:extLst>
            <c:ext xmlns:c16="http://schemas.microsoft.com/office/drawing/2014/chart" uri="{C3380CC4-5D6E-409C-BE32-E72D297353CC}">
              <c16:uniqueId val="{00000001-5A4E-4ABD-90B7-23B70D25E418}"/>
            </c:ext>
          </c:extLst>
        </c:ser>
        <c:ser>
          <c:idx val="2"/>
          <c:order val="2"/>
          <c:tx>
            <c:strRef>
              <c:f>Sheet1!$D$17</c:f>
              <c:strCache>
                <c:ptCount val="1"/>
              </c:strCache>
            </c:strRef>
          </c:tx>
          <c:spPr>
            <a:solidFill>
              <a:schemeClr val="accent3"/>
            </a:solidFill>
            <a:ln>
              <a:noFill/>
            </a:ln>
            <a:effectLst/>
          </c:spPr>
          <c:invertIfNegative val="0"/>
          <c:cat>
            <c:strRef>
              <c:f>Sheet1!$A$19:$A$21</c:f>
              <c:strCache>
                <c:ptCount val="3"/>
                <c:pt idx="0">
                  <c:v>2020</c:v>
                </c:pt>
                <c:pt idx="1">
                  <c:v>2021</c:v>
                </c:pt>
                <c:pt idx="2">
                  <c:v>2022</c:v>
                </c:pt>
              </c:strCache>
            </c:strRef>
          </c:cat>
          <c:val>
            <c:numRef>
              <c:f>Sheet1!$D$19:$D$21</c:f>
              <c:numCache>
                <c:formatCode>General</c:formatCode>
                <c:ptCount val="3"/>
              </c:numCache>
            </c:numRef>
          </c:val>
          <c:extLst>
            <c:ext xmlns:c16="http://schemas.microsoft.com/office/drawing/2014/chart" uri="{C3380CC4-5D6E-409C-BE32-E72D297353CC}">
              <c16:uniqueId val="{00000002-5A4E-4ABD-90B7-23B70D25E418}"/>
            </c:ext>
          </c:extLst>
        </c:ser>
        <c:dLbls>
          <c:showLegendKey val="0"/>
          <c:showVal val="0"/>
          <c:showCatName val="0"/>
          <c:showSerName val="0"/>
          <c:showPercent val="0"/>
          <c:showBubbleSize val="0"/>
        </c:dLbls>
        <c:gapWidth val="50"/>
        <c:axId val="1503189871"/>
        <c:axId val="1377444607"/>
      </c:barChart>
      <c:barChart>
        <c:barDir val="col"/>
        <c:grouping val="clustered"/>
        <c:varyColors val="0"/>
        <c:ser>
          <c:idx val="1"/>
          <c:order val="1"/>
          <c:tx>
            <c:strRef>
              <c:f>Sheet1!$C$17</c:f>
              <c:strCache>
                <c:ptCount val="1"/>
              </c:strCache>
            </c:strRef>
          </c:tx>
          <c:spPr>
            <a:solidFill>
              <a:schemeClr val="accent2"/>
            </a:solidFill>
            <a:ln>
              <a:noFill/>
            </a:ln>
            <a:effectLst/>
          </c:spPr>
          <c:invertIfNegative val="0"/>
          <c:cat>
            <c:strRef>
              <c:f>Sheet1!$A$19:$A$21</c:f>
              <c:strCache>
                <c:ptCount val="3"/>
                <c:pt idx="0">
                  <c:v>2020</c:v>
                </c:pt>
                <c:pt idx="1">
                  <c:v>2021</c:v>
                </c:pt>
                <c:pt idx="2">
                  <c:v>2022</c:v>
                </c:pt>
              </c:strCache>
            </c:strRef>
          </c:cat>
          <c:val>
            <c:numRef>
              <c:f>Sheet1!$C$19:$C$21</c:f>
              <c:numCache>
                <c:formatCode>General</c:formatCode>
                <c:ptCount val="3"/>
              </c:numCache>
            </c:numRef>
          </c:val>
          <c:extLst>
            <c:ext xmlns:c16="http://schemas.microsoft.com/office/drawing/2014/chart" uri="{C3380CC4-5D6E-409C-BE32-E72D297353CC}">
              <c16:uniqueId val="{00000003-5A4E-4ABD-90B7-23B70D25E418}"/>
            </c:ext>
          </c:extLst>
        </c:ser>
        <c:ser>
          <c:idx val="3"/>
          <c:order val="3"/>
          <c:tx>
            <c:strRef>
              <c:f>Sheet1!$E$17</c:f>
              <c:strCache>
                <c:ptCount val="1"/>
                <c:pt idx="0">
                  <c:v>Gold (koz)</c:v>
                </c:pt>
              </c:strCache>
            </c:strRef>
          </c:tx>
          <c:spPr>
            <a:solidFill>
              <a:srgbClr val="D4B42F"/>
            </a:solidFill>
            <a:ln w="12700">
              <a:solidFill>
                <a:srgbClr val="999A99"/>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Sheet1!$A$19:$A$21</c:f>
              <c:strCache>
                <c:ptCount val="3"/>
                <c:pt idx="0">
                  <c:v>2020</c:v>
                </c:pt>
                <c:pt idx="1">
                  <c:v>2021</c:v>
                </c:pt>
                <c:pt idx="2">
                  <c:v>2022</c:v>
                </c:pt>
              </c:strCache>
            </c:strRef>
          </c:cat>
          <c:val>
            <c:numRef>
              <c:f>Sheet1!$E$19:$E$21</c:f>
              <c:numCache>
                <c:formatCode>_(* #,##0_);_(* \(#,##0\);_(* "-"??_);_(@_)</c:formatCode>
                <c:ptCount val="3"/>
                <c:pt idx="0">
                  <c:v>67</c:v>
                </c:pt>
                <c:pt idx="1">
                  <c:v>80</c:v>
                </c:pt>
                <c:pt idx="2">
                  <c:v>108</c:v>
                </c:pt>
              </c:numCache>
            </c:numRef>
          </c:val>
          <c:extLst>
            <c:ext xmlns:c16="http://schemas.microsoft.com/office/drawing/2014/chart" uri="{C3380CC4-5D6E-409C-BE32-E72D297353CC}">
              <c16:uniqueId val="{00000004-5A4E-4ABD-90B7-23B70D25E418}"/>
            </c:ext>
          </c:extLst>
        </c:ser>
        <c:dLbls>
          <c:showLegendKey val="0"/>
          <c:showVal val="0"/>
          <c:showCatName val="0"/>
          <c:showSerName val="0"/>
          <c:showPercent val="0"/>
          <c:showBubbleSize val="0"/>
        </c:dLbls>
        <c:gapWidth val="50"/>
        <c:axId val="1546026959"/>
        <c:axId val="1367280815"/>
      </c:barChart>
      <c:catAx>
        <c:axId val="1503189871"/>
        <c:scaling>
          <c:orientation val="minMax"/>
        </c:scaling>
        <c:delete val="1"/>
        <c:axPos val="b"/>
        <c:numFmt formatCode="General" sourceLinked="1"/>
        <c:majorTickMark val="out"/>
        <c:minorTickMark val="none"/>
        <c:tickLblPos val="nextTo"/>
        <c:crossAx val="1377444607"/>
        <c:crosses val="autoZero"/>
        <c:auto val="1"/>
        <c:lblAlgn val="ctr"/>
        <c:lblOffset val="100"/>
        <c:noMultiLvlLbl val="0"/>
      </c:catAx>
      <c:valAx>
        <c:axId val="1377444607"/>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3189871"/>
        <c:crosses val="autoZero"/>
        <c:crossBetween val="between"/>
        <c:majorUnit val="2"/>
      </c:valAx>
      <c:valAx>
        <c:axId val="1367280815"/>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6026959"/>
        <c:crosses val="max"/>
        <c:crossBetween val="between"/>
      </c:valAx>
      <c:catAx>
        <c:axId val="1546026959"/>
        <c:scaling>
          <c:orientation val="minMax"/>
        </c:scaling>
        <c:delete val="1"/>
        <c:axPos val="b"/>
        <c:numFmt formatCode="General" sourceLinked="1"/>
        <c:majorTickMark val="out"/>
        <c:minorTickMark val="none"/>
        <c:tickLblPos val="nextTo"/>
        <c:crossAx val="1367280815"/>
        <c:crosses val="autoZero"/>
        <c:auto val="1"/>
        <c:lblAlgn val="ctr"/>
        <c:lblOffset val="100"/>
        <c:noMultiLvlLbl val="0"/>
      </c:catAx>
      <c:spPr>
        <a:noFill/>
        <a:ln>
          <a:noFill/>
        </a:ln>
        <a:effectLst/>
      </c:spPr>
    </c:plotArea>
    <c:legend>
      <c:legendPos val="t"/>
      <c:legendEntry>
        <c:idx val="1"/>
        <c:delete val="1"/>
      </c:legendEntry>
      <c:legendEntry>
        <c:idx val="2"/>
        <c:delete val="1"/>
      </c:legendEntry>
      <c:layout>
        <c:manualLayout>
          <c:xMode val="edge"/>
          <c:yMode val="edge"/>
          <c:x val="0.3709753398957108"/>
          <c:y val="4.5417429087419608E-2"/>
          <c:w val="0.57769907278443222"/>
          <c:h val="0.136879906065789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74346221424791E-2"/>
          <c:y val="0.11339744660158223"/>
          <c:w val="0.82305130755715039"/>
          <c:h val="0.77320510679683552"/>
        </c:manualLayout>
      </c:layout>
      <c:pieChart>
        <c:varyColors val="1"/>
        <c:ser>
          <c:idx val="0"/>
          <c:order val="0"/>
          <c:tx>
            <c:strRef>
              <c:f>Sheet1!$B$1</c:f>
              <c:strCache>
                <c:ptCount val="1"/>
                <c:pt idx="0">
                  <c:v>Column1</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A9A7-C345-93C5-4A546BA4C153}"/>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A9A7-C345-93C5-4A546BA4C153}"/>
              </c:ext>
            </c:extLst>
          </c:dPt>
          <c:dPt>
            <c:idx val="2"/>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5-A9A7-C345-93C5-4A546BA4C153}"/>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A9A7-C345-93C5-4A546BA4C153}"/>
              </c:ext>
            </c:extLst>
          </c:dPt>
          <c:dPt>
            <c:idx val="4"/>
            <c:bubble3D val="0"/>
            <c:spPr>
              <a:solidFill>
                <a:srgbClr val="D4B42F"/>
              </a:solidFill>
              <a:ln w="19050">
                <a:solidFill>
                  <a:schemeClr val="lt1"/>
                </a:solidFill>
              </a:ln>
              <a:effectLst/>
            </c:spPr>
            <c:extLst>
              <c:ext xmlns:c16="http://schemas.microsoft.com/office/drawing/2014/chart" uri="{C3380CC4-5D6E-409C-BE32-E72D297353CC}">
                <c16:uniqueId val="{00000009-A9A7-C345-93C5-4A546BA4C153}"/>
              </c:ext>
            </c:extLst>
          </c:dPt>
          <c:dLbls>
            <c:dLbl>
              <c:idx val="0"/>
              <c:layout>
                <c:manualLayout>
                  <c:x val="-6.0144746994896289E-2"/>
                  <c:y val="-7.3253088692621718E-2"/>
                </c:manualLayout>
              </c:layout>
              <c:tx>
                <c:rich>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mj-lt"/>
                        <a:ea typeface="+mn-ea"/>
                        <a:cs typeface="Calibri" panose="020F0502020204030204" pitchFamily="34" charset="0"/>
                      </a:defRPr>
                    </a:pPr>
                    <a:r>
                      <a:rPr lang="en-US" sz="1600" dirty="0">
                        <a:effectLst>
                          <a:outerShdw blurRad="38100" dist="38100" dir="2700000" algn="tl">
                            <a:srgbClr val="000000">
                              <a:alpha val="43137"/>
                            </a:srgbClr>
                          </a:outerShdw>
                        </a:effectLst>
                      </a:rPr>
                      <a:t>$409.2M</a:t>
                    </a:r>
                  </a:p>
                </c:rich>
              </c:tx>
              <c:spPr>
                <a:noFill/>
                <a:ln>
                  <a:noFill/>
                </a:ln>
                <a:effectLst/>
              </c:spPr>
              <c:txPr>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mj-lt"/>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9577881692340585"/>
                      <c:h val="7.9859201869110552E-2"/>
                    </c:manualLayout>
                  </c15:layout>
                  <c15:showDataLabelsRange val="0"/>
                </c:ext>
                <c:ext xmlns:c16="http://schemas.microsoft.com/office/drawing/2014/chart" uri="{C3380CC4-5D6E-409C-BE32-E72D297353CC}">
                  <c16:uniqueId val="{00000001-A9A7-C345-93C5-4A546BA4C153}"/>
                </c:ext>
              </c:extLst>
            </c:dLbl>
            <c:dLbl>
              <c:idx val="1"/>
              <c:layout>
                <c:manualLayout>
                  <c:x val="7.6742867236234164E-2"/>
                  <c:y val="-0.17222662196973454"/>
                </c:manualLayout>
              </c:layout>
              <c:tx>
                <c:rich>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mj-lt"/>
                        <a:ea typeface="+mn-ea"/>
                        <a:cs typeface="Calibri" panose="020F0502020204030204" pitchFamily="34" charset="0"/>
                      </a:defRPr>
                    </a:pPr>
                    <a:fld id="{B0A9CD0F-E824-4ADC-A989-84CF8ACC7D5A}" type="VALUE">
                      <a:rPr lang="en-US" sz="1600" smtClean="0">
                        <a:effectLst>
                          <a:outerShdw blurRad="38100" dist="38100" dir="2700000" algn="tl">
                            <a:srgbClr val="000000">
                              <a:alpha val="43137"/>
                            </a:srgbClr>
                          </a:outerShdw>
                        </a:effectLst>
                      </a:rPr>
                      <a:pPr>
                        <a:defRPr sz="1600">
                          <a:solidFill>
                            <a:schemeClr val="bg1"/>
                          </a:solidFill>
                          <a:effectLst>
                            <a:outerShdw blurRad="38100" dist="38100" dir="2700000" algn="tl">
                              <a:srgbClr val="000000">
                                <a:alpha val="43137"/>
                              </a:srgbClr>
                            </a:outerShdw>
                          </a:effectLst>
                          <a:latin typeface="+mj-lt"/>
                          <a:cs typeface="Calibri" panose="020F0502020204030204" pitchFamily="34" charset="0"/>
                        </a:defRPr>
                      </a:pPr>
                      <a:t>[VALUE]</a:t>
                    </a:fld>
                    <a:r>
                      <a:rPr lang="en-US" sz="1600" dirty="0">
                        <a:effectLst>
                          <a:outerShdw blurRad="38100" dist="38100" dir="2700000" algn="tl">
                            <a:srgbClr val="000000">
                              <a:alpha val="43137"/>
                            </a:srgbClr>
                          </a:outerShdw>
                        </a:effectLst>
                      </a:rPr>
                      <a:t>M</a:t>
                    </a:r>
                  </a:p>
                </c:rich>
              </c:tx>
              <c:spPr>
                <a:noFill/>
                <a:ln>
                  <a:noFill/>
                </a:ln>
                <a:effectLst/>
              </c:spPr>
              <c:txPr>
                <a:bodyPr rot="0" spcFirstLastPara="1" vertOverflow="ellipsis" vert="horz" wrap="square" anchor="ctr" anchorCtr="1"/>
                <a:lstStyle/>
                <a:p>
                  <a:pPr>
                    <a:defRPr sz="1600" b="0" i="0" u="none" strike="noStrike" kern="1200" baseline="0">
                      <a:solidFill>
                        <a:schemeClr val="bg1"/>
                      </a:solidFill>
                      <a:effectLst>
                        <a:outerShdw blurRad="38100" dist="38100" dir="2700000" algn="tl">
                          <a:srgbClr val="000000">
                            <a:alpha val="43137"/>
                          </a:srgbClr>
                        </a:outerShdw>
                      </a:effectLst>
                      <a:latin typeface="+mj-lt"/>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5247222661225099"/>
                      <c:h val="7.9859201869110552E-2"/>
                    </c:manualLayout>
                  </c15:layout>
                  <c15:dlblFieldTable/>
                  <c15:showDataLabelsRange val="0"/>
                </c:ext>
                <c:ext xmlns:c16="http://schemas.microsoft.com/office/drawing/2014/chart" uri="{C3380CC4-5D6E-409C-BE32-E72D297353CC}">
                  <c16:uniqueId val="{00000003-A9A7-C345-93C5-4A546BA4C153}"/>
                </c:ext>
              </c:extLst>
            </c:dLbl>
            <c:dLbl>
              <c:idx val="2"/>
              <c:layout>
                <c:manualLayout>
                  <c:x val="0.11015887772272165"/>
                  <c:y val="1.372959939745778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A7-C345-93C5-4A546BA4C153}"/>
                </c:ext>
              </c:extLst>
            </c:dLbl>
            <c:dLbl>
              <c:idx val="3"/>
              <c:layout>
                <c:manualLayout>
                  <c:x val="7.5853932897635895E-2"/>
                  <c:y val="0.11917466248482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A7-C345-93C5-4A546BA4C153}"/>
                </c:ext>
              </c:extLst>
            </c:dLbl>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38100" dist="38100" dir="2700000" algn="tl">
                        <a:srgbClr val="000000">
                          <a:alpha val="43137"/>
                        </a:srgbClr>
                      </a:outerShdw>
                    </a:effectLst>
                    <a:latin typeface="+mj-lt"/>
                    <a:ea typeface="+mn-ea"/>
                    <a:cs typeface="Calibri" panose="020F050202020403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cash + short term investments</c:v>
                </c:pt>
                <c:pt idx="1">
                  <c:v>RCF</c:v>
                </c:pt>
              </c:strCache>
            </c:strRef>
          </c:cat>
          <c:val>
            <c:numRef>
              <c:f>Sheet1!$B$2:$B$4</c:f>
              <c:numCache>
                <c:formatCode>"$"#,##0.0;[Red]\-"$"#,##0.0</c:formatCode>
                <c:ptCount val="3"/>
                <c:pt idx="0">
                  <c:v>409.2</c:v>
                </c:pt>
                <c:pt idx="1">
                  <c:v>470</c:v>
                </c:pt>
              </c:numCache>
            </c:numRef>
          </c:val>
          <c:extLst>
            <c:ext xmlns:c16="http://schemas.microsoft.com/office/drawing/2014/chart" uri="{C3380CC4-5D6E-409C-BE32-E72D297353CC}">
              <c16:uniqueId val="{0000000A-A9A7-C345-93C5-4A546BA4C15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1441974681839E-2"/>
          <c:y val="0.21667821338976992"/>
          <c:w val="0.84400481189851284"/>
          <c:h val="0.57819943229305515"/>
        </c:manualLayout>
      </c:layout>
      <c:barChart>
        <c:barDir val="col"/>
        <c:grouping val="clustered"/>
        <c:varyColors val="0"/>
        <c:ser>
          <c:idx val="0"/>
          <c:order val="0"/>
          <c:tx>
            <c:strRef>
              <c:f>Escobal!$A$5</c:f>
              <c:strCache>
                <c:ptCount val="1"/>
                <c:pt idx="0">
                  <c:v>Production (Moz)</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5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Escobal!$B$4:$D$4</c:f>
              <c:strCache>
                <c:ptCount val="3"/>
                <c:pt idx="0">
                  <c:v>2014A</c:v>
                </c:pt>
                <c:pt idx="1">
                  <c:v>2015A</c:v>
                </c:pt>
                <c:pt idx="2">
                  <c:v>2016A</c:v>
                </c:pt>
              </c:strCache>
            </c:strRef>
          </c:cat>
          <c:val>
            <c:numRef>
              <c:f>Escobal!$B$5:$D$5</c:f>
              <c:numCache>
                <c:formatCode>General</c:formatCode>
                <c:ptCount val="3"/>
                <c:pt idx="0">
                  <c:v>20</c:v>
                </c:pt>
                <c:pt idx="1">
                  <c:v>20</c:v>
                </c:pt>
                <c:pt idx="2">
                  <c:v>21</c:v>
                </c:pt>
              </c:numCache>
            </c:numRef>
          </c:val>
          <c:extLst>
            <c:ext xmlns:c16="http://schemas.microsoft.com/office/drawing/2014/chart" uri="{C3380CC4-5D6E-409C-BE32-E72D297353CC}">
              <c16:uniqueId val="{00000000-29E8-8F4A-B8EE-97E810172947}"/>
            </c:ext>
          </c:extLst>
        </c:ser>
        <c:dLbls>
          <c:showLegendKey val="0"/>
          <c:showVal val="0"/>
          <c:showCatName val="0"/>
          <c:showSerName val="0"/>
          <c:showPercent val="0"/>
          <c:showBubbleSize val="0"/>
        </c:dLbls>
        <c:gapWidth val="27"/>
        <c:overlap val="-23"/>
        <c:axId val="118477184"/>
        <c:axId val="118478720"/>
      </c:barChart>
      <c:lineChart>
        <c:grouping val="standard"/>
        <c:varyColors val="0"/>
        <c:ser>
          <c:idx val="1"/>
          <c:order val="1"/>
          <c:tx>
            <c:strRef>
              <c:f>Escobal!$A$6</c:f>
              <c:strCache>
                <c:ptCount val="1"/>
                <c:pt idx="0">
                  <c:v>AISC ($/oz)</c:v>
                </c:pt>
              </c:strCache>
            </c:strRef>
          </c:tx>
          <c:spPr>
            <a:ln w="28575" cap="rnd">
              <a:solidFill>
                <a:schemeClr val="accent1"/>
              </a:solidFill>
              <a:round/>
            </a:ln>
            <a:effectLst/>
          </c:spPr>
          <c:marker>
            <c:symbol val="none"/>
          </c:marker>
          <c:dLbls>
            <c:numFmt formatCode="&quot;$&quot;#,##0.00" sourceLinked="0"/>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tx2">
                        <a:lumMod val="75000"/>
                      </a:schemeClr>
                    </a:solidFill>
                    <a:latin typeface="Calibri" panose="020F0502020204030204" pitchFamily="34" charset="0"/>
                    <a:ea typeface="+mn-ea"/>
                    <a:cs typeface="Calibri" panose="020F050202020403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Escobal!$B$4:$D$4</c:f>
              <c:strCache>
                <c:ptCount val="3"/>
                <c:pt idx="0">
                  <c:v>2014A</c:v>
                </c:pt>
                <c:pt idx="1">
                  <c:v>2015A</c:v>
                </c:pt>
                <c:pt idx="2">
                  <c:v>2016A</c:v>
                </c:pt>
              </c:strCache>
            </c:strRef>
          </c:cat>
          <c:val>
            <c:numRef>
              <c:f>Escobal!$B$6:$D$6</c:f>
              <c:numCache>
                <c:formatCode>General</c:formatCode>
                <c:ptCount val="3"/>
                <c:pt idx="0">
                  <c:v>9.15</c:v>
                </c:pt>
                <c:pt idx="1">
                  <c:v>9.11</c:v>
                </c:pt>
                <c:pt idx="2">
                  <c:v>8.06</c:v>
                </c:pt>
              </c:numCache>
            </c:numRef>
          </c:val>
          <c:smooth val="0"/>
          <c:extLst>
            <c:ext xmlns:c16="http://schemas.microsoft.com/office/drawing/2014/chart" uri="{C3380CC4-5D6E-409C-BE32-E72D297353CC}">
              <c16:uniqueId val="{00000001-29E8-8F4A-B8EE-97E810172947}"/>
            </c:ext>
          </c:extLst>
        </c:ser>
        <c:dLbls>
          <c:showLegendKey val="0"/>
          <c:showVal val="0"/>
          <c:showCatName val="0"/>
          <c:showSerName val="0"/>
          <c:showPercent val="0"/>
          <c:showBubbleSize val="0"/>
        </c:dLbls>
        <c:marker val="1"/>
        <c:smooth val="0"/>
        <c:axId val="118494336"/>
        <c:axId val="118480256"/>
      </c:lineChart>
      <c:catAx>
        <c:axId val="118477184"/>
        <c:scaling>
          <c:orientation val="minMax"/>
        </c:scaling>
        <c:delete val="1"/>
        <c:axPos val="b"/>
        <c:numFmt formatCode="General" sourceLinked="1"/>
        <c:majorTickMark val="none"/>
        <c:minorTickMark val="none"/>
        <c:tickLblPos val="nextTo"/>
        <c:crossAx val="118478720"/>
        <c:crosses val="autoZero"/>
        <c:auto val="1"/>
        <c:lblAlgn val="ctr"/>
        <c:lblOffset val="100"/>
        <c:noMultiLvlLbl val="0"/>
      </c:catAx>
      <c:valAx>
        <c:axId val="118478720"/>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one"/>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18477184"/>
        <c:crosses val="autoZero"/>
        <c:crossBetween val="between"/>
        <c:majorUnit val="5"/>
      </c:valAx>
      <c:valAx>
        <c:axId val="1184802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18494336"/>
        <c:crosses val="max"/>
        <c:crossBetween val="between"/>
        <c:majorUnit val="5"/>
      </c:valAx>
      <c:catAx>
        <c:axId val="118494336"/>
        <c:scaling>
          <c:orientation val="minMax"/>
        </c:scaling>
        <c:delete val="1"/>
        <c:axPos val="b"/>
        <c:numFmt formatCode="General" sourceLinked="1"/>
        <c:majorTickMark val="out"/>
        <c:minorTickMark val="none"/>
        <c:tickLblPos val="nextTo"/>
        <c:crossAx val="118480256"/>
        <c:crosses val="autoZero"/>
        <c:auto val="1"/>
        <c:lblAlgn val="ctr"/>
        <c:lblOffset val="100"/>
        <c:noMultiLvlLbl val="0"/>
      </c:catAx>
      <c:spPr>
        <a:noFill/>
        <a:ln>
          <a:noFill/>
        </a:ln>
        <a:effectLst/>
      </c:spPr>
    </c:plotArea>
    <c:legend>
      <c:legendPos val="b"/>
      <c:layout>
        <c:manualLayout>
          <c:xMode val="edge"/>
          <c:yMode val="edge"/>
          <c:x val="0.13794078182190253"/>
          <c:y val="1.4827785106519749E-2"/>
          <c:w val="0.78991353384432461"/>
          <c:h val="0.12138242219670344"/>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Demand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8A-4226-93D2-46E0E6F9E3DB}"/>
              </c:ext>
            </c:extLst>
          </c:dPt>
          <c:dPt>
            <c:idx val="1"/>
            <c:bubble3D val="0"/>
            <c:spPr>
              <a:solidFill>
                <a:srgbClr val="D4B42F"/>
              </a:solidFill>
              <a:ln w="19050">
                <a:solidFill>
                  <a:schemeClr val="lt1"/>
                </a:solidFill>
              </a:ln>
              <a:effectLst/>
            </c:spPr>
            <c:extLst>
              <c:ext xmlns:c16="http://schemas.microsoft.com/office/drawing/2014/chart" uri="{C3380CC4-5D6E-409C-BE32-E72D297353CC}">
                <c16:uniqueId val="{00000003-B18A-4226-93D2-46E0E6F9E3DB}"/>
              </c:ext>
            </c:extLst>
          </c:dPt>
          <c:dPt>
            <c:idx val="2"/>
            <c:bubble3D val="0"/>
            <c:spPr>
              <a:solidFill>
                <a:srgbClr val="84BF41"/>
              </a:solidFill>
              <a:ln w="19050">
                <a:solidFill>
                  <a:schemeClr val="lt1"/>
                </a:solidFill>
              </a:ln>
              <a:effectLst/>
            </c:spPr>
            <c:extLst>
              <c:ext xmlns:c16="http://schemas.microsoft.com/office/drawing/2014/chart" uri="{C3380CC4-5D6E-409C-BE32-E72D297353CC}">
                <c16:uniqueId val="{00000005-B18A-4226-93D2-46E0E6F9E3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8DA-4721-B0EF-4624A5BB2D08}"/>
              </c:ext>
            </c:extLst>
          </c:dPt>
          <c:dLbls>
            <c:dLbl>
              <c:idx val="0"/>
              <c:layout>
                <c:manualLayout>
                  <c:x val="-3.6289963105704216E-3"/>
                  <c:y val="-0.26298072274486911"/>
                </c:manualLayout>
              </c:layout>
              <c:tx>
                <c:rich>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r>
                      <a:rPr lang="en-US" sz="1400" dirty="0">
                        <a:solidFill>
                          <a:schemeClr val="tx1">
                            <a:lumMod val="50000"/>
                          </a:schemeClr>
                        </a:solidFill>
                        <a:effectLst/>
                      </a:rPr>
                      <a:t>Industrial</a:t>
                    </a:r>
                    <a:br>
                      <a:rPr lang="en-US" sz="1400" dirty="0">
                        <a:solidFill>
                          <a:schemeClr val="tx1">
                            <a:lumMod val="50000"/>
                          </a:schemeClr>
                        </a:solidFill>
                        <a:effectLst/>
                      </a:rPr>
                    </a:br>
                    <a:r>
                      <a:rPr lang="en-US" sz="1400" baseline="0" dirty="0">
                        <a:solidFill>
                          <a:schemeClr val="tx1">
                            <a:lumMod val="50000"/>
                          </a:schemeClr>
                        </a:solidFill>
                        <a:effectLst/>
                      </a:rPr>
                      <a:t> </a:t>
                    </a:r>
                    <a:fld id="{071C03DF-B847-4758-B9BB-0FA0C515CF33}" type="VALUE">
                      <a:rPr lang="en-US" sz="1400" smtClean="0">
                        <a:solidFill>
                          <a:schemeClr val="tx1">
                            <a:lumMod val="50000"/>
                          </a:schemeClr>
                        </a:solidFill>
                        <a:effectLst/>
                      </a:rPr>
                      <a:pPr>
                        <a:defRPr sz="1400">
                          <a:solidFill>
                            <a:schemeClr val="tx1">
                              <a:lumMod val="50000"/>
                            </a:schemeClr>
                          </a:solidFill>
                          <a:effectLst/>
                          <a:latin typeface="Calibri" panose="020F0502020204030204" pitchFamily="34" charset="0"/>
                          <a:cs typeface="Calibri" panose="020F0502020204030204" pitchFamily="34" charset="0"/>
                        </a:defRPr>
                      </a:pPr>
                      <a:t>[VALUE]</a:t>
                    </a:fld>
                    <a:endParaRPr lang="en-US" sz="1400" baseline="0" dirty="0">
                      <a:solidFill>
                        <a:schemeClr val="tx1">
                          <a:lumMod val="50000"/>
                        </a:schemeClr>
                      </a:solidFill>
                      <a:effectLst/>
                    </a:endParaRPr>
                  </a:p>
                </c:rich>
              </c:tx>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3334550616934544"/>
                      <c:h val="0.16262997294523387"/>
                    </c:manualLayout>
                  </c15:layout>
                  <c15:dlblFieldTable/>
                  <c15:showDataLabelsRange val="0"/>
                </c:ext>
                <c:ext xmlns:c16="http://schemas.microsoft.com/office/drawing/2014/chart" uri="{C3380CC4-5D6E-409C-BE32-E72D297353CC}">
                  <c16:uniqueId val="{00000001-B18A-4226-93D2-46E0E6F9E3DB}"/>
                </c:ext>
              </c:extLst>
            </c:dLbl>
            <c:dLbl>
              <c:idx val="1"/>
              <c:layout>
                <c:manualLayout>
                  <c:x val="-4.3592387751276669E-2"/>
                  <c:y val="-1.3773600030632487E-7"/>
                </c:manualLayout>
              </c:layout>
              <c:tx>
                <c:rich>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r>
                      <a:rPr lang="en-US" sz="1400" dirty="0">
                        <a:solidFill>
                          <a:schemeClr val="tx1">
                            <a:lumMod val="50000"/>
                          </a:schemeClr>
                        </a:solidFill>
                        <a:effectLst/>
                      </a:rPr>
                      <a:t>Jewelry &amp; Silverware</a:t>
                    </a:r>
                    <a:br>
                      <a:rPr lang="en-US" sz="1400" dirty="0">
                        <a:solidFill>
                          <a:schemeClr val="tx1">
                            <a:lumMod val="50000"/>
                          </a:schemeClr>
                        </a:solidFill>
                        <a:effectLst/>
                      </a:rPr>
                    </a:br>
                    <a:fld id="{EFC146B8-7FE0-4277-977A-AF34F71C9882}" type="VALUE">
                      <a:rPr lang="en-US" sz="1400" smtClean="0">
                        <a:solidFill>
                          <a:schemeClr val="tx1">
                            <a:lumMod val="50000"/>
                          </a:schemeClr>
                        </a:solidFill>
                        <a:effectLst/>
                      </a:rPr>
                      <a:pPr>
                        <a:defRPr sz="1400">
                          <a:solidFill>
                            <a:schemeClr val="tx1">
                              <a:lumMod val="50000"/>
                            </a:schemeClr>
                          </a:solidFill>
                          <a:effectLst/>
                          <a:latin typeface="Calibri" panose="020F0502020204030204" pitchFamily="34" charset="0"/>
                          <a:cs typeface="Calibri" panose="020F0502020204030204" pitchFamily="34" charset="0"/>
                        </a:defRPr>
                      </a:pPr>
                      <a:t>[VALUE]</a:t>
                    </a:fld>
                    <a:endParaRPr lang="en-US" sz="1400" dirty="0">
                      <a:solidFill>
                        <a:schemeClr val="tx1">
                          <a:lumMod val="50000"/>
                        </a:schemeClr>
                      </a:solidFill>
                      <a:effectLst/>
                    </a:endParaRPr>
                  </a:p>
                </c:rich>
              </c:tx>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6409982131291138"/>
                      <c:h val="0.3706450546193702"/>
                    </c:manualLayout>
                  </c15:layout>
                  <c15:dlblFieldTable/>
                  <c15:showDataLabelsRange val="0"/>
                </c:ext>
                <c:ext xmlns:c16="http://schemas.microsoft.com/office/drawing/2014/chart" uri="{C3380CC4-5D6E-409C-BE32-E72D297353CC}">
                  <c16:uniqueId val="{00000003-B18A-4226-93D2-46E0E6F9E3DB}"/>
                </c:ext>
              </c:extLst>
            </c:dLbl>
            <c:dLbl>
              <c:idx val="2"/>
              <c:layout>
                <c:manualLayout>
                  <c:x val="7.2578497528950825E-3"/>
                  <c:y val="-5.2545595436861423E-2"/>
                </c:manualLayout>
              </c:layout>
              <c:tx>
                <c:rich>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r>
                      <a:rPr lang="en-US" sz="1400" dirty="0">
                        <a:solidFill>
                          <a:schemeClr val="tx1">
                            <a:lumMod val="50000"/>
                          </a:schemeClr>
                        </a:solidFill>
                        <a:effectLst/>
                      </a:rPr>
                      <a:t>Investment</a:t>
                    </a:r>
                    <a:r>
                      <a:rPr lang="en-US" sz="1400" baseline="30000" dirty="0">
                        <a:solidFill>
                          <a:schemeClr val="tx1">
                            <a:lumMod val="50000"/>
                          </a:schemeClr>
                        </a:solidFill>
                        <a:effectLst/>
                      </a:rPr>
                      <a:t>2</a:t>
                    </a:r>
                    <a:r>
                      <a:rPr lang="en-US" sz="1400" dirty="0">
                        <a:solidFill>
                          <a:schemeClr val="tx1">
                            <a:lumMod val="50000"/>
                          </a:schemeClr>
                        </a:solidFill>
                        <a:effectLst/>
                      </a:rPr>
                      <a:t> </a:t>
                    </a:r>
                    <a:fld id="{10F894DD-D929-49D3-A5A3-74922D5634DC}" type="VALUE">
                      <a:rPr lang="en-US" sz="1400" smtClean="0">
                        <a:solidFill>
                          <a:schemeClr val="tx1">
                            <a:lumMod val="50000"/>
                          </a:schemeClr>
                        </a:solidFill>
                        <a:effectLst/>
                      </a:rPr>
                      <a:pPr>
                        <a:defRPr sz="1400">
                          <a:solidFill>
                            <a:schemeClr val="tx1">
                              <a:lumMod val="50000"/>
                            </a:schemeClr>
                          </a:solidFill>
                          <a:effectLst/>
                          <a:latin typeface="Calibri" panose="020F0502020204030204" pitchFamily="34" charset="0"/>
                          <a:cs typeface="Calibri" panose="020F0502020204030204" pitchFamily="34" charset="0"/>
                        </a:defRPr>
                      </a:pPr>
                      <a:t>[VALUE]</a:t>
                    </a:fld>
                    <a:endParaRPr lang="en-US" sz="1400" dirty="0">
                      <a:solidFill>
                        <a:schemeClr val="tx1">
                          <a:lumMod val="50000"/>
                        </a:schemeClr>
                      </a:solidFill>
                      <a:effectLst/>
                    </a:endParaRPr>
                  </a:p>
                </c:rich>
              </c:tx>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9260327763753652"/>
                      <c:h val="0.17567062752000515"/>
                    </c:manualLayout>
                  </c15:layout>
                  <c15:dlblFieldTable/>
                  <c15:showDataLabelsRange val="0"/>
                </c:ext>
                <c:ext xmlns:c16="http://schemas.microsoft.com/office/drawing/2014/chart" uri="{C3380CC4-5D6E-409C-BE32-E72D297353CC}">
                  <c16:uniqueId val="{00000005-B18A-4226-93D2-46E0E6F9E3DB}"/>
                </c:ext>
              </c:extLst>
            </c:dLbl>
            <c:dLbl>
              <c:idx val="3"/>
              <c:layout>
                <c:manualLayout>
                  <c:x val="7.6205922288817868E-2"/>
                  <c:y val="6.1225029496164464E-3"/>
                </c:manualLayout>
              </c:layout>
              <c:tx>
                <c:rich>
                  <a:bodyPr rot="0" spcFirstLastPara="1" vertOverflow="ellipsis" vert="horz" wrap="square" anchor="t" anchorCtr="0"/>
                  <a:lstStyle/>
                  <a:p>
                    <a:pPr algn="ctr" rtl="0">
                      <a:defRPr lang="en-US"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r>
                      <a:rPr lang="en-US" dirty="0"/>
                      <a:t>Photography &amp; Other</a:t>
                    </a:r>
                    <a:br>
                      <a:rPr lang="en-US" dirty="0"/>
                    </a:br>
                    <a:fld id="{5B60C3E9-DE02-48FD-A2B9-7536CB4C0EB2}" type="VALUE">
                      <a:rPr lang="en-US" smtClean="0"/>
                      <a:pPr algn="ctr" rtl="0">
                        <a:defRPr lang="en-US" sz="1400">
                          <a:solidFill>
                            <a:schemeClr val="tx1">
                              <a:lumMod val="50000"/>
                            </a:schemeClr>
                          </a:solidFill>
                          <a:effectLst/>
                          <a:latin typeface="Calibri" panose="020F0502020204030204" pitchFamily="34" charset="0"/>
                          <a:cs typeface="Calibri" panose="020F0502020204030204" pitchFamily="34" charset="0"/>
                        </a:defRPr>
                      </a:pPr>
                      <a:t>[VALUE]</a:t>
                    </a:fld>
                    <a:endParaRPr lang="en-US" dirty="0"/>
                  </a:p>
                </c:rich>
              </c:tx>
              <c:spPr>
                <a:noFill/>
                <a:ln>
                  <a:noFill/>
                </a:ln>
                <a:effectLst/>
              </c:spPr>
              <c:txPr>
                <a:bodyPr rot="0" spcFirstLastPara="1" vertOverflow="ellipsis" vert="horz" wrap="square" anchor="t" anchorCtr="0"/>
                <a:lstStyle/>
                <a:p>
                  <a:pPr algn="ctr" rtl="0">
                    <a:defRPr lang="en-US"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47900865438685519"/>
                      <c:h val="0.25189159736020689"/>
                    </c:manualLayout>
                  </c15:layout>
                  <c15:dlblFieldTable/>
                  <c15:showDataLabelsRange val="0"/>
                </c:ext>
                <c:ext xmlns:c16="http://schemas.microsoft.com/office/drawing/2014/chart" uri="{C3380CC4-5D6E-409C-BE32-E72D297353CC}">
                  <c16:uniqueId val="{00000007-68DA-4721-B0EF-4624A5BB2D08}"/>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Industrial</c:v>
                </c:pt>
                <c:pt idx="1">
                  <c:v>Jewelry &amp; Silverware</c:v>
                </c:pt>
                <c:pt idx="2">
                  <c:v>Investment</c:v>
                </c:pt>
                <c:pt idx="3">
                  <c:v>Photography &amp; other</c:v>
                </c:pt>
              </c:strCache>
            </c:strRef>
          </c:cat>
          <c:val>
            <c:numRef>
              <c:f>Sheet1!$B$2:$B$5</c:f>
              <c:numCache>
                <c:formatCode>0%</c:formatCode>
                <c:ptCount val="4"/>
                <c:pt idx="0">
                  <c:v>0.45</c:v>
                </c:pt>
                <c:pt idx="1">
                  <c:v>0.25</c:v>
                </c:pt>
                <c:pt idx="2">
                  <c:v>0.27</c:v>
                </c:pt>
                <c:pt idx="3">
                  <c:v>0.03</c:v>
                </c:pt>
              </c:numCache>
            </c:numRef>
          </c:val>
          <c:extLst>
            <c:ext xmlns:c16="http://schemas.microsoft.com/office/drawing/2014/chart" uri="{C3380CC4-5D6E-409C-BE32-E72D297353CC}">
              <c16:uniqueId val="{0000000A-B18A-4226-93D2-46E0E6F9E3D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Supply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E39-488E-8147-489F44FDDF4D}"/>
              </c:ext>
            </c:extLst>
          </c:dPt>
          <c:dPt>
            <c:idx val="1"/>
            <c:bubble3D val="0"/>
            <c:spPr>
              <a:solidFill>
                <a:srgbClr val="D4B42F"/>
              </a:solidFill>
              <a:ln w="19050">
                <a:solidFill>
                  <a:schemeClr val="lt1"/>
                </a:solidFill>
              </a:ln>
              <a:effectLst/>
            </c:spPr>
            <c:extLst>
              <c:ext xmlns:c16="http://schemas.microsoft.com/office/drawing/2014/chart" uri="{C3380CC4-5D6E-409C-BE32-E72D297353CC}">
                <c16:uniqueId val="{00000003-6E39-488E-8147-489F44FDDF4D}"/>
              </c:ext>
            </c:extLst>
          </c:dPt>
          <c:dLbls>
            <c:dLbl>
              <c:idx val="0"/>
              <c:layout>
                <c:manualLayout>
                  <c:x val="-1.180920518247688E-16"/>
                  <c:y val="-0.7012147008680587"/>
                </c:manualLayout>
              </c:layout>
              <c:tx>
                <c:rich>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r>
                      <a:rPr lang="en-US" sz="1400" dirty="0">
                        <a:solidFill>
                          <a:schemeClr val="tx1">
                            <a:lumMod val="50000"/>
                          </a:schemeClr>
                        </a:solidFill>
                        <a:effectLst/>
                      </a:rPr>
                      <a:t>Mine Production</a:t>
                    </a:r>
                    <a:br>
                      <a:rPr lang="en-US" sz="1400" dirty="0">
                        <a:solidFill>
                          <a:schemeClr val="tx1">
                            <a:lumMod val="50000"/>
                          </a:schemeClr>
                        </a:solidFill>
                        <a:effectLst/>
                      </a:rPr>
                    </a:br>
                    <a:fld id="{565DB478-C518-4E5E-BAA4-50FE1FCE346B}" type="VALUE">
                      <a:rPr lang="en-US" sz="1400" smtClean="0">
                        <a:solidFill>
                          <a:schemeClr val="tx1">
                            <a:lumMod val="50000"/>
                          </a:schemeClr>
                        </a:solidFill>
                        <a:effectLst/>
                      </a:rPr>
                      <a:pPr>
                        <a:defRPr sz="1400">
                          <a:solidFill>
                            <a:schemeClr val="tx1">
                              <a:lumMod val="50000"/>
                            </a:schemeClr>
                          </a:solidFill>
                          <a:effectLst/>
                          <a:latin typeface="Calibri" panose="020F0502020204030204" pitchFamily="34" charset="0"/>
                          <a:cs typeface="Calibri" panose="020F0502020204030204" pitchFamily="34" charset="0"/>
                        </a:defRPr>
                      </a:pPr>
                      <a:t>[VALUE]</a:t>
                    </a:fld>
                    <a:endParaRPr lang="en-US" sz="1400" dirty="0">
                      <a:solidFill>
                        <a:schemeClr val="tx1">
                          <a:lumMod val="50000"/>
                        </a:schemeClr>
                      </a:solidFill>
                      <a:effectLst/>
                    </a:endParaRPr>
                  </a:p>
                </c:rich>
              </c:tx>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6973609798727227"/>
                      <c:h val="0.2844133480344555"/>
                    </c:manualLayout>
                  </c15:layout>
                  <c15:dlblFieldTable/>
                  <c15:showDataLabelsRange val="0"/>
                </c:ext>
                <c:ext xmlns:c16="http://schemas.microsoft.com/office/drawing/2014/chart" uri="{C3380CC4-5D6E-409C-BE32-E72D297353CC}">
                  <c16:uniqueId val="{00000001-6E39-488E-8147-489F44FDDF4D}"/>
                </c:ext>
              </c:extLst>
            </c:dLbl>
            <c:dLbl>
              <c:idx val="1"/>
              <c:layout>
                <c:manualLayout>
                  <c:x val="-1.3930542812117856E-2"/>
                  <c:y val="8.5866719778758913E-2"/>
                </c:manualLayout>
              </c:layout>
              <c:tx>
                <c:rich>
                  <a:bodyPr rot="0" spcFirstLastPara="1" vertOverflow="ellipsis" vert="horz" wrap="square" anchor="ctr" anchorCtr="0"/>
                  <a:lstStyle/>
                  <a:p>
                    <a:pPr algn="ctr" rtl="0">
                      <a:defRPr lang="en-US" sz="1400" b="0" i="0" u="none" strike="noStrike" kern="1200" baseline="0" dirty="0" smtClean="0">
                        <a:solidFill>
                          <a:schemeClr val="tx1">
                            <a:lumMod val="50000"/>
                          </a:schemeClr>
                        </a:solidFill>
                        <a:effectLst/>
                        <a:latin typeface="Calibri" panose="020F0502020204030204" pitchFamily="34" charset="0"/>
                        <a:ea typeface="+mn-ea"/>
                        <a:cs typeface="Calibri" panose="020F0502020204030204" pitchFamily="34" charset="0"/>
                      </a:defRPr>
                    </a:pPr>
                    <a:r>
                      <a:rPr lang="en-US" sz="1400" b="0" i="0" u="none" strike="noStrike" kern="1200" baseline="0" dirty="0">
                        <a:solidFill>
                          <a:schemeClr val="tx1">
                            <a:lumMod val="50000"/>
                          </a:schemeClr>
                        </a:solidFill>
                        <a:effectLst/>
                        <a:latin typeface="Calibri" panose="020F0502020204030204" pitchFamily="34" charset="0"/>
                        <a:ea typeface="+mn-ea"/>
                        <a:cs typeface="Calibri" panose="020F0502020204030204" pitchFamily="34" charset="0"/>
                      </a:rPr>
                      <a:t>Recycling</a:t>
                    </a:r>
                    <a:br>
                      <a:rPr lang="en-US" sz="1400" b="0" i="0" u="none" strike="noStrike" kern="1200" baseline="0" dirty="0">
                        <a:solidFill>
                          <a:schemeClr val="tx1">
                            <a:lumMod val="50000"/>
                          </a:schemeClr>
                        </a:solidFill>
                        <a:effectLst/>
                        <a:latin typeface="Calibri" panose="020F0502020204030204" pitchFamily="34" charset="0"/>
                        <a:ea typeface="+mn-ea"/>
                        <a:cs typeface="Calibri" panose="020F0502020204030204" pitchFamily="34" charset="0"/>
                      </a:rPr>
                    </a:br>
                    <a:fld id="{61FDCC54-A8FA-4267-8CC4-8463EA5CE8E2}" type="VALUE">
                      <a:rPr lang="en-US" sz="1400" b="0" i="0" u="none" strike="noStrike" kern="1200" baseline="0" dirty="0" smtClean="0">
                        <a:solidFill>
                          <a:schemeClr val="tx1">
                            <a:lumMod val="50000"/>
                          </a:schemeClr>
                        </a:solidFill>
                        <a:effectLst/>
                        <a:latin typeface="Calibri" panose="020F0502020204030204" pitchFamily="34" charset="0"/>
                        <a:ea typeface="+mn-ea"/>
                        <a:cs typeface="Calibri" panose="020F0502020204030204" pitchFamily="34" charset="0"/>
                      </a:rPr>
                      <a:pPr algn="ctr" rtl="0">
                        <a:defRPr lang="en-US" sz="1400" dirty="0" smtClean="0">
                          <a:solidFill>
                            <a:schemeClr val="tx1">
                              <a:lumMod val="50000"/>
                            </a:schemeClr>
                          </a:solidFill>
                          <a:effectLst/>
                          <a:latin typeface="Calibri" panose="020F0502020204030204" pitchFamily="34" charset="0"/>
                          <a:cs typeface="Calibri" panose="020F0502020204030204" pitchFamily="34" charset="0"/>
                        </a:defRPr>
                      </a:pPr>
                      <a:t>[VALUE]</a:t>
                    </a:fld>
                    <a:endParaRPr lang="en-US" sz="1400" b="0" i="0" u="none" strike="noStrike" kern="1200" baseline="0" dirty="0">
                      <a:solidFill>
                        <a:schemeClr val="tx1">
                          <a:lumMod val="50000"/>
                        </a:schemeClr>
                      </a:solidFill>
                      <a:effectLst/>
                      <a:latin typeface="Calibri" panose="020F0502020204030204" pitchFamily="34" charset="0"/>
                      <a:ea typeface="+mn-ea"/>
                      <a:cs typeface="Calibri" panose="020F0502020204030204" pitchFamily="34" charset="0"/>
                    </a:endParaRPr>
                  </a:p>
                  <a:p>
                    <a:pPr algn="ctr" rtl="0">
                      <a:defRPr lang="en-US" sz="1400" dirty="0" smtClean="0">
                        <a:solidFill>
                          <a:schemeClr val="tx1">
                            <a:lumMod val="50000"/>
                          </a:schemeClr>
                        </a:solidFill>
                        <a:effectLst/>
                        <a:latin typeface="Calibri" panose="020F0502020204030204" pitchFamily="34" charset="0"/>
                        <a:cs typeface="Calibri" panose="020F0502020204030204" pitchFamily="34" charset="0"/>
                      </a:defRPr>
                    </a:pPr>
                    <a:endParaRPr lang="en-US"/>
                  </a:p>
                </c:rich>
              </c:tx>
              <c:spPr>
                <a:noFill/>
                <a:ln>
                  <a:noFill/>
                </a:ln>
                <a:effectLst/>
              </c:spPr>
              <c:txPr>
                <a:bodyPr rot="0" spcFirstLastPara="1" vertOverflow="ellipsis" vert="horz" wrap="square" anchor="ctr" anchorCtr="0"/>
                <a:lstStyle/>
                <a:p>
                  <a:pPr algn="ctr" rtl="0">
                    <a:defRPr lang="en-US" sz="1400" b="0" i="0" u="none" strike="noStrike" kern="1200" baseline="0" dirty="0" smtClean="0">
                      <a:solidFill>
                        <a:schemeClr val="tx1">
                          <a:lumMod val="50000"/>
                        </a:schemeClr>
                      </a:solidFill>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2061997268212719"/>
                      <c:h val="0.1573350435935286"/>
                    </c:manualLayout>
                  </c15:layout>
                  <c15:dlblFieldTable/>
                  <c15:showDataLabelsRange val="0"/>
                </c:ext>
                <c:ext xmlns:c16="http://schemas.microsoft.com/office/drawing/2014/chart" uri="{C3380CC4-5D6E-409C-BE32-E72D297353CC}">
                  <c16:uniqueId val="{00000003-6E39-488E-8147-489F44FDDF4D}"/>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2"/>
                <c:pt idx="0">
                  <c:v>mine production</c:v>
                </c:pt>
                <c:pt idx="1">
                  <c:v>recycling</c:v>
                </c:pt>
              </c:strCache>
            </c:strRef>
          </c:cat>
          <c:val>
            <c:numRef>
              <c:f>Sheet1!$B$2:$B$3</c:f>
              <c:numCache>
                <c:formatCode>0%</c:formatCode>
                <c:ptCount val="2"/>
                <c:pt idx="0">
                  <c:v>0.82</c:v>
                </c:pt>
                <c:pt idx="1">
                  <c:v>0.18</c:v>
                </c:pt>
              </c:numCache>
            </c:numRef>
          </c:val>
          <c:extLst>
            <c:ext xmlns:c16="http://schemas.microsoft.com/office/drawing/2014/chart" uri="{C3380CC4-5D6E-409C-BE32-E72D297353CC}">
              <c16:uniqueId val="{0000000A-6E39-488E-8147-489F44FDDF4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5710510560689508E-2"/>
          <c:y val="0.11899324128360542"/>
          <c:w val="0.80571823875169635"/>
          <c:h val="0.63547551018410464"/>
        </c:manualLayout>
      </c:layout>
      <c:barChart>
        <c:barDir val="col"/>
        <c:grouping val="clustered"/>
        <c:varyColors val="0"/>
        <c:ser>
          <c:idx val="1"/>
          <c:order val="1"/>
          <c:tx>
            <c:strRef>
              <c:f>'Ag Loadings'!$H$3</c:f>
              <c:strCache>
                <c:ptCount val="1"/>
                <c:pt idx="0">
                  <c:v>Fabrication (Moz)</c:v>
                </c:pt>
              </c:strCache>
            </c:strRef>
          </c:tx>
          <c:spPr>
            <a:solidFill>
              <a:schemeClr val="accent3"/>
            </a:solidFill>
          </c:spPr>
          <c:invertIfNegative val="0"/>
          <c:cat>
            <c:numRef>
              <c:f>'Ag Loadings'!$A$4:$A$16</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 Loadings'!$H$4:$H$16</c:f>
              <c:numCache>
                <c:formatCode>0.0</c:formatCode>
                <c:ptCount val="13"/>
                <c:pt idx="0">
                  <c:v>51.809564249999994</c:v>
                </c:pt>
                <c:pt idx="1">
                  <c:v>68.392469949999978</c:v>
                </c:pt>
                <c:pt idx="2">
                  <c:v>55.016263119999998</c:v>
                </c:pt>
                <c:pt idx="3">
                  <c:v>50.501107475000005</c:v>
                </c:pt>
                <c:pt idx="4">
                  <c:v>48.444139261168388</c:v>
                </c:pt>
                <c:pt idx="5">
                  <c:v>54.128883479381443</c:v>
                </c:pt>
                <c:pt idx="6">
                  <c:v>93.723403947817957</c:v>
                </c:pt>
                <c:pt idx="7">
                  <c:v>101.7852832378813</c:v>
                </c:pt>
                <c:pt idx="8">
                  <c:v>92.484571983839999</c:v>
                </c:pt>
                <c:pt idx="9">
                  <c:v>97.823744340695981</c:v>
                </c:pt>
                <c:pt idx="10">
                  <c:v>99.954134814416122</c:v>
                </c:pt>
                <c:pt idx="11">
                  <c:v>110.03586722220447</c:v>
                </c:pt>
                <c:pt idx="12">
                  <c:v>140.34057183152731</c:v>
                </c:pt>
              </c:numCache>
            </c:numRef>
          </c:val>
          <c:extLst>
            <c:ext xmlns:c16="http://schemas.microsoft.com/office/drawing/2014/chart" uri="{C3380CC4-5D6E-409C-BE32-E72D297353CC}">
              <c16:uniqueId val="{00000000-8CAA-4FD2-9861-82D92200B66A}"/>
            </c:ext>
          </c:extLst>
        </c:ser>
        <c:dLbls>
          <c:showLegendKey val="0"/>
          <c:showVal val="0"/>
          <c:showCatName val="0"/>
          <c:showSerName val="0"/>
          <c:showPercent val="0"/>
          <c:showBubbleSize val="0"/>
        </c:dLbls>
        <c:gapWidth val="150"/>
        <c:axId val="2081760680"/>
        <c:axId val="2081759000"/>
      </c:barChart>
      <c:lineChart>
        <c:grouping val="standard"/>
        <c:varyColors val="0"/>
        <c:ser>
          <c:idx val="0"/>
          <c:order val="0"/>
          <c:tx>
            <c:strRef>
              <c:f>'Ag Loadings'!$C$3</c:f>
              <c:strCache>
                <c:ptCount val="1"/>
                <c:pt idx="0">
                  <c:v>Ag Loading</c:v>
                </c:pt>
              </c:strCache>
            </c:strRef>
          </c:tx>
          <c:spPr>
            <a:ln>
              <a:solidFill>
                <a:schemeClr val="accent4"/>
              </a:solidFill>
            </a:ln>
          </c:spPr>
          <c:marker>
            <c:symbol val="none"/>
          </c:marker>
          <c:cat>
            <c:numRef>
              <c:f>'Ag Loadings'!$A$4:$A$16</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 Loadings'!$C$4:$C$16</c:f>
              <c:numCache>
                <c:formatCode>_-* #,##0.0_-;\-* #,##0.0_-;_-* "-"??_-;_-@_-</c:formatCode>
                <c:ptCount val="13"/>
                <c:pt idx="0">
                  <c:v>100</c:v>
                </c:pt>
                <c:pt idx="1">
                  <c:v>70</c:v>
                </c:pt>
                <c:pt idx="2">
                  <c:v>55.999999999999993</c:v>
                </c:pt>
                <c:pt idx="3">
                  <c:v>37.999999999999993</c:v>
                </c:pt>
                <c:pt idx="4">
                  <c:v>34.364261168384878</c:v>
                </c:pt>
                <c:pt idx="5">
                  <c:v>30.927835051546392</c:v>
                </c:pt>
                <c:pt idx="6">
                  <c:v>27.835051546391753</c:v>
                </c:pt>
                <c:pt idx="7">
                  <c:v>26.999999999999996</c:v>
                </c:pt>
                <c:pt idx="8">
                  <c:v>25.379999999999995</c:v>
                </c:pt>
                <c:pt idx="9">
                  <c:v>23.654159999999997</c:v>
                </c:pt>
                <c:pt idx="10">
                  <c:v>21.880097999999997</c:v>
                </c:pt>
                <c:pt idx="11">
                  <c:v>18.816884279999996</c:v>
                </c:pt>
                <c:pt idx="12">
                  <c:v>14.677169738399998</c:v>
                </c:pt>
              </c:numCache>
            </c:numRef>
          </c:val>
          <c:smooth val="0"/>
          <c:extLst>
            <c:ext xmlns:c16="http://schemas.microsoft.com/office/drawing/2014/chart" uri="{C3380CC4-5D6E-409C-BE32-E72D297353CC}">
              <c16:uniqueId val="{00000001-8CAA-4FD2-9861-82D92200B66A}"/>
            </c:ext>
          </c:extLst>
        </c:ser>
        <c:dLbls>
          <c:showLegendKey val="0"/>
          <c:showVal val="0"/>
          <c:showCatName val="0"/>
          <c:showSerName val="0"/>
          <c:showPercent val="0"/>
          <c:showBubbleSize val="0"/>
        </c:dLbls>
        <c:marker val="1"/>
        <c:smooth val="0"/>
        <c:axId val="2139061256"/>
        <c:axId val="2139063784"/>
      </c:lineChart>
      <c:catAx>
        <c:axId val="2139061256"/>
        <c:scaling>
          <c:orientation val="minMax"/>
        </c:scaling>
        <c:delete val="0"/>
        <c:axPos val="b"/>
        <c:numFmt formatCode="General" sourceLinked="1"/>
        <c:majorTickMark val="out"/>
        <c:minorTickMark val="none"/>
        <c:tickLblPos val="nextTo"/>
        <c:spPr>
          <a:ln>
            <a:solidFill>
              <a:schemeClr val="tx1"/>
            </a:solidFill>
          </a:ln>
        </c:spPr>
        <c:crossAx val="2139063784"/>
        <c:crosses val="autoZero"/>
        <c:auto val="1"/>
        <c:lblAlgn val="ctr"/>
        <c:lblOffset val="100"/>
        <c:tickLblSkip val="2"/>
        <c:noMultiLvlLbl val="0"/>
      </c:catAx>
      <c:valAx>
        <c:axId val="2139063784"/>
        <c:scaling>
          <c:orientation val="minMax"/>
        </c:scaling>
        <c:delete val="0"/>
        <c:axPos val="l"/>
        <c:title>
          <c:tx>
            <c:rich>
              <a:bodyPr rot="0" vert="horz"/>
              <a:lstStyle/>
              <a:p>
                <a:pPr>
                  <a:defRPr b="0"/>
                </a:pPr>
                <a:r>
                  <a:rPr lang="en-GB" b="0" dirty="0"/>
                  <a:t>Index (2010=100)</a:t>
                </a:r>
              </a:p>
            </c:rich>
          </c:tx>
          <c:layout>
            <c:manualLayout>
              <c:xMode val="edge"/>
              <c:yMode val="edge"/>
              <c:x val="3.2832621909167539E-2"/>
              <c:y val="2.3046274061061821E-2"/>
            </c:manualLayout>
          </c:layout>
          <c:overlay val="0"/>
        </c:title>
        <c:numFmt formatCode="General" sourceLinked="0"/>
        <c:majorTickMark val="out"/>
        <c:minorTickMark val="none"/>
        <c:tickLblPos val="nextTo"/>
        <c:spPr>
          <a:ln>
            <a:solidFill>
              <a:sysClr val="windowText" lastClr="000000"/>
            </a:solidFill>
          </a:ln>
        </c:spPr>
        <c:crossAx val="2139061256"/>
        <c:crosses val="autoZero"/>
        <c:crossBetween val="between"/>
      </c:valAx>
      <c:valAx>
        <c:axId val="2081759000"/>
        <c:scaling>
          <c:orientation val="minMax"/>
        </c:scaling>
        <c:delete val="0"/>
        <c:axPos val="r"/>
        <c:title>
          <c:tx>
            <c:rich>
              <a:bodyPr rot="0" vert="horz"/>
              <a:lstStyle/>
              <a:p>
                <a:pPr>
                  <a:defRPr b="0"/>
                </a:pPr>
                <a:r>
                  <a:rPr lang="en-GB" b="0" dirty="0"/>
                  <a:t>Moz</a:t>
                </a:r>
              </a:p>
              <a:p>
                <a:pPr>
                  <a:defRPr b="0"/>
                </a:pPr>
                <a:endParaRPr lang="en-GB" b="0" dirty="0"/>
              </a:p>
            </c:rich>
          </c:tx>
          <c:layout>
            <c:manualLayout>
              <c:xMode val="edge"/>
              <c:yMode val="edge"/>
              <c:x val="0.88484336163470012"/>
              <c:y val="3.754979092400941E-2"/>
            </c:manualLayout>
          </c:layout>
          <c:overlay val="0"/>
        </c:title>
        <c:numFmt formatCode="General" sourceLinked="0"/>
        <c:majorTickMark val="out"/>
        <c:minorTickMark val="none"/>
        <c:tickLblPos val="nextTo"/>
        <c:spPr>
          <a:ln>
            <a:solidFill>
              <a:sysClr val="windowText" lastClr="000000"/>
            </a:solidFill>
          </a:ln>
        </c:spPr>
        <c:crossAx val="2081760680"/>
        <c:crosses val="max"/>
        <c:crossBetween val="between"/>
      </c:valAx>
      <c:catAx>
        <c:axId val="2081760680"/>
        <c:scaling>
          <c:orientation val="minMax"/>
        </c:scaling>
        <c:delete val="1"/>
        <c:axPos val="b"/>
        <c:numFmt formatCode="General" sourceLinked="1"/>
        <c:majorTickMark val="out"/>
        <c:minorTickMark val="none"/>
        <c:tickLblPos val="none"/>
        <c:crossAx val="2081759000"/>
        <c:crosses val="autoZero"/>
        <c:auto val="1"/>
        <c:lblAlgn val="ctr"/>
        <c:lblOffset val="100"/>
        <c:noMultiLvlLbl val="0"/>
      </c:catAx>
    </c:plotArea>
    <c:legend>
      <c:legendPos val="b"/>
      <c:layout>
        <c:manualLayout>
          <c:xMode val="edge"/>
          <c:yMode val="edge"/>
          <c:x val="0.3047956074039147"/>
          <c:y val="0.88743679459835123"/>
          <c:w val="0.36665097472581115"/>
          <c:h val="7.6649376837429561E-2"/>
        </c:manualLayout>
      </c:layout>
      <c:overlay val="0"/>
    </c:legend>
    <c:plotVisOnly val="1"/>
    <c:dispBlanksAs val="gap"/>
    <c:showDLblsOverMax val="0"/>
  </c:chart>
  <c:spPr>
    <a:noFill/>
    <a:ln w="9525">
      <a:noFill/>
    </a:ln>
  </c:spPr>
  <c:txPr>
    <a:bodyPr/>
    <a:lstStyle/>
    <a:p>
      <a:pPr>
        <a:defRPr sz="1800">
          <a:latin typeface="Calibri"/>
          <a:ea typeface="Calibri"/>
          <a:cs typeface="Calibri"/>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Maturity Schedule - Senior Notes</c:v>
                </c:pt>
              </c:strCache>
            </c:strRef>
          </c:tx>
          <c:spPr>
            <a:solidFill>
              <a:schemeClr val="bg1"/>
            </a:solidFill>
            <a:ln>
              <a:noFill/>
            </a:ln>
            <a:effectLst/>
          </c:spPr>
          <c:invertIfNegative val="0"/>
          <c:cat>
            <c:numRef>
              <c:f>Sheet1!$A$2:$A$10</c:f>
              <c:numCache>
                <c:formatCode>General</c:formatCode>
                <c:ptCount val="9"/>
                <c:pt idx="0">
                  <c:v>2023</c:v>
                </c:pt>
                <c:pt idx="1">
                  <c:v>2024</c:v>
                </c:pt>
                <c:pt idx="2">
                  <c:v>2025</c:v>
                </c:pt>
                <c:pt idx="3">
                  <c:v>2026</c:v>
                </c:pt>
                <c:pt idx="4">
                  <c:v>2027</c:v>
                </c:pt>
                <c:pt idx="5">
                  <c:v>2028</c:v>
                </c:pt>
                <c:pt idx="6">
                  <c:v>2029</c:v>
                </c:pt>
                <c:pt idx="7">
                  <c:v>2030</c:v>
                </c:pt>
                <c:pt idx="8">
                  <c:v>2031</c:v>
                </c:pt>
              </c:numCache>
            </c:numRef>
          </c:cat>
          <c:val>
            <c:numRef>
              <c:f>Sheet1!$B$2:$B$10</c:f>
              <c:numCache>
                <c:formatCode>General</c:formatCode>
                <c:ptCount val="9"/>
                <c:pt idx="0">
                  <c:v>0</c:v>
                </c:pt>
                <c:pt idx="1">
                  <c:v>0</c:v>
                </c:pt>
                <c:pt idx="2">
                  <c:v>0</c:v>
                </c:pt>
                <c:pt idx="3">
                  <c:v>0</c:v>
                </c:pt>
                <c:pt idx="4">
                  <c:v>283</c:v>
                </c:pt>
                <c:pt idx="5">
                  <c:v>0</c:v>
                </c:pt>
                <c:pt idx="6">
                  <c:v>0</c:v>
                </c:pt>
                <c:pt idx="7">
                  <c:v>0</c:v>
                </c:pt>
                <c:pt idx="8">
                  <c:v>500</c:v>
                </c:pt>
              </c:numCache>
            </c:numRef>
          </c:val>
          <c:extLst>
            <c:ext xmlns:c16="http://schemas.microsoft.com/office/drawing/2014/chart" uri="{C3380CC4-5D6E-409C-BE32-E72D297353CC}">
              <c16:uniqueId val="{00000000-81E6-4B9C-9C2E-EA5DCA792808}"/>
            </c:ext>
          </c:extLst>
        </c:ser>
        <c:ser>
          <c:idx val="1"/>
          <c:order val="1"/>
          <c:tx>
            <c:strRef>
              <c:f>Sheet1!$C$1</c:f>
              <c:strCache>
                <c:ptCount val="1"/>
                <c:pt idx="0">
                  <c:v>Column1</c:v>
                </c:pt>
              </c:strCache>
            </c:strRef>
          </c:tx>
          <c:spPr>
            <a:solidFill>
              <a:schemeClr val="accent2"/>
            </a:solidFill>
            <a:ln>
              <a:noFill/>
            </a:ln>
            <a:effectLst/>
          </c:spPr>
          <c:invertIfNegative val="0"/>
          <c:cat>
            <c:numRef>
              <c:f>Sheet1!$A$2:$A$10</c:f>
              <c:numCache>
                <c:formatCode>General</c:formatCode>
                <c:ptCount val="9"/>
                <c:pt idx="0">
                  <c:v>2023</c:v>
                </c:pt>
                <c:pt idx="1">
                  <c:v>2024</c:v>
                </c:pt>
                <c:pt idx="2">
                  <c:v>2025</c:v>
                </c:pt>
                <c:pt idx="3">
                  <c:v>2026</c:v>
                </c:pt>
                <c:pt idx="4">
                  <c:v>2027</c:v>
                </c:pt>
                <c:pt idx="5">
                  <c:v>2028</c:v>
                </c:pt>
                <c:pt idx="6">
                  <c:v>2029</c:v>
                </c:pt>
                <c:pt idx="7">
                  <c:v>2030</c:v>
                </c:pt>
                <c:pt idx="8">
                  <c:v>2031</c:v>
                </c:pt>
              </c:numCache>
            </c:numRef>
          </c:cat>
          <c:val>
            <c:numRef>
              <c:f>Sheet1!$C$2:$C$10</c:f>
              <c:numCache>
                <c:formatCode>General</c:formatCode>
                <c:ptCount val="9"/>
              </c:numCache>
            </c:numRef>
          </c:val>
          <c:extLst>
            <c:ext xmlns:c16="http://schemas.microsoft.com/office/drawing/2014/chart" uri="{C3380CC4-5D6E-409C-BE32-E72D297353CC}">
              <c16:uniqueId val="{00000001-81E6-4B9C-9C2E-EA5DCA792808}"/>
            </c:ext>
          </c:extLst>
        </c:ser>
        <c:ser>
          <c:idx val="2"/>
          <c:order val="2"/>
          <c:tx>
            <c:strRef>
              <c:f>Sheet1!$D$1</c:f>
              <c:strCache>
                <c:ptCount val="1"/>
                <c:pt idx="0">
                  <c:v>Column2</c:v>
                </c:pt>
              </c:strCache>
            </c:strRef>
          </c:tx>
          <c:spPr>
            <a:solidFill>
              <a:schemeClr val="accent3"/>
            </a:solidFill>
            <a:ln>
              <a:noFill/>
            </a:ln>
            <a:effectLst/>
          </c:spPr>
          <c:invertIfNegative val="0"/>
          <c:cat>
            <c:numRef>
              <c:f>Sheet1!$A$2:$A$10</c:f>
              <c:numCache>
                <c:formatCode>General</c:formatCode>
                <c:ptCount val="9"/>
                <c:pt idx="0">
                  <c:v>2023</c:v>
                </c:pt>
                <c:pt idx="1">
                  <c:v>2024</c:v>
                </c:pt>
                <c:pt idx="2">
                  <c:v>2025</c:v>
                </c:pt>
                <c:pt idx="3">
                  <c:v>2026</c:v>
                </c:pt>
                <c:pt idx="4">
                  <c:v>2027</c:v>
                </c:pt>
                <c:pt idx="5">
                  <c:v>2028</c:v>
                </c:pt>
                <c:pt idx="6">
                  <c:v>2029</c:v>
                </c:pt>
                <c:pt idx="7">
                  <c:v>2030</c:v>
                </c:pt>
                <c:pt idx="8">
                  <c:v>2031</c:v>
                </c:pt>
              </c:numCache>
            </c:numRef>
          </c:cat>
          <c:val>
            <c:numRef>
              <c:f>Sheet1!$D$2:$D$10</c:f>
              <c:numCache>
                <c:formatCode>General</c:formatCode>
                <c:ptCount val="9"/>
              </c:numCache>
            </c:numRef>
          </c:val>
          <c:extLst>
            <c:ext xmlns:c16="http://schemas.microsoft.com/office/drawing/2014/chart" uri="{C3380CC4-5D6E-409C-BE32-E72D297353CC}">
              <c16:uniqueId val="{00000002-81E6-4B9C-9C2E-EA5DCA792808}"/>
            </c:ext>
          </c:extLst>
        </c:ser>
        <c:dLbls>
          <c:showLegendKey val="0"/>
          <c:showVal val="0"/>
          <c:showCatName val="0"/>
          <c:showSerName val="0"/>
          <c:showPercent val="0"/>
          <c:showBubbleSize val="0"/>
        </c:dLbls>
        <c:gapWidth val="0"/>
        <c:overlap val="100"/>
        <c:axId val="1217436304"/>
        <c:axId val="1217435888"/>
      </c:barChart>
      <c:catAx>
        <c:axId val="121743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1217435888"/>
        <c:crosses val="autoZero"/>
        <c:auto val="1"/>
        <c:lblAlgn val="ctr"/>
        <c:lblOffset val="100"/>
        <c:noMultiLvlLbl val="0"/>
      </c:catAx>
      <c:valAx>
        <c:axId val="1217435888"/>
        <c:scaling>
          <c:orientation val="minMax"/>
        </c:scaling>
        <c:delete val="1"/>
        <c:axPos val="l"/>
        <c:numFmt formatCode="General" sourceLinked="1"/>
        <c:majorTickMark val="none"/>
        <c:minorTickMark val="none"/>
        <c:tickLblPos val="nextTo"/>
        <c:crossAx val="1217436304"/>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bg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explosion val="10"/>
            <c:spPr>
              <a:solidFill>
                <a:schemeClr val="accent2"/>
              </a:solidFill>
              <a:ln w="19050">
                <a:solidFill>
                  <a:schemeClr val="lt1"/>
                </a:solidFill>
              </a:ln>
              <a:effectLst/>
            </c:spPr>
            <c:extLst>
              <c:ext xmlns:c16="http://schemas.microsoft.com/office/drawing/2014/chart" uri="{C3380CC4-5D6E-409C-BE32-E72D297353CC}">
                <c16:uniqueId val="{00000001-8EF3-417B-BFE9-525D38C5617D}"/>
              </c:ext>
            </c:extLst>
          </c:dPt>
          <c:dPt>
            <c:idx val="1"/>
            <c:bubble3D val="0"/>
            <c:explosion val="10"/>
            <c:spPr>
              <a:solidFill>
                <a:srgbClr val="84BF41"/>
              </a:solidFill>
              <a:ln w="19050">
                <a:solidFill>
                  <a:schemeClr val="lt1"/>
                </a:solidFill>
              </a:ln>
              <a:effectLst/>
            </c:spPr>
            <c:extLst>
              <c:ext xmlns:c16="http://schemas.microsoft.com/office/drawing/2014/chart" uri="{C3380CC4-5D6E-409C-BE32-E72D297353CC}">
                <c16:uniqueId val="{00000003-8EF3-417B-BFE9-525D38C5617D}"/>
              </c:ext>
            </c:extLst>
          </c:dPt>
          <c:dPt>
            <c:idx val="2"/>
            <c:bubble3D val="0"/>
            <c:explosion val="10"/>
            <c:spPr>
              <a:solidFill>
                <a:schemeClr val="accent1"/>
              </a:solidFill>
              <a:ln w="19050">
                <a:solidFill>
                  <a:schemeClr val="lt1"/>
                </a:solidFill>
              </a:ln>
              <a:effectLst/>
            </c:spPr>
            <c:extLst>
              <c:ext xmlns:c16="http://schemas.microsoft.com/office/drawing/2014/chart" uri="{C3380CC4-5D6E-409C-BE32-E72D297353CC}">
                <c16:uniqueId val="{00000005-8EF3-417B-BFE9-525D38C5617D}"/>
              </c:ext>
            </c:extLst>
          </c:dPt>
          <c:dPt>
            <c:idx val="3"/>
            <c:bubble3D val="0"/>
            <c:explosion val="10"/>
            <c:spPr>
              <a:solidFill>
                <a:schemeClr val="accent1">
                  <a:lumMod val="50000"/>
                </a:schemeClr>
              </a:solidFill>
              <a:ln w="19050">
                <a:solidFill>
                  <a:schemeClr val="lt1"/>
                </a:solidFill>
              </a:ln>
              <a:effectLst/>
            </c:spPr>
            <c:extLst>
              <c:ext xmlns:c16="http://schemas.microsoft.com/office/drawing/2014/chart" uri="{C3380CC4-5D6E-409C-BE32-E72D297353CC}">
                <c16:uniqueId val="{00000007-8EF3-417B-BFE9-525D38C5617D}"/>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9-8EF3-417B-BFE9-525D38C5617D}"/>
              </c:ext>
            </c:extLst>
          </c:dPt>
          <c:dPt>
            <c:idx val="5"/>
            <c:bubble3D val="0"/>
            <c:spPr>
              <a:solidFill>
                <a:schemeClr val="accent5"/>
              </a:solidFill>
              <a:ln w="19050">
                <a:solidFill>
                  <a:schemeClr val="lt1"/>
                </a:solidFill>
              </a:ln>
              <a:effectLst/>
            </c:spPr>
            <c:extLst>
              <c:ext xmlns:c16="http://schemas.microsoft.com/office/drawing/2014/chart" uri="{C3380CC4-5D6E-409C-BE32-E72D297353CC}">
                <c16:uniqueId val="{0000000C-8EF3-417B-BFE9-525D38C5617D}"/>
              </c:ext>
            </c:extLst>
          </c:dPt>
          <c:dLbls>
            <c:dLbl>
              <c:idx val="0"/>
              <c:layout>
                <c:manualLayout>
                  <c:x val="-8.791521645805855E-3"/>
                  <c:y val="0.1305555555555555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F3-417B-BFE9-525D38C5617D}"/>
                </c:ext>
              </c:extLst>
            </c:dLbl>
            <c:dLbl>
              <c:idx val="1"/>
              <c:layout>
                <c:manualLayout>
                  <c:x val="-0.12871909324809014"/>
                  <c:y val="0.10075874890638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F3-417B-BFE9-525D38C5617D}"/>
                </c:ext>
              </c:extLst>
            </c:dLbl>
            <c:dLbl>
              <c:idx val="2"/>
              <c:layout>
                <c:manualLayout>
                  <c:x val="-0.11505513617903032"/>
                  <c:y val="3.5683070866141732E-2"/>
                </c:manualLayout>
              </c:layout>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Poppins SemiBold" pitchFamily="2" charset="77"/>
                      <a:ea typeface="+mn-ea"/>
                      <a:cs typeface="Poppins SemiBold" pitchFamily="2" charset="77"/>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F3-417B-BFE9-525D38C5617D}"/>
                </c:ext>
              </c:extLst>
            </c:dLbl>
            <c:dLbl>
              <c:idx val="3"/>
              <c:layout>
                <c:manualLayout>
                  <c:x val="-0.10315277155441249"/>
                  <c:y val="-2.6646981627296588E-3"/>
                </c:manualLayout>
              </c:layout>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Poppins SemiBold" pitchFamily="2" charset="77"/>
                      <a:ea typeface="+mn-ea"/>
                      <a:cs typeface="Poppins SemiBold" pitchFamily="2" charset="77"/>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F3-417B-BFE9-525D38C5617D}"/>
                </c:ext>
              </c:extLst>
            </c:dLbl>
            <c:dLbl>
              <c:idx val="4"/>
              <c:layout>
                <c:manualLayout>
                  <c:x val="-0.13208114006513327"/>
                  <c:y val="-0.1590030621172353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EF3-417B-BFE9-525D38C5617D}"/>
                </c:ext>
              </c:extLst>
            </c:dLbl>
            <c:dLbl>
              <c:idx val="5"/>
              <c:layout>
                <c:manualLayout>
                  <c:x val="0.18240543809336693"/>
                  <c:y val="-2.880008748906386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EF3-417B-BFE9-525D38C5617D}"/>
                </c:ext>
              </c:extLst>
            </c:dLbl>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Poppins SemiBold" pitchFamily="2" charset="77"/>
                    <a:ea typeface="+mn-ea"/>
                    <a:cs typeface="Poppins SemiBold" pitchFamily="2" charset="77"/>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Safety</c:v>
                </c:pt>
                <c:pt idx="1">
                  <c:v>Environment</c:v>
                </c:pt>
                <c:pt idx="2">
                  <c:v>I&amp;D</c:v>
                </c:pt>
                <c:pt idx="3">
                  <c:v>TSM</c:v>
                </c:pt>
                <c:pt idx="4">
                  <c:v>Growth</c:v>
                </c:pt>
                <c:pt idx="5">
                  <c:v>Operating Performance</c:v>
                </c:pt>
              </c:strCache>
            </c:strRef>
          </c:cat>
          <c:val>
            <c:numRef>
              <c:f>Sheet1!$B$2:$B$7</c:f>
              <c:numCache>
                <c:formatCode>0%</c:formatCode>
                <c:ptCount val="6"/>
                <c:pt idx="0">
                  <c:v>0.15</c:v>
                </c:pt>
                <c:pt idx="1">
                  <c:v>0.1</c:v>
                </c:pt>
                <c:pt idx="2">
                  <c:v>0.05</c:v>
                </c:pt>
                <c:pt idx="3">
                  <c:v>0.05</c:v>
                </c:pt>
                <c:pt idx="4">
                  <c:v>0.25</c:v>
                </c:pt>
                <c:pt idx="5">
                  <c:v>0.4</c:v>
                </c:pt>
              </c:numCache>
            </c:numRef>
          </c:val>
          <c:extLst>
            <c:ext xmlns:c16="http://schemas.microsoft.com/office/drawing/2014/chart" uri="{C3380CC4-5D6E-409C-BE32-E72D297353CC}">
              <c16:uniqueId val="{0000000A-8EF3-417B-BFE9-525D38C5617D}"/>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57221754726773E-2"/>
          <c:y val="9.5517057008025624E-2"/>
          <c:w val="0.90328555649054643"/>
          <c:h val="0.81690740793919747"/>
        </c:manualLayout>
      </c:layout>
      <c:barChart>
        <c:barDir val="col"/>
        <c:grouping val="clustered"/>
        <c:varyColors val="0"/>
        <c:ser>
          <c:idx val="0"/>
          <c:order val="0"/>
          <c:tx>
            <c:strRef>
              <c:f>Sheet1!$B$1</c:f>
              <c:strCache>
                <c:ptCount val="1"/>
                <c:pt idx="0">
                  <c:v>Series 1</c:v>
                </c:pt>
              </c:strCache>
            </c:strRef>
          </c:tx>
          <c:spPr>
            <a:solidFill>
              <a:srgbClr val="D4B4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Sheet1!$A$3:$A$5</c:f>
              <c:numCache>
                <c:formatCode>General</c:formatCode>
                <c:ptCount val="3"/>
                <c:pt idx="0">
                  <c:v>2020</c:v>
                </c:pt>
                <c:pt idx="1">
                  <c:v>2021</c:v>
                </c:pt>
                <c:pt idx="2">
                  <c:v>2022</c:v>
                </c:pt>
              </c:numCache>
            </c:numRef>
          </c:cat>
          <c:val>
            <c:numRef>
              <c:f>Sheet1!$B$3:$B$5</c:f>
              <c:numCache>
                <c:formatCode>General</c:formatCode>
                <c:ptCount val="3"/>
                <c:pt idx="0">
                  <c:v>148</c:v>
                </c:pt>
                <c:pt idx="1">
                  <c:v>134</c:v>
                </c:pt>
                <c:pt idx="2">
                  <c:v>135</c:v>
                </c:pt>
              </c:numCache>
            </c:numRef>
          </c:val>
          <c:extLst>
            <c:ext xmlns:c16="http://schemas.microsoft.com/office/drawing/2014/chart" uri="{C3380CC4-5D6E-409C-BE32-E72D297353CC}">
              <c16:uniqueId val="{00000000-3B16-A34D-B47C-4095FDB0C809}"/>
            </c:ext>
          </c:extLst>
        </c:ser>
        <c:dLbls>
          <c:showLegendKey val="0"/>
          <c:showVal val="0"/>
          <c:showCatName val="0"/>
          <c:showSerName val="0"/>
          <c:showPercent val="0"/>
          <c:showBubbleSize val="0"/>
        </c:dLbls>
        <c:gapWidth val="34"/>
        <c:overlap val="-27"/>
        <c:axId val="755886352"/>
        <c:axId val="755886736"/>
      </c:barChart>
      <c:catAx>
        <c:axId val="755886352"/>
        <c:scaling>
          <c:orientation val="minMax"/>
        </c:scaling>
        <c:delete val="1"/>
        <c:axPos val="b"/>
        <c:numFmt formatCode="General" sourceLinked="1"/>
        <c:majorTickMark val="none"/>
        <c:minorTickMark val="none"/>
        <c:tickLblPos val="nextTo"/>
        <c:crossAx val="755886736"/>
        <c:crosses val="autoZero"/>
        <c:auto val="1"/>
        <c:lblAlgn val="ctr"/>
        <c:lblOffset val="100"/>
        <c:noMultiLvlLbl val="0"/>
      </c:catAx>
      <c:valAx>
        <c:axId val="755886736"/>
        <c:scaling>
          <c:orientation val="minMax"/>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5588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022EC-BC31-4619-B4CC-104FEECF6471}"/>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dirty="0"/>
          </a:p>
        </p:txBody>
      </p:sp>
      <p:sp>
        <p:nvSpPr>
          <p:cNvPr id="3" name="Date Placeholder 2">
            <a:extLst>
              <a:ext uri="{FF2B5EF4-FFF2-40B4-BE49-F238E27FC236}">
                <a16:creationId xmlns:a16="http://schemas.microsoft.com/office/drawing/2014/main" id="{67D1C07E-559E-4B4A-AFAF-FABD2E528479}"/>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009B4E2B-C67D-478D-A7E6-002269BDC108}" type="datetimeFigureOut">
              <a:rPr lang="en-CA" smtClean="0"/>
              <a:t>2023-10-10</a:t>
            </a:fld>
            <a:endParaRPr lang="en-CA" dirty="0"/>
          </a:p>
        </p:txBody>
      </p:sp>
      <p:sp>
        <p:nvSpPr>
          <p:cNvPr id="4" name="Footer Placeholder 3">
            <a:extLst>
              <a:ext uri="{FF2B5EF4-FFF2-40B4-BE49-F238E27FC236}">
                <a16:creationId xmlns:a16="http://schemas.microsoft.com/office/drawing/2014/main" id="{464761F0-7594-4C97-8483-37B0D14C33BE}"/>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0497D892-9F87-4A36-BA1B-196F9932B070}"/>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9EE39A2-E473-4BD3-B537-69C100CD93D7}" type="slidenum">
              <a:rPr lang="en-CA" smtClean="0"/>
              <a:t>‹#›</a:t>
            </a:fld>
            <a:endParaRPr lang="en-CA" dirty="0"/>
          </a:p>
        </p:txBody>
      </p:sp>
    </p:spTree>
    <p:extLst>
      <p:ext uri="{BB962C8B-B14F-4D97-AF65-F5344CB8AC3E}">
        <p14:creationId xmlns:p14="http://schemas.microsoft.com/office/powerpoint/2010/main" val="619018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2C8F33C-395D-49DE-BFCA-75C79E84CF48}" type="datetimeFigureOut">
              <a:rPr lang="en-US" smtClean="0"/>
              <a:t>10/10/2023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341FE7A-8EF3-4502-8788-3F64DADF0B65}" type="slidenum">
              <a:rPr lang="en-US" smtClean="0"/>
              <a:t>‹#›</a:t>
            </a:fld>
            <a:endParaRPr lang="en-US" dirty="0"/>
          </a:p>
        </p:txBody>
      </p:sp>
    </p:spTree>
    <p:extLst>
      <p:ext uri="{BB962C8B-B14F-4D97-AF65-F5344CB8AC3E}">
        <p14:creationId xmlns:p14="http://schemas.microsoft.com/office/powerpoint/2010/main" val="2424652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a:t>
            </a:fld>
            <a:endParaRPr lang="en-US" dirty="0"/>
          </a:p>
        </p:txBody>
      </p:sp>
    </p:spTree>
    <p:extLst>
      <p:ext uri="{BB962C8B-B14F-4D97-AF65-F5344CB8AC3E}">
        <p14:creationId xmlns:p14="http://schemas.microsoft.com/office/powerpoint/2010/main" val="2120652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16</a:t>
            </a:fld>
            <a:endParaRPr lang="en-US" dirty="0"/>
          </a:p>
        </p:txBody>
      </p:sp>
    </p:spTree>
    <p:extLst>
      <p:ext uri="{BB962C8B-B14F-4D97-AF65-F5344CB8AC3E}">
        <p14:creationId xmlns:p14="http://schemas.microsoft.com/office/powerpoint/2010/main" val="177143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18</a:t>
            </a:fld>
            <a:endParaRPr lang="en-US" dirty="0"/>
          </a:p>
        </p:txBody>
      </p:sp>
    </p:spTree>
    <p:extLst>
      <p:ext uri="{BB962C8B-B14F-4D97-AF65-F5344CB8AC3E}">
        <p14:creationId xmlns:p14="http://schemas.microsoft.com/office/powerpoint/2010/main" val="1928937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EA64CC-F9AA-41E4-B2B1-1DD6D30F2820}" type="slidenum">
              <a:rPr lang="en-US" smtClean="0"/>
              <a:t>19</a:t>
            </a:fld>
            <a:endParaRPr lang="en-US" dirty="0"/>
          </a:p>
        </p:txBody>
      </p:sp>
    </p:spTree>
    <p:extLst>
      <p:ext uri="{BB962C8B-B14F-4D97-AF65-F5344CB8AC3E}">
        <p14:creationId xmlns:p14="http://schemas.microsoft.com/office/powerpoint/2010/main" val="263901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20</a:t>
            </a:fld>
            <a:endParaRPr lang="en-US" dirty="0"/>
          </a:p>
        </p:txBody>
      </p:sp>
    </p:spTree>
    <p:extLst>
      <p:ext uri="{BB962C8B-B14F-4D97-AF65-F5344CB8AC3E}">
        <p14:creationId xmlns:p14="http://schemas.microsoft.com/office/powerpoint/2010/main" val="113033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21</a:t>
            </a:fld>
            <a:endParaRPr lang="en-US" dirty="0"/>
          </a:p>
        </p:txBody>
      </p:sp>
    </p:spTree>
    <p:extLst>
      <p:ext uri="{BB962C8B-B14F-4D97-AF65-F5344CB8AC3E}">
        <p14:creationId xmlns:p14="http://schemas.microsoft.com/office/powerpoint/2010/main" val="330894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Less ink intensive.  </a:t>
            </a:r>
          </a:p>
        </p:txBody>
      </p:sp>
      <p:sp>
        <p:nvSpPr>
          <p:cNvPr id="4" name="Slide Number Placeholder 3"/>
          <p:cNvSpPr>
            <a:spLocks noGrp="1"/>
          </p:cNvSpPr>
          <p:nvPr>
            <p:ph type="sldNum" sz="quarter" idx="5"/>
          </p:nvPr>
        </p:nvSpPr>
        <p:spPr/>
        <p:txBody>
          <a:bodyPr/>
          <a:lstStyle/>
          <a:p>
            <a:fld id="{7341FE7A-8EF3-4502-8788-3F64DADF0B65}" type="slidenum">
              <a:rPr lang="en-US" smtClean="0"/>
              <a:t>22</a:t>
            </a:fld>
            <a:endParaRPr lang="en-US" dirty="0"/>
          </a:p>
        </p:txBody>
      </p:sp>
    </p:spTree>
    <p:extLst>
      <p:ext uri="{BB962C8B-B14F-4D97-AF65-F5344CB8AC3E}">
        <p14:creationId xmlns:p14="http://schemas.microsoft.com/office/powerpoint/2010/main" val="2177273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23</a:t>
            </a:fld>
            <a:endParaRPr lang="en-US" dirty="0"/>
          </a:p>
        </p:txBody>
      </p:sp>
    </p:spTree>
    <p:extLst>
      <p:ext uri="{BB962C8B-B14F-4D97-AF65-F5344CB8AC3E}">
        <p14:creationId xmlns:p14="http://schemas.microsoft.com/office/powerpoint/2010/main" val="2476892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27</a:t>
            </a:fld>
            <a:endParaRPr lang="en-US" dirty="0"/>
          </a:p>
        </p:txBody>
      </p:sp>
    </p:spTree>
    <p:extLst>
      <p:ext uri="{BB962C8B-B14F-4D97-AF65-F5344CB8AC3E}">
        <p14:creationId xmlns:p14="http://schemas.microsoft.com/office/powerpoint/2010/main" val="228660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28</a:t>
            </a:fld>
            <a:endParaRPr lang="en-US" dirty="0"/>
          </a:p>
        </p:txBody>
      </p:sp>
    </p:spTree>
    <p:extLst>
      <p:ext uri="{BB962C8B-B14F-4D97-AF65-F5344CB8AC3E}">
        <p14:creationId xmlns:p14="http://schemas.microsoft.com/office/powerpoint/2010/main" val="3150879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29</a:t>
            </a:fld>
            <a:endParaRPr lang="en-US" dirty="0"/>
          </a:p>
        </p:txBody>
      </p:sp>
    </p:spTree>
    <p:extLst>
      <p:ext uri="{BB962C8B-B14F-4D97-AF65-F5344CB8AC3E}">
        <p14:creationId xmlns:p14="http://schemas.microsoft.com/office/powerpoint/2010/main" val="407182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4</a:t>
            </a:fld>
            <a:endParaRPr lang="en-US" dirty="0"/>
          </a:p>
        </p:txBody>
      </p:sp>
    </p:spTree>
    <p:extLst>
      <p:ext uri="{BB962C8B-B14F-4D97-AF65-F5344CB8AC3E}">
        <p14:creationId xmlns:p14="http://schemas.microsoft.com/office/powerpoint/2010/main" val="218076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30</a:t>
            </a:fld>
            <a:endParaRPr lang="en-US" dirty="0"/>
          </a:p>
        </p:txBody>
      </p:sp>
    </p:spTree>
    <p:extLst>
      <p:ext uri="{BB962C8B-B14F-4D97-AF65-F5344CB8AC3E}">
        <p14:creationId xmlns:p14="http://schemas.microsoft.com/office/powerpoint/2010/main" val="2326962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31</a:t>
            </a:fld>
            <a:endParaRPr lang="en-US" dirty="0"/>
          </a:p>
        </p:txBody>
      </p:sp>
    </p:spTree>
    <p:extLst>
      <p:ext uri="{BB962C8B-B14F-4D97-AF65-F5344CB8AC3E}">
        <p14:creationId xmlns:p14="http://schemas.microsoft.com/office/powerpoint/2010/main" val="77388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32</a:t>
            </a:fld>
            <a:endParaRPr lang="en-US" dirty="0"/>
          </a:p>
        </p:txBody>
      </p:sp>
    </p:spTree>
    <p:extLst>
      <p:ext uri="{BB962C8B-B14F-4D97-AF65-F5344CB8AC3E}">
        <p14:creationId xmlns:p14="http://schemas.microsoft.com/office/powerpoint/2010/main" val="2431745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33</a:t>
            </a:fld>
            <a:endParaRPr lang="en-US" dirty="0"/>
          </a:p>
        </p:txBody>
      </p:sp>
    </p:spTree>
    <p:extLst>
      <p:ext uri="{BB962C8B-B14F-4D97-AF65-F5344CB8AC3E}">
        <p14:creationId xmlns:p14="http://schemas.microsoft.com/office/powerpoint/2010/main" val="1762830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34</a:t>
            </a:fld>
            <a:endParaRPr lang="en-US" dirty="0"/>
          </a:p>
        </p:txBody>
      </p:sp>
    </p:spTree>
    <p:extLst>
      <p:ext uri="{BB962C8B-B14F-4D97-AF65-F5344CB8AC3E}">
        <p14:creationId xmlns:p14="http://schemas.microsoft.com/office/powerpoint/2010/main" val="2956314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35</a:t>
            </a:fld>
            <a:endParaRPr lang="en-US" dirty="0"/>
          </a:p>
        </p:txBody>
      </p:sp>
    </p:spTree>
    <p:extLst>
      <p:ext uri="{BB962C8B-B14F-4D97-AF65-F5344CB8AC3E}">
        <p14:creationId xmlns:p14="http://schemas.microsoft.com/office/powerpoint/2010/main" val="2004741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36</a:t>
            </a:fld>
            <a:endParaRPr lang="en-US" dirty="0"/>
          </a:p>
        </p:txBody>
      </p:sp>
    </p:spTree>
    <p:extLst>
      <p:ext uri="{BB962C8B-B14F-4D97-AF65-F5344CB8AC3E}">
        <p14:creationId xmlns:p14="http://schemas.microsoft.com/office/powerpoint/2010/main" val="3225676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37</a:t>
            </a:fld>
            <a:endParaRPr lang="en-US" dirty="0"/>
          </a:p>
        </p:txBody>
      </p:sp>
    </p:spTree>
    <p:extLst>
      <p:ext uri="{BB962C8B-B14F-4D97-AF65-F5344CB8AC3E}">
        <p14:creationId xmlns:p14="http://schemas.microsoft.com/office/powerpoint/2010/main" val="104310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38</a:t>
            </a:fld>
            <a:endParaRPr lang="en-US" dirty="0"/>
          </a:p>
        </p:txBody>
      </p:sp>
    </p:spTree>
    <p:extLst>
      <p:ext uri="{BB962C8B-B14F-4D97-AF65-F5344CB8AC3E}">
        <p14:creationId xmlns:p14="http://schemas.microsoft.com/office/powerpoint/2010/main" val="123793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39</a:t>
            </a:fld>
            <a:endParaRPr lang="en-US" dirty="0"/>
          </a:p>
        </p:txBody>
      </p:sp>
    </p:spTree>
    <p:extLst>
      <p:ext uri="{BB962C8B-B14F-4D97-AF65-F5344CB8AC3E}">
        <p14:creationId xmlns:p14="http://schemas.microsoft.com/office/powerpoint/2010/main" val="259208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5</a:t>
            </a:fld>
            <a:endParaRPr lang="en-US" dirty="0"/>
          </a:p>
        </p:txBody>
      </p:sp>
    </p:spTree>
    <p:extLst>
      <p:ext uri="{BB962C8B-B14F-4D97-AF65-F5344CB8AC3E}">
        <p14:creationId xmlns:p14="http://schemas.microsoft.com/office/powerpoint/2010/main" val="3385359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40</a:t>
            </a:fld>
            <a:endParaRPr lang="en-US" dirty="0"/>
          </a:p>
        </p:txBody>
      </p:sp>
    </p:spTree>
    <p:extLst>
      <p:ext uri="{BB962C8B-B14F-4D97-AF65-F5344CB8AC3E}">
        <p14:creationId xmlns:p14="http://schemas.microsoft.com/office/powerpoint/2010/main" val="20310622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43</a:t>
            </a:fld>
            <a:endParaRPr lang="en-US" dirty="0"/>
          </a:p>
        </p:txBody>
      </p:sp>
    </p:spTree>
    <p:extLst>
      <p:ext uri="{BB962C8B-B14F-4D97-AF65-F5344CB8AC3E}">
        <p14:creationId xmlns:p14="http://schemas.microsoft.com/office/powerpoint/2010/main" val="105495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6</a:t>
            </a:fld>
            <a:endParaRPr lang="en-US" dirty="0"/>
          </a:p>
        </p:txBody>
      </p:sp>
    </p:spTree>
    <p:extLst>
      <p:ext uri="{BB962C8B-B14F-4D97-AF65-F5344CB8AC3E}">
        <p14:creationId xmlns:p14="http://schemas.microsoft.com/office/powerpoint/2010/main" val="586886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7</a:t>
            </a:fld>
            <a:endParaRPr lang="en-US" dirty="0"/>
          </a:p>
        </p:txBody>
      </p:sp>
    </p:spTree>
    <p:extLst>
      <p:ext uri="{BB962C8B-B14F-4D97-AF65-F5344CB8AC3E}">
        <p14:creationId xmlns:p14="http://schemas.microsoft.com/office/powerpoint/2010/main" val="413564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9</a:t>
            </a:fld>
            <a:endParaRPr lang="en-US" dirty="0"/>
          </a:p>
        </p:txBody>
      </p:sp>
    </p:spTree>
    <p:extLst>
      <p:ext uri="{BB962C8B-B14F-4D97-AF65-F5344CB8AC3E}">
        <p14:creationId xmlns:p14="http://schemas.microsoft.com/office/powerpoint/2010/main" val="11749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11</a:t>
            </a:fld>
            <a:endParaRPr lang="en-US" dirty="0"/>
          </a:p>
        </p:txBody>
      </p:sp>
    </p:spTree>
    <p:extLst>
      <p:ext uri="{BB962C8B-B14F-4D97-AF65-F5344CB8AC3E}">
        <p14:creationId xmlns:p14="http://schemas.microsoft.com/office/powerpoint/2010/main" val="275374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14</a:t>
            </a:fld>
            <a:endParaRPr lang="en-US" dirty="0"/>
          </a:p>
        </p:txBody>
      </p:sp>
    </p:spTree>
    <p:extLst>
      <p:ext uri="{BB962C8B-B14F-4D97-AF65-F5344CB8AC3E}">
        <p14:creationId xmlns:p14="http://schemas.microsoft.com/office/powerpoint/2010/main" val="278089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41FE7A-8EF3-4502-8788-3F64DADF0B65}" type="slidenum">
              <a:rPr lang="en-US" smtClean="0"/>
              <a:t>15</a:t>
            </a:fld>
            <a:endParaRPr lang="en-US" dirty="0"/>
          </a:p>
        </p:txBody>
      </p:sp>
    </p:spTree>
    <p:extLst>
      <p:ext uri="{BB962C8B-B14F-4D97-AF65-F5344CB8AC3E}">
        <p14:creationId xmlns:p14="http://schemas.microsoft.com/office/powerpoint/2010/main" val="340105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9909-41BA-458B-8FE5-54D6599C01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7D9DA-1D31-4A59-8B1E-D93756E0C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63499-F5EF-48C3-AE9A-4B560AB9CA94}"/>
              </a:ext>
            </a:extLst>
          </p:cNvPr>
          <p:cNvSpPr>
            <a:spLocks noGrp="1"/>
          </p:cNvSpPr>
          <p:nvPr>
            <p:ph type="dt" sz="half" idx="10"/>
          </p:nvPr>
        </p:nvSpPr>
        <p:spPr/>
        <p:txBody>
          <a:bodyPr/>
          <a:lstStyle/>
          <a:p>
            <a:fld id="{CDC35B15-3BAB-ED40-8238-B7B814C2D833}" type="datetime1">
              <a:rPr lang="en-CA" smtClean="0"/>
              <a:t>2023-10-10</a:t>
            </a:fld>
            <a:endParaRPr lang="en-US" dirty="0"/>
          </a:p>
        </p:txBody>
      </p:sp>
      <p:sp>
        <p:nvSpPr>
          <p:cNvPr id="5" name="Footer Placeholder 4">
            <a:extLst>
              <a:ext uri="{FF2B5EF4-FFF2-40B4-BE49-F238E27FC236}">
                <a16:creationId xmlns:a16="http://schemas.microsoft.com/office/drawing/2014/main" id="{467834A4-0ABB-406A-9A12-1BFAAAB3BD8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370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48A7-9401-484A-9F3B-89D0E5D21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D931D-93CA-4E28-BBB9-FAF7BDAC1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F3BA7-B4EE-494E-A0F8-4D6C04CE0A0B}"/>
              </a:ext>
            </a:extLst>
          </p:cNvPr>
          <p:cNvSpPr>
            <a:spLocks noGrp="1"/>
          </p:cNvSpPr>
          <p:nvPr>
            <p:ph type="dt" sz="half" idx="10"/>
          </p:nvPr>
        </p:nvSpPr>
        <p:spPr/>
        <p:txBody>
          <a:bodyPr/>
          <a:lstStyle/>
          <a:p>
            <a:fld id="{1C69DCCA-F5A6-B14C-86E4-8111F0B5582A}" type="datetime1">
              <a:rPr lang="en-CA" smtClean="0"/>
              <a:t>2023-10-10</a:t>
            </a:fld>
            <a:endParaRPr lang="en-US" dirty="0"/>
          </a:p>
        </p:txBody>
      </p:sp>
      <p:sp>
        <p:nvSpPr>
          <p:cNvPr id="5" name="Footer Placeholder 4">
            <a:extLst>
              <a:ext uri="{FF2B5EF4-FFF2-40B4-BE49-F238E27FC236}">
                <a16:creationId xmlns:a16="http://schemas.microsoft.com/office/drawing/2014/main" id="{6DA4A041-777E-42C5-867C-F5843A92D3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FDE124-81AB-4279-A264-E39796CFF39F}"/>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62085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9078A-52BB-4DE0-BDB9-168CCB2624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1371B-DF5D-4042-88ED-BCFA85EB9C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7D815-80C9-4C91-BCEA-AA448A9FA827}"/>
              </a:ext>
            </a:extLst>
          </p:cNvPr>
          <p:cNvSpPr>
            <a:spLocks noGrp="1"/>
          </p:cNvSpPr>
          <p:nvPr>
            <p:ph type="dt" sz="half" idx="10"/>
          </p:nvPr>
        </p:nvSpPr>
        <p:spPr/>
        <p:txBody>
          <a:bodyPr/>
          <a:lstStyle/>
          <a:p>
            <a:fld id="{5AF5C5C6-5291-6D42-8FEA-EA314E616E6D}" type="datetime1">
              <a:rPr lang="en-CA" smtClean="0"/>
              <a:t>2023-10-10</a:t>
            </a:fld>
            <a:endParaRPr lang="en-US" dirty="0"/>
          </a:p>
        </p:txBody>
      </p:sp>
      <p:sp>
        <p:nvSpPr>
          <p:cNvPr id="5" name="Footer Placeholder 4">
            <a:extLst>
              <a:ext uri="{FF2B5EF4-FFF2-40B4-BE49-F238E27FC236}">
                <a16:creationId xmlns:a16="http://schemas.microsoft.com/office/drawing/2014/main" id="{69B084C0-74C2-400E-BF91-0FEC4695D9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8C27FF-E28A-47CD-AA8A-0358EB4A1B22}"/>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872126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5" name="Picture Placeholder 5"/>
          <p:cNvSpPr>
            <a:spLocks noGrp="1"/>
          </p:cNvSpPr>
          <p:nvPr>
            <p:ph type="pic" sz="quarter" idx="13" hasCustomPrompt="1"/>
          </p:nvPr>
        </p:nvSpPr>
        <p:spPr>
          <a:xfrm>
            <a:off x="0" y="0"/>
            <a:ext cx="12192000" cy="6858000"/>
          </a:xfrm>
          <a:prstGeom prst="rect">
            <a:avLst/>
          </a:prstGeom>
          <a:solidFill>
            <a:schemeClr val="bg1">
              <a:lumMod val="95000"/>
            </a:schemeClr>
          </a:solidFill>
        </p:spPr>
        <p:txBody>
          <a:bodyPr anchor="ctr">
            <a:norm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645209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CA687CC-F65B-4121-AC04-91E1DCD217D5}"/>
              </a:ext>
            </a:extLst>
          </p:cNvPr>
          <p:cNvSpPr>
            <a:spLocks noGrp="1"/>
          </p:cNvSpPr>
          <p:nvPr>
            <p:ph type="pic" sz="quarter" idx="17" hasCustomPrompt="1"/>
          </p:nvPr>
        </p:nvSpPr>
        <p:spPr>
          <a:xfrm>
            <a:off x="1" y="1"/>
            <a:ext cx="5353133" cy="6858003"/>
          </a:xfrm>
          <a:custGeom>
            <a:avLst/>
            <a:gdLst>
              <a:gd name="connsiteX0" fmla="*/ 3592090 w 5353133"/>
              <a:gd name="connsiteY0" fmla="*/ 1 h 6858003"/>
              <a:gd name="connsiteX1" fmla="*/ 5353133 w 5353133"/>
              <a:gd name="connsiteY1" fmla="*/ 1 h 6858003"/>
              <a:gd name="connsiteX2" fmla="*/ 3967248 w 5353133"/>
              <a:gd name="connsiteY2" fmla="*/ 3429002 h 6858003"/>
              <a:gd name="connsiteX3" fmla="*/ 5353133 w 5353133"/>
              <a:gd name="connsiteY3" fmla="*/ 6858003 h 6858003"/>
              <a:gd name="connsiteX4" fmla="*/ 3592090 w 5353133"/>
              <a:gd name="connsiteY4" fmla="*/ 6858003 h 6858003"/>
              <a:gd name="connsiteX5" fmla="*/ 3086727 w 5353133"/>
              <a:gd name="connsiteY5" fmla="*/ 5607617 h 6858003"/>
              <a:gd name="connsiteX6" fmla="*/ 2581364 w 5353133"/>
              <a:gd name="connsiteY6" fmla="*/ 6858002 h 6858003"/>
              <a:gd name="connsiteX7" fmla="*/ 820321 w 5353133"/>
              <a:gd name="connsiteY7" fmla="*/ 6858002 h 6858003"/>
              <a:gd name="connsiteX8" fmla="*/ 2206205 w 5353133"/>
              <a:gd name="connsiteY8" fmla="*/ 3429002 h 6858003"/>
              <a:gd name="connsiteX9" fmla="*/ 820321 w 5353133"/>
              <a:gd name="connsiteY9" fmla="*/ 2 h 6858003"/>
              <a:gd name="connsiteX10" fmla="*/ 2581364 w 5353133"/>
              <a:gd name="connsiteY10" fmla="*/ 2 h 6858003"/>
              <a:gd name="connsiteX11" fmla="*/ 3086727 w 5353133"/>
              <a:gd name="connsiteY11" fmla="*/ 1250387 h 6858003"/>
              <a:gd name="connsiteX12" fmla="*/ 0 w 5353133"/>
              <a:gd name="connsiteY12" fmla="*/ 0 h 6858003"/>
              <a:gd name="connsiteX13" fmla="*/ 689182 w 5353133"/>
              <a:gd name="connsiteY13" fmla="*/ 0 h 6858003"/>
              <a:gd name="connsiteX14" fmla="*/ 2049862 w 5353133"/>
              <a:gd name="connsiteY14" fmla="*/ 3429003 h 6858003"/>
              <a:gd name="connsiteX15" fmla="*/ 689183 w 5353133"/>
              <a:gd name="connsiteY15" fmla="*/ 6858003 h 6858003"/>
              <a:gd name="connsiteX16" fmla="*/ 0 w 5353133"/>
              <a:gd name="connsiteY16" fmla="*/ 6858003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53133" h="6858003">
                <a:moveTo>
                  <a:pt x="3592090" y="1"/>
                </a:moveTo>
                <a:lnTo>
                  <a:pt x="5353133" y="1"/>
                </a:lnTo>
                <a:lnTo>
                  <a:pt x="3967248" y="3429002"/>
                </a:lnTo>
                <a:lnTo>
                  <a:pt x="5353133" y="6858003"/>
                </a:lnTo>
                <a:lnTo>
                  <a:pt x="3592090" y="6858003"/>
                </a:lnTo>
                <a:lnTo>
                  <a:pt x="3086727" y="5607617"/>
                </a:lnTo>
                <a:lnTo>
                  <a:pt x="2581364" y="6858002"/>
                </a:lnTo>
                <a:lnTo>
                  <a:pt x="820321" y="6858002"/>
                </a:lnTo>
                <a:lnTo>
                  <a:pt x="2206205" y="3429002"/>
                </a:lnTo>
                <a:lnTo>
                  <a:pt x="820321" y="2"/>
                </a:lnTo>
                <a:lnTo>
                  <a:pt x="2581364" y="2"/>
                </a:lnTo>
                <a:lnTo>
                  <a:pt x="3086727" y="1250387"/>
                </a:lnTo>
                <a:close/>
                <a:moveTo>
                  <a:pt x="0" y="0"/>
                </a:moveTo>
                <a:lnTo>
                  <a:pt x="689182" y="0"/>
                </a:lnTo>
                <a:lnTo>
                  <a:pt x="2049862" y="3429003"/>
                </a:lnTo>
                <a:lnTo>
                  <a:pt x="689183" y="6858003"/>
                </a:lnTo>
                <a:lnTo>
                  <a:pt x="0" y="685800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0449CEDB-DB1F-4058-8D94-2AD760C02202}"/>
              </a:ext>
            </a:extLst>
          </p:cNvPr>
          <p:cNvSpPr>
            <a:spLocks noGrp="1"/>
          </p:cNvSpPr>
          <p:nvPr>
            <p:ph type="sldNum" sz="quarter" idx="10"/>
          </p:nvPr>
        </p:nvSpPr>
        <p:spPr>
          <a:xfrm>
            <a:off x="11510894" y="301768"/>
            <a:ext cx="681106" cy="331957"/>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1141338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1C7597-6874-49C6-A807-D0D69BC03614}"/>
              </a:ext>
            </a:extLst>
          </p:cNvPr>
          <p:cNvSpPr>
            <a:spLocks noGrp="1"/>
          </p:cNvSpPr>
          <p:nvPr>
            <p:ph type="pic" sz="quarter" idx="20" hasCustomPrompt="1"/>
          </p:nvPr>
        </p:nvSpPr>
        <p:spPr>
          <a:xfrm>
            <a:off x="6224848" y="529033"/>
            <a:ext cx="5967153" cy="5631739"/>
          </a:xfrm>
          <a:custGeom>
            <a:avLst/>
            <a:gdLst>
              <a:gd name="connsiteX0" fmla="*/ 1452034 w 5967153"/>
              <a:gd name="connsiteY0" fmla="*/ 3 h 5631739"/>
              <a:gd name="connsiteX1" fmla="*/ 2844525 w 5967153"/>
              <a:gd name="connsiteY1" fmla="*/ 431030 h 5631739"/>
              <a:gd name="connsiteX2" fmla="*/ 4938600 w 5967153"/>
              <a:gd name="connsiteY2" fmla="*/ 264632 h 5631739"/>
              <a:gd name="connsiteX3" fmla="*/ 5967153 w 5967153"/>
              <a:gd name="connsiteY3" fmla="*/ 1007453 h 5631739"/>
              <a:gd name="connsiteX4" fmla="*/ 5967153 w 5967153"/>
              <a:gd name="connsiteY4" fmla="*/ 3879283 h 5631739"/>
              <a:gd name="connsiteX5" fmla="*/ 5433075 w 5967153"/>
              <a:gd name="connsiteY5" fmla="*/ 5081383 h 5631739"/>
              <a:gd name="connsiteX6" fmla="*/ 3647938 w 5967153"/>
              <a:gd name="connsiteY6" fmla="*/ 5576411 h 5631739"/>
              <a:gd name="connsiteX7" fmla="*/ 2403031 w 5967153"/>
              <a:gd name="connsiteY7" fmla="*/ 5390192 h 5631739"/>
              <a:gd name="connsiteX8" fmla="*/ 747147 w 5967153"/>
              <a:gd name="connsiteY8" fmla="*/ 5623419 h 5631739"/>
              <a:gd name="connsiteX9" fmla="*/ 80683 w 5967153"/>
              <a:gd name="connsiteY9" fmla="*/ 4804568 h 5631739"/>
              <a:gd name="connsiteX10" fmla="*/ 548002 w 5967153"/>
              <a:gd name="connsiteY10" fmla="*/ 3383169 h 5631739"/>
              <a:gd name="connsiteX11" fmla="*/ 24798 w 5967153"/>
              <a:gd name="connsiteY11" fmla="*/ 1944218 h 5631739"/>
              <a:gd name="connsiteX12" fmla="*/ 367146 w 5967153"/>
              <a:gd name="connsiteY12" fmla="*/ 695994 h 5631739"/>
              <a:gd name="connsiteX13" fmla="*/ 1452034 w 5967153"/>
              <a:gd name="connsiteY13" fmla="*/ 3 h 563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7153" h="5631739">
                <a:moveTo>
                  <a:pt x="1452034" y="3"/>
                </a:moveTo>
                <a:cubicBezTo>
                  <a:pt x="1925192" y="1051"/>
                  <a:pt x="2400351" y="280978"/>
                  <a:pt x="2844525" y="431030"/>
                </a:cubicBezTo>
                <a:cubicBezTo>
                  <a:pt x="4094489" y="827744"/>
                  <a:pt x="4475537" y="481927"/>
                  <a:pt x="4938600" y="264632"/>
                </a:cubicBezTo>
                <a:cubicBezTo>
                  <a:pt x="5401662" y="47336"/>
                  <a:pt x="5855173" y="770840"/>
                  <a:pt x="5967153" y="1007453"/>
                </a:cubicBezTo>
                <a:lnTo>
                  <a:pt x="5967153" y="3879283"/>
                </a:lnTo>
                <a:cubicBezTo>
                  <a:pt x="5789127" y="4412347"/>
                  <a:pt x="5781517" y="4497481"/>
                  <a:pt x="5433075" y="5081383"/>
                </a:cubicBezTo>
                <a:cubicBezTo>
                  <a:pt x="5055227" y="5623504"/>
                  <a:pt x="4362323" y="5671560"/>
                  <a:pt x="3647938" y="5576411"/>
                </a:cubicBezTo>
                <a:cubicBezTo>
                  <a:pt x="3232969" y="5514338"/>
                  <a:pt x="2807296" y="5401333"/>
                  <a:pt x="2403031" y="5390192"/>
                </a:cubicBezTo>
                <a:cubicBezTo>
                  <a:pt x="1998766" y="5379051"/>
                  <a:pt x="1080717" y="5685541"/>
                  <a:pt x="747147" y="5623419"/>
                </a:cubicBezTo>
                <a:cubicBezTo>
                  <a:pt x="184637" y="5550242"/>
                  <a:pt x="110463" y="4988730"/>
                  <a:pt x="80683" y="4804568"/>
                </a:cubicBezTo>
                <a:cubicBezTo>
                  <a:pt x="-20069" y="4226343"/>
                  <a:pt x="605934" y="3972730"/>
                  <a:pt x="548002" y="3383169"/>
                </a:cubicBezTo>
                <a:cubicBezTo>
                  <a:pt x="490069" y="2793608"/>
                  <a:pt x="175926" y="2510952"/>
                  <a:pt x="24798" y="1944218"/>
                </a:cubicBezTo>
                <a:cubicBezTo>
                  <a:pt x="-76191" y="1582530"/>
                  <a:pt x="149898" y="1058074"/>
                  <a:pt x="367146" y="695994"/>
                </a:cubicBezTo>
                <a:cubicBezTo>
                  <a:pt x="717219" y="167078"/>
                  <a:pt x="1084021" y="-811"/>
                  <a:pt x="1452034" y="3"/>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807948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437EBF-2089-4137-9222-E7ABF28151D9}"/>
              </a:ext>
            </a:extLst>
          </p:cNvPr>
          <p:cNvSpPr>
            <a:spLocks noGrp="1"/>
          </p:cNvSpPr>
          <p:nvPr>
            <p:ph type="pic" sz="quarter" idx="13"/>
          </p:nvPr>
        </p:nvSpPr>
        <p:spPr>
          <a:xfrm>
            <a:off x="0" y="-1"/>
            <a:ext cx="5644465" cy="6858001"/>
          </a:xfrm>
          <a:custGeom>
            <a:avLst/>
            <a:gdLst>
              <a:gd name="connsiteX0" fmla="*/ 0 w 5644465"/>
              <a:gd name="connsiteY0" fmla="*/ 0 h 6858001"/>
              <a:gd name="connsiteX1" fmla="*/ 5644465 w 5644465"/>
              <a:gd name="connsiteY1" fmla="*/ 0 h 6858001"/>
              <a:gd name="connsiteX2" fmla="*/ 347923 w 5644465"/>
              <a:gd name="connsiteY2" fmla="*/ 6858001 h 6858001"/>
              <a:gd name="connsiteX3" fmla="*/ 0 w 564446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644465" h="6858001">
                <a:moveTo>
                  <a:pt x="0" y="0"/>
                </a:moveTo>
                <a:lnTo>
                  <a:pt x="5644465" y="0"/>
                </a:lnTo>
                <a:lnTo>
                  <a:pt x="347923" y="6858001"/>
                </a:lnTo>
                <a:lnTo>
                  <a:pt x="0" y="6858001"/>
                </a:lnTo>
                <a:close/>
              </a:path>
            </a:pathLst>
          </a:custGeom>
          <a:solidFill>
            <a:schemeClr val="bg1">
              <a:lumMod val="95000"/>
            </a:schemeClr>
          </a:solidFill>
        </p:spPr>
        <p:txBody>
          <a:bodyPr wrap="square">
            <a:noAutofit/>
          </a:bodyPr>
          <a:lstStyle>
            <a:lvl1pPr>
              <a:defRPr sz="12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105279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81C1D99-4151-408E-9F0B-543BA73E8556}"/>
              </a:ext>
            </a:extLst>
          </p:cNvPr>
          <p:cNvSpPr>
            <a:spLocks noGrp="1"/>
          </p:cNvSpPr>
          <p:nvPr>
            <p:ph type="pic" sz="quarter" idx="13"/>
          </p:nvPr>
        </p:nvSpPr>
        <p:spPr>
          <a:xfrm>
            <a:off x="-913640" y="-341617"/>
            <a:ext cx="6118772" cy="7541232"/>
          </a:xfrm>
          <a:custGeom>
            <a:avLst/>
            <a:gdLst>
              <a:gd name="connsiteX0" fmla="*/ 3843085 w 6118772"/>
              <a:gd name="connsiteY0" fmla="*/ 1421339 h 7541232"/>
              <a:gd name="connsiteX1" fmla="*/ 4975384 w 6118772"/>
              <a:gd name="connsiteY1" fmla="*/ 1752590 h 7541232"/>
              <a:gd name="connsiteX2" fmla="*/ 4490081 w 6118772"/>
              <a:gd name="connsiteY2" fmla="*/ 2565452 h 7541232"/>
              <a:gd name="connsiteX3" fmla="*/ 2782642 w 6118772"/>
              <a:gd name="connsiteY3" fmla="*/ 2773550 h 7541232"/>
              <a:gd name="connsiteX4" fmla="*/ 2558818 w 6118772"/>
              <a:gd name="connsiteY4" fmla="*/ 4478999 h 7541232"/>
              <a:gd name="connsiteX5" fmla="*/ 4154738 w 6118772"/>
              <a:gd name="connsiteY5" fmla="*/ 5120632 h 7541232"/>
              <a:gd name="connsiteX6" fmla="*/ 4413857 w 6118772"/>
              <a:gd name="connsiteY6" fmla="*/ 6031192 h 7541232"/>
              <a:gd name="connsiteX7" fmla="*/ 1741519 w 6118772"/>
              <a:gd name="connsiteY7" fmla="*/ 4956789 h 7541232"/>
              <a:gd name="connsiteX8" fmla="*/ 2116309 w 6118772"/>
              <a:gd name="connsiteY8" fmla="*/ 2101047 h 7541232"/>
              <a:gd name="connsiteX9" fmla="*/ 3676143 w 6118772"/>
              <a:gd name="connsiteY9" fmla="*/ 1422168 h 7541232"/>
              <a:gd name="connsiteX10" fmla="*/ 3843085 w 6118772"/>
              <a:gd name="connsiteY10" fmla="*/ 1421339 h 7541232"/>
              <a:gd name="connsiteX11" fmla="*/ 3827519 w 6118772"/>
              <a:gd name="connsiteY11" fmla="*/ 408 h 7541232"/>
              <a:gd name="connsiteX12" fmla="*/ 6115166 w 6118772"/>
              <a:gd name="connsiteY12" fmla="*/ 817658 h 7541232"/>
              <a:gd name="connsiteX13" fmla="*/ 5236175 w 6118772"/>
              <a:gd name="connsiteY13" fmla="*/ 1924722 h 7541232"/>
              <a:gd name="connsiteX14" fmla="*/ 2040983 w 6118772"/>
              <a:gd name="connsiteY14" fmla="*/ 2169399 h 7541232"/>
              <a:gd name="connsiteX15" fmla="*/ 2042940 w 6118772"/>
              <a:gd name="connsiteY15" fmla="*/ 5373945 h 7541232"/>
              <a:gd name="connsiteX16" fmla="*/ 5238429 w 6118772"/>
              <a:gd name="connsiteY16" fmla="*/ 5614719 h 7541232"/>
              <a:gd name="connsiteX17" fmla="*/ 6118772 w 6118772"/>
              <a:gd name="connsiteY17" fmla="*/ 6720710 h 7541232"/>
              <a:gd name="connsiteX18" fmla="*/ 1006807 w 6118772"/>
              <a:gd name="connsiteY18" fmla="*/ 6335533 h 7541232"/>
              <a:gd name="connsiteX19" fmla="*/ 1003676 w 6118772"/>
              <a:gd name="connsiteY19" fmla="*/ 1209079 h 7541232"/>
              <a:gd name="connsiteX20" fmla="*/ 3827519 w 6118772"/>
              <a:gd name="connsiteY20" fmla="*/ 408 h 754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8772" h="7541232">
                <a:moveTo>
                  <a:pt x="3843085" y="1421339"/>
                </a:moveTo>
                <a:cubicBezTo>
                  <a:pt x="4232895" y="1433229"/>
                  <a:pt x="4622853" y="1542119"/>
                  <a:pt x="4975384" y="1752590"/>
                </a:cubicBezTo>
                <a:lnTo>
                  <a:pt x="4490081" y="2565452"/>
                </a:lnTo>
                <a:cubicBezTo>
                  <a:pt x="3940121" y="2237110"/>
                  <a:pt x="3237639" y="2322727"/>
                  <a:pt x="2782642" y="2773550"/>
                </a:cubicBezTo>
                <a:cubicBezTo>
                  <a:pt x="2327645" y="3224374"/>
                  <a:pt x="2235558" y="3926036"/>
                  <a:pt x="2558818" y="4478999"/>
                </a:cubicBezTo>
                <a:cubicBezTo>
                  <a:pt x="2882078" y="5031961"/>
                  <a:pt x="3538678" y="5295945"/>
                  <a:pt x="4154738" y="5120632"/>
                </a:cubicBezTo>
                <a:lnTo>
                  <a:pt x="4413857" y="6031192"/>
                </a:lnTo>
                <a:cubicBezTo>
                  <a:pt x="3382276" y="6324750"/>
                  <a:pt x="2282812" y="5882715"/>
                  <a:pt x="1741519" y="4956789"/>
                </a:cubicBezTo>
                <a:cubicBezTo>
                  <a:pt x="1200226" y="4030864"/>
                  <a:pt x="1354424" y="2855942"/>
                  <a:pt x="2116309" y="2101047"/>
                </a:cubicBezTo>
                <a:cubicBezTo>
                  <a:pt x="2544869" y="1676418"/>
                  <a:pt x="3104550" y="1445282"/>
                  <a:pt x="3676143" y="1422168"/>
                </a:cubicBezTo>
                <a:cubicBezTo>
                  <a:pt x="3731714" y="1419921"/>
                  <a:pt x="3787398" y="1419640"/>
                  <a:pt x="3843085" y="1421339"/>
                </a:cubicBezTo>
                <a:close/>
                <a:moveTo>
                  <a:pt x="3827519" y="408"/>
                </a:moveTo>
                <a:cubicBezTo>
                  <a:pt x="4633179" y="12226"/>
                  <a:pt x="5439617" y="281282"/>
                  <a:pt x="6115166" y="817658"/>
                </a:cubicBezTo>
                <a:lnTo>
                  <a:pt x="5236175" y="1924722"/>
                </a:lnTo>
                <a:cubicBezTo>
                  <a:pt x="4270950" y="1158348"/>
                  <a:pt x="2878265" y="1264995"/>
                  <a:pt x="2040983" y="2169399"/>
                </a:cubicBezTo>
                <a:cubicBezTo>
                  <a:pt x="1203701" y="3073803"/>
                  <a:pt x="1204554" y="4470565"/>
                  <a:pt x="2042940" y="5373945"/>
                </a:cubicBezTo>
                <a:cubicBezTo>
                  <a:pt x="2881326" y="6277325"/>
                  <a:pt x="4274141" y="6382271"/>
                  <a:pt x="5238429" y="5614719"/>
                </a:cubicBezTo>
                <a:lnTo>
                  <a:pt x="6118772" y="6720710"/>
                </a:lnTo>
                <a:cubicBezTo>
                  <a:pt x="4576158" y="7948597"/>
                  <a:pt x="2348011" y="7780710"/>
                  <a:pt x="1006807" y="6335533"/>
                </a:cubicBezTo>
                <a:cubicBezTo>
                  <a:pt x="-334397" y="4890355"/>
                  <a:pt x="-335761" y="2655893"/>
                  <a:pt x="1003676" y="1209079"/>
                </a:cubicBezTo>
                <a:cubicBezTo>
                  <a:pt x="1757110" y="395246"/>
                  <a:pt x="2791671" y="-14788"/>
                  <a:pt x="3827519" y="408"/>
                </a:cubicBezTo>
                <a:close/>
              </a:path>
            </a:pathLst>
          </a:custGeom>
          <a:solidFill>
            <a:schemeClr val="bg1">
              <a:lumMod val="95000"/>
            </a:schemeClr>
          </a:solidFill>
        </p:spPr>
        <p:txBody>
          <a:bodyPr wrap="square">
            <a:noAutofit/>
          </a:bodyPr>
          <a:lstStyle>
            <a:lvl1pPr>
              <a:defRPr sz="12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40161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FA1364-0E22-4066-9A8F-4B553FB6BDDA}"/>
              </a:ext>
            </a:extLst>
          </p:cNvPr>
          <p:cNvSpPr>
            <a:spLocks noGrp="1"/>
          </p:cNvSpPr>
          <p:nvPr>
            <p:ph type="pic" sz="quarter" idx="17" hasCustomPrompt="1"/>
          </p:nvPr>
        </p:nvSpPr>
        <p:spPr>
          <a:xfrm>
            <a:off x="-1849607" y="217238"/>
            <a:ext cx="6140534" cy="6140534"/>
          </a:xfrm>
          <a:custGeom>
            <a:avLst/>
            <a:gdLst>
              <a:gd name="connsiteX0" fmla="*/ 3070267 w 6140534"/>
              <a:gd name="connsiteY0" fmla="*/ 0 h 6140534"/>
              <a:gd name="connsiteX1" fmla="*/ 6140534 w 6140534"/>
              <a:gd name="connsiteY1" fmla="*/ 3070267 h 6140534"/>
              <a:gd name="connsiteX2" fmla="*/ 3070267 w 6140534"/>
              <a:gd name="connsiteY2" fmla="*/ 6140534 h 6140534"/>
              <a:gd name="connsiteX3" fmla="*/ 0 w 6140534"/>
              <a:gd name="connsiteY3" fmla="*/ 3070267 h 6140534"/>
              <a:gd name="connsiteX4" fmla="*/ 3070267 w 6140534"/>
              <a:gd name="connsiteY4" fmla="*/ 0 h 614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534" h="6140534">
                <a:moveTo>
                  <a:pt x="3070267" y="0"/>
                </a:moveTo>
                <a:cubicBezTo>
                  <a:pt x="4765929" y="0"/>
                  <a:pt x="6140534" y="1374605"/>
                  <a:pt x="6140534" y="3070267"/>
                </a:cubicBezTo>
                <a:cubicBezTo>
                  <a:pt x="6140534" y="4765929"/>
                  <a:pt x="4765929" y="6140534"/>
                  <a:pt x="3070267" y="6140534"/>
                </a:cubicBezTo>
                <a:cubicBezTo>
                  <a:pt x="1374605" y="6140534"/>
                  <a:pt x="0" y="4765929"/>
                  <a:pt x="0" y="3070267"/>
                </a:cubicBezTo>
                <a:cubicBezTo>
                  <a:pt x="0" y="1374605"/>
                  <a:pt x="1374605" y="0"/>
                  <a:pt x="307026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194752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77728B-9B64-4E44-9DA1-38DF240F80B1}"/>
              </a:ext>
            </a:extLst>
          </p:cNvPr>
          <p:cNvSpPr>
            <a:spLocks noGrp="1"/>
          </p:cNvSpPr>
          <p:nvPr>
            <p:ph type="pic" sz="quarter" idx="17" hasCustomPrompt="1"/>
          </p:nvPr>
        </p:nvSpPr>
        <p:spPr>
          <a:xfrm>
            <a:off x="623541" y="61367"/>
            <a:ext cx="7202093" cy="6552671"/>
          </a:xfrm>
          <a:custGeom>
            <a:avLst/>
            <a:gdLst>
              <a:gd name="connsiteX0" fmla="*/ 6872771 w 7202093"/>
              <a:gd name="connsiteY0" fmla="*/ 3841648 h 6552671"/>
              <a:gd name="connsiteX1" fmla="*/ 7105637 w 7202093"/>
              <a:gd name="connsiteY1" fmla="*/ 3938104 h 6552671"/>
              <a:gd name="connsiteX2" fmla="*/ 7105637 w 7202093"/>
              <a:gd name="connsiteY2" fmla="*/ 4403835 h 6552671"/>
              <a:gd name="connsiteX3" fmla="*/ 5485075 w 7202093"/>
              <a:gd name="connsiteY3" fmla="*/ 6024398 h 6552671"/>
              <a:gd name="connsiteX4" fmla="*/ 5019343 w 7202093"/>
              <a:gd name="connsiteY4" fmla="*/ 6024398 h 6552671"/>
              <a:gd name="connsiteX5" fmla="*/ 5019342 w 7202093"/>
              <a:gd name="connsiteY5" fmla="*/ 5558665 h 6552671"/>
              <a:gd name="connsiteX6" fmla="*/ 6639905 w 7202093"/>
              <a:gd name="connsiteY6" fmla="*/ 3938104 h 6552671"/>
              <a:gd name="connsiteX7" fmla="*/ 6872771 w 7202093"/>
              <a:gd name="connsiteY7" fmla="*/ 3841648 h 6552671"/>
              <a:gd name="connsiteX8" fmla="*/ 5903991 w 7202093"/>
              <a:gd name="connsiteY8" fmla="*/ 3443448 h 6552671"/>
              <a:gd name="connsiteX9" fmla="*/ 6213843 w 7202093"/>
              <a:gd name="connsiteY9" fmla="*/ 3571792 h 6552671"/>
              <a:gd name="connsiteX10" fmla="*/ 6213843 w 7202093"/>
              <a:gd name="connsiteY10" fmla="*/ 4191498 h 6552671"/>
              <a:gd name="connsiteX11" fmla="*/ 4057515 w 7202093"/>
              <a:gd name="connsiteY11" fmla="*/ 6347824 h 6552671"/>
              <a:gd name="connsiteX12" fmla="*/ 3437810 w 7202093"/>
              <a:gd name="connsiteY12" fmla="*/ 6347824 h 6552671"/>
              <a:gd name="connsiteX13" fmla="*/ 3437811 w 7202093"/>
              <a:gd name="connsiteY13" fmla="*/ 5728120 h 6552671"/>
              <a:gd name="connsiteX14" fmla="*/ 5594138 w 7202093"/>
              <a:gd name="connsiteY14" fmla="*/ 3571793 h 6552671"/>
              <a:gd name="connsiteX15" fmla="*/ 5903991 w 7202093"/>
              <a:gd name="connsiteY15" fmla="*/ 3443448 h 6552671"/>
              <a:gd name="connsiteX16" fmla="*/ 6475528 w 7202093"/>
              <a:gd name="connsiteY16" fmla="*/ 1459833 h 6552671"/>
              <a:gd name="connsiteX17" fmla="*/ 6785380 w 7202093"/>
              <a:gd name="connsiteY17" fmla="*/ 1588177 h 6552671"/>
              <a:gd name="connsiteX18" fmla="*/ 6785380 w 7202093"/>
              <a:gd name="connsiteY18" fmla="*/ 2207883 h 6552671"/>
              <a:gd name="connsiteX19" fmla="*/ 2568936 w 7202093"/>
              <a:gd name="connsiteY19" fmla="*/ 6424326 h 6552671"/>
              <a:gd name="connsiteX20" fmla="*/ 1949231 w 7202093"/>
              <a:gd name="connsiteY20" fmla="*/ 6424326 h 6552671"/>
              <a:gd name="connsiteX21" fmla="*/ 1949231 w 7202093"/>
              <a:gd name="connsiteY21" fmla="*/ 5804621 h 6552671"/>
              <a:gd name="connsiteX22" fmla="*/ 6165675 w 7202093"/>
              <a:gd name="connsiteY22" fmla="*/ 1588177 h 6552671"/>
              <a:gd name="connsiteX23" fmla="*/ 6475528 w 7202093"/>
              <a:gd name="connsiteY23" fmla="*/ 1459833 h 6552671"/>
              <a:gd name="connsiteX24" fmla="*/ 1884428 w 7202093"/>
              <a:gd name="connsiteY24" fmla="*/ 518962 h 6552671"/>
              <a:gd name="connsiteX25" fmla="*/ 2160206 w 7202093"/>
              <a:gd name="connsiteY25" fmla="*/ 633193 h 6552671"/>
              <a:gd name="connsiteX26" fmla="*/ 2160207 w 7202093"/>
              <a:gd name="connsiteY26" fmla="*/ 633192 h 6552671"/>
              <a:gd name="connsiteX27" fmla="*/ 2160206 w 7202093"/>
              <a:gd name="connsiteY27" fmla="*/ 1184749 h 6552671"/>
              <a:gd name="connsiteX28" fmla="*/ 928760 w 7202093"/>
              <a:gd name="connsiteY28" fmla="*/ 2416194 h 6552671"/>
              <a:gd name="connsiteX29" fmla="*/ 438385 w 7202093"/>
              <a:gd name="connsiteY29" fmla="*/ 2466170 h 6552671"/>
              <a:gd name="connsiteX30" fmla="*/ 377203 w 7202093"/>
              <a:gd name="connsiteY30" fmla="*/ 2416194 h 6552671"/>
              <a:gd name="connsiteX31" fmla="*/ 327227 w 7202093"/>
              <a:gd name="connsiteY31" fmla="*/ 2355012 h 6552671"/>
              <a:gd name="connsiteX32" fmla="*/ 377204 w 7202093"/>
              <a:gd name="connsiteY32" fmla="*/ 1864638 h 6552671"/>
              <a:gd name="connsiteX33" fmla="*/ 1608650 w 7202093"/>
              <a:gd name="connsiteY33" fmla="*/ 633193 h 6552671"/>
              <a:gd name="connsiteX34" fmla="*/ 1884428 w 7202093"/>
              <a:gd name="connsiteY34" fmla="*/ 518962 h 6552671"/>
              <a:gd name="connsiteX35" fmla="*/ 4600892 w 7202093"/>
              <a:gd name="connsiteY35" fmla="*/ 510315 h 6552671"/>
              <a:gd name="connsiteX36" fmla="*/ 4910744 w 7202093"/>
              <a:gd name="connsiteY36" fmla="*/ 638659 h 6552671"/>
              <a:gd name="connsiteX37" fmla="*/ 4910744 w 7202093"/>
              <a:gd name="connsiteY37" fmla="*/ 1258365 h 6552671"/>
              <a:gd name="connsiteX38" fmla="*/ 976762 w 7202093"/>
              <a:gd name="connsiteY38" fmla="*/ 5192347 h 6552671"/>
              <a:gd name="connsiteX39" fmla="*/ 357056 w 7202093"/>
              <a:gd name="connsiteY39" fmla="*/ 5192347 h 6552671"/>
              <a:gd name="connsiteX40" fmla="*/ 357056 w 7202093"/>
              <a:gd name="connsiteY40" fmla="*/ 4572642 h 6552671"/>
              <a:gd name="connsiteX41" fmla="*/ 4291039 w 7202093"/>
              <a:gd name="connsiteY41" fmla="*/ 638659 h 6552671"/>
              <a:gd name="connsiteX42" fmla="*/ 4600892 w 7202093"/>
              <a:gd name="connsiteY42" fmla="*/ 510315 h 6552671"/>
              <a:gd name="connsiteX43" fmla="*/ 6192511 w 7202093"/>
              <a:gd name="connsiteY43" fmla="*/ 330774 h 6552671"/>
              <a:gd name="connsiteX44" fmla="*/ 6502362 w 7202093"/>
              <a:gd name="connsiteY44" fmla="*/ 459118 h 6552671"/>
              <a:gd name="connsiteX45" fmla="*/ 6502362 w 7202093"/>
              <a:gd name="connsiteY45" fmla="*/ 1078824 h 6552671"/>
              <a:gd name="connsiteX46" fmla="*/ 1326096 w 7202093"/>
              <a:gd name="connsiteY46" fmla="*/ 6255089 h 6552671"/>
              <a:gd name="connsiteX47" fmla="*/ 706390 w 7202093"/>
              <a:gd name="connsiteY47" fmla="*/ 6255089 h 6552671"/>
              <a:gd name="connsiteX48" fmla="*/ 706390 w 7202093"/>
              <a:gd name="connsiteY48" fmla="*/ 5635385 h 6552671"/>
              <a:gd name="connsiteX49" fmla="*/ 5882658 w 7202093"/>
              <a:gd name="connsiteY49" fmla="*/ 459118 h 6552671"/>
              <a:gd name="connsiteX50" fmla="*/ 6192511 w 7202093"/>
              <a:gd name="connsiteY50" fmla="*/ 330774 h 6552671"/>
              <a:gd name="connsiteX51" fmla="*/ 3699126 w 7202093"/>
              <a:gd name="connsiteY51" fmla="*/ 0 h 6552671"/>
              <a:gd name="connsiteX52" fmla="*/ 4008979 w 7202093"/>
              <a:gd name="connsiteY52" fmla="*/ 128346 h 6552671"/>
              <a:gd name="connsiteX53" fmla="*/ 4008979 w 7202093"/>
              <a:gd name="connsiteY53" fmla="*/ 748051 h 6552671"/>
              <a:gd name="connsiteX54" fmla="*/ 748050 w 7202093"/>
              <a:gd name="connsiteY54" fmla="*/ 4008979 h 6552671"/>
              <a:gd name="connsiteX55" fmla="*/ 128345 w 7202093"/>
              <a:gd name="connsiteY55" fmla="*/ 4008978 h 6552671"/>
              <a:gd name="connsiteX56" fmla="*/ 128345 w 7202093"/>
              <a:gd name="connsiteY56" fmla="*/ 3389274 h 6552671"/>
              <a:gd name="connsiteX57" fmla="*/ 3389273 w 7202093"/>
              <a:gd name="connsiteY57" fmla="*/ 128346 h 6552671"/>
              <a:gd name="connsiteX58" fmla="*/ 3699126 w 7202093"/>
              <a:gd name="connsiteY58" fmla="*/ 0 h 65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02093" h="6552671">
                <a:moveTo>
                  <a:pt x="6872771" y="3841648"/>
                </a:moveTo>
                <a:cubicBezTo>
                  <a:pt x="6957051" y="3841648"/>
                  <a:pt x="7041333" y="3873799"/>
                  <a:pt x="7105637" y="3938104"/>
                </a:cubicBezTo>
                <a:cubicBezTo>
                  <a:pt x="7234246" y="4066712"/>
                  <a:pt x="7234246" y="4275227"/>
                  <a:pt x="7105637" y="4403835"/>
                </a:cubicBezTo>
                <a:lnTo>
                  <a:pt x="5485075" y="6024398"/>
                </a:lnTo>
                <a:cubicBezTo>
                  <a:pt x="5356467" y="6153006"/>
                  <a:pt x="5147951" y="6153005"/>
                  <a:pt x="5019343" y="6024398"/>
                </a:cubicBezTo>
                <a:cubicBezTo>
                  <a:pt x="4890734" y="5895788"/>
                  <a:pt x="4890734" y="5687273"/>
                  <a:pt x="5019342" y="5558665"/>
                </a:cubicBezTo>
                <a:lnTo>
                  <a:pt x="6639905" y="3938104"/>
                </a:lnTo>
                <a:cubicBezTo>
                  <a:pt x="6704208" y="3873800"/>
                  <a:pt x="6788490" y="3841647"/>
                  <a:pt x="6872771" y="3841648"/>
                </a:cubicBezTo>
                <a:close/>
                <a:moveTo>
                  <a:pt x="5903991" y="3443448"/>
                </a:moveTo>
                <a:cubicBezTo>
                  <a:pt x="6016135" y="3443448"/>
                  <a:pt x="6128280" y="3486228"/>
                  <a:pt x="6213843" y="3571792"/>
                </a:cubicBezTo>
                <a:cubicBezTo>
                  <a:pt x="6384971" y="3742919"/>
                  <a:pt x="6384971" y="4020371"/>
                  <a:pt x="6213843" y="4191498"/>
                </a:cubicBezTo>
                <a:lnTo>
                  <a:pt x="4057515" y="6347824"/>
                </a:lnTo>
                <a:cubicBezTo>
                  <a:pt x="3886388" y="6518952"/>
                  <a:pt x="3608937" y="6518952"/>
                  <a:pt x="3437810" y="6347824"/>
                </a:cubicBezTo>
                <a:cubicBezTo>
                  <a:pt x="3266683" y="6176697"/>
                  <a:pt x="3266684" y="5899247"/>
                  <a:pt x="3437811" y="5728120"/>
                </a:cubicBezTo>
                <a:lnTo>
                  <a:pt x="5594138" y="3571793"/>
                </a:lnTo>
                <a:cubicBezTo>
                  <a:pt x="5679702" y="3486229"/>
                  <a:pt x="5791845" y="3443448"/>
                  <a:pt x="5903991" y="3443448"/>
                </a:cubicBezTo>
                <a:close/>
                <a:moveTo>
                  <a:pt x="6475528" y="1459833"/>
                </a:moveTo>
                <a:cubicBezTo>
                  <a:pt x="6587672" y="1459833"/>
                  <a:pt x="6699817" y="1502614"/>
                  <a:pt x="6785380" y="1588177"/>
                </a:cubicBezTo>
                <a:cubicBezTo>
                  <a:pt x="6956507" y="1759304"/>
                  <a:pt x="6956507" y="2036756"/>
                  <a:pt x="6785380" y="2207883"/>
                </a:cubicBezTo>
                <a:lnTo>
                  <a:pt x="2568936" y="6424326"/>
                </a:lnTo>
                <a:cubicBezTo>
                  <a:pt x="2397810" y="6595453"/>
                  <a:pt x="2120358" y="6595453"/>
                  <a:pt x="1949231" y="6424326"/>
                </a:cubicBezTo>
                <a:cubicBezTo>
                  <a:pt x="1778104" y="6253199"/>
                  <a:pt x="1778104" y="5975747"/>
                  <a:pt x="1949231" y="5804621"/>
                </a:cubicBezTo>
                <a:lnTo>
                  <a:pt x="6165675" y="1588177"/>
                </a:lnTo>
                <a:cubicBezTo>
                  <a:pt x="6251238" y="1502614"/>
                  <a:pt x="6363383" y="1459833"/>
                  <a:pt x="6475528" y="1459833"/>
                </a:cubicBezTo>
                <a:close/>
                <a:moveTo>
                  <a:pt x="1884428" y="518962"/>
                </a:moveTo>
                <a:cubicBezTo>
                  <a:pt x="1984240" y="518962"/>
                  <a:pt x="2084052" y="557040"/>
                  <a:pt x="2160206" y="633193"/>
                </a:cubicBezTo>
                <a:lnTo>
                  <a:pt x="2160207" y="633192"/>
                </a:lnTo>
                <a:cubicBezTo>
                  <a:pt x="2312513" y="785500"/>
                  <a:pt x="2312513" y="1032441"/>
                  <a:pt x="2160206" y="1184749"/>
                </a:cubicBezTo>
                <a:lnTo>
                  <a:pt x="928760" y="2416194"/>
                </a:lnTo>
                <a:cubicBezTo>
                  <a:pt x="795491" y="2549464"/>
                  <a:pt x="589768" y="2566122"/>
                  <a:pt x="438385" y="2466170"/>
                </a:cubicBezTo>
                <a:lnTo>
                  <a:pt x="377203" y="2416194"/>
                </a:lnTo>
                <a:lnTo>
                  <a:pt x="327227" y="2355012"/>
                </a:lnTo>
                <a:cubicBezTo>
                  <a:pt x="227275" y="2203629"/>
                  <a:pt x="243935" y="1997907"/>
                  <a:pt x="377204" y="1864638"/>
                </a:cubicBezTo>
                <a:lnTo>
                  <a:pt x="1608650" y="633193"/>
                </a:lnTo>
                <a:cubicBezTo>
                  <a:pt x="1684803" y="557038"/>
                  <a:pt x="1784616" y="518962"/>
                  <a:pt x="1884428" y="518962"/>
                </a:cubicBezTo>
                <a:close/>
                <a:moveTo>
                  <a:pt x="4600892" y="510315"/>
                </a:moveTo>
                <a:cubicBezTo>
                  <a:pt x="4713036" y="510314"/>
                  <a:pt x="4825181" y="553096"/>
                  <a:pt x="4910744" y="638659"/>
                </a:cubicBezTo>
                <a:cubicBezTo>
                  <a:pt x="5081871" y="809786"/>
                  <a:pt x="5081871" y="1087238"/>
                  <a:pt x="4910744" y="1258365"/>
                </a:cubicBezTo>
                <a:lnTo>
                  <a:pt x="976762" y="5192347"/>
                </a:lnTo>
                <a:cubicBezTo>
                  <a:pt x="805635" y="5363474"/>
                  <a:pt x="528183" y="5363474"/>
                  <a:pt x="357056" y="5192347"/>
                </a:cubicBezTo>
                <a:cubicBezTo>
                  <a:pt x="185929" y="5021220"/>
                  <a:pt x="185929" y="4743769"/>
                  <a:pt x="357056" y="4572642"/>
                </a:cubicBezTo>
                <a:lnTo>
                  <a:pt x="4291039" y="638659"/>
                </a:lnTo>
                <a:cubicBezTo>
                  <a:pt x="4376602" y="553096"/>
                  <a:pt x="4488748" y="510314"/>
                  <a:pt x="4600892" y="510315"/>
                </a:cubicBezTo>
                <a:close/>
                <a:moveTo>
                  <a:pt x="6192511" y="330774"/>
                </a:moveTo>
                <a:cubicBezTo>
                  <a:pt x="6304654" y="330774"/>
                  <a:pt x="6416799" y="373555"/>
                  <a:pt x="6502362" y="459118"/>
                </a:cubicBezTo>
                <a:cubicBezTo>
                  <a:pt x="6673489" y="630245"/>
                  <a:pt x="6673489" y="907697"/>
                  <a:pt x="6502362" y="1078824"/>
                </a:cubicBezTo>
                <a:lnTo>
                  <a:pt x="1326096" y="6255089"/>
                </a:lnTo>
                <a:cubicBezTo>
                  <a:pt x="1154969" y="6426217"/>
                  <a:pt x="877517" y="6426216"/>
                  <a:pt x="706390" y="6255089"/>
                </a:cubicBezTo>
                <a:cubicBezTo>
                  <a:pt x="535265" y="6083963"/>
                  <a:pt x="535263" y="5806511"/>
                  <a:pt x="706390" y="5635385"/>
                </a:cubicBezTo>
                <a:lnTo>
                  <a:pt x="5882658" y="459118"/>
                </a:lnTo>
                <a:cubicBezTo>
                  <a:pt x="5968221" y="373555"/>
                  <a:pt x="6080365" y="330774"/>
                  <a:pt x="6192511" y="330774"/>
                </a:cubicBezTo>
                <a:close/>
                <a:moveTo>
                  <a:pt x="3699126" y="0"/>
                </a:moveTo>
                <a:cubicBezTo>
                  <a:pt x="3811270" y="1"/>
                  <a:pt x="3923416" y="42783"/>
                  <a:pt x="4008979" y="128346"/>
                </a:cubicBezTo>
                <a:cubicBezTo>
                  <a:pt x="4180106" y="299473"/>
                  <a:pt x="4180106" y="576924"/>
                  <a:pt x="4008979" y="748051"/>
                </a:cubicBezTo>
                <a:lnTo>
                  <a:pt x="748050" y="4008979"/>
                </a:lnTo>
                <a:cubicBezTo>
                  <a:pt x="576924" y="4180106"/>
                  <a:pt x="299472" y="4180106"/>
                  <a:pt x="128345" y="4008978"/>
                </a:cubicBezTo>
                <a:cubicBezTo>
                  <a:pt x="-42782" y="3837852"/>
                  <a:pt x="-42781" y="3560400"/>
                  <a:pt x="128345" y="3389274"/>
                </a:cubicBezTo>
                <a:lnTo>
                  <a:pt x="3389273" y="128346"/>
                </a:lnTo>
                <a:cubicBezTo>
                  <a:pt x="3474837" y="42783"/>
                  <a:pt x="3586982" y="1"/>
                  <a:pt x="369912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660493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
        <p:nvSpPr>
          <p:cNvPr id="7" name="Picture Placeholder 6">
            <a:extLst>
              <a:ext uri="{FF2B5EF4-FFF2-40B4-BE49-F238E27FC236}">
                <a16:creationId xmlns:a16="http://schemas.microsoft.com/office/drawing/2014/main" id="{B80596DF-EC7D-4222-9AFC-FBBAC413E601}"/>
              </a:ext>
            </a:extLst>
          </p:cNvPr>
          <p:cNvSpPr>
            <a:spLocks noGrp="1"/>
          </p:cNvSpPr>
          <p:nvPr>
            <p:ph type="pic" sz="quarter" idx="17" hasCustomPrompt="1"/>
          </p:nvPr>
        </p:nvSpPr>
        <p:spPr>
          <a:xfrm>
            <a:off x="3461661" y="2"/>
            <a:ext cx="8730341" cy="6858001"/>
          </a:xfrm>
          <a:custGeom>
            <a:avLst/>
            <a:gdLst>
              <a:gd name="connsiteX0" fmla="*/ 5095779 w 8730341"/>
              <a:gd name="connsiteY0" fmla="*/ 4635220 h 6858001"/>
              <a:gd name="connsiteX1" fmla="*/ 5673812 w 8730341"/>
              <a:gd name="connsiteY1" fmla="*/ 4874649 h 6858001"/>
              <a:gd name="connsiteX2" fmla="*/ 5673812 w 8730341"/>
              <a:gd name="connsiteY2" fmla="*/ 6030712 h 6858001"/>
              <a:gd name="connsiteX3" fmla="*/ 4846523 w 8730341"/>
              <a:gd name="connsiteY3" fmla="*/ 6858001 h 6858001"/>
              <a:gd name="connsiteX4" fmla="*/ 2534397 w 8730341"/>
              <a:gd name="connsiteY4" fmla="*/ 6858001 h 6858001"/>
              <a:gd name="connsiteX5" fmla="*/ 4517749 w 8730341"/>
              <a:gd name="connsiteY5" fmla="*/ 4874649 h 6858001"/>
              <a:gd name="connsiteX6" fmla="*/ 5095779 w 8730341"/>
              <a:gd name="connsiteY6" fmla="*/ 4635220 h 6858001"/>
              <a:gd name="connsiteX7" fmla="*/ 8730340 w 8730341"/>
              <a:gd name="connsiteY7" fmla="*/ 3229341 h 6858001"/>
              <a:gd name="connsiteX8" fmla="*/ 8730340 w 8730341"/>
              <a:gd name="connsiteY8" fmla="*/ 5541467 h 6858001"/>
              <a:gd name="connsiteX9" fmla="*/ 7413808 w 8730341"/>
              <a:gd name="connsiteY9" fmla="*/ 6857999 h 6858001"/>
              <a:gd name="connsiteX10" fmla="*/ 5405687 w 8730341"/>
              <a:gd name="connsiteY10" fmla="*/ 6857999 h 6858001"/>
              <a:gd name="connsiteX11" fmla="*/ 5416983 w 8730341"/>
              <a:gd name="connsiteY11" fmla="*/ 6740135 h 6858001"/>
              <a:gd name="connsiteX12" fmla="*/ 5641448 w 8730341"/>
              <a:gd name="connsiteY12" fmla="*/ 6318233 h 6858001"/>
              <a:gd name="connsiteX13" fmla="*/ 5229964 w 8730341"/>
              <a:gd name="connsiteY13" fmla="*/ 1966639 h 6858001"/>
              <a:gd name="connsiteX14" fmla="*/ 5807995 w 8730341"/>
              <a:gd name="connsiteY14" fmla="*/ 2206067 h 6858001"/>
              <a:gd name="connsiteX15" fmla="*/ 5807995 w 8730341"/>
              <a:gd name="connsiteY15" fmla="*/ 3362130 h 6858001"/>
              <a:gd name="connsiteX16" fmla="*/ 2312126 w 8730341"/>
              <a:gd name="connsiteY16" fmla="*/ 6857999 h 6858001"/>
              <a:gd name="connsiteX17" fmla="*/ 0 w 8730341"/>
              <a:gd name="connsiteY17" fmla="*/ 6857999 h 6858001"/>
              <a:gd name="connsiteX18" fmla="*/ 4651932 w 8730341"/>
              <a:gd name="connsiteY18" fmla="*/ 2206067 h 6858001"/>
              <a:gd name="connsiteX19" fmla="*/ 5229964 w 8730341"/>
              <a:gd name="connsiteY19" fmla="*/ 1966639 h 6858001"/>
              <a:gd name="connsiteX20" fmla="*/ 8730339 w 8730341"/>
              <a:gd name="connsiteY20" fmla="*/ 694947 h 6858001"/>
              <a:gd name="connsiteX21" fmla="*/ 8730339 w 8730341"/>
              <a:gd name="connsiteY21" fmla="*/ 3007073 h 6858001"/>
              <a:gd name="connsiteX22" fmla="*/ 6931694 w 8730341"/>
              <a:gd name="connsiteY22" fmla="*/ 4805718 h 6858001"/>
              <a:gd name="connsiteX23" fmla="*/ 5775631 w 8730341"/>
              <a:gd name="connsiteY23" fmla="*/ 4805718 h 6858001"/>
              <a:gd name="connsiteX24" fmla="*/ 5775631 w 8730341"/>
              <a:gd name="connsiteY24" fmla="*/ 3649655 h 6858001"/>
              <a:gd name="connsiteX25" fmla="*/ 6890893 w 8730341"/>
              <a:gd name="connsiteY25" fmla="*/ 1 h 6858001"/>
              <a:gd name="connsiteX26" fmla="*/ 8730341 w 8730341"/>
              <a:gd name="connsiteY26" fmla="*/ 1 h 6858001"/>
              <a:gd name="connsiteX27" fmla="*/ 8730341 w 8730341"/>
              <a:gd name="connsiteY27" fmla="*/ 472678 h 6858001"/>
              <a:gd name="connsiteX28" fmla="*/ 8596158 w 8730341"/>
              <a:gd name="connsiteY28" fmla="*/ 606860 h 6858001"/>
              <a:gd name="connsiteX29" fmla="*/ 8596158 w 8730341"/>
              <a:gd name="connsiteY29" fmla="*/ 633725 h 6858001"/>
              <a:gd name="connsiteX30" fmla="*/ 8569294 w 8730341"/>
              <a:gd name="connsiteY30" fmla="*/ 633725 h 6858001"/>
              <a:gd name="connsiteX31" fmla="*/ 7065879 w 8730341"/>
              <a:gd name="connsiteY31" fmla="*/ 2137139 h 6858001"/>
              <a:gd name="connsiteX32" fmla="*/ 5909815 w 8730341"/>
              <a:gd name="connsiteY32" fmla="*/ 2137139 h 6858001"/>
              <a:gd name="connsiteX33" fmla="*/ 5909816 w 8730341"/>
              <a:gd name="connsiteY33" fmla="*/ 981077 h 6858001"/>
              <a:gd name="connsiteX34" fmla="*/ 4380139 w 8730341"/>
              <a:gd name="connsiteY34" fmla="*/ 0 h 6858001"/>
              <a:gd name="connsiteX35" fmla="*/ 6692265 w 8730341"/>
              <a:gd name="connsiteY35" fmla="*/ 0 h 6858001"/>
              <a:gd name="connsiteX36" fmla="*/ 3387178 w 8730341"/>
              <a:gd name="connsiteY36" fmla="*/ 3305085 h 6858001"/>
              <a:gd name="connsiteX37" fmla="*/ 2231115 w 8730341"/>
              <a:gd name="connsiteY37" fmla="*/ 3305085 h 6858001"/>
              <a:gd name="connsiteX38" fmla="*/ 2231115 w 8730341"/>
              <a:gd name="connsiteY38" fmla="*/ 214902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30341" h="6858001">
                <a:moveTo>
                  <a:pt x="5095779" y="4635220"/>
                </a:moveTo>
                <a:cubicBezTo>
                  <a:pt x="5304985" y="4635220"/>
                  <a:pt x="5514192" y="4715029"/>
                  <a:pt x="5673812" y="4874649"/>
                </a:cubicBezTo>
                <a:cubicBezTo>
                  <a:pt x="5993050" y="5193886"/>
                  <a:pt x="5993048" y="5711473"/>
                  <a:pt x="5673812" y="6030712"/>
                </a:cubicBezTo>
                <a:lnTo>
                  <a:pt x="4846523" y="6858001"/>
                </a:lnTo>
                <a:lnTo>
                  <a:pt x="2534397" y="6858001"/>
                </a:lnTo>
                <a:lnTo>
                  <a:pt x="4517749" y="4874649"/>
                </a:lnTo>
                <a:cubicBezTo>
                  <a:pt x="4677369" y="4715030"/>
                  <a:pt x="4886575" y="4635220"/>
                  <a:pt x="5095779" y="4635220"/>
                </a:cubicBezTo>
                <a:close/>
                <a:moveTo>
                  <a:pt x="8730340" y="3229341"/>
                </a:moveTo>
                <a:lnTo>
                  <a:pt x="8730340" y="5541467"/>
                </a:lnTo>
                <a:lnTo>
                  <a:pt x="7413808" y="6857999"/>
                </a:lnTo>
                <a:lnTo>
                  <a:pt x="5405687" y="6857999"/>
                </a:lnTo>
                <a:lnTo>
                  <a:pt x="5416983" y="6740135"/>
                </a:lnTo>
                <a:cubicBezTo>
                  <a:pt x="5446913" y="6585555"/>
                  <a:pt x="5521733" y="6437948"/>
                  <a:pt x="5641448" y="6318233"/>
                </a:cubicBezTo>
                <a:close/>
                <a:moveTo>
                  <a:pt x="5229964" y="1966639"/>
                </a:moveTo>
                <a:cubicBezTo>
                  <a:pt x="5439170" y="1966639"/>
                  <a:pt x="5648375" y="2046449"/>
                  <a:pt x="5807995" y="2206067"/>
                </a:cubicBezTo>
                <a:cubicBezTo>
                  <a:pt x="6127232" y="2525306"/>
                  <a:pt x="6127232" y="3042893"/>
                  <a:pt x="5807995" y="3362130"/>
                </a:cubicBezTo>
                <a:lnTo>
                  <a:pt x="2312126" y="6857999"/>
                </a:lnTo>
                <a:lnTo>
                  <a:pt x="0" y="6857999"/>
                </a:lnTo>
                <a:lnTo>
                  <a:pt x="4651932" y="2206067"/>
                </a:lnTo>
                <a:cubicBezTo>
                  <a:pt x="4811551" y="2046448"/>
                  <a:pt x="5020755" y="1966639"/>
                  <a:pt x="5229964" y="1966639"/>
                </a:cubicBezTo>
                <a:close/>
                <a:moveTo>
                  <a:pt x="8730339" y="694947"/>
                </a:moveTo>
                <a:lnTo>
                  <a:pt x="8730339" y="3007073"/>
                </a:lnTo>
                <a:lnTo>
                  <a:pt x="6931694" y="4805718"/>
                </a:lnTo>
                <a:cubicBezTo>
                  <a:pt x="6612457" y="5124957"/>
                  <a:pt x="6094870" y="5124957"/>
                  <a:pt x="5775631" y="4805718"/>
                </a:cubicBezTo>
                <a:cubicBezTo>
                  <a:pt x="5456394" y="4486480"/>
                  <a:pt x="5456393" y="3968893"/>
                  <a:pt x="5775631" y="3649655"/>
                </a:cubicBezTo>
                <a:close/>
                <a:moveTo>
                  <a:pt x="6890893" y="1"/>
                </a:moveTo>
                <a:lnTo>
                  <a:pt x="8730341" y="1"/>
                </a:lnTo>
                <a:lnTo>
                  <a:pt x="8730341" y="472678"/>
                </a:lnTo>
                <a:lnTo>
                  <a:pt x="8596158" y="606860"/>
                </a:lnTo>
                <a:lnTo>
                  <a:pt x="8596158" y="633725"/>
                </a:lnTo>
                <a:lnTo>
                  <a:pt x="8569294" y="633725"/>
                </a:lnTo>
                <a:lnTo>
                  <a:pt x="7065879" y="2137139"/>
                </a:lnTo>
                <a:cubicBezTo>
                  <a:pt x="6746640" y="2456378"/>
                  <a:pt x="6229054" y="2456377"/>
                  <a:pt x="5909815" y="2137139"/>
                </a:cubicBezTo>
                <a:cubicBezTo>
                  <a:pt x="5590578" y="1817901"/>
                  <a:pt x="5590578" y="1300316"/>
                  <a:pt x="5909816" y="981077"/>
                </a:cubicBezTo>
                <a:close/>
                <a:moveTo>
                  <a:pt x="4380139" y="0"/>
                </a:moveTo>
                <a:lnTo>
                  <a:pt x="6692265" y="0"/>
                </a:lnTo>
                <a:lnTo>
                  <a:pt x="3387178" y="3305085"/>
                </a:lnTo>
                <a:cubicBezTo>
                  <a:pt x="3067940" y="3624323"/>
                  <a:pt x="2550353" y="3624323"/>
                  <a:pt x="2231115" y="3305085"/>
                </a:cubicBezTo>
                <a:cubicBezTo>
                  <a:pt x="1911877" y="2985847"/>
                  <a:pt x="1911877" y="2468260"/>
                  <a:pt x="2231115" y="2149022"/>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181847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76F4-4A7F-4D2A-B4D6-19299E9EBB38}"/>
              </a:ext>
            </a:extLst>
          </p:cNvPr>
          <p:cNvSpPr>
            <a:spLocks noGrp="1"/>
          </p:cNvSpPr>
          <p:nvPr>
            <p:ph type="title"/>
          </p:nvPr>
        </p:nvSpPr>
        <p:spPr/>
        <p:txBody>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DA180793-28A5-4086-97BA-15A0F4514A2F}"/>
              </a:ext>
            </a:extLst>
          </p:cNvPr>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9E56C-B88F-483C-A680-0F4A5254FD45}"/>
              </a:ext>
            </a:extLst>
          </p:cNvPr>
          <p:cNvSpPr>
            <a:spLocks noGrp="1"/>
          </p:cNvSpPr>
          <p:nvPr>
            <p:ph type="dt" sz="half" idx="10"/>
          </p:nvPr>
        </p:nvSpPr>
        <p:spPr/>
        <p:txBody>
          <a:bodyPr/>
          <a:lstStyle/>
          <a:p>
            <a:fld id="{1D63A053-1406-024B-BA3F-0C85E4BFDE7E}" type="datetime1">
              <a:rPr lang="en-CA" smtClean="0"/>
              <a:t>2023-10-10</a:t>
            </a:fld>
            <a:endParaRPr lang="en-US" dirty="0"/>
          </a:p>
        </p:txBody>
      </p:sp>
      <p:sp>
        <p:nvSpPr>
          <p:cNvPr id="5" name="Footer Placeholder 4">
            <a:extLst>
              <a:ext uri="{FF2B5EF4-FFF2-40B4-BE49-F238E27FC236}">
                <a16:creationId xmlns:a16="http://schemas.microsoft.com/office/drawing/2014/main" id="{7A5F9405-C8A4-4B37-B359-3329F9715B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7D91A4-B262-4EF2-B2C6-735314C8D83B}"/>
              </a:ext>
            </a:extLst>
          </p:cNvPr>
          <p:cNvSpPr>
            <a:spLocks noGrp="1"/>
          </p:cNvSpPr>
          <p:nvPr>
            <p:ph type="sldNum" sz="quarter" idx="12"/>
          </p:nvPr>
        </p:nvSpPr>
        <p:spPr>
          <a:xfrm>
            <a:off x="11619536" y="18129"/>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865176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3CC79-8353-4D6B-B1B1-72C6FD81B32C}"/>
              </a:ext>
            </a:extLst>
          </p:cNvPr>
          <p:cNvSpPr>
            <a:spLocks noGrp="1"/>
          </p:cNvSpPr>
          <p:nvPr>
            <p:ph type="pic" sz="quarter" idx="13"/>
          </p:nvPr>
        </p:nvSpPr>
        <p:spPr>
          <a:xfrm>
            <a:off x="-61723" y="1"/>
            <a:ext cx="12253723" cy="3200399"/>
          </a:xfrm>
          <a:custGeom>
            <a:avLst/>
            <a:gdLst>
              <a:gd name="connsiteX0" fmla="*/ 0 w 12253723"/>
              <a:gd name="connsiteY0" fmla="*/ 0 h 3200399"/>
              <a:gd name="connsiteX1" fmla="*/ 12253723 w 12253723"/>
              <a:gd name="connsiteY1" fmla="*/ 0 h 3200399"/>
              <a:gd name="connsiteX2" fmla="*/ 12253723 w 12253723"/>
              <a:gd name="connsiteY2" fmla="*/ 3200399 h 3200399"/>
              <a:gd name="connsiteX3" fmla="*/ 0 w 12253723"/>
              <a:gd name="connsiteY3" fmla="*/ 3200399 h 3200399"/>
            </a:gdLst>
            <a:ahLst/>
            <a:cxnLst>
              <a:cxn ang="0">
                <a:pos x="connsiteX0" y="connsiteY0"/>
              </a:cxn>
              <a:cxn ang="0">
                <a:pos x="connsiteX1" y="connsiteY1"/>
              </a:cxn>
              <a:cxn ang="0">
                <a:pos x="connsiteX2" y="connsiteY2"/>
              </a:cxn>
              <a:cxn ang="0">
                <a:pos x="connsiteX3" y="connsiteY3"/>
              </a:cxn>
            </a:cxnLst>
            <a:rect l="l" t="t" r="r" b="b"/>
            <a:pathLst>
              <a:path w="12253723" h="3200399">
                <a:moveTo>
                  <a:pt x="0" y="0"/>
                </a:moveTo>
                <a:lnTo>
                  <a:pt x="12253723" y="0"/>
                </a:lnTo>
                <a:lnTo>
                  <a:pt x="12253723" y="3200399"/>
                </a:lnTo>
                <a:lnTo>
                  <a:pt x="0" y="3200399"/>
                </a:lnTo>
                <a:close/>
              </a:path>
            </a:pathLst>
          </a:custGeom>
          <a:solidFill>
            <a:schemeClr val="bg1">
              <a:lumMod val="95000"/>
            </a:schemeClr>
          </a:solidFill>
        </p:spPr>
        <p:txBody>
          <a:bodyPr wrap="square">
            <a:noAutofit/>
          </a:bodyPr>
          <a:lstStyle>
            <a:lvl1pPr>
              <a:defRPr sz="12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655649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
        <p:nvSpPr>
          <p:cNvPr id="7" name="Picture Placeholder 6">
            <a:extLst>
              <a:ext uri="{FF2B5EF4-FFF2-40B4-BE49-F238E27FC236}">
                <a16:creationId xmlns:a16="http://schemas.microsoft.com/office/drawing/2014/main" id="{CAAA6EAB-A164-4571-B239-A2A05F443E3D}"/>
              </a:ext>
            </a:extLst>
          </p:cNvPr>
          <p:cNvSpPr>
            <a:spLocks noGrp="1"/>
          </p:cNvSpPr>
          <p:nvPr>
            <p:ph type="pic" sz="quarter" idx="17" hasCustomPrompt="1"/>
          </p:nvPr>
        </p:nvSpPr>
        <p:spPr>
          <a:xfrm>
            <a:off x="5193458" y="1"/>
            <a:ext cx="6998543" cy="6857999"/>
          </a:xfrm>
          <a:custGeom>
            <a:avLst/>
            <a:gdLst>
              <a:gd name="connsiteX0" fmla="*/ 1970396 w 6998543"/>
              <a:gd name="connsiteY0" fmla="*/ 0 h 6857999"/>
              <a:gd name="connsiteX1" fmla="*/ 6998543 w 6998543"/>
              <a:gd name="connsiteY1" fmla="*/ 0 h 6857999"/>
              <a:gd name="connsiteX2" fmla="*/ 6998543 w 6998543"/>
              <a:gd name="connsiteY2" fmla="*/ 6857999 h 6857999"/>
              <a:gd name="connsiteX3" fmla="*/ 0 w 69985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998543" h="6857999">
                <a:moveTo>
                  <a:pt x="1970396" y="0"/>
                </a:moveTo>
                <a:lnTo>
                  <a:pt x="6998543" y="0"/>
                </a:lnTo>
                <a:lnTo>
                  <a:pt x="6998543" y="6857999"/>
                </a:lnTo>
                <a:lnTo>
                  <a:pt x="0" y="6857999"/>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1655994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7CAEE0-C0EA-48D1-AF4B-18A5A44D57D7}"/>
              </a:ext>
            </a:extLst>
          </p:cNvPr>
          <p:cNvSpPr>
            <a:spLocks noGrp="1"/>
          </p:cNvSpPr>
          <p:nvPr>
            <p:ph type="pic" sz="quarter" idx="13"/>
          </p:nvPr>
        </p:nvSpPr>
        <p:spPr>
          <a:xfrm>
            <a:off x="4450452" y="903634"/>
            <a:ext cx="7741548" cy="5954366"/>
          </a:xfrm>
          <a:custGeom>
            <a:avLst/>
            <a:gdLst>
              <a:gd name="connsiteX0" fmla="*/ 0 w 8640958"/>
              <a:gd name="connsiteY0" fmla="*/ 0 h 5954366"/>
              <a:gd name="connsiteX1" fmla="*/ 8640958 w 8640958"/>
              <a:gd name="connsiteY1" fmla="*/ 0 h 5954366"/>
              <a:gd name="connsiteX2" fmla="*/ 8640958 w 8640958"/>
              <a:gd name="connsiteY2" fmla="*/ 5954366 h 5954366"/>
              <a:gd name="connsiteX3" fmla="*/ 0 w 8640958"/>
              <a:gd name="connsiteY3" fmla="*/ 5954366 h 5954366"/>
            </a:gdLst>
            <a:ahLst/>
            <a:cxnLst>
              <a:cxn ang="0">
                <a:pos x="connsiteX0" y="connsiteY0"/>
              </a:cxn>
              <a:cxn ang="0">
                <a:pos x="connsiteX1" y="connsiteY1"/>
              </a:cxn>
              <a:cxn ang="0">
                <a:pos x="connsiteX2" y="connsiteY2"/>
              </a:cxn>
              <a:cxn ang="0">
                <a:pos x="connsiteX3" y="connsiteY3"/>
              </a:cxn>
            </a:cxnLst>
            <a:rect l="l" t="t" r="r" b="b"/>
            <a:pathLst>
              <a:path w="8640958" h="5954366">
                <a:moveTo>
                  <a:pt x="0" y="0"/>
                </a:moveTo>
                <a:lnTo>
                  <a:pt x="8640958" y="0"/>
                </a:lnTo>
                <a:lnTo>
                  <a:pt x="8640958" y="5954366"/>
                </a:lnTo>
                <a:lnTo>
                  <a:pt x="0" y="5954366"/>
                </a:lnTo>
                <a:close/>
              </a:path>
            </a:pathLst>
          </a:custGeom>
          <a:noFill/>
        </p:spPr>
        <p:txBody>
          <a:bodyPr wrap="square">
            <a:noAutofit/>
          </a:bodyPr>
          <a:lstStyle>
            <a:lvl1pPr>
              <a:defRPr sz="1200">
                <a:solidFill>
                  <a:schemeClr val="tx2"/>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a:xfrm>
            <a:off x="11510894" y="301768"/>
            <a:ext cx="681106" cy="331957"/>
          </a:xfrm>
          <a:prstGeom prst="rect">
            <a:avLst/>
          </a:prstGeom>
        </p:spPr>
        <p:txBody>
          <a:bodyPr/>
          <a:lstStyle/>
          <a:p>
            <a:fld id="{768E7328-87B1-429D-83D1-230DDF05660F}" type="slidenum">
              <a:rPr lang="en-US" smtClean="0"/>
              <a:t>‹#›</a:t>
            </a:fld>
            <a:endParaRPr lang="en-US" dirty="0"/>
          </a:p>
        </p:txBody>
      </p:sp>
    </p:spTree>
    <p:extLst>
      <p:ext uri="{BB962C8B-B14F-4D97-AF65-F5344CB8AC3E}">
        <p14:creationId xmlns:p14="http://schemas.microsoft.com/office/powerpoint/2010/main" val="488979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6806A0-A64F-4095-BDE3-4C0234A4F177}"/>
              </a:ext>
            </a:extLst>
          </p:cNvPr>
          <p:cNvSpPr>
            <a:spLocks noGrp="1"/>
          </p:cNvSpPr>
          <p:nvPr>
            <p:ph type="pic" sz="quarter" idx="17" hasCustomPrompt="1"/>
          </p:nvPr>
        </p:nvSpPr>
        <p:spPr>
          <a:xfrm>
            <a:off x="5517419" y="1012590"/>
            <a:ext cx="6435594" cy="4832820"/>
          </a:xfrm>
          <a:custGeom>
            <a:avLst/>
            <a:gdLst>
              <a:gd name="connsiteX0" fmla="*/ 2812994 w 6435594"/>
              <a:gd name="connsiteY0" fmla="*/ 2233 h 4832820"/>
              <a:gd name="connsiteX1" fmla="*/ 4516590 w 6435594"/>
              <a:gd name="connsiteY1" fmla="*/ 490036 h 4832820"/>
              <a:gd name="connsiteX2" fmla="*/ 4595331 w 6435594"/>
              <a:gd name="connsiteY2" fmla="*/ 535497 h 4832820"/>
              <a:gd name="connsiteX3" fmla="*/ 5576319 w 6435594"/>
              <a:gd name="connsiteY3" fmla="*/ 1283017 h 4832820"/>
              <a:gd name="connsiteX4" fmla="*/ 6416449 w 6435594"/>
              <a:gd name="connsiteY4" fmla="*/ 2654727 h 4832820"/>
              <a:gd name="connsiteX5" fmla="*/ 5771365 w 6435594"/>
              <a:gd name="connsiteY5" fmla="*/ 4036545 h 4832820"/>
              <a:gd name="connsiteX6" fmla="*/ 4000087 w 6435594"/>
              <a:gd name="connsiteY6" fmla="*/ 3814752 h 4832820"/>
              <a:gd name="connsiteX7" fmla="*/ 2550246 w 6435594"/>
              <a:gd name="connsiteY7" fmla="*/ 4722409 h 4832820"/>
              <a:gd name="connsiteX8" fmla="*/ 955993 w 6435594"/>
              <a:gd name="connsiteY8" fmla="*/ 4574221 h 4832820"/>
              <a:gd name="connsiteX9" fmla="*/ 611562 w 6435594"/>
              <a:gd name="connsiteY9" fmla="*/ 4327694 h 4832820"/>
              <a:gd name="connsiteX10" fmla="*/ 73597 w 6435594"/>
              <a:gd name="connsiteY10" fmla="*/ 2234241 h 4832820"/>
              <a:gd name="connsiteX11" fmla="*/ 1415119 w 6435594"/>
              <a:gd name="connsiteY11" fmla="*/ 472724 h 4832820"/>
              <a:gd name="connsiteX12" fmla="*/ 2812994 w 6435594"/>
              <a:gd name="connsiteY12" fmla="*/ 2233 h 48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5594" h="4832820">
                <a:moveTo>
                  <a:pt x="2812994" y="2233"/>
                </a:moveTo>
                <a:cubicBezTo>
                  <a:pt x="3410654" y="-24534"/>
                  <a:pt x="4001194" y="192472"/>
                  <a:pt x="4516590" y="490036"/>
                </a:cubicBezTo>
                <a:cubicBezTo>
                  <a:pt x="4545223" y="506568"/>
                  <a:pt x="4573857" y="523099"/>
                  <a:pt x="4595331" y="535497"/>
                </a:cubicBezTo>
                <a:cubicBezTo>
                  <a:pt x="4949117" y="749290"/>
                  <a:pt x="5275103" y="994701"/>
                  <a:pt x="5576319" y="1283017"/>
                </a:cubicBezTo>
                <a:cubicBezTo>
                  <a:pt x="5972523" y="1654775"/>
                  <a:pt x="6326346" y="2116473"/>
                  <a:pt x="6416449" y="2654727"/>
                </a:cubicBezTo>
                <a:cubicBezTo>
                  <a:pt x="6506551" y="3192982"/>
                  <a:pt x="6276500" y="3822881"/>
                  <a:pt x="5771365" y="4036545"/>
                </a:cubicBezTo>
                <a:cubicBezTo>
                  <a:pt x="5326795" y="4227969"/>
                  <a:pt x="4641795" y="3794349"/>
                  <a:pt x="4000087" y="3814752"/>
                </a:cubicBezTo>
                <a:cubicBezTo>
                  <a:pt x="3361408" y="3846439"/>
                  <a:pt x="2985464" y="4563719"/>
                  <a:pt x="2550246" y="4722409"/>
                </a:cubicBezTo>
                <a:cubicBezTo>
                  <a:pt x="2027767" y="4916523"/>
                  <a:pt x="1428440" y="4846988"/>
                  <a:pt x="955993" y="4574221"/>
                </a:cubicBezTo>
                <a:cubicBezTo>
                  <a:pt x="834302" y="4503962"/>
                  <a:pt x="716740" y="4426554"/>
                  <a:pt x="611562" y="4327694"/>
                </a:cubicBezTo>
                <a:cubicBezTo>
                  <a:pt x="65298" y="3802561"/>
                  <a:pt x="-117898" y="2962673"/>
                  <a:pt x="73597" y="2234241"/>
                </a:cubicBezTo>
                <a:cubicBezTo>
                  <a:pt x="257934" y="1501676"/>
                  <a:pt x="780075" y="878337"/>
                  <a:pt x="1415119" y="472724"/>
                </a:cubicBezTo>
                <a:cubicBezTo>
                  <a:pt x="1834352" y="209467"/>
                  <a:pt x="2315814" y="20274"/>
                  <a:pt x="2812994" y="2233"/>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062007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0E12740-4A50-4A1A-91B5-BF6C2667708A}"/>
              </a:ext>
            </a:extLst>
          </p:cNvPr>
          <p:cNvSpPr>
            <a:spLocks noGrp="1"/>
          </p:cNvSpPr>
          <p:nvPr>
            <p:ph type="pic" sz="quarter" idx="17" hasCustomPrompt="1"/>
          </p:nvPr>
        </p:nvSpPr>
        <p:spPr>
          <a:xfrm>
            <a:off x="7758334" y="1057089"/>
            <a:ext cx="4290644" cy="4290642"/>
          </a:xfrm>
          <a:custGeom>
            <a:avLst/>
            <a:gdLst>
              <a:gd name="connsiteX0" fmla="*/ 2145322 w 4290644"/>
              <a:gd name="connsiteY0" fmla="*/ 0 h 4290642"/>
              <a:gd name="connsiteX1" fmla="*/ 4290644 w 4290644"/>
              <a:gd name="connsiteY1" fmla="*/ 2145321 h 4290642"/>
              <a:gd name="connsiteX2" fmla="*/ 2145322 w 4290644"/>
              <a:gd name="connsiteY2" fmla="*/ 4290642 h 4290642"/>
              <a:gd name="connsiteX3" fmla="*/ 0 w 4290644"/>
              <a:gd name="connsiteY3" fmla="*/ 2145321 h 4290642"/>
              <a:gd name="connsiteX4" fmla="*/ 2145322 w 4290644"/>
              <a:gd name="connsiteY4" fmla="*/ 0 h 4290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644" h="4290642">
                <a:moveTo>
                  <a:pt x="2145322" y="0"/>
                </a:moveTo>
                <a:cubicBezTo>
                  <a:pt x="3330151" y="0"/>
                  <a:pt x="4290644" y="960493"/>
                  <a:pt x="4290644" y="2145321"/>
                </a:cubicBezTo>
                <a:cubicBezTo>
                  <a:pt x="4290644" y="3330149"/>
                  <a:pt x="3330151" y="4290642"/>
                  <a:pt x="2145322" y="4290642"/>
                </a:cubicBezTo>
                <a:cubicBezTo>
                  <a:pt x="960493" y="4290642"/>
                  <a:pt x="0" y="3330149"/>
                  <a:pt x="0" y="2145321"/>
                </a:cubicBezTo>
                <a:cubicBezTo>
                  <a:pt x="0" y="960493"/>
                  <a:pt x="960493" y="0"/>
                  <a:pt x="214532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4011615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7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2F0AF0-810F-4826-81B1-898183639F02}"/>
              </a:ext>
            </a:extLst>
          </p:cNvPr>
          <p:cNvSpPr>
            <a:spLocks noGrp="1"/>
          </p:cNvSpPr>
          <p:nvPr>
            <p:ph type="pic" sz="quarter" idx="24" hasCustomPrompt="1"/>
          </p:nvPr>
        </p:nvSpPr>
        <p:spPr>
          <a:xfrm>
            <a:off x="250777" y="2446028"/>
            <a:ext cx="7068479" cy="4411973"/>
          </a:xfrm>
          <a:custGeom>
            <a:avLst/>
            <a:gdLst>
              <a:gd name="connsiteX0" fmla="*/ 4921287 w 7068479"/>
              <a:gd name="connsiteY0" fmla="*/ 0 h 4411973"/>
              <a:gd name="connsiteX1" fmla="*/ 7068479 w 7068479"/>
              <a:gd name="connsiteY1" fmla="*/ 4411973 h 4411973"/>
              <a:gd name="connsiteX2" fmla="*/ 0 w 7068479"/>
              <a:gd name="connsiteY2" fmla="*/ 4411973 h 4411973"/>
            </a:gdLst>
            <a:ahLst/>
            <a:cxnLst>
              <a:cxn ang="0">
                <a:pos x="connsiteX0" y="connsiteY0"/>
              </a:cxn>
              <a:cxn ang="0">
                <a:pos x="connsiteX1" y="connsiteY1"/>
              </a:cxn>
              <a:cxn ang="0">
                <a:pos x="connsiteX2" y="connsiteY2"/>
              </a:cxn>
            </a:cxnLst>
            <a:rect l="l" t="t" r="r" b="b"/>
            <a:pathLst>
              <a:path w="7068479" h="4411973">
                <a:moveTo>
                  <a:pt x="4921287" y="0"/>
                </a:moveTo>
                <a:lnTo>
                  <a:pt x="7068479" y="4411973"/>
                </a:lnTo>
                <a:lnTo>
                  <a:pt x="0" y="4411973"/>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3" name="Picture Placeholder 12">
            <a:extLst>
              <a:ext uri="{FF2B5EF4-FFF2-40B4-BE49-F238E27FC236}">
                <a16:creationId xmlns:a16="http://schemas.microsoft.com/office/drawing/2014/main" id="{82EF23AC-17F6-4926-B465-89F43AF9E1DA}"/>
              </a:ext>
            </a:extLst>
          </p:cNvPr>
          <p:cNvSpPr>
            <a:spLocks noGrp="1"/>
          </p:cNvSpPr>
          <p:nvPr>
            <p:ph type="pic" sz="quarter" idx="23" hasCustomPrompt="1"/>
          </p:nvPr>
        </p:nvSpPr>
        <p:spPr>
          <a:xfrm>
            <a:off x="-1" y="1708700"/>
            <a:ext cx="2745420" cy="5126817"/>
          </a:xfrm>
          <a:custGeom>
            <a:avLst/>
            <a:gdLst>
              <a:gd name="connsiteX0" fmla="*/ 0 w 2745420"/>
              <a:gd name="connsiteY0" fmla="*/ 0 h 5126817"/>
              <a:gd name="connsiteX1" fmla="*/ 2745420 w 2745420"/>
              <a:gd name="connsiteY1" fmla="*/ 2647785 h 5126817"/>
              <a:gd name="connsiteX2" fmla="*/ 0 w 2745420"/>
              <a:gd name="connsiteY2" fmla="*/ 5126817 h 5126817"/>
            </a:gdLst>
            <a:ahLst/>
            <a:cxnLst>
              <a:cxn ang="0">
                <a:pos x="connsiteX0" y="connsiteY0"/>
              </a:cxn>
              <a:cxn ang="0">
                <a:pos x="connsiteX1" y="connsiteY1"/>
              </a:cxn>
              <a:cxn ang="0">
                <a:pos x="connsiteX2" y="connsiteY2"/>
              </a:cxn>
            </a:cxnLst>
            <a:rect l="l" t="t" r="r" b="b"/>
            <a:pathLst>
              <a:path w="2745420" h="5126817">
                <a:moveTo>
                  <a:pt x="0" y="0"/>
                </a:moveTo>
                <a:lnTo>
                  <a:pt x="2745420" y="2647785"/>
                </a:lnTo>
                <a:lnTo>
                  <a:pt x="0" y="512681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2" name="Picture Placeholder 11">
            <a:extLst>
              <a:ext uri="{FF2B5EF4-FFF2-40B4-BE49-F238E27FC236}">
                <a16:creationId xmlns:a16="http://schemas.microsoft.com/office/drawing/2014/main" id="{238FD3D3-7D65-4C8F-A55B-4CFC209BE644}"/>
              </a:ext>
            </a:extLst>
          </p:cNvPr>
          <p:cNvSpPr>
            <a:spLocks noGrp="1"/>
          </p:cNvSpPr>
          <p:nvPr>
            <p:ph type="pic" sz="quarter" idx="22" hasCustomPrompt="1"/>
          </p:nvPr>
        </p:nvSpPr>
        <p:spPr>
          <a:xfrm>
            <a:off x="-1" y="0"/>
            <a:ext cx="7570034" cy="4172414"/>
          </a:xfrm>
          <a:custGeom>
            <a:avLst/>
            <a:gdLst>
              <a:gd name="connsiteX0" fmla="*/ 7570034 w 7570034"/>
              <a:gd name="connsiteY0" fmla="*/ 0 h 4172414"/>
              <a:gd name="connsiteX1" fmla="*/ 2949270 w 7570034"/>
              <a:gd name="connsiteY1" fmla="*/ 4172414 h 4172414"/>
              <a:gd name="connsiteX2" fmla="*/ 0 w 7570034"/>
              <a:gd name="connsiteY2" fmla="*/ 1328029 h 4172414"/>
              <a:gd name="connsiteX3" fmla="*/ 0 w 7570034"/>
              <a:gd name="connsiteY3" fmla="*/ 1 h 4172414"/>
            </a:gdLst>
            <a:ahLst/>
            <a:cxnLst>
              <a:cxn ang="0">
                <a:pos x="connsiteX0" y="connsiteY0"/>
              </a:cxn>
              <a:cxn ang="0">
                <a:pos x="connsiteX1" y="connsiteY1"/>
              </a:cxn>
              <a:cxn ang="0">
                <a:pos x="connsiteX2" y="connsiteY2"/>
              </a:cxn>
              <a:cxn ang="0">
                <a:pos x="connsiteX3" y="connsiteY3"/>
              </a:cxn>
            </a:cxnLst>
            <a:rect l="l" t="t" r="r" b="b"/>
            <a:pathLst>
              <a:path w="7570034" h="4172414">
                <a:moveTo>
                  <a:pt x="7570034" y="0"/>
                </a:moveTo>
                <a:lnTo>
                  <a:pt x="2949270" y="4172414"/>
                </a:lnTo>
                <a:lnTo>
                  <a:pt x="0" y="1328029"/>
                </a:lnTo>
                <a:lnTo>
                  <a:pt x="0" y="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7C212793-D0EF-1342-BD95-24DC9DB1C2F6}"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747562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9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BD1865-7B07-46A6-9877-877BB9EC2864}"/>
              </a:ext>
            </a:extLst>
          </p:cNvPr>
          <p:cNvSpPr>
            <a:spLocks noGrp="1"/>
          </p:cNvSpPr>
          <p:nvPr>
            <p:ph type="pic" sz="quarter" idx="22" hasCustomPrompt="1"/>
          </p:nvPr>
        </p:nvSpPr>
        <p:spPr>
          <a:xfrm>
            <a:off x="5174962" y="1"/>
            <a:ext cx="7017038" cy="6901315"/>
          </a:xfrm>
          <a:custGeom>
            <a:avLst/>
            <a:gdLst>
              <a:gd name="connsiteX0" fmla="*/ 3618268 w 7017038"/>
              <a:gd name="connsiteY0" fmla="*/ 3881895 h 6901315"/>
              <a:gd name="connsiteX1" fmla="*/ 3819612 w 7017038"/>
              <a:gd name="connsiteY1" fmla="*/ 3965294 h 6901315"/>
              <a:gd name="connsiteX2" fmla="*/ 5224488 w 7017038"/>
              <a:gd name="connsiteY2" fmla="*/ 5370170 h 6901315"/>
              <a:gd name="connsiteX3" fmla="*/ 5224488 w 7017038"/>
              <a:gd name="connsiteY3" fmla="*/ 5772858 h 6901315"/>
              <a:gd name="connsiteX4" fmla="*/ 4096031 w 7017038"/>
              <a:gd name="connsiteY4" fmla="*/ 6901315 h 6901315"/>
              <a:gd name="connsiteX5" fmla="*/ 3140504 w 7017038"/>
              <a:gd name="connsiteY5" fmla="*/ 6901315 h 6901315"/>
              <a:gd name="connsiteX6" fmla="*/ 2012048 w 7017038"/>
              <a:gd name="connsiteY6" fmla="*/ 5772858 h 6901315"/>
              <a:gd name="connsiteX7" fmla="*/ 2012048 w 7017038"/>
              <a:gd name="connsiteY7" fmla="*/ 5370170 h 6901315"/>
              <a:gd name="connsiteX8" fmla="*/ 3416924 w 7017038"/>
              <a:gd name="connsiteY8" fmla="*/ 3965294 h 6901315"/>
              <a:gd name="connsiteX9" fmla="*/ 3618268 w 7017038"/>
              <a:gd name="connsiteY9" fmla="*/ 3881895 h 6901315"/>
              <a:gd name="connsiteX10" fmla="*/ 5546918 w 7017038"/>
              <a:gd name="connsiteY10" fmla="*/ 1932228 h 6901315"/>
              <a:gd name="connsiteX11" fmla="*/ 5748261 w 7017038"/>
              <a:gd name="connsiteY11" fmla="*/ 2015628 h 6901315"/>
              <a:gd name="connsiteX12" fmla="*/ 7017038 w 7017038"/>
              <a:gd name="connsiteY12" fmla="*/ 3284402 h 6901315"/>
              <a:gd name="connsiteX13" fmla="*/ 7017038 w 7017038"/>
              <a:gd name="connsiteY13" fmla="*/ 3959291 h 6901315"/>
              <a:gd name="connsiteX14" fmla="*/ 5748261 w 7017038"/>
              <a:gd name="connsiteY14" fmla="*/ 5228068 h 6901315"/>
              <a:gd name="connsiteX15" fmla="*/ 5345573 w 7017038"/>
              <a:gd name="connsiteY15" fmla="*/ 5228067 h 6901315"/>
              <a:gd name="connsiteX16" fmla="*/ 3940697 w 7017038"/>
              <a:gd name="connsiteY16" fmla="*/ 3823192 h 6901315"/>
              <a:gd name="connsiteX17" fmla="*/ 3940697 w 7017038"/>
              <a:gd name="connsiteY17" fmla="*/ 3420503 h 6901315"/>
              <a:gd name="connsiteX18" fmla="*/ 5345573 w 7017038"/>
              <a:gd name="connsiteY18" fmla="*/ 2015628 h 6901315"/>
              <a:gd name="connsiteX19" fmla="*/ 5546918 w 7017038"/>
              <a:gd name="connsiteY19" fmla="*/ 1932228 h 6901315"/>
              <a:gd name="connsiteX20" fmla="*/ 1689620 w 7017038"/>
              <a:gd name="connsiteY20" fmla="*/ 1932227 h 6901315"/>
              <a:gd name="connsiteX21" fmla="*/ 1890965 w 7017038"/>
              <a:gd name="connsiteY21" fmla="*/ 2015626 h 6901315"/>
              <a:gd name="connsiteX22" fmla="*/ 3295840 w 7017038"/>
              <a:gd name="connsiteY22" fmla="*/ 3420502 h 6901315"/>
              <a:gd name="connsiteX23" fmla="*/ 3295840 w 7017038"/>
              <a:gd name="connsiteY23" fmla="*/ 3823191 h 6901315"/>
              <a:gd name="connsiteX24" fmla="*/ 1890965 w 7017038"/>
              <a:gd name="connsiteY24" fmla="*/ 5228066 h 6901315"/>
              <a:gd name="connsiteX25" fmla="*/ 1488276 w 7017038"/>
              <a:gd name="connsiteY25" fmla="*/ 5228066 h 6901315"/>
              <a:gd name="connsiteX26" fmla="*/ 83400 w 7017038"/>
              <a:gd name="connsiteY26" fmla="*/ 3823191 h 6901315"/>
              <a:gd name="connsiteX27" fmla="*/ 83400 w 7017038"/>
              <a:gd name="connsiteY27" fmla="*/ 3420502 h 6901315"/>
              <a:gd name="connsiteX28" fmla="*/ 1488276 w 7017038"/>
              <a:gd name="connsiteY28" fmla="*/ 2015626 h 6901315"/>
              <a:gd name="connsiteX29" fmla="*/ 1689620 w 7017038"/>
              <a:gd name="connsiteY29" fmla="*/ 1932227 h 6901315"/>
              <a:gd name="connsiteX30" fmla="*/ 7017037 w 7017038"/>
              <a:gd name="connsiteY30" fmla="*/ 323146 h 6901315"/>
              <a:gd name="connsiteX31" fmla="*/ 7017037 w 7017038"/>
              <a:gd name="connsiteY31" fmla="*/ 3021212 h 6901315"/>
              <a:gd name="connsiteX32" fmla="*/ 5869347 w 7017038"/>
              <a:gd name="connsiteY32" fmla="*/ 1873524 h 6901315"/>
              <a:gd name="connsiteX33" fmla="*/ 5869347 w 7017038"/>
              <a:gd name="connsiteY33" fmla="*/ 1470835 h 6901315"/>
              <a:gd name="connsiteX34" fmla="*/ 3522621 w 7017038"/>
              <a:gd name="connsiteY34" fmla="*/ 1 h 6901315"/>
              <a:gd name="connsiteX35" fmla="*/ 3713915 w 7017038"/>
              <a:gd name="connsiteY35" fmla="*/ 1 h 6901315"/>
              <a:gd name="connsiteX36" fmla="*/ 3725417 w 7017038"/>
              <a:gd name="connsiteY36" fmla="*/ 3409 h 6901315"/>
              <a:gd name="connsiteX37" fmla="*/ 3819612 w 7017038"/>
              <a:gd name="connsiteY37" fmla="*/ 65958 h 6901315"/>
              <a:gd name="connsiteX38" fmla="*/ 5224489 w 7017038"/>
              <a:gd name="connsiteY38" fmla="*/ 1470834 h 6901315"/>
              <a:gd name="connsiteX39" fmla="*/ 5224489 w 7017038"/>
              <a:gd name="connsiteY39" fmla="*/ 1873524 h 6901315"/>
              <a:gd name="connsiteX40" fmla="*/ 3819612 w 7017038"/>
              <a:gd name="connsiteY40" fmla="*/ 3278399 h 6901315"/>
              <a:gd name="connsiteX41" fmla="*/ 3416924 w 7017038"/>
              <a:gd name="connsiteY41" fmla="*/ 3278399 h 6901315"/>
              <a:gd name="connsiteX42" fmla="*/ 2012049 w 7017038"/>
              <a:gd name="connsiteY42" fmla="*/ 1873524 h 6901315"/>
              <a:gd name="connsiteX43" fmla="*/ 2012048 w 7017038"/>
              <a:gd name="connsiteY43" fmla="*/ 1470835 h 6901315"/>
              <a:gd name="connsiteX44" fmla="*/ 3416924 w 7017038"/>
              <a:gd name="connsiteY44" fmla="*/ 65958 h 6901315"/>
              <a:gd name="connsiteX45" fmla="*/ 3511119 w 7017038"/>
              <a:gd name="connsiteY45" fmla="*/ 3409 h 6901315"/>
              <a:gd name="connsiteX46" fmla="*/ 4016841 w 7017038"/>
              <a:gd name="connsiteY46" fmla="*/ 0 h 6901315"/>
              <a:gd name="connsiteX47" fmla="*/ 7017037 w 7017038"/>
              <a:gd name="connsiteY47" fmla="*/ 0 h 6901315"/>
              <a:gd name="connsiteX48" fmla="*/ 7017037 w 7017038"/>
              <a:gd name="connsiteY48" fmla="*/ 59954 h 6901315"/>
              <a:gd name="connsiteX49" fmla="*/ 5748260 w 7017038"/>
              <a:gd name="connsiteY49" fmla="*/ 1328730 h 6901315"/>
              <a:gd name="connsiteX50" fmla="*/ 5345572 w 7017038"/>
              <a:gd name="connsiteY50" fmla="*/ 1328730 h 690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017038" h="6901315">
                <a:moveTo>
                  <a:pt x="3618268" y="3881895"/>
                </a:moveTo>
                <a:cubicBezTo>
                  <a:pt x="3691140" y="3881894"/>
                  <a:pt x="3764013" y="3909695"/>
                  <a:pt x="3819612" y="3965294"/>
                </a:cubicBezTo>
                <a:lnTo>
                  <a:pt x="5224488" y="5370170"/>
                </a:lnTo>
                <a:cubicBezTo>
                  <a:pt x="5335688" y="5481369"/>
                  <a:pt x="5335688" y="5661659"/>
                  <a:pt x="5224488" y="5772858"/>
                </a:cubicBezTo>
                <a:lnTo>
                  <a:pt x="4096031" y="6901315"/>
                </a:lnTo>
                <a:lnTo>
                  <a:pt x="3140504" y="6901315"/>
                </a:lnTo>
                <a:lnTo>
                  <a:pt x="2012048" y="5772858"/>
                </a:lnTo>
                <a:cubicBezTo>
                  <a:pt x="1900849" y="5661659"/>
                  <a:pt x="1900849" y="5481369"/>
                  <a:pt x="2012048" y="5370170"/>
                </a:cubicBezTo>
                <a:lnTo>
                  <a:pt x="3416924" y="3965294"/>
                </a:lnTo>
                <a:cubicBezTo>
                  <a:pt x="3472523" y="3909694"/>
                  <a:pt x="3545396" y="3881895"/>
                  <a:pt x="3618268" y="3881895"/>
                </a:cubicBezTo>
                <a:close/>
                <a:moveTo>
                  <a:pt x="5546918" y="1932228"/>
                </a:moveTo>
                <a:cubicBezTo>
                  <a:pt x="5619789" y="1932228"/>
                  <a:pt x="5692662" y="1960028"/>
                  <a:pt x="5748261" y="2015628"/>
                </a:cubicBezTo>
                <a:lnTo>
                  <a:pt x="7017038" y="3284402"/>
                </a:lnTo>
                <a:lnTo>
                  <a:pt x="7017038" y="3959291"/>
                </a:lnTo>
                <a:lnTo>
                  <a:pt x="5748261" y="5228068"/>
                </a:lnTo>
                <a:cubicBezTo>
                  <a:pt x="5637062" y="5339266"/>
                  <a:pt x="5456772" y="5339267"/>
                  <a:pt x="5345573" y="5228067"/>
                </a:cubicBezTo>
                <a:lnTo>
                  <a:pt x="3940697" y="3823192"/>
                </a:lnTo>
                <a:cubicBezTo>
                  <a:pt x="3829497" y="3711992"/>
                  <a:pt x="3829497" y="3531703"/>
                  <a:pt x="3940697" y="3420503"/>
                </a:cubicBezTo>
                <a:lnTo>
                  <a:pt x="5345573" y="2015628"/>
                </a:lnTo>
                <a:cubicBezTo>
                  <a:pt x="5401172" y="1960028"/>
                  <a:pt x="5474045" y="1932228"/>
                  <a:pt x="5546918" y="1932228"/>
                </a:cubicBezTo>
                <a:close/>
                <a:moveTo>
                  <a:pt x="1689620" y="1932227"/>
                </a:moveTo>
                <a:cubicBezTo>
                  <a:pt x="1762493" y="1932226"/>
                  <a:pt x="1835366" y="1960027"/>
                  <a:pt x="1890965" y="2015626"/>
                </a:cubicBezTo>
                <a:lnTo>
                  <a:pt x="3295840" y="3420502"/>
                </a:lnTo>
                <a:cubicBezTo>
                  <a:pt x="3407040" y="3531701"/>
                  <a:pt x="3407040" y="3711991"/>
                  <a:pt x="3295840" y="3823191"/>
                </a:cubicBezTo>
                <a:lnTo>
                  <a:pt x="1890965" y="5228066"/>
                </a:lnTo>
                <a:cubicBezTo>
                  <a:pt x="1779765" y="5339266"/>
                  <a:pt x="1599476" y="5339266"/>
                  <a:pt x="1488276" y="5228066"/>
                </a:cubicBezTo>
                <a:lnTo>
                  <a:pt x="83400" y="3823191"/>
                </a:lnTo>
                <a:cubicBezTo>
                  <a:pt x="-27799" y="3711991"/>
                  <a:pt x="-27799" y="3531701"/>
                  <a:pt x="83400" y="3420502"/>
                </a:cubicBezTo>
                <a:lnTo>
                  <a:pt x="1488276" y="2015626"/>
                </a:lnTo>
                <a:cubicBezTo>
                  <a:pt x="1543876" y="1960028"/>
                  <a:pt x="1616748" y="1932226"/>
                  <a:pt x="1689620" y="1932227"/>
                </a:cubicBezTo>
                <a:close/>
                <a:moveTo>
                  <a:pt x="7017037" y="323146"/>
                </a:moveTo>
                <a:lnTo>
                  <a:pt x="7017037" y="3021212"/>
                </a:lnTo>
                <a:lnTo>
                  <a:pt x="5869347" y="1873524"/>
                </a:lnTo>
                <a:cubicBezTo>
                  <a:pt x="5758147" y="1762324"/>
                  <a:pt x="5758147" y="1582034"/>
                  <a:pt x="5869347" y="1470835"/>
                </a:cubicBezTo>
                <a:close/>
                <a:moveTo>
                  <a:pt x="3522621" y="1"/>
                </a:moveTo>
                <a:lnTo>
                  <a:pt x="3713915" y="1"/>
                </a:lnTo>
                <a:lnTo>
                  <a:pt x="3725417" y="3409"/>
                </a:lnTo>
                <a:cubicBezTo>
                  <a:pt x="3759694" y="17310"/>
                  <a:pt x="3791812" y="38159"/>
                  <a:pt x="3819612" y="65958"/>
                </a:cubicBezTo>
                <a:lnTo>
                  <a:pt x="5224489" y="1470834"/>
                </a:lnTo>
                <a:cubicBezTo>
                  <a:pt x="5335688" y="1582034"/>
                  <a:pt x="5335688" y="1762324"/>
                  <a:pt x="5224489" y="1873524"/>
                </a:cubicBezTo>
                <a:lnTo>
                  <a:pt x="3819612" y="3278399"/>
                </a:lnTo>
                <a:cubicBezTo>
                  <a:pt x="3708413" y="3389597"/>
                  <a:pt x="3528123" y="3389597"/>
                  <a:pt x="3416924" y="3278399"/>
                </a:cubicBezTo>
                <a:lnTo>
                  <a:pt x="2012049" y="1873524"/>
                </a:lnTo>
                <a:cubicBezTo>
                  <a:pt x="1900849" y="1762324"/>
                  <a:pt x="1900849" y="1582034"/>
                  <a:pt x="2012048" y="1470835"/>
                </a:cubicBezTo>
                <a:lnTo>
                  <a:pt x="3416924" y="65958"/>
                </a:lnTo>
                <a:cubicBezTo>
                  <a:pt x="3444724" y="38159"/>
                  <a:pt x="3476842" y="17310"/>
                  <a:pt x="3511119" y="3409"/>
                </a:cubicBezTo>
                <a:close/>
                <a:moveTo>
                  <a:pt x="4016841" y="0"/>
                </a:moveTo>
                <a:lnTo>
                  <a:pt x="7017037" y="0"/>
                </a:lnTo>
                <a:lnTo>
                  <a:pt x="7017037" y="59954"/>
                </a:lnTo>
                <a:lnTo>
                  <a:pt x="5748260" y="1328730"/>
                </a:lnTo>
                <a:cubicBezTo>
                  <a:pt x="5637061" y="1439930"/>
                  <a:pt x="5456771" y="1439930"/>
                  <a:pt x="5345572" y="132873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75A06ADC-E0CD-F44B-B693-FE92C5B0CF09}"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427178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0C65B0-F37C-47A1-9967-F1EA4F3BC943}"/>
              </a:ext>
            </a:extLst>
          </p:cNvPr>
          <p:cNvSpPr>
            <a:spLocks noGrp="1"/>
          </p:cNvSpPr>
          <p:nvPr>
            <p:ph type="pic" sz="quarter" idx="22" hasCustomPrompt="1"/>
          </p:nvPr>
        </p:nvSpPr>
        <p:spPr>
          <a:xfrm>
            <a:off x="-1932597" y="-643627"/>
            <a:ext cx="8803241" cy="7129004"/>
          </a:xfrm>
          <a:custGeom>
            <a:avLst/>
            <a:gdLst>
              <a:gd name="connsiteX0" fmla="*/ 3751075 w 8803241"/>
              <a:gd name="connsiteY0" fmla="*/ 5599606 h 7129004"/>
              <a:gd name="connsiteX1" fmla="*/ 4517001 w 8803241"/>
              <a:gd name="connsiteY1" fmla="*/ 6365533 h 7129004"/>
              <a:gd name="connsiteX2" fmla="*/ 3751075 w 8803241"/>
              <a:gd name="connsiteY2" fmla="*/ 7129004 h 7129004"/>
              <a:gd name="connsiteX3" fmla="*/ 2980239 w 8803241"/>
              <a:gd name="connsiteY3" fmla="*/ 6365533 h 7129004"/>
              <a:gd name="connsiteX4" fmla="*/ 2474532 w 8803241"/>
              <a:gd name="connsiteY4" fmla="*/ 4325517 h 7129004"/>
              <a:gd name="connsiteX5" fmla="*/ 3689703 w 8803241"/>
              <a:gd name="connsiteY5" fmla="*/ 5538233 h 7129004"/>
              <a:gd name="connsiteX6" fmla="*/ 2474532 w 8803241"/>
              <a:gd name="connsiteY6" fmla="*/ 6750949 h 7129004"/>
              <a:gd name="connsiteX7" fmla="*/ 1264271 w 8803241"/>
              <a:gd name="connsiteY7" fmla="*/ 5538233 h 7129004"/>
              <a:gd name="connsiteX8" fmla="*/ 1210262 w 8803241"/>
              <a:gd name="connsiteY8" fmla="*/ 3063703 h 7129004"/>
              <a:gd name="connsiteX9" fmla="*/ 2422978 w 8803241"/>
              <a:gd name="connsiteY9" fmla="*/ 4276420 h 7129004"/>
              <a:gd name="connsiteX10" fmla="*/ 1210262 w 8803241"/>
              <a:gd name="connsiteY10" fmla="*/ 5484226 h 7129004"/>
              <a:gd name="connsiteX11" fmla="*/ 0 w 8803241"/>
              <a:gd name="connsiteY11" fmla="*/ 4276420 h 7129004"/>
              <a:gd name="connsiteX12" fmla="*/ 8390819 w 8803241"/>
              <a:gd name="connsiteY12" fmla="*/ 2562906 h 7129004"/>
              <a:gd name="connsiteX13" fmla="*/ 8803241 w 8803241"/>
              <a:gd name="connsiteY13" fmla="*/ 2975327 h 7129004"/>
              <a:gd name="connsiteX14" fmla="*/ 6291887 w 8803241"/>
              <a:gd name="connsiteY14" fmla="*/ 5476861 h 7129004"/>
              <a:gd name="connsiteX15" fmla="*/ 5884375 w 8803241"/>
              <a:gd name="connsiteY15" fmla="*/ 5069349 h 7129004"/>
              <a:gd name="connsiteX16" fmla="*/ 2020378 w 8803241"/>
              <a:gd name="connsiteY16" fmla="*/ 1320731 h 7129004"/>
              <a:gd name="connsiteX17" fmla="*/ 6240335 w 8803241"/>
              <a:gd name="connsiteY17" fmla="*/ 5533323 h 7129004"/>
              <a:gd name="connsiteX18" fmla="*/ 5027619 w 8803241"/>
              <a:gd name="connsiteY18" fmla="*/ 6746039 h 7129004"/>
              <a:gd name="connsiteX19" fmla="*/ 805207 w 8803241"/>
              <a:gd name="connsiteY19" fmla="*/ 2533447 h 7129004"/>
              <a:gd name="connsiteX20" fmla="*/ 3265006 w 8803241"/>
              <a:gd name="connsiteY20" fmla="*/ 24548 h 7129004"/>
              <a:gd name="connsiteX21" fmla="*/ 4480177 w 8803241"/>
              <a:gd name="connsiteY21" fmla="*/ 1237264 h 7129004"/>
              <a:gd name="connsiteX22" fmla="*/ 3265006 w 8803241"/>
              <a:gd name="connsiteY22" fmla="*/ 2449980 h 7129004"/>
              <a:gd name="connsiteX23" fmla="*/ 2052289 w 8803241"/>
              <a:gd name="connsiteY23" fmla="*/ 1237264 h 7129004"/>
              <a:gd name="connsiteX24" fmla="*/ 5823002 w 8803241"/>
              <a:gd name="connsiteY24" fmla="*/ 0 h 7129004"/>
              <a:gd name="connsiteX25" fmla="*/ 8329446 w 8803241"/>
              <a:gd name="connsiteY25" fmla="*/ 2501534 h 7129004"/>
              <a:gd name="connsiteX26" fmla="*/ 5823002 w 8803241"/>
              <a:gd name="connsiteY26" fmla="*/ 5010432 h 7129004"/>
              <a:gd name="connsiteX27" fmla="*/ 3311650 w 8803241"/>
              <a:gd name="connsiteY27" fmla="*/ 2501534 h 7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3241" h="7129004">
                <a:moveTo>
                  <a:pt x="3751075" y="5599606"/>
                </a:moveTo>
                <a:lnTo>
                  <a:pt x="4517001" y="6365533"/>
                </a:lnTo>
                <a:lnTo>
                  <a:pt x="3751075" y="7129004"/>
                </a:lnTo>
                <a:lnTo>
                  <a:pt x="2980239" y="6365533"/>
                </a:lnTo>
                <a:close/>
                <a:moveTo>
                  <a:pt x="2474532" y="4325517"/>
                </a:moveTo>
                <a:lnTo>
                  <a:pt x="3689703" y="5538233"/>
                </a:lnTo>
                <a:lnTo>
                  <a:pt x="2474532" y="6750949"/>
                </a:lnTo>
                <a:lnTo>
                  <a:pt x="1264271" y="5538233"/>
                </a:lnTo>
                <a:close/>
                <a:moveTo>
                  <a:pt x="1210262" y="3063703"/>
                </a:moveTo>
                <a:lnTo>
                  <a:pt x="2422978" y="4276420"/>
                </a:lnTo>
                <a:lnTo>
                  <a:pt x="1210262" y="5484226"/>
                </a:lnTo>
                <a:lnTo>
                  <a:pt x="0" y="4276420"/>
                </a:lnTo>
                <a:close/>
                <a:moveTo>
                  <a:pt x="8390819" y="2562906"/>
                </a:moveTo>
                <a:lnTo>
                  <a:pt x="8803241" y="2975327"/>
                </a:lnTo>
                <a:lnTo>
                  <a:pt x="6291887" y="5476861"/>
                </a:lnTo>
                <a:lnTo>
                  <a:pt x="5884375" y="5069349"/>
                </a:lnTo>
                <a:close/>
                <a:moveTo>
                  <a:pt x="2020378" y="1320731"/>
                </a:moveTo>
                <a:lnTo>
                  <a:pt x="6240335" y="5533323"/>
                </a:lnTo>
                <a:lnTo>
                  <a:pt x="5027619" y="6746039"/>
                </a:lnTo>
                <a:lnTo>
                  <a:pt x="805207" y="2533447"/>
                </a:lnTo>
                <a:close/>
                <a:moveTo>
                  <a:pt x="3265006" y="24548"/>
                </a:moveTo>
                <a:lnTo>
                  <a:pt x="4480177" y="1237264"/>
                </a:lnTo>
                <a:lnTo>
                  <a:pt x="3265006" y="2449980"/>
                </a:lnTo>
                <a:lnTo>
                  <a:pt x="2052289" y="1237264"/>
                </a:lnTo>
                <a:close/>
                <a:moveTo>
                  <a:pt x="5823002" y="0"/>
                </a:moveTo>
                <a:lnTo>
                  <a:pt x="8329446" y="2501534"/>
                </a:lnTo>
                <a:lnTo>
                  <a:pt x="5823002" y="5010432"/>
                </a:lnTo>
                <a:lnTo>
                  <a:pt x="3311650" y="250153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D9CD930D-5FA7-4946-999B-72AC71D5DE0D}"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65467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1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F8E368A-4027-4D03-AD11-CDC09208CC10}"/>
              </a:ext>
            </a:extLst>
          </p:cNvPr>
          <p:cNvSpPr>
            <a:spLocks noGrp="1"/>
          </p:cNvSpPr>
          <p:nvPr>
            <p:ph type="pic" sz="quarter" idx="22" hasCustomPrompt="1"/>
          </p:nvPr>
        </p:nvSpPr>
        <p:spPr>
          <a:xfrm>
            <a:off x="-1375" y="0"/>
            <a:ext cx="5202026" cy="4880610"/>
          </a:xfrm>
          <a:custGeom>
            <a:avLst/>
            <a:gdLst>
              <a:gd name="connsiteX0" fmla="*/ 0 w 5202026"/>
              <a:gd name="connsiteY0" fmla="*/ 0 h 4880610"/>
              <a:gd name="connsiteX1" fmla="*/ 4807210 w 5202026"/>
              <a:gd name="connsiteY1" fmla="*/ 0 h 4880610"/>
              <a:gd name="connsiteX2" fmla="*/ 4941744 w 5202026"/>
              <a:gd name="connsiteY2" fmla="*/ 279276 h 4880610"/>
              <a:gd name="connsiteX3" fmla="*/ 5202026 w 5202026"/>
              <a:gd name="connsiteY3" fmla="*/ 1568499 h 4880610"/>
              <a:gd name="connsiteX4" fmla="*/ 1889915 w 5202026"/>
              <a:gd name="connsiteY4" fmla="*/ 4880610 h 4880610"/>
              <a:gd name="connsiteX5" fmla="*/ 38082 w 5202026"/>
              <a:gd name="connsiteY5" fmla="*/ 4314953 h 4880610"/>
              <a:gd name="connsiteX6" fmla="*/ 0 w 5202026"/>
              <a:gd name="connsiteY6" fmla="*/ 4286476 h 488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2026" h="4880610">
                <a:moveTo>
                  <a:pt x="0" y="0"/>
                </a:moveTo>
                <a:lnTo>
                  <a:pt x="4807210" y="0"/>
                </a:lnTo>
                <a:lnTo>
                  <a:pt x="4941744" y="279276"/>
                </a:lnTo>
                <a:cubicBezTo>
                  <a:pt x="5109346" y="675532"/>
                  <a:pt x="5202026" y="1111192"/>
                  <a:pt x="5202026" y="1568499"/>
                </a:cubicBezTo>
                <a:cubicBezTo>
                  <a:pt x="5202026" y="3397727"/>
                  <a:pt x="3719143" y="4880610"/>
                  <a:pt x="1889915" y="4880610"/>
                </a:cubicBezTo>
                <a:cubicBezTo>
                  <a:pt x="1203955" y="4880610"/>
                  <a:pt x="566699" y="4672080"/>
                  <a:pt x="38082" y="4314953"/>
                </a:cubicBezTo>
                <a:lnTo>
                  <a:pt x="0" y="428647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30E87D25-1D1B-3E46-A525-C9F2158DB6B3}"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076600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EE8E84-3500-4A32-AB48-85557D51E34A}"/>
              </a:ext>
            </a:extLst>
          </p:cNvPr>
          <p:cNvSpPr>
            <a:spLocks noGrp="1"/>
          </p:cNvSpPr>
          <p:nvPr>
            <p:ph type="pic" sz="quarter" idx="22" hasCustomPrompt="1"/>
          </p:nvPr>
        </p:nvSpPr>
        <p:spPr>
          <a:xfrm>
            <a:off x="4685651" y="0"/>
            <a:ext cx="2826562" cy="2450560"/>
          </a:xfrm>
          <a:custGeom>
            <a:avLst/>
            <a:gdLst>
              <a:gd name="connsiteX0" fmla="*/ 455685 w 2826562"/>
              <a:gd name="connsiteY0" fmla="*/ 0 h 2450560"/>
              <a:gd name="connsiteX1" fmla="*/ 2370878 w 2826562"/>
              <a:gd name="connsiteY1" fmla="*/ 0 h 2450560"/>
              <a:gd name="connsiteX2" fmla="*/ 2412622 w 2826562"/>
              <a:gd name="connsiteY2" fmla="*/ 37940 h 2450560"/>
              <a:gd name="connsiteX3" fmla="*/ 2826562 w 2826562"/>
              <a:gd name="connsiteY3" fmla="*/ 1037280 h 2450560"/>
              <a:gd name="connsiteX4" fmla="*/ 1413281 w 2826562"/>
              <a:gd name="connsiteY4" fmla="*/ 2450560 h 2450560"/>
              <a:gd name="connsiteX5" fmla="*/ 0 w 2826562"/>
              <a:gd name="connsiteY5" fmla="*/ 1037280 h 2450560"/>
              <a:gd name="connsiteX6" fmla="*/ 413940 w 2826562"/>
              <a:gd name="connsiteY6" fmla="*/ 37940 h 24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562" h="2450560">
                <a:moveTo>
                  <a:pt x="455685" y="0"/>
                </a:moveTo>
                <a:lnTo>
                  <a:pt x="2370878" y="0"/>
                </a:lnTo>
                <a:lnTo>
                  <a:pt x="2412622" y="37940"/>
                </a:lnTo>
                <a:cubicBezTo>
                  <a:pt x="2668375" y="293694"/>
                  <a:pt x="2826562" y="647014"/>
                  <a:pt x="2826562" y="1037280"/>
                </a:cubicBezTo>
                <a:cubicBezTo>
                  <a:pt x="2826562" y="1817813"/>
                  <a:pt x="2193815" y="2450560"/>
                  <a:pt x="1413281" y="2450560"/>
                </a:cubicBezTo>
                <a:cubicBezTo>
                  <a:pt x="632747" y="2450560"/>
                  <a:pt x="0" y="1817813"/>
                  <a:pt x="0" y="1037280"/>
                </a:cubicBezTo>
                <a:cubicBezTo>
                  <a:pt x="0" y="647014"/>
                  <a:pt x="158187" y="293694"/>
                  <a:pt x="413940" y="3794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9BEE8BC6-05C5-4FFB-A913-321869C255D8}"/>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187188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F481-D230-4C8A-A1A5-65748EE11A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C3F18D-C623-4C60-8382-C022C6568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4A544D-9E69-423E-8EEE-05ABFFCD5D98}"/>
              </a:ext>
            </a:extLst>
          </p:cNvPr>
          <p:cNvSpPr>
            <a:spLocks noGrp="1"/>
          </p:cNvSpPr>
          <p:nvPr>
            <p:ph type="dt" sz="half" idx="10"/>
          </p:nvPr>
        </p:nvSpPr>
        <p:spPr/>
        <p:txBody>
          <a:bodyPr/>
          <a:lstStyle/>
          <a:p>
            <a:fld id="{F66310E4-4CD0-C748-A0D4-8B16F8FFF700}" type="datetime1">
              <a:rPr lang="en-CA" smtClean="0"/>
              <a:t>2023-10-10</a:t>
            </a:fld>
            <a:endParaRPr lang="en-US" dirty="0"/>
          </a:p>
        </p:txBody>
      </p:sp>
      <p:sp>
        <p:nvSpPr>
          <p:cNvPr id="5" name="Footer Placeholder 4">
            <a:extLst>
              <a:ext uri="{FF2B5EF4-FFF2-40B4-BE49-F238E27FC236}">
                <a16:creationId xmlns:a16="http://schemas.microsoft.com/office/drawing/2014/main" id="{FEAF7CDB-5243-4034-8C81-545A2D1006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3EE8A6-C049-481F-B3BE-4538763B564E}"/>
              </a:ext>
            </a:extLst>
          </p:cNvPr>
          <p:cNvSpPr>
            <a:spLocks noGrp="1"/>
          </p:cNvSpPr>
          <p:nvPr>
            <p:ph type="sldNum" sz="quarter" idx="12"/>
          </p:nvPr>
        </p:nvSpPr>
        <p:spPr>
          <a:xfrm>
            <a:off x="11619536" y="0"/>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123701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8A3DB7-2835-4FE6-B475-C43B24D3033D}"/>
              </a:ext>
            </a:extLst>
          </p:cNvPr>
          <p:cNvSpPr>
            <a:spLocks noGrp="1"/>
          </p:cNvSpPr>
          <p:nvPr>
            <p:ph type="pic" sz="quarter" idx="22" hasCustomPrompt="1"/>
          </p:nvPr>
        </p:nvSpPr>
        <p:spPr>
          <a:xfrm>
            <a:off x="2235325" y="2267748"/>
            <a:ext cx="2322510" cy="2322508"/>
          </a:xfrm>
          <a:custGeom>
            <a:avLst/>
            <a:gdLst>
              <a:gd name="connsiteX0" fmla="*/ 1161255 w 2322510"/>
              <a:gd name="connsiteY0" fmla="*/ 0 h 2322508"/>
              <a:gd name="connsiteX1" fmla="*/ 2322510 w 2322510"/>
              <a:gd name="connsiteY1" fmla="*/ 1161254 h 2322508"/>
              <a:gd name="connsiteX2" fmla="*/ 1161255 w 2322510"/>
              <a:gd name="connsiteY2" fmla="*/ 2322508 h 2322508"/>
              <a:gd name="connsiteX3" fmla="*/ 0 w 2322510"/>
              <a:gd name="connsiteY3" fmla="*/ 1161254 h 2322508"/>
              <a:gd name="connsiteX4" fmla="*/ 1161255 w 2322510"/>
              <a:gd name="connsiteY4" fmla="*/ 0 h 232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510" h="2322508">
                <a:moveTo>
                  <a:pt x="1161255" y="0"/>
                </a:moveTo>
                <a:cubicBezTo>
                  <a:pt x="1802598" y="0"/>
                  <a:pt x="2322510" y="519911"/>
                  <a:pt x="2322510" y="1161254"/>
                </a:cubicBezTo>
                <a:cubicBezTo>
                  <a:pt x="2322510" y="1802597"/>
                  <a:pt x="1802598" y="2322508"/>
                  <a:pt x="1161255" y="2322508"/>
                </a:cubicBezTo>
                <a:cubicBezTo>
                  <a:pt x="519912" y="2322508"/>
                  <a:pt x="0" y="1802597"/>
                  <a:pt x="0" y="1161254"/>
                </a:cubicBezTo>
                <a:cubicBezTo>
                  <a:pt x="0" y="519911"/>
                  <a:pt x="519912" y="0"/>
                  <a:pt x="1161255"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BF934B25-90C1-43E6-8247-5BB38E535D8E}"/>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611048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A4E05C-03AD-485E-91A3-CE56D2F660CC}"/>
              </a:ext>
            </a:extLst>
          </p:cNvPr>
          <p:cNvSpPr>
            <a:spLocks noGrp="1"/>
          </p:cNvSpPr>
          <p:nvPr>
            <p:ph type="pic" sz="quarter" idx="22" hasCustomPrompt="1"/>
          </p:nvPr>
        </p:nvSpPr>
        <p:spPr>
          <a:xfrm>
            <a:off x="609600" y="937426"/>
            <a:ext cx="2928628" cy="5091596"/>
          </a:xfrm>
          <a:custGeom>
            <a:avLst/>
            <a:gdLst>
              <a:gd name="connsiteX0" fmla="*/ 0 w 2928628"/>
              <a:gd name="connsiteY0" fmla="*/ 0 h 5091596"/>
              <a:gd name="connsiteX1" fmla="*/ 2928628 w 2928628"/>
              <a:gd name="connsiteY1" fmla="*/ 0 h 5091596"/>
              <a:gd name="connsiteX2" fmla="*/ 2928628 w 2928628"/>
              <a:gd name="connsiteY2" fmla="*/ 5091596 h 5091596"/>
              <a:gd name="connsiteX3" fmla="*/ 0 w 2928628"/>
              <a:gd name="connsiteY3" fmla="*/ 5091596 h 5091596"/>
            </a:gdLst>
            <a:ahLst/>
            <a:cxnLst>
              <a:cxn ang="0">
                <a:pos x="connsiteX0" y="connsiteY0"/>
              </a:cxn>
              <a:cxn ang="0">
                <a:pos x="connsiteX1" y="connsiteY1"/>
              </a:cxn>
              <a:cxn ang="0">
                <a:pos x="connsiteX2" y="connsiteY2"/>
              </a:cxn>
              <a:cxn ang="0">
                <a:pos x="connsiteX3" y="connsiteY3"/>
              </a:cxn>
            </a:cxnLst>
            <a:rect l="l" t="t" r="r" b="b"/>
            <a:pathLst>
              <a:path w="2928628" h="5091596">
                <a:moveTo>
                  <a:pt x="0" y="0"/>
                </a:moveTo>
                <a:lnTo>
                  <a:pt x="2928628" y="0"/>
                </a:lnTo>
                <a:lnTo>
                  <a:pt x="2928628" y="5091596"/>
                </a:lnTo>
                <a:lnTo>
                  <a:pt x="0" y="5091596"/>
                </a:lnTo>
                <a:close/>
              </a:path>
            </a:pathLst>
          </a:custGeom>
          <a:no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BF934B25-90C1-43E6-8247-5BB38E535D8E}"/>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74421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9341961-5E16-499F-8522-3D8BF1D300DD}"/>
              </a:ext>
            </a:extLst>
          </p:cNvPr>
          <p:cNvSpPr>
            <a:spLocks noGrp="1"/>
          </p:cNvSpPr>
          <p:nvPr>
            <p:ph type="pic" sz="quarter" idx="17" hasCustomPrompt="1"/>
          </p:nvPr>
        </p:nvSpPr>
        <p:spPr>
          <a:xfrm>
            <a:off x="759968" y="1855053"/>
            <a:ext cx="3957481" cy="4000467"/>
          </a:xfrm>
          <a:custGeom>
            <a:avLst/>
            <a:gdLst>
              <a:gd name="connsiteX0" fmla="*/ 0 w 3957481"/>
              <a:gd name="connsiteY0" fmla="*/ 0 h 4000467"/>
              <a:gd name="connsiteX1" fmla="*/ 3957481 w 3957481"/>
              <a:gd name="connsiteY1" fmla="*/ 0 h 4000467"/>
              <a:gd name="connsiteX2" fmla="*/ 3957481 w 3957481"/>
              <a:gd name="connsiteY2" fmla="*/ 4000467 h 4000467"/>
              <a:gd name="connsiteX3" fmla="*/ 0 w 3957481"/>
              <a:gd name="connsiteY3" fmla="*/ 4000467 h 4000467"/>
            </a:gdLst>
            <a:ahLst/>
            <a:cxnLst>
              <a:cxn ang="0">
                <a:pos x="connsiteX0" y="connsiteY0"/>
              </a:cxn>
              <a:cxn ang="0">
                <a:pos x="connsiteX1" y="connsiteY1"/>
              </a:cxn>
              <a:cxn ang="0">
                <a:pos x="connsiteX2" y="connsiteY2"/>
              </a:cxn>
              <a:cxn ang="0">
                <a:pos x="connsiteX3" y="connsiteY3"/>
              </a:cxn>
            </a:cxnLst>
            <a:rect l="l" t="t" r="r" b="b"/>
            <a:pathLst>
              <a:path w="3957481" h="4000467">
                <a:moveTo>
                  <a:pt x="0" y="0"/>
                </a:moveTo>
                <a:lnTo>
                  <a:pt x="3957481" y="0"/>
                </a:lnTo>
                <a:lnTo>
                  <a:pt x="3957481" y="4000467"/>
                </a:lnTo>
                <a:lnTo>
                  <a:pt x="0" y="400046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4C186FC5-63BF-0346-994E-462B94AC05DF}"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430779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ABCE15E-93A2-4BE5-8FDB-1720A908D686}"/>
              </a:ext>
            </a:extLst>
          </p:cNvPr>
          <p:cNvSpPr>
            <a:spLocks noGrp="1"/>
          </p:cNvSpPr>
          <p:nvPr>
            <p:ph type="pic" sz="quarter" idx="22"/>
          </p:nvPr>
        </p:nvSpPr>
        <p:spPr>
          <a:xfrm>
            <a:off x="0" y="2003617"/>
            <a:ext cx="12192000" cy="2850766"/>
          </a:xfrm>
          <a:custGeom>
            <a:avLst/>
            <a:gdLst>
              <a:gd name="connsiteX0" fmla="*/ 0 w 12192000"/>
              <a:gd name="connsiteY0" fmla="*/ 0 h 2850766"/>
              <a:gd name="connsiteX1" fmla="*/ 12192000 w 12192000"/>
              <a:gd name="connsiteY1" fmla="*/ 0 h 2850766"/>
              <a:gd name="connsiteX2" fmla="*/ 12192000 w 12192000"/>
              <a:gd name="connsiteY2" fmla="*/ 2850766 h 2850766"/>
              <a:gd name="connsiteX3" fmla="*/ 0 w 12192000"/>
              <a:gd name="connsiteY3" fmla="*/ 2850766 h 2850766"/>
            </a:gdLst>
            <a:ahLst/>
            <a:cxnLst>
              <a:cxn ang="0">
                <a:pos x="connsiteX0" y="connsiteY0"/>
              </a:cxn>
              <a:cxn ang="0">
                <a:pos x="connsiteX1" y="connsiteY1"/>
              </a:cxn>
              <a:cxn ang="0">
                <a:pos x="connsiteX2" y="connsiteY2"/>
              </a:cxn>
              <a:cxn ang="0">
                <a:pos x="connsiteX3" y="connsiteY3"/>
              </a:cxn>
            </a:cxnLst>
            <a:rect l="l" t="t" r="r" b="b"/>
            <a:pathLst>
              <a:path w="12192000" h="2850766">
                <a:moveTo>
                  <a:pt x="0" y="0"/>
                </a:moveTo>
                <a:lnTo>
                  <a:pt x="12192000" y="0"/>
                </a:lnTo>
                <a:lnTo>
                  <a:pt x="12192000" y="2850766"/>
                </a:lnTo>
                <a:lnTo>
                  <a:pt x="0" y="2850766"/>
                </a:lnTo>
                <a:close/>
              </a:path>
            </a:pathLst>
          </a:custGeom>
          <a:solidFill>
            <a:schemeClr val="bg1">
              <a:lumMod val="95000"/>
            </a:schemeClr>
          </a:solid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36" name="Picture Placeholder 35">
            <a:extLst>
              <a:ext uri="{FF2B5EF4-FFF2-40B4-BE49-F238E27FC236}">
                <a16:creationId xmlns:a16="http://schemas.microsoft.com/office/drawing/2014/main" id="{06633BA7-EA54-4C1E-A4D3-2E86F8115015}"/>
              </a:ext>
            </a:extLst>
          </p:cNvPr>
          <p:cNvSpPr>
            <a:spLocks noGrp="1"/>
          </p:cNvSpPr>
          <p:nvPr>
            <p:ph type="pic" sz="quarter" idx="26"/>
          </p:nvPr>
        </p:nvSpPr>
        <p:spPr>
          <a:xfrm>
            <a:off x="8975298" y="2519070"/>
            <a:ext cx="3074087" cy="1819860"/>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35" name="Picture Placeholder 34">
            <a:extLst>
              <a:ext uri="{FF2B5EF4-FFF2-40B4-BE49-F238E27FC236}">
                <a16:creationId xmlns:a16="http://schemas.microsoft.com/office/drawing/2014/main" id="{9F58D27B-35A0-4B4F-853E-F28F39DDD807}"/>
              </a:ext>
            </a:extLst>
          </p:cNvPr>
          <p:cNvSpPr>
            <a:spLocks noGrp="1"/>
          </p:cNvSpPr>
          <p:nvPr>
            <p:ph type="pic" sz="quarter" idx="25"/>
          </p:nvPr>
        </p:nvSpPr>
        <p:spPr>
          <a:xfrm>
            <a:off x="6031071" y="2519070"/>
            <a:ext cx="3074087" cy="1819860"/>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34" name="Picture Placeholder 33">
            <a:extLst>
              <a:ext uri="{FF2B5EF4-FFF2-40B4-BE49-F238E27FC236}">
                <a16:creationId xmlns:a16="http://schemas.microsoft.com/office/drawing/2014/main" id="{27D733A5-2DE7-4C4B-AA4A-CB20306E2850}"/>
              </a:ext>
            </a:extLst>
          </p:cNvPr>
          <p:cNvSpPr>
            <a:spLocks noGrp="1"/>
          </p:cNvSpPr>
          <p:nvPr>
            <p:ph type="pic" sz="quarter" idx="24"/>
          </p:nvPr>
        </p:nvSpPr>
        <p:spPr>
          <a:xfrm>
            <a:off x="3086844" y="2519070"/>
            <a:ext cx="3074087" cy="1819860"/>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33" name="Picture Placeholder 32">
            <a:extLst>
              <a:ext uri="{FF2B5EF4-FFF2-40B4-BE49-F238E27FC236}">
                <a16:creationId xmlns:a16="http://schemas.microsoft.com/office/drawing/2014/main" id="{9D49E0DE-15EB-48C3-9210-7D31D64599EF}"/>
              </a:ext>
            </a:extLst>
          </p:cNvPr>
          <p:cNvSpPr>
            <a:spLocks noGrp="1"/>
          </p:cNvSpPr>
          <p:nvPr>
            <p:ph type="pic" sz="quarter" idx="23"/>
          </p:nvPr>
        </p:nvSpPr>
        <p:spPr>
          <a:xfrm>
            <a:off x="142617" y="2519070"/>
            <a:ext cx="3074087" cy="1819860"/>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76552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
        <p:nvSpPr>
          <p:cNvPr id="9" name="Picture Placeholder 8">
            <a:extLst>
              <a:ext uri="{FF2B5EF4-FFF2-40B4-BE49-F238E27FC236}">
                <a16:creationId xmlns:a16="http://schemas.microsoft.com/office/drawing/2014/main" id="{6DAEBD39-75E1-4BD8-8FB7-67884EC5FCE4}"/>
              </a:ext>
            </a:extLst>
          </p:cNvPr>
          <p:cNvSpPr>
            <a:spLocks noGrp="1"/>
          </p:cNvSpPr>
          <p:nvPr>
            <p:ph type="pic" sz="quarter" idx="22"/>
          </p:nvPr>
        </p:nvSpPr>
        <p:spPr>
          <a:xfrm>
            <a:off x="6485206" y="0"/>
            <a:ext cx="5706794" cy="6857554"/>
          </a:xfrm>
          <a:custGeom>
            <a:avLst/>
            <a:gdLst>
              <a:gd name="connsiteX0" fmla="*/ 677550 w 5706794"/>
              <a:gd name="connsiteY0" fmla="*/ 3775667 h 6857554"/>
              <a:gd name="connsiteX1" fmla="*/ 331742 w 5706794"/>
              <a:gd name="connsiteY1" fmla="*/ 3829799 h 6857554"/>
              <a:gd name="connsiteX2" fmla="*/ 223752 w 5706794"/>
              <a:gd name="connsiteY2" fmla="*/ 3997874 h 6857554"/>
              <a:gd name="connsiteX3" fmla="*/ 331742 w 5706794"/>
              <a:gd name="connsiteY3" fmla="*/ 4167618 h 6857554"/>
              <a:gd name="connsiteX4" fmla="*/ 677550 w 5706794"/>
              <a:gd name="connsiteY4" fmla="*/ 4221992 h 6857554"/>
              <a:gd name="connsiteX5" fmla="*/ 1022634 w 5706794"/>
              <a:gd name="connsiteY5" fmla="*/ 4167618 h 6857554"/>
              <a:gd name="connsiteX6" fmla="*/ 1131338 w 5706794"/>
              <a:gd name="connsiteY6" fmla="*/ 3997874 h 6857554"/>
              <a:gd name="connsiteX7" fmla="*/ 1022634 w 5706794"/>
              <a:gd name="connsiteY7" fmla="*/ 3829799 h 6857554"/>
              <a:gd name="connsiteX8" fmla="*/ 677550 w 5706794"/>
              <a:gd name="connsiteY8" fmla="*/ 3775667 h 6857554"/>
              <a:gd name="connsiteX9" fmla="*/ 449754 w 5706794"/>
              <a:gd name="connsiteY9" fmla="*/ 1435177 h 6857554"/>
              <a:gd name="connsiteX10" fmla="*/ 307071 w 5706794"/>
              <a:gd name="connsiteY10" fmla="*/ 1488828 h 6857554"/>
              <a:gd name="connsiteX11" fmla="*/ 242734 w 5706794"/>
              <a:gd name="connsiteY11" fmla="*/ 1659278 h 6857554"/>
              <a:gd name="connsiteX12" fmla="*/ 298527 w 5706794"/>
              <a:gd name="connsiteY12" fmla="*/ 1819987 h 6857554"/>
              <a:gd name="connsiteX13" fmla="*/ 455458 w 5706794"/>
              <a:gd name="connsiteY13" fmla="*/ 1879575 h 6857554"/>
              <a:gd name="connsiteX14" fmla="*/ 605738 w 5706794"/>
              <a:gd name="connsiteY14" fmla="*/ 1823077 h 6857554"/>
              <a:gd name="connsiteX15" fmla="*/ 660577 w 5706794"/>
              <a:gd name="connsiteY15" fmla="*/ 1666876 h 6857554"/>
              <a:gd name="connsiteX16" fmla="*/ 599329 w 5706794"/>
              <a:gd name="connsiteY16" fmla="*/ 1495471 h 6857554"/>
              <a:gd name="connsiteX17" fmla="*/ 449754 w 5706794"/>
              <a:gd name="connsiteY17" fmla="*/ 1435177 h 6857554"/>
              <a:gd name="connsiteX18" fmla="*/ 1334217 w 5706794"/>
              <a:gd name="connsiteY18" fmla="*/ 0 h 6857554"/>
              <a:gd name="connsiteX19" fmla="*/ 5706794 w 5706794"/>
              <a:gd name="connsiteY19" fmla="*/ 0 h 6857554"/>
              <a:gd name="connsiteX20" fmla="*/ 5706794 w 5706794"/>
              <a:gd name="connsiteY20" fmla="*/ 6857554 h 6857554"/>
              <a:gd name="connsiteX21" fmla="*/ 1334217 w 5706794"/>
              <a:gd name="connsiteY21" fmla="*/ 6857554 h 6857554"/>
              <a:gd name="connsiteX22" fmla="*/ 1334217 w 5706794"/>
              <a:gd name="connsiteY22" fmla="*/ 5679590 h 6857554"/>
              <a:gd name="connsiteX23" fmla="*/ 1136994 w 5706794"/>
              <a:gd name="connsiteY23" fmla="*/ 5679590 h 6857554"/>
              <a:gd name="connsiteX24" fmla="*/ 630077 w 5706794"/>
              <a:gd name="connsiteY24" fmla="*/ 5187944 h 6857554"/>
              <a:gd name="connsiteX25" fmla="*/ 501668 w 5706794"/>
              <a:gd name="connsiteY25" fmla="*/ 5083782 h 6857554"/>
              <a:gd name="connsiteX26" fmla="*/ 388930 w 5706794"/>
              <a:gd name="connsiteY26" fmla="*/ 5043684 h 6857554"/>
              <a:gd name="connsiteX27" fmla="*/ 289484 w 5706794"/>
              <a:gd name="connsiteY27" fmla="*/ 5091372 h 6857554"/>
              <a:gd name="connsiteX28" fmla="*/ 254119 w 5706794"/>
              <a:gd name="connsiteY28" fmla="*/ 5225908 h 6857554"/>
              <a:gd name="connsiteX29" fmla="*/ 299216 w 5706794"/>
              <a:gd name="connsiteY29" fmla="*/ 5408856 h 6857554"/>
              <a:gd name="connsiteX30" fmla="*/ 421206 w 5706794"/>
              <a:gd name="connsiteY30" fmla="*/ 5596063 h 6857554"/>
              <a:gd name="connsiteX31" fmla="*/ 197230 w 5706794"/>
              <a:gd name="connsiteY31" fmla="*/ 5713760 h 6857554"/>
              <a:gd name="connsiteX32" fmla="*/ 52389 w 5706794"/>
              <a:gd name="connsiteY32" fmla="*/ 5457258 h 6857554"/>
              <a:gd name="connsiteX33" fmla="*/ 0 w 5706794"/>
              <a:gd name="connsiteY33" fmla="*/ 5182257 h 6857554"/>
              <a:gd name="connsiteX34" fmla="*/ 93409 w 5706794"/>
              <a:gd name="connsiteY34" fmla="*/ 4855912 h 6857554"/>
              <a:gd name="connsiteX35" fmla="*/ 343358 w 5706794"/>
              <a:gd name="connsiteY35" fmla="*/ 4728816 h 6857554"/>
              <a:gd name="connsiteX36" fmla="*/ 561007 w 5706794"/>
              <a:gd name="connsiteY36" fmla="*/ 4801133 h 6857554"/>
              <a:gd name="connsiteX37" fmla="*/ 785771 w 5706794"/>
              <a:gd name="connsiteY37" fmla="*/ 4982984 h 6857554"/>
              <a:gd name="connsiteX38" fmla="*/ 1091481 w 5706794"/>
              <a:gd name="connsiteY38" fmla="*/ 5292347 h 6857554"/>
              <a:gd name="connsiteX39" fmla="*/ 1091481 w 5706794"/>
              <a:gd name="connsiteY39" fmla="*/ 4681361 h 6857554"/>
              <a:gd name="connsiteX40" fmla="*/ 1334217 w 5706794"/>
              <a:gd name="connsiteY40" fmla="*/ 4681361 h 6857554"/>
              <a:gd name="connsiteX41" fmla="*/ 1334217 w 5706794"/>
              <a:gd name="connsiteY41" fmla="*/ 4133470 h 6857554"/>
              <a:gd name="connsiteX42" fmla="*/ 1307167 w 5706794"/>
              <a:gd name="connsiteY42" fmla="*/ 4218393 h 6857554"/>
              <a:gd name="connsiteX43" fmla="*/ 1177473 w 5706794"/>
              <a:gd name="connsiteY43" fmla="*/ 4379612 h 6857554"/>
              <a:gd name="connsiteX44" fmla="*/ 677550 w 5706794"/>
              <a:gd name="connsiteY44" fmla="*/ 4512181 h 6857554"/>
              <a:gd name="connsiteX45" fmla="*/ 178331 w 5706794"/>
              <a:gd name="connsiteY45" fmla="*/ 4379612 h 6857554"/>
              <a:gd name="connsiteX46" fmla="*/ 3795 w 5706794"/>
              <a:gd name="connsiteY46" fmla="*/ 3997874 h 6857554"/>
              <a:gd name="connsiteX47" fmla="*/ 178331 w 5706794"/>
              <a:gd name="connsiteY47" fmla="*/ 3617806 h 6857554"/>
              <a:gd name="connsiteX48" fmla="*/ 677550 w 5706794"/>
              <a:gd name="connsiteY48" fmla="*/ 3485478 h 6857554"/>
              <a:gd name="connsiteX49" fmla="*/ 1177473 w 5706794"/>
              <a:gd name="connsiteY49" fmla="*/ 3617806 h 6857554"/>
              <a:gd name="connsiteX50" fmla="*/ 1307167 w 5706794"/>
              <a:gd name="connsiteY50" fmla="*/ 3778461 h 6857554"/>
              <a:gd name="connsiteX51" fmla="*/ 1334217 w 5706794"/>
              <a:gd name="connsiteY51" fmla="*/ 3862984 h 6857554"/>
              <a:gd name="connsiteX52" fmla="*/ 1334217 w 5706794"/>
              <a:gd name="connsiteY52" fmla="*/ 2946144 h 6857554"/>
              <a:gd name="connsiteX53" fmla="*/ 267413 w 5706794"/>
              <a:gd name="connsiteY53" fmla="*/ 2946144 h 6857554"/>
              <a:gd name="connsiteX54" fmla="*/ 267413 w 5706794"/>
              <a:gd name="connsiteY54" fmla="*/ 3211895 h 6857554"/>
              <a:gd name="connsiteX55" fmla="*/ 13286 w 5706794"/>
              <a:gd name="connsiteY55" fmla="*/ 3211895 h 6857554"/>
              <a:gd name="connsiteX56" fmla="*/ 13286 w 5706794"/>
              <a:gd name="connsiteY56" fmla="*/ 2646463 h 6857554"/>
              <a:gd name="connsiteX57" fmla="*/ 1334217 w 5706794"/>
              <a:gd name="connsiteY57" fmla="*/ 2646463 h 6857554"/>
              <a:gd name="connsiteX58" fmla="*/ 1334217 w 5706794"/>
              <a:gd name="connsiteY58" fmla="*/ 1894150 h 6857554"/>
              <a:gd name="connsiteX59" fmla="*/ 1327837 w 5706794"/>
              <a:gd name="connsiteY59" fmla="*/ 1926234 h 6857554"/>
              <a:gd name="connsiteX60" fmla="*/ 1248902 w 5706794"/>
              <a:gd name="connsiteY60" fmla="*/ 2120441 h 6857554"/>
              <a:gd name="connsiteX61" fmla="*/ 1036344 w 5706794"/>
              <a:gd name="connsiteY61" fmla="*/ 2008540 h 6857554"/>
              <a:gd name="connsiteX62" fmla="*/ 1099759 w 5706794"/>
              <a:gd name="connsiteY62" fmla="*/ 1876677 h 6857554"/>
              <a:gd name="connsiteX63" fmla="*/ 1121847 w 5706794"/>
              <a:gd name="connsiteY63" fmla="*/ 1727643 h 6857554"/>
              <a:gd name="connsiteX64" fmla="*/ 1013583 w 5706794"/>
              <a:gd name="connsiteY64" fmla="*/ 1477194 h 6857554"/>
              <a:gd name="connsiteX65" fmla="*/ 723153 w 5706794"/>
              <a:gd name="connsiteY65" fmla="*/ 1399090 h 6857554"/>
              <a:gd name="connsiteX66" fmla="*/ 842145 w 5706794"/>
              <a:gd name="connsiteY66" fmla="*/ 1531559 h 6857554"/>
              <a:gd name="connsiteX67" fmla="*/ 884336 w 5706794"/>
              <a:gd name="connsiteY67" fmla="*/ 1729544 h 6857554"/>
              <a:gd name="connsiteX68" fmla="*/ 766490 w 5706794"/>
              <a:gd name="connsiteY68" fmla="*/ 2036964 h 6857554"/>
              <a:gd name="connsiteX69" fmla="*/ 453557 w 5706794"/>
              <a:gd name="connsiteY69" fmla="*/ 2150783 h 6857554"/>
              <a:gd name="connsiteX70" fmla="*/ 122114 w 5706794"/>
              <a:gd name="connsiteY70" fmla="*/ 2019891 h 6857554"/>
              <a:gd name="connsiteX71" fmla="*/ 0 w 5706794"/>
              <a:gd name="connsiteY71" fmla="*/ 1672572 h 6857554"/>
              <a:gd name="connsiteX72" fmla="*/ 174312 w 5706794"/>
              <a:gd name="connsiteY72" fmla="*/ 1265899 h 6857554"/>
              <a:gd name="connsiteX73" fmla="*/ 654881 w 5706794"/>
              <a:gd name="connsiteY73" fmla="*/ 1118392 h 6857554"/>
              <a:gd name="connsiteX74" fmla="*/ 1165375 w 5706794"/>
              <a:gd name="connsiteY74" fmla="*/ 1278470 h 6857554"/>
              <a:gd name="connsiteX75" fmla="*/ 1307076 w 5706794"/>
              <a:gd name="connsiteY75" fmla="*/ 1465023 h 6857554"/>
              <a:gd name="connsiteX76" fmla="*/ 1334217 w 5706794"/>
              <a:gd name="connsiteY76" fmla="*/ 1550992 h 685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06794" h="6857554">
                <a:moveTo>
                  <a:pt x="677550" y="3775667"/>
                </a:moveTo>
                <a:cubicBezTo>
                  <a:pt x="519912" y="3775426"/>
                  <a:pt x="404648" y="3793470"/>
                  <a:pt x="331742" y="3829799"/>
                </a:cubicBezTo>
                <a:cubicBezTo>
                  <a:pt x="258835" y="3866119"/>
                  <a:pt x="222838" y="3922144"/>
                  <a:pt x="223752" y="3997874"/>
                </a:cubicBezTo>
                <a:cubicBezTo>
                  <a:pt x="222838" y="4074518"/>
                  <a:pt x="258835" y="4131098"/>
                  <a:pt x="331742" y="4167618"/>
                </a:cubicBezTo>
                <a:cubicBezTo>
                  <a:pt x="404648" y="4204146"/>
                  <a:pt x="519912" y="4222266"/>
                  <a:pt x="677550" y="4221992"/>
                </a:cubicBezTo>
                <a:cubicBezTo>
                  <a:pt x="834349" y="4222266"/>
                  <a:pt x="949379" y="4204146"/>
                  <a:pt x="1022634" y="4167618"/>
                </a:cubicBezTo>
                <a:cubicBezTo>
                  <a:pt x="1095898" y="4131098"/>
                  <a:pt x="1132127" y="4074518"/>
                  <a:pt x="1131338" y="3997874"/>
                </a:cubicBezTo>
                <a:cubicBezTo>
                  <a:pt x="1132127" y="3922144"/>
                  <a:pt x="1095898" y="3866119"/>
                  <a:pt x="1022634" y="3829799"/>
                </a:cubicBezTo>
                <a:cubicBezTo>
                  <a:pt x="949379" y="3793470"/>
                  <a:pt x="834349" y="3775426"/>
                  <a:pt x="677550" y="3775667"/>
                </a:cubicBezTo>
                <a:close/>
                <a:moveTo>
                  <a:pt x="449754" y="1435177"/>
                </a:moveTo>
                <a:cubicBezTo>
                  <a:pt x="395431" y="1434779"/>
                  <a:pt x="347867" y="1452665"/>
                  <a:pt x="307071" y="1488828"/>
                </a:cubicBezTo>
                <a:cubicBezTo>
                  <a:pt x="266275" y="1524991"/>
                  <a:pt x="244827" y="1581805"/>
                  <a:pt x="242734" y="1659278"/>
                </a:cubicBezTo>
                <a:cubicBezTo>
                  <a:pt x="243166" y="1727443"/>
                  <a:pt x="261766" y="1781019"/>
                  <a:pt x="298527" y="1819987"/>
                </a:cubicBezTo>
                <a:cubicBezTo>
                  <a:pt x="335288" y="1858965"/>
                  <a:pt x="387593" y="1878828"/>
                  <a:pt x="455458" y="1879575"/>
                </a:cubicBezTo>
                <a:cubicBezTo>
                  <a:pt x="519679" y="1879027"/>
                  <a:pt x="569768" y="1860186"/>
                  <a:pt x="605738" y="1823077"/>
                </a:cubicBezTo>
                <a:cubicBezTo>
                  <a:pt x="641702" y="1785967"/>
                  <a:pt x="659987" y="1733895"/>
                  <a:pt x="660577" y="1666876"/>
                </a:cubicBezTo>
                <a:cubicBezTo>
                  <a:pt x="659156" y="1592409"/>
                  <a:pt x="638738" y="1535279"/>
                  <a:pt x="599329" y="1495471"/>
                </a:cubicBezTo>
                <a:cubicBezTo>
                  <a:pt x="559919" y="1455672"/>
                  <a:pt x="510063" y="1435568"/>
                  <a:pt x="449754" y="1435177"/>
                </a:cubicBezTo>
                <a:close/>
                <a:moveTo>
                  <a:pt x="1334217" y="0"/>
                </a:moveTo>
                <a:lnTo>
                  <a:pt x="5706794" y="0"/>
                </a:lnTo>
                <a:lnTo>
                  <a:pt x="5706794" y="6857554"/>
                </a:lnTo>
                <a:lnTo>
                  <a:pt x="1334217" y="6857554"/>
                </a:lnTo>
                <a:lnTo>
                  <a:pt x="1334217" y="5679590"/>
                </a:lnTo>
                <a:lnTo>
                  <a:pt x="1136994" y="5679590"/>
                </a:lnTo>
                <a:lnTo>
                  <a:pt x="630077" y="5187944"/>
                </a:lnTo>
                <a:cubicBezTo>
                  <a:pt x="586682" y="5144565"/>
                  <a:pt x="543877" y="5109848"/>
                  <a:pt x="501668" y="5083782"/>
                </a:cubicBezTo>
                <a:cubicBezTo>
                  <a:pt x="459461" y="5057726"/>
                  <a:pt x="421878" y="5044356"/>
                  <a:pt x="388930" y="5043684"/>
                </a:cubicBezTo>
                <a:cubicBezTo>
                  <a:pt x="345932" y="5044041"/>
                  <a:pt x="312784" y="5059934"/>
                  <a:pt x="289484" y="5091372"/>
                </a:cubicBezTo>
                <a:cubicBezTo>
                  <a:pt x="266184" y="5122818"/>
                  <a:pt x="254401" y="5167658"/>
                  <a:pt x="254119" y="5225908"/>
                </a:cubicBezTo>
                <a:cubicBezTo>
                  <a:pt x="254675" y="5283686"/>
                  <a:pt x="269705" y="5344668"/>
                  <a:pt x="299216" y="5408856"/>
                </a:cubicBezTo>
                <a:cubicBezTo>
                  <a:pt x="328728" y="5473035"/>
                  <a:pt x="369391" y="5535445"/>
                  <a:pt x="421206" y="5596063"/>
                </a:cubicBezTo>
                <a:lnTo>
                  <a:pt x="197230" y="5713760"/>
                </a:lnTo>
                <a:cubicBezTo>
                  <a:pt x="135077" y="5631934"/>
                  <a:pt x="86799" y="5546432"/>
                  <a:pt x="52389" y="5457258"/>
                </a:cubicBezTo>
                <a:cubicBezTo>
                  <a:pt x="17969" y="5368085"/>
                  <a:pt x="507" y="5276411"/>
                  <a:pt x="0" y="5182257"/>
                </a:cubicBezTo>
                <a:cubicBezTo>
                  <a:pt x="1262" y="5047138"/>
                  <a:pt x="32394" y="4938351"/>
                  <a:pt x="93409" y="4855912"/>
                </a:cubicBezTo>
                <a:cubicBezTo>
                  <a:pt x="154424" y="4773473"/>
                  <a:pt x="237744" y="4731107"/>
                  <a:pt x="343358" y="4728816"/>
                </a:cubicBezTo>
                <a:cubicBezTo>
                  <a:pt x="414605" y="4730278"/>
                  <a:pt x="487154" y="4754383"/>
                  <a:pt x="561007" y="4801133"/>
                </a:cubicBezTo>
                <a:cubicBezTo>
                  <a:pt x="634860" y="4847875"/>
                  <a:pt x="709785" y="4908499"/>
                  <a:pt x="785771" y="4982984"/>
                </a:cubicBezTo>
                <a:lnTo>
                  <a:pt x="1091481" y="5292347"/>
                </a:lnTo>
                <a:lnTo>
                  <a:pt x="1091481" y="4681361"/>
                </a:lnTo>
                <a:lnTo>
                  <a:pt x="1334217" y="4681361"/>
                </a:lnTo>
                <a:lnTo>
                  <a:pt x="1334217" y="4133470"/>
                </a:lnTo>
                <a:lnTo>
                  <a:pt x="1307167" y="4218393"/>
                </a:lnTo>
                <a:cubicBezTo>
                  <a:pt x="1278195" y="4282017"/>
                  <a:pt x="1234965" y="4335756"/>
                  <a:pt x="1177473" y="4379612"/>
                </a:cubicBezTo>
                <a:cubicBezTo>
                  <a:pt x="1062492" y="4467324"/>
                  <a:pt x="895845" y="4511516"/>
                  <a:pt x="677550" y="4512181"/>
                </a:cubicBezTo>
                <a:cubicBezTo>
                  <a:pt x="460076" y="4511516"/>
                  <a:pt x="293669" y="4467324"/>
                  <a:pt x="178331" y="4379612"/>
                </a:cubicBezTo>
                <a:cubicBezTo>
                  <a:pt x="62984" y="4291900"/>
                  <a:pt x="4808" y="4164654"/>
                  <a:pt x="3795" y="3997874"/>
                </a:cubicBezTo>
                <a:cubicBezTo>
                  <a:pt x="4808" y="3832016"/>
                  <a:pt x="62984" y="3705318"/>
                  <a:pt x="178331" y="3617806"/>
                </a:cubicBezTo>
                <a:cubicBezTo>
                  <a:pt x="293669" y="3530293"/>
                  <a:pt x="460076" y="3486183"/>
                  <a:pt x="677550" y="3485478"/>
                </a:cubicBezTo>
                <a:cubicBezTo>
                  <a:pt x="895845" y="3486183"/>
                  <a:pt x="1062492" y="3530293"/>
                  <a:pt x="1177473" y="3617806"/>
                </a:cubicBezTo>
                <a:cubicBezTo>
                  <a:pt x="1234965" y="3661562"/>
                  <a:pt x="1278195" y="3715114"/>
                  <a:pt x="1307167" y="3778461"/>
                </a:cubicBezTo>
                <a:lnTo>
                  <a:pt x="1334217" y="3862984"/>
                </a:lnTo>
                <a:lnTo>
                  <a:pt x="1334217" y="2946144"/>
                </a:lnTo>
                <a:lnTo>
                  <a:pt x="267413" y="2946144"/>
                </a:lnTo>
                <a:lnTo>
                  <a:pt x="267413" y="3211895"/>
                </a:lnTo>
                <a:lnTo>
                  <a:pt x="13286" y="3211895"/>
                </a:lnTo>
                <a:lnTo>
                  <a:pt x="13286" y="2646463"/>
                </a:lnTo>
                <a:lnTo>
                  <a:pt x="1334217" y="2646463"/>
                </a:lnTo>
                <a:lnTo>
                  <a:pt x="1334217" y="1894150"/>
                </a:lnTo>
                <a:lnTo>
                  <a:pt x="1327837" y="1926234"/>
                </a:lnTo>
                <a:cubicBezTo>
                  <a:pt x="1308755" y="1999166"/>
                  <a:pt x="1282440" y="2063901"/>
                  <a:pt x="1248902" y="2120441"/>
                </a:cubicBezTo>
                <a:lnTo>
                  <a:pt x="1036344" y="2008540"/>
                </a:lnTo>
                <a:cubicBezTo>
                  <a:pt x="1064012" y="1969105"/>
                  <a:pt x="1085153" y="1925155"/>
                  <a:pt x="1099759" y="1876677"/>
                </a:cubicBezTo>
                <a:cubicBezTo>
                  <a:pt x="1114365" y="1828200"/>
                  <a:pt x="1121731" y="1778527"/>
                  <a:pt x="1121847" y="1727643"/>
                </a:cubicBezTo>
                <a:cubicBezTo>
                  <a:pt x="1120419" y="1614845"/>
                  <a:pt x="1084331" y="1531359"/>
                  <a:pt x="1013583" y="1477194"/>
                </a:cubicBezTo>
                <a:cubicBezTo>
                  <a:pt x="942836" y="1423029"/>
                  <a:pt x="846031" y="1396998"/>
                  <a:pt x="723153" y="1399090"/>
                </a:cubicBezTo>
                <a:cubicBezTo>
                  <a:pt x="774669" y="1432321"/>
                  <a:pt x="814328" y="1476480"/>
                  <a:pt x="842145" y="1531559"/>
                </a:cubicBezTo>
                <a:cubicBezTo>
                  <a:pt x="869955" y="1586629"/>
                  <a:pt x="884021" y="1652627"/>
                  <a:pt x="884336" y="1729544"/>
                </a:cubicBezTo>
                <a:cubicBezTo>
                  <a:pt x="882643" y="1860028"/>
                  <a:pt x="843357" y="1962504"/>
                  <a:pt x="766490" y="2036964"/>
                </a:cubicBezTo>
                <a:cubicBezTo>
                  <a:pt x="689614" y="2111431"/>
                  <a:pt x="585304" y="2149370"/>
                  <a:pt x="453557" y="2150783"/>
                </a:cubicBezTo>
                <a:cubicBezTo>
                  <a:pt x="312552" y="2148897"/>
                  <a:pt x="202071" y="2105261"/>
                  <a:pt x="122114" y="2019891"/>
                </a:cubicBezTo>
                <a:cubicBezTo>
                  <a:pt x="42159" y="1934512"/>
                  <a:pt x="1454" y="1818742"/>
                  <a:pt x="0" y="1672572"/>
                </a:cubicBezTo>
                <a:cubicBezTo>
                  <a:pt x="1761" y="1498302"/>
                  <a:pt x="59862" y="1362744"/>
                  <a:pt x="174312" y="1265899"/>
                </a:cubicBezTo>
                <a:cubicBezTo>
                  <a:pt x="288754" y="1169052"/>
                  <a:pt x="448940" y="1119886"/>
                  <a:pt x="654881" y="1118392"/>
                </a:cubicBezTo>
                <a:cubicBezTo>
                  <a:pt x="870145" y="1120393"/>
                  <a:pt x="1040313" y="1173752"/>
                  <a:pt x="1165375" y="1278470"/>
                </a:cubicBezTo>
                <a:cubicBezTo>
                  <a:pt x="1227907" y="1330825"/>
                  <a:pt x="1275140" y="1393010"/>
                  <a:pt x="1307076" y="1465023"/>
                </a:cubicBezTo>
                <a:lnTo>
                  <a:pt x="1334217" y="1550992"/>
                </a:lnTo>
                <a:close/>
              </a:path>
            </a:pathLst>
          </a:custGeom>
          <a:solidFill>
            <a:schemeClr val="bg1">
              <a:lumMod val="95000"/>
            </a:schemeClr>
          </a:solid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Tree>
    <p:extLst>
      <p:ext uri="{BB962C8B-B14F-4D97-AF65-F5344CB8AC3E}">
        <p14:creationId xmlns:p14="http://schemas.microsoft.com/office/powerpoint/2010/main" val="5312885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76E6BB5-B53E-4E7F-B4B2-8095B02F7E72}"/>
              </a:ext>
            </a:extLst>
          </p:cNvPr>
          <p:cNvSpPr>
            <a:spLocks noGrp="1"/>
          </p:cNvSpPr>
          <p:nvPr>
            <p:ph type="pic" sz="quarter" idx="22"/>
          </p:nvPr>
        </p:nvSpPr>
        <p:spPr>
          <a:xfrm>
            <a:off x="0" y="0"/>
            <a:ext cx="5706794" cy="6876525"/>
          </a:xfrm>
          <a:custGeom>
            <a:avLst/>
            <a:gdLst>
              <a:gd name="connsiteX0" fmla="*/ 5039839 w 5706794"/>
              <a:gd name="connsiteY0" fmla="*/ 4977832 h 6876525"/>
              <a:gd name="connsiteX1" fmla="*/ 4700150 w 5706794"/>
              <a:gd name="connsiteY1" fmla="*/ 5031345 h 6876525"/>
              <a:gd name="connsiteX2" fmla="*/ 4593146 w 5706794"/>
              <a:gd name="connsiteY2" fmla="*/ 5198436 h 6876525"/>
              <a:gd name="connsiteX3" fmla="*/ 4700150 w 5706794"/>
              <a:gd name="connsiteY3" fmla="*/ 5363891 h 6876525"/>
              <a:gd name="connsiteX4" fmla="*/ 5039839 w 5706794"/>
              <a:gd name="connsiteY4" fmla="*/ 5417168 h 6876525"/>
              <a:gd name="connsiteX5" fmla="*/ 5380240 w 5706794"/>
              <a:gd name="connsiteY5" fmla="*/ 5363891 h 6876525"/>
              <a:gd name="connsiteX6" fmla="*/ 5486541 w 5706794"/>
              <a:gd name="connsiteY6" fmla="*/ 5198436 h 6876525"/>
              <a:gd name="connsiteX7" fmla="*/ 5380240 w 5706794"/>
              <a:gd name="connsiteY7" fmla="*/ 5031345 h 6876525"/>
              <a:gd name="connsiteX8" fmla="*/ 5039839 w 5706794"/>
              <a:gd name="connsiteY8" fmla="*/ 4977832 h 6876525"/>
              <a:gd name="connsiteX9" fmla="*/ 5039839 w 5706794"/>
              <a:gd name="connsiteY9" fmla="*/ 2642149 h 6876525"/>
              <a:gd name="connsiteX10" fmla="*/ 4700150 w 5706794"/>
              <a:gd name="connsiteY10" fmla="*/ 2695664 h 6876525"/>
              <a:gd name="connsiteX11" fmla="*/ 4593146 w 5706794"/>
              <a:gd name="connsiteY11" fmla="*/ 2862754 h 6876525"/>
              <a:gd name="connsiteX12" fmla="*/ 4700150 w 5706794"/>
              <a:gd name="connsiteY12" fmla="*/ 3028210 h 6876525"/>
              <a:gd name="connsiteX13" fmla="*/ 5039839 w 5706794"/>
              <a:gd name="connsiteY13" fmla="*/ 3081487 h 6876525"/>
              <a:gd name="connsiteX14" fmla="*/ 5380240 w 5706794"/>
              <a:gd name="connsiteY14" fmla="*/ 3028210 h 6876525"/>
              <a:gd name="connsiteX15" fmla="*/ 5486541 w 5706794"/>
              <a:gd name="connsiteY15" fmla="*/ 2862754 h 6876525"/>
              <a:gd name="connsiteX16" fmla="*/ 5380240 w 5706794"/>
              <a:gd name="connsiteY16" fmla="*/ 2695664 h 6876525"/>
              <a:gd name="connsiteX17" fmla="*/ 5039839 w 5706794"/>
              <a:gd name="connsiteY17" fmla="*/ 2642149 h 6876525"/>
              <a:gd name="connsiteX18" fmla="*/ 0 w 5706794"/>
              <a:gd name="connsiteY18" fmla="*/ 0 h 6876525"/>
              <a:gd name="connsiteX19" fmla="*/ 4390331 w 5706794"/>
              <a:gd name="connsiteY19" fmla="*/ 0 h 6876525"/>
              <a:gd name="connsiteX20" fmla="*/ 4390331 w 5706794"/>
              <a:gd name="connsiteY20" fmla="*/ 1207333 h 6876525"/>
              <a:gd name="connsiteX21" fmla="*/ 4587580 w 5706794"/>
              <a:gd name="connsiteY21" fmla="*/ 1207333 h 6876525"/>
              <a:gd name="connsiteX22" fmla="*/ 5086569 w 5706794"/>
              <a:gd name="connsiteY22" fmla="*/ 1691292 h 6876525"/>
              <a:gd name="connsiteX23" fmla="*/ 5212970 w 5706794"/>
              <a:gd name="connsiteY23" fmla="*/ 1793825 h 6876525"/>
              <a:gd name="connsiteX24" fmla="*/ 5323946 w 5706794"/>
              <a:gd name="connsiteY24" fmla="*/ 1833296 h 6876525"/>
              <a:gd name="connsiteX25" fmla="*/ 5421837 w 5706794"/>
              <a:gd name="connsiteY25" fmla="*/ 1786354 h 6876525"/>
              <a:gd name="connsiteX26" fmla="*/ 5456649 w 5706794"/>
              <a:gd name="connsiteY26" fmla="*/ 1653920 h 6876525"/>
              <a:gd name="connsiteX27" fmla="*/ 5412257 w 5706794"/>
              <a:gd name="connsiteY27" fmla="*/ 1473834 h 6876525"/>
              <a:gd name="connsiteX28" fmla="*/ 5292175 w 5706794"/>
              <a:gd name="connsiteY28" fmla="*/ 1289554 h 6876525"/>
              <a:gd name="connsiteX29" fmla="*/ 5512648 w 5706794"/>
              <a:gd name="connsiteY29" fmla="*/ 1173706 h 6876525"/>
              <a:gd name="connsiteX30" fmla="*/ 5655225 w 5706794"/>
              <a:gd name="connsiteY30" fmla="*/ 1426189 h 6876525"/>
              <a:gd name="connsiteX31" fmla="*/ 5706794 w 5706794"/>
              <a:gd name="connsiteY31" fmla="*/ 1696899 h 6876525"/>
              <a:gd name="connsiteX32" fmla="*/ 5614846 w 5706794"/>
              <a:gd name="connsiteY32" fmla="*/ 2018132 h 6876525"/>
              <a:gd name="connsiteX33" fmla="*/ 5368805 w 5706794"/>
              <a:gd name="connsiteY33" fmla="*/ 2143241 h 6876525"/>
              <a:gd name="connsiteX34" fmla="*/ 5154560 w 5706794"/>
              <a:gd name="connsiteY34" fmla="*/ 2072063 h 6876525"/>
              <a:gd name="connsiteX35" fmla="*/ 4933310 w 5706794"/>
              <a:gd name="connsiteY35" fmla="*/ 1893048 h 6876525"/>
              <a:gd name="connsiteX36" fmla="*/ 4632380 w 5706794"/>
              <a:gd name="connsiteY36" fmla="*/ 1588522 h 6876525"/>
              <a:gd name="connsiteX37" fmla="*/ 4632380 w 5706794"/>
              <a:gd name="connsiteY37" fmla="*/ 2189954 h 6876525"/>
              <a:gd name="connsiteX38" fmla="*/ 4390331 w 5706794"/>
              <a:gd name="connsiteY38" fmla="*/ 2189954 h 6876525"/>
              <a:gd name="connsiteX39" fmla="*/ 4390331 w 5706794"/>
              <a:gd name="connsiteY39" fmla="*/ 2739036 h 6876525"/>
              <a:gd name="connsiteX40" fmla="*/ 4420067 w 5706794"/>
              <a:gd name="connsiteY40" fmla="*/ 2645683 h 6876525"/>
              <a:gd name="connsiteX41" fmla="*/ 4547732 w 5706794"/>
              <a:gd name="connsiteY41" fmla="*/ 2486985 h 6876525"/>
              <a:gd name="connsiteX42" fmla="*/ 5039839 w 5706794"/>
              <a:gd name="connsiteY42" fmla="*/ 2356489 h 6876525"/>
              <a:gd name="connsiteX43" fmla="*/ 5531252 w 5706794"/>
              <a:gd name="connsiteY43" fmla="*/ 2486985 h 6876525"/>
              <a:gd name="connsiteX44" fmla="*/ 5703059 w 5706794"/>
              <a:gd name="connsiteY44" fmla="*/ 2862754 h 6876525"/>
              <a:gd name="connsiteX45" fmla="*/ 5531252 w 5706794"/>
              <a:gd name="connsiteY45" fmla="*/ 3236880 h 6876525"/>
              <a:gd name="connsiteX46" fmla="*/ 5039839 w 5706794"/>
              <a:gd name="connsiteY46" fmla="*/ 3367138 h 6876525"/>
              <a:gd name="connsiteX47" fmla="*/ 4547732 w 5706794"/>
              <a:gd name="connsiteY47" fmla="*/ 3236880 h 6876525"/>
              <a:gd name="connsiteX48" fmla="*/ 4420067 w 5706794"/>
              <a:gd name="connsiteY48" fmla="*/ 3078741 h 6876525"/>
              <a:gd name="connsiteX49" fmla="*/ 4390331 w 5706794"/>
              <a:gd name="connsiteY49" fmla="*/ 2985825 h 6876525"/>
              <a:gd name="connsiteX50" fmla="*/ 4390331 w 5706794"/>
              <a:gd name="connsiteY50" fmla="*/ 3543015 h 6876525"/>
              <a:gd name="connsiteX51" fmla="*/ 4587580 w 5706794"/>
              <a:gd name="connsiteY51" fmla="*/ 3543015 h 6876525"/>
              <a:gd name="connsiteX52" fmla="*/ 5086569 w 5706794"/>
              <a:gd name="connsiteY52" fmla="*/ 4026974 h 6876525"/>
              <a:gd name="connsiteX53" fmla="*/ 5212970 w 5706794"/>
              <a:gd name="connsiteY53" fmla="*/ 4129507 h 6876525"/>
              <a:gd name="connsiteX54" fmla="*/ 5323946 w 5706794"/>
              <a:gd name="connsiteY54" fmla="*/ 4168979 h 6876525"/>
              <a:gd name="connsiteX55" fmla="*/ 5421837 w 5706794"/>
              <a:gd name="connsiteY55" fmla="*/ 4122035 h 6876525"/>
              <a:gd name="connsiteX56" fmla="*/ 5456649 w 5706794"/>
              <a:gd name="connsiteY56" fmla="*/ 3989603 h 6876525"/>
              <a:gd name="connsiteX57" fmla="*/ 5412257 w 5706794"/>
              <a:gd name="connsiteY57" fmla="*/ 3809516 h 6876525"/>
              <a:gd name="connsiteX58" fmla="*/ 5292175 w 5706794"/>
              <a:gd name="connsiteY58" fmla="*/ 3625237 h 6876525"/>
              <a:gd name="connsiteX59" fmla="*/ 5512648 w 5706794"/>
              <a:gd name="connsiteY59" fmla="*/ 3509388 h 6876525"/>
              <a:gd name="connsiteX60" fmla="*/ 5655225 w 5706794"/>
              <a:gd name="connsiteY60" fmla="*/ 3761871 h 6876525"/>
              <a:gd name="connsiteX61" fmla="*/ 5706794 w 5706794"/>
              <a:gd name="connsiteY61" fmla="*/ 4032581 h 6876525"/>
              <a:gd name="connsiteX62" fmla="*/ 5614846 w 5706794"/>
              <a:gd name="connsiteY62" fmla="*/ 4353815 h 6876525"/>
              <a:gd name="connsiteX63" fmla="*/ 5368805 w 5706794"/>
              <a:gd name="connsiteY63" fmla="*/ 4478923 h 6876525"/>
              <a:gd name="connsiteX64" fmla="*/ 5154560 w 5706794"/>
              <a:gd name="connsiteY64" fmla="*/ 4407745 h 6876525"/>
              <a:gd name="connsiteX65" fmla="*/ 4933310 w 5706794"/>
              <a:gd name="connsiteY65" fmla="*/ 4228729 h 6876525"/>
              <a:gd name="connsiteX66" fmla="*/ 4632380 w 5706794"/>
              <a:gd name="connsiteY66" fmla="*/ 3924204 h 6876525"/>
              <a:gd name="connsiteX67" fmla="*/ 4632380 w 5706794"/>
              <a:gd name="connsiteY67" fmla="*/ 4525637 h 6876525"/>
              <a:gd name="connsiteX68" fmla="*/ 4390331 w 5706794"/>
              <a:gd name="connsiteY68" fmla="*/ 4525637 h 6876525"/>
              <a:gd name="connsiteX69" fmla="*/ 4390331 w 5706794"/>
              <a:gd name="connsiteY69" fmla="*/ 5074720 h 6876525"/>
              <a:gd name="connsiteX70" fmla="*/ 4420067 w 5706794"/>
              <a:gd name="connsiteY70" fmla="*/ 4981365 h 6876525"/>
              <a:gd name="connsiteX71" fmla="*/ 4547732 w 5706794"/>
              <a:gd name="connsiteY71" fmla="*/ 4822667 h 6876525"/>
              <a:gd name="connsiteX72" fmla="*/ 5039839 w 5706794"/>
              <a:gd name="connsiteY72" fmla="*/ 4692172 h 6876525"/>
              <a:gd name="connsiteX73" fmla="*/ 5531252 w 5706794"/>
              <a:gd name="connsiteY73" fmla="*/ 4822667 h 6876525"/>
              <a:gd name="connsiteX74" fmla="*/ 5703059 w 5706794"/>
              <a:gd name="connsiteY74" fmla="*/ 5198436 h 6876525"/>
              <a:gd name="connsiteX75" fmla="*/ 5531252 w 5706794"/>
              <a:gd name="connsiteY75" fmla="*/ 5572562 h 6876525"/>
              <a:gd name="connsiteX76" fmla="*/ 5039839 w 5706794"/>
              <a:gd name="connsiteY76" fmla="*/ 5702820 h 6876525"/>
              <a:gd name="connsiteX77" fmla="*/ 4547732 w 5706794"/>
              <a:gd name="connsiteY77" fmla="*/ 5572562 h 6876525"/>
              <a:gd name="connsiteX78" fmla="*/ 4420067 w 5706794"/>
              <a:gd name="connsiteY78" fmla="*/ 5414422 h 6876525"/>
              <a:gd name="connsiteX79" fmla="*/ 4390331 w 5706794"/>
              <a:gd name="connsiteY79" fmla="*/ 5321507 h 6876525"/>
              <a:gd name="connsiteX80" fmla="*/ 4390331 w 5706794"/>
              <a:gd name="connsiteY80" fmla="*/ 6876525 h 6876525"/>
              <a:gd name="connsiteX81" fmla="*/ 0 w 5706794"/>
              <a:gd name="connsiteY81" fmla="*/ 6876525 h 687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706794" h="6876525">
                <a:moveTo>
                  <a:pt x="5039839" y="4977832"/>
                </a:moveTo>
                <a:cubicBezTo>
                  <a:pt x="4885492" y="4977553"/>
                  <a:pt x="4772260" y="4995397"/>
                  <a:pt x="4700150" y="5031345"/>
                </a:cubicBezTo>
                <a:cubicBezTo>
                  <a:pt x="4628032" y="5067295"/>
                  <a:pt x="4592369" y="5122991"/>
                  <a:pt x="4593146" y="5198436"/>
                </a:cubicBezTo>
                <a:cubicBezTo>
                  <a:pt x="4592369" y="5272982"/>
                  <a:pt x="4628032" y="5328131"/>
                  <a:pt x="4700150" y="5363891"/>
                </a:cubicBezTo>
                <a:cubicBezTo>
                  <a:pt x="4772260" y="5399644"/>
                  <a:pt x="4885492" y="5417406"/>
                  <a:pt x="5039839" y="5417168"/>
                </a:cubicBezTo>
                <a:cubicBezTo>
                  <a:pt x="5195012" y="5417406"/>
                  <a:pt x="5308482" y="5399644"/>
                  <a:pt x="5380240" y="5363891"/>
                </a:cubicBezTo>
                <a:cubicBezTo>
                  <a:pt x="5452007" y="5328131"/>
                  <a:pt x="5487441" y="5272982"/>
                  <a:pt x="5486541" y="5198436"/>
                </a:cubicBezTo>
                <a:cubicBezTo>
                  <a:pt x="5487441" y="5122991"/>
                  <a:pt x="5452007" y="5067295"/>
                  <a:pt x="5380240" y="5031345"/>
                </a:cubicBezTo>
                <a:cubicBezTo>
                  <a:pt x="5308482" y="4995397"/>
                  <a:pt x="5195012" y="4977553"/>
                  <a:pt x="5039839" y="4977832"/>
                </a:cubicBezTo>
                <a:close/>
                <a:moveTo>
                  <a:pt x="5039839" y="2642149"/>
                </a:moveTo>
                <a:cubicBezTo>
                  <a:pt x="4885492" y="2641872"/>
                  <a:pt x="4772260" y="2659714"/>
                  <a:pt x="4700150" y="2695664"/>
                </a:cubicBezTo>
                <a:cubicBezTo>
                  <a:pt x="4628032" y="2731612"/>
                  <a:pt x="4592369" y="2787309"/>
                  <a:pt x="4593146" y="2862754"/>
                </a:cubicBezTo>
                <a:cubicBezTo>
                  <a:pt x="4592369" y="2937299"/>
                  <a:pt x="4628032" y="2992449"/>
                  <a:pt x="4700150" y="3028210"/>
                </a:cubicBezTo>
                <a:cubicBezTo>
                  <a:pt x="4772260" y="3063962"/>
                  <a:pt x="4885492" y="3081723"/>
                  <a:pt x="5039839" y="3081487"/>
                </a:cubicBezTo>
                <a:cubicBezTo>
                  <a:pt x="5195012" y="3081723"/>
                  <a:pt x="5308482" y="3063962"/>
                  <a:pt x="5380240" y="3028210"/>
                </a:cubicBezTo>
                <a:cubicBezTo>
                  <a:pt x="5452007" y="2992449"/>
                  <a:pt x="5487441" y="2937299"/>
                  <a:pt x="5486541" y="2862754"/>
                </a:cubicBezTo>
                <a:cubicBezTo>
                  <a:pt x="5487441" y="2787309"/>
                  <a:pt x="5452007" y="2731612"/>
                  <a:pt x="5380240" y="2695664"/>
                </a:cubicBezTo>
                <a:cubicBezTo>
                  <a:pt x="5308482" y="2659714"/>
                  <a:pt x="5195012" y="2641872"/>
                  <a:pt x="5039839" y="2642149"/>
                </a:cubicBezTo>
                <a:close/>
                <a:moveTo>
                  <a:pt x="0" y="0"/>
                </a:moveTo>
                <a:lnTo>
                  <a:pt x="4390331" y="0"/>
                </a:lnTo>
                <a:lnTo>
                  <a:pt x="4390331" y="1207333"/>
                </a:lnTo>
                <a:lnTo>
                  <a:pt x="4587580" y="1207333"/>
                </a:lnTo>
                <a:lnTo>
                  <a:pt x="5086569" y="1691292"/>
                </a:lnTo>
                <a:cubicBezTo>
                  <a:pt x="5129285" y="1733992"/>
                  <a:pt x="5171423" y="1768175"/>
                  <a:pt x="5212970" y="1793825"/>
                </a:cubicBezTo>
                <a:cubicBezTo>
                  <a:pt x="5254517" y="1819483"/>
                  <a:pt x="5291512" y="1832634"/>
                  <a:pt x="5323946" y="1833296"/>
                </a:cubicBezTo>
                <a:cubicBezTo>
                  <a:pt x="5366271" y="1832945"/>
                  <a:pt x="5398900" y="1817300"/>
                  <a:pt x="5421837" y="1786354"/>
                </a:cubicBezTo>
                <a:cubicBezTo>
                  <a:pt x="5444773" y="1755407"/>
                  <a:pt x="5456371" y="1711260"/>
                  <a:pt x="5456649" y="1653920"/>
                </a:cubicBezTo>
                <a:cubicBezTo>
                  <a:pt x="5456102" y="1597046"/>
                  <a:pt x="5441307" y="1537018"/>
                  <a:pt x="5412257" y="1473834"/>
                </a:cubicBezTo>
                <a:cubicBezTo>
                  <a:pt x="5383207" y="1410658"/>
                  <a:pt x="5343180" y="1349231"/>
                  <a:pt x="5292175" y="1289554"/>
                </a:cubicBezTo>
                <a:lnTo>
                  <a:pt x="5512648" y="1173706"/>
                </a:lnTo>
                <a:cubicBezTo>
                  <a:pt x="5573830" y="1254243"/>
                  <a:pt x="5621352" y="1338410"/>
                  <a:pt x="5655225" y="1426189"/>
                </a:cubicBezTo>
                <a:cubicBezTo>
                  <a:pt x="5689106" y="1513976"/>
                  <a:pt x="5706295" y="1604207"/>
                  <a:pt x="5706794" y="1696899"/>
                </a:cubicBezTo>
                <a:cubicBezTo>
                  <a:pt x="5705551" y="1829904"/>
                  <a:pt x="5674907" y="1936982"/>
                  <a:pt x="5614846" y="2018132"/>
                </a:cubicBezTo>
                <a:cubicBezTo>
                  <a:pt x="5554784" y="2099290"/>
                  <a:pt x="5472776" y="2140994"/>
                  <a:pt x="5368805" y="2143241"/>
                </a:cubicBezTo>
                <a:cubicBezTo>
                  <a:pt x="5298673" y="2141803"/>
                  <a:pt x="5227258" y="2118074"/>
                  <a:pt x="5154560" y="2072063"/>
                </a:cubicBezTo>
                <a:cubicBezTo>
                  <a:pt x="5081862" y="2026044"/>
                  <a:pt x="5008108" y="1966375"/>
                  <a:pt x="4933310" y="1893048"/>
                </a:cubicBezTo>
                <a:lnTo>
                  <a:pt x="4632380" y="1588522"/>
                </a:lnTo>
                <a:lnTo>
                  <a:pt x="4632380" y="2189954"/>
                </a:lnTo>
                <a:lnTo>
                  <a:pt x="4390331" y="2189954"/>
                </a:lnTo>
                <a:lnTo>
                  <a:pt x="4390331" y="2739036"/>
                </a:lnTo>
                <a:lnTo>
                  <a:pt x="4420067" y="2645683"/>
                </a:lnTo>
                <a:cubicBezTo>
                  <a:pt x="4448585" y="2583055"/>
                  <a:pt x="4491140" y="2530155"/>
                  <a:pt x="4547732" y="2486985"/>
                </a:cubicBezTo>
                <a:cubicBezTo>
                  <a:pt x="4660915" y="2400644"/>
                  <a:pt x="4824957" y="2357143"/>
                  <a:pt x="5039839" y="2356489"/>
                </a:cubicBezTo>
                <a:cubicBezTo>
                  <a:pt x="5253913" y="2357143"/>
                  <a:pt x="5417717" y="2400644"/>
                  <a:pt x="5531252" y="2486985"/>
                </a:cubicBezTo>
                <a:cubicBezTo>
                  <a:pt x="5644795" y="2573325"/>
                  <a:pt x="5702061" y="2698581"/>
                  <a:pt x="5703059" y="2862754"/>
                </a:cubicBezTo>
                <a:cubicBezTo>
                  <a:pt x="5702061" y="3026027"/>
                  <a:pt x="5644795" y="3150735"/>
                  <a:pt x="5531252" y="3236880"/>
                </a:cubicBezTo>
                <a:cubicBezTo>
                  <a:pt x="5417717" y="3323025"/>
                  <a:pt x="5253913" y="3366443"/>
                  <a:pt x="5039839" y="3367138"/>
                </a:cubicBezTo>
                <a:cubicBezTo>
                  <a:pt x="4824957" y="3366443"/>
                  <a:pt x="4660915" y="3323025"/>
                  <a:pt x="4547732" y="3236880"/>
                </a:cubicBezTo>
                <a:cubicBezTo>
                  <a:pt x="4491140" y="3193808"/>
                  <a:pt x="4448585" y="3141094"/>
                  <a:pt x="4420067" y="3078741"/>
                </a:cubicBezTo>
                <a:lnTo>
                  <a:pt x="4390331" y="2985825"/>
                </a:lnTo>
                <a:lnTo>
                  <a:pt x="4390331" y="3543015"/>
                </a:lnTo>
                <a:lnTo>
                  <a:pt x="4587580" y="3543015"/>
                </a:lnTo>
                <a:lnTo>
                  <a:pt x="5086569" y="4026974"/>
                </a:lnTo>
                <a:cubicBezTo>
                  <a:pt x="5129285" y="4069674"/>
                  <a:pt x="5171423" y="4103858"/>
                  <a:pt x="5212970" y="4129507"/>
                </a:cubicBezTo>
                <a:cubicBezTo>
                  <a:pt x="5254517" y="4155164"/>
                  <a:pt x="5291512" y="4168316"/>
                  <a:pt x="5323946" y="4168979"/>
                </a:cubicBezTo>
                <a:cubicBezTo>
                  <a:pt x="5366271" y="4168627"/>
                  <a:pt x="5398900" y="4152982"/>
                  <a:pt x="5421837" y="4122035"/>
                </a:cubicBezTo>
                <a:cubicBezTo>
                  <a:pt x="5444773" y="4091089"/>
                  <a:pt x="5456371" y="4046943"/>
                  <a:pt x="5456649" y="3989603"/>
                </a:cubicBezTo>
                <a:cubicBezTo>
                  <a:pt x="5456102" y="3932729"/>
                  <a:pt x="5441307" y="3872700"/>
                  <a:pt x="5412257" y="3809516"/>
                </a:cubicBezTo>
                <a:cubicBezTo>
                  <a:pt x="5383207" y="3746341"/>
                  <a:pt x="5343180" y="3684914"/>
                  <a:pt x="5292175" y="3625237"/>
                </a:cubicBezTo>
                <a:lnTo>
                  <a:pt x="5512648" y="3509388"/>
                </a:lnTo>
                <a:cubicBezTo>
                  <a:pt x="5573830" y="3589925"/>
                  <a:pt x="5621352" y="3674092"/>
                  <a:pt x="5655225" y="3761871"/>
                </a:cubicBezTo>
                <a:cubicBezTo>
                  <a:pt x="5689106" y="3849658"/>
                  <a:pt x="5706295" y="3939890"/>
                  <a:pt x="5706794" y="4032581"/>
                </a:cubicBezTo>
                <a:cubicBezTo>
                  <a:pt x="5705551" y="4165586"/>
                  <a:pt x="5674907" y="4272664"/>
                  <a:pt x="5614846" y="4353815"/>
                </a:cubicBezTo>
                <a:cubicBezTo>
                  <a:pt x="5554784" y="4434964"/>
                  <a:pt x="5472776" y="4476675"/>
                  <a:pt x="5368805" y="4478923"/>
                </a:cubicBezTo>
                <a:cubicBezTo>
                  <a:pt x="5298673" y="4477485"/>
                  <a:pt x="5227258" y="4453756"/>
                  <a:pt x="5154560" y="4407745"/>
                </a:cubicBezTo>
                <a:cubicBezTo>
                  <a:pt x="5081862" y="4361727"/>
                  <a:pt x="5008108" y="4302057"/>
                  <a:pt x="4933310" y="4228729"/>
                </a:cubicBezTo>
                <a:lnTo>
                  <a:pt x="4632380" y="3924204"/>
                </a:lnTo>
                <a:lnTo>
                  <a:pt x="4632380" y="4525637"/>
                </a:lnTo>
                <a:lnTo>
                  <a:pt x="4390331" y="4525637"/>
                </a:lnTo>
                <a:lnTo>
                  <a:pt x="4390331" y="5074720"/>
                </a:lnTo>
                <a:lnTo>
                  <a:pt x="4420067" y="4981365"/>
                </a:lnTo>
                <a:cubicBezTo>
                  <a:pt x="4448585" y="4918737"/>
                  <a:pt x="4491140" y="4865837"/>
                  <a:pt x="4547732" y="4822667"/>
                </a:cubicBezTo>
                <a:cubicBezTo>
                  <a:pt x="4660915" y="4736326"/>
                  <a:pt x="4824957" y="4692825"/>
                  <a:pt x="5039839" y="4692172"/>
                </a:cubicBezTo>
                <a:cubicBezTo>
                  <a:pt x="5253913" y="4692825"/>
                  <a:pt x="5417717" y="4736326"/>
                  <a:pt x="5531252" y="4822667"/>
                </a:cubicBezTo>
                <a:cubicBezTo>
                  <a:pt x="5644795" y="4909007"/>
                  <a:pt x="5702061" y="5034264"/>
                  <a:pt x="5703059" y="5198436"/>
                </a:cubicBezTo>
                <a:cubicBezTo>
                  <a:pt x="5702061" y="5361709"/>
                  <a:pt x="5644795" y="5486417"/>
                  <a:pt x="5531252" y="5572562"/>
                </a:cubicBezTo>
                <a:cubicBezTo>
                  <a:pt x="5417717" y="5658706"/>
                  <a:pt x="5253913" y="5702126"/>
                  <a:pt x="5039839" y="5702820"/>
                </a:cubicBezTo>
                <a:cubicBezTo>
                  <a:pt x="4824957" y="5702126"/>
                  <a:pt x="4660915" y="5658706"/>
                  <a:pt x="4547732" y="5572562"/>
                </a:cubicBezTo>
                <a:cubicBezTo>
                  <a:pt x="4491140" y="5529490"/>
                  <a:pt x="4448585" y="5476776"/>
                  <a:pt x="4420067" y="5414422"/>
                </a:cubicBezTo>
                <a:lnTo>
                  <a:pt x="4390331" y="5321507"/>
                </a:lnTo>
                <a:lnTo>
                  <a:pt x="4390331" y="6876525"/>
                </a:lnTo>
                <a:lnTo>
                  <a:pt x="0" y="6876525"/>
                </a:lnTo>
                <a:close/>
              </a:path>
            </a:pathLst>
          </a:custGeom>
          <a:solidFill>
            <a:schemeClr val="bg1">
              <a:lumMod val="95000"/>
            </a:schemeClr>
          </a:solidFill>
        </p:spPr>
        <p:txBody>
          <a:bodyPr wrap="square" rtlCol="0" anchor="ctr">
            <a:noAutofit/>
          </a:bodyPr>
          <a:lstStyle>
            <a:lvl1pPr marL="0" indent="0" algn="ctr">
              <a:buFontTx/>
              <a:buNone/>
              <a:defRPr sz="1200">
                <a:solidFill>
                  <a:schemeClr val="tx1"/>
                </a:solidFill>
              </a:defRPr>
            </a:lvl1pPr>
          </a:lstStyle>
          <a:p>
            <a:pPr lvl="0"/>
            <a:r>
              <a:rPr lang="en-US" noProof="0" dirty="0"/>
              <a:t>Click icon to add picture</a:t>
            </a:r>
          </a:p>
        </p:txBody>
      </p:sp>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912716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B9A102-247E-4F43-94B3-DF656980F20B}"/>
              </a:ext>
            </a:extLst>
          </p:cNvPr>
          <p:cNvSpPr>
            <a:spLocks noGrp="1"/>
          </p:cNvSpPr>
          <p:nvPr>
            <p:ph type="pic" sz="quarter" idx="22" hasCustomPrompt="1"/>
          </p:nvPr>
        </p:nvSpPr>
        <p:spPr>
          <a:xfrm>
            <a:off x="723900" y="723900"/>
            <a:ext cx="10744200" cy="5410200"/>
          </a:xfrm>
          <a:custGeom>
            <a:avLst/>
            <a:gdLst>
              <a:gd name="connsiteX0" fmla="*/ 0 w 10744200"/>
              <a:gd name="connsiteY0" fmla="*/ 0 h 5410200"/>
              <a:gd name="connsiteX1" fmla="*/ 10744200 w 10744200"/>
              <a:gd name="connsiteY1" fmla="*/ 0 h 5410200"/>
              <a:gd name="connsiteX2" fmla="*/ 10744200 w 10744200"/>
              <a:gd name="connsiteY2" fmla="*/ 5410200 h 5410200"/>
              <a:gd name="connsiteX3" fmla="*/ 0 w 10744200"/>
              <a:gd name="connsiteY3" fmla="*/ 5410200 h 5410200"/>
            </a:gdLst>
            <a:ahLst/>
            <a:cxnLst>
              <a:cxn ang="0">
                <a:pos x="connsiteX0" y="connsiteY0"/>
              </a:cxn>
              <a:cxn ang="0">
                <a:pos x="connsiteX1" y="connsiteY1"/>
              </a:cxn>
              <a:cxn ang="0">
                <a:pos x="connsiteX2" y="connsiteY2"/>
              </a:cxn>
              <a:cxn ang="0">
                <a:pos x="connsiteX3" y="connsiteY3"/>
              </a:cxn>
            </a:cxnLst>
            <a:rect l="l" t="t" r="r" b="b"/>
            <a:pathLst>
              <a:path w="10744200" h="5410200">
                <a:moveTo>
                  <a:pt x="0" y="0"/>
                </a:moveTo>
                <a:lnTo>
                  <a:pt x="10744200" y="0"/>
                </a:lnTo>
                <a:lnTo>
                  <a:pt x="10744200" y="5410200"/>
                </a:lnTo>
                <a:lnTo>
                  <a:pt x="0" y="54102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 name="Date Placeholder 1"/>
          <p:cNvSpPr>
            <a:spLocks noGrp="1"/>
          </p:cNvSpPr>
          <p:nvPr>
            <p:ph type="dt" sz="half" idx="10"/>
          </p:nvPr>
        </p:nvSpPr>
        <p:spPr/>
        <p:txBody>
          <a:bodyPr/>
          <a:lstStyle/>
          <a:p>
            <a:fld id="{E76F6F47-59AC-F44C-8751-E6563C622FF3}" type="datetime1">
              <a:rPr lang="en-CA" smtClean="0"/>
              <a:t>2023-10-10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510894" y="301768"/>
            <a:ext cx="681106" cy="331957"/>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310049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317018-1619-450A-A92E-4F9F1CC6EA4F}"/>
              </a:ext>
            </a:extLst>
          </p:cNvPr>
          <p:cNvSpPr>
            <a:spLocks noGrp="1"/>
          </p:cNvSpPr>
          <p:nvPr>
            <p:ph type="pic" sz="quarter" idx="27" hasCustomPrompt="1"/>
          </p:nvPr>
        </p:nvSpPr>
        <p:spPr>
          <a:xfrm>
            <a:off x="5036923" y="3449385"/>
            <a:ext cx="4272377" cy="2697731"/>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7" name="Picture Placeholder 26">
            <a:extLst>
              <a:ext uri="{FF2B5EF4-FFF2-40B4-BE49-F238E27FC236}">
                <a16:creationId xmlns:a16="http://schemas.microsoft.com/office/drawing/2014/main" id="{751F63E6-6B49-4D7D-8008-F0D85733FB9C}"/>
              </a:ext>
            </a:extLst>
          </p:cNvPr>
          <p:cNvSpPr>
            <a:spLocks noGrp="1"/>
          </p:cNvSpPr>
          <p:nvPr>
            <p:ph type="pic" sz="quarter" idx="28" hasCustomPrompt="1"/>
          </p:nvPr>
        </p:nvSpPr>
        <p:spPr>
          <a:xfrm>
            <a:off x="723901" y="3449385"/>
            <a:ext cx="4272377" cy="2697731"/>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6" name="Picture Placeholder 25">
            <a:extLst>
              <a:ext uri="{FF2B5EF4-FFF2-40B4-BE49-F238E27FC236}">
                <a16:creationId xmlns:a16="http://schemas.microsoft.com/office/drawing/2014/main" id="{793B4AB0-CA2E-43AE-BA6F-59B8B8DE445D}"/>
              </a:ext>
            </a:extLst>
          </p:cNvPr>
          <p:cNvSpPr>
            <a:spLocks noGrp="1"/>
          </p:cNvSpPr>
          <p:nvPr>
            <p:ph type="pic" sz="quarter" idx="29" hasCustomPrompt="1"/>
          </p:nvPr>
        </p:nvSpPr>
        <p:spPr>
          <a:xfrm>
            <a:off x="9351472" y="3449385"/>
            <a:ext cx="2116628" cy="2697731"/>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2" name="Picture Placeholder 21">
            <a:extLst>
              <a:ext uri="{FF2B5EF4-FFF2-40B4-BE49-F238E27FC236}">
                <a16:creationId xmlns:a16="http://schemas.microsoft.com/office/drawing/2014/main" id="{40E903F5-40DC-4D6C-90C3-F7B45F8E176E}"/>
              </a:ext>
            </a:extLst>
          </p:cNvPr>
          <p:cNvSpPr>
            <a:spLocks noGrp="1"/>
          </p:cNvSpPr>
          <p:nvPr>
            <p:ph type="pic" sz="quarter" idx="23" hasCustomPrompt="1"/>
          </p:nvPr>
        </p:nvSpPr>
        <p:spPr>
          <a:xfrm>
            <a:off x="723901" y="710886"/>
            <a:ext cx="4272377" cy="2697731"/>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1" name="Picture Placeholder 20">
            <a:extLst>
              <a:ext uri="{FF2B5EF4-FFF2-40B4-BE49-F238E27FC236}">
                <a16:creationId xmlns:a16="http://schemas.microsoft.com/office/drawing/2014/main" id="{457A1F35-D4E4-427C-8719-1264A0AB7AC8}"/>
              </a:ext>
            </a:extLst>
          </p:cNvPr>
          <p:cNvSpPr>
            <a:spLocks noGrp="1"/>
          </p:cNvSpPr>
          <p:nvPr>
            <p:ph type="pic" sz="quarter" idx="24" hasCustomPrompt="1"/>
          </p:nvPr>
        </p:nvSpPr>
        <p:spPr>
          <a:xfrm>
            <a:off x="5036923" y="710885"/>
            <a:ext cx="2116628" cy="2697731"/>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0" name="Picture Placeholder 19">
            <a:extLst>
              <a:ext uri="{FF2B5EF4-FFF2-40B4-BE49-F238E27FC236}">
                <a16:creationId xmlns:a16="http://schemas.microsoft.com/office/drawing/2014/main" id="{4197B21A-BB76-4D93-8FA4-FC86A730ABF3}"/>
              </a:ext>
            </a:extLst>
          </p:cNvPr>
          <p:cNvSpPr>
            <a:spLocks noGrp="1"/>
          </p:cNvSpPr>
          <p:nvPr>
            <p:ph type="pic" sz="quarter" idx="25" hasCustomPrompt="1"/>
          </p:nvPr>
        </p:nvSpPr>
        <p:spPr>
          <a:xfrm>
            <a:off x="7194197" y="710886"/>
            <a:ext cx="2116628" cy="2697731"/>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9" name="Picture Placeholder 18">
            <a:extLst>
              <a:ext uri="{FF2B5EF4-FFF2-40B4-BE49-F238E27FC236}">
                <a16:creationId xmlns:a16="http://schemas.microsoft.com/office/drawing/2014/main" id="{3235C126-C680-4A4C-99E5-6A35E59BA9DD}"/>
              </a:ext>
            </a:extLst>
          </p:cNvPr>
          <p:cNvSpPr>
            <a:spLocks noGrp="1"/>
          </p:cNvSpPr>
          <p:nvPr>
            <p:ph type="pic" sz="quarter" idx="26" hasCustomPrompt="1"/>
          </p:nvPr>
        </p:nvSpPr>
        <p:spPr>
          <a:xfrm>
            <a:off x="9351472" y="710884"/>
            <a:ext cx="2116628" cy="2697731"/>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0FED41CF-00DB-4D13-9E8B-7ED774578F45}"/>
              </a:ext>
            </a:extLst>
          </p:cNvPr>
          <p:cNvSpPr>
            <a:spLocks noGrp="1"/>
          </p:cNvSpPr>
          <p:nvPr>
            <p:ph type="sldNum" sz="quarter" idx="10"/>
          </p:nvPr>
        </p:nvSpPr>
        <p:spPr>
          <a:xfrm>
            <a:off x="11510894" y="301768"/>
            <a:ext cx="681106" cy="331957"/>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495535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C9E8BDBB-D59B-430B-913D-99B1719AE8B9}"/>
              </a:ext>
            </a:extLst>
          </p:cNvPr>
          <p:cNvSpPr>
            <a:spLocks noGrp="1"/>
          </p:cNvSpPr>
          <p:nvPr>
            <p:ph type="sldNum" sz="quarter" idx="10"/>
          </p:nvPr>
        </p:nvSpPr>
        <p:spPr>
          <a:xfrm>
            <a:off x="11510894" y="301768"/>
            <a:ext cx="681106" cy="331957"/>
          </a:xfrm>
          <a:prstGeom prst="rect">
            <a:avLst/>
          </a:prstGeom>
        </p:spPr>
        <p:txBody>
          <a:bodyPr/>
          <a:lstStyle/>
          <a:p>
            <a:fld id="{8FB5B5F9-49D6-4D5F-8FD4-E1689B7CB6BF}" type="slidenum">
              <a:rPr lang="en-US" smtClean="0"/>
              <a:t>‹#›</a:t>
            </a:fld>
            <a:endParaRPr lang="en-US" dirty="0"/>
          </a:p>
        </p:txBody>
      </p:sp>
      <p:sp>
        <p:nvSpPr>
          <p:cNvPr id="7" name="Picture Placeholder 15">
            <a:extLst>
              <a:ext uri="{FF2B5EF4-FFF2-40B4-BE49-F238E27FC236}">
                <a16:creationId xmlns:a16="http://schemas.microsoft.com/office/drawing/2014/main" id="{47B8DCE8-55AA-4E7C-AA2F-3D779A786421}"/>
              </a:ext>
            </a:extLst>
          </p:cNvPr>
          <p:cNvSpPr>
            <a:spLocks noGrp="1"/>
          </p:cNvSpPr>
          <p:nvPr>
            <p:ph type="pic" sz="quarter" idx="21" hasCustomPrompt="1"/>
          </p:nvPr>
        </p:nvSpPr>
        <p:spPr>
          <a:xfrm>
            <a:off x="1051472"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1" name="Picture Placeholder 14">
            <a:extLst>
              <a:ext uri="{FF2B5EF4-FFF2-40B4-BE49-F238E27FC236}">
                <a16:creationId xmlns:a16="http://schemas.microsoft.com/office/drawing/2014/main" id="{A66EC822-E1A6-46FC-92A9-6C35B1720DDA}"/>
              </a:ext>
            </a:extLst>
          </p:cNvPr>
          <p:cNvSpPr>
            <a:spLocks noGrp="1"/>
          </p:cNvSpPr>
          <p:nvPr>
            <p:ph type="pic" sz="quarter" idx="22" hasCustomPrompt="1"/>
          </p:nvPr>
        </p:nvSpPr>
        <p:spPr>
          <a:xfrm>
            <a:off x="4917926"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2" name="Picture Placeholder 13">
            <a:extLst>
              <a:ext uri="{FF2B5EF4-FFF2-40B4-BE49-F238E27FC236}">
                <a16:creationId xmlns:a16="http://schemas.microsoft.com/office/drawing/2014/main" id="{C570D56D-7F26-4F87-9DD2-5E31DF5DA017}"/>
              </a:ext>
            </a:extLst>
          </p:cNvPr>
          <p:cNvSpPr>
            <a:spLocks noGrp="1"/>
          </p:cNvSpPr>
          <p:nvPr>
            <p:ph type="pic" sz="quarter" idx="23" hasCustomPrompt="1"/>
          </p:nvPr>
        </p:nvSpPr>
        <p:spPr>
          <a:xfrm>
            <a:off x="8784380" y="1947426"/>
            <a:ext cx="2356148" cy="2356148"/>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4067989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69CDB6-1A76-4C4C-962F-BC12CB0D685E}"/>
              </a:ext>
            </a:extLst>
          </p:cNvPr>
          <p:cNvSpPr>
            <a:spLocks noGrp="1"/>
          </p:cNvSpPr>
          <p:nvPr>
            <p:ph type="pic" sz="quarter" idx="23" hasCustomPrompt="1"/>
          </p:nvPr>
        </p:nvSpPr>
        <p:spPr>
          <a:xfrm>
            <a:off x="-1" y="0"/>
            <a:ext cx="5655732" cy="6858000"/>
          </a:xfrm>
          <a:custGeom>
            <a:avLst/>
            <a:gdLst>
              <a:gd name="connsiteX0" fmla="*/ 0 w 5655732"/>
              <a:gd name="connsiteY0" fmla="*/ 0 h 6858000"/>
              <a:gd name="connsiteX1" fmla="*/ 4184160 w 5655732"/>
              <a:gd name="connsiteY1" fmla="*/ 0 h 6858000"/>
              <a:gd name="connsiteX2" fmla="*/ 4268832 w 5655732"/>
              <a:gd name="connsiteY2" fmla="*/ 80727 h 6858000"/>
              <a:gd name="connsiteX3" fmla="*/ 5655732 w 5655732"/>
              <a:gd name="connsiteY3" fmla="*/ 3429000 h 6858000"/>
              <a:gd name="connsiteX4" fmla="*/ 4268832 w 5655732"/>
              <a:gd name="connsiteY4" fmla="*/ 6777274 h 6858000"/>
              <a:gd name="connsiteX5" fmla="*/ 4184161 w 5655732"/>
              <a:gd name="connsiteY5" fmla="*/ 6858000 h 6858000"/>
              <a:gd name="connsiteX6" fmla="*/ 0 w 56557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5732" h="6858000">
                <a:moveTo>
                  <a:pt x="0" y="0"/>
                </a:moveTo>
                <a:lnTo>
                  <a:pt x="4184160" y="0"/>
                </a:lnTo>
                <a:lnTo>
                  <a:pt x="4268832" y="80727"/>
                </a:lnTo>
                <a:cubicBezTo>
                  <a:pt x="5125730" y="937625"/>
                  <a:pt x="5655732" y="2121418"/>
                  <a:pt x="5655732" y="3429000"/>
                </a:cubicBezTo>
                <a:cubicBezTo>
                  <a:pt x="5655732" y="4736582"/>
                  <a:pt x="5125730" y="5920375"/>
                  <a:pt x="4268832" y="6777274"/>
                </a:cubicBezTo>
                <a:lnTo>
                  <a:pt x="4184161"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BB1F09E7-25B1-4E37-9CEE-8C3C9BD6E90E}"/>
              </a:ext>
            </a:extLst>
          </p:cNvPr>
          <p:cNvSpPr>
            <a:spLocks noGrp="1"/>
          </p:cNvSpPr>
          <p:nvPr>
            <p:ph type="sldNum" sz="quarter" idx="10"/>
          </p:nvPr>
        </p:nvSpPr>
        <p:spPr>
          <a:xfrm>
            <a:off x="11510894" y="301768"/>
            <a:ext cx="681106" cy="331957"/>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49552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E661-04AE-4BE9-B4A2-A9C3B6A8A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D9B03-90CF-4D1B-A5C3-F175FB1E48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AA0EC-3E34-44A8-A69D-11751DE897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82C600-BC15-4E88-9D09-86B017096342}"/>
              </a:ext>
            </a:extLst>
          </p:cNvPr>
          <p:cNvSpPr>
            <a:spLocks noGrp="1"/>
          </p:cNvSpPr>
          <p:nvPr>
            <p:ph type="dt" sz="half" idx="10"/>
          </p:nvPr>
        </p:nvSpPr>
        <p:spPr/>
        <p:txBody>
          <a:bodyPr/>
          <a:lstStyle/>
          <a:p>
            <a:fld id="{12B752A9-0BCD-2149-B79C-E6D7EB94918B}" type="datetime1">
              <a:rPr lang="en-CA" smtClean="0"/>
              <a:t>2023-10-10</a:t>
            </a:fld>
            <a:endParaRPr lang="en-US" dirty="0"/>
          </a:p>
        </p:txBody>
      </p:sp>
      <p:sp>
        <p:nvSpPr>
          <p:cNvPr id="6" name="Footer Placeholder 5">
            <a:extLst>
              <a:ext uri="{FF2B5EF4-FFF2-40B4-BE49-F238E27FC236}">
                <a16:creationId xmlns:a16="http://schemas.microsoft.com/office/drawing/2014/main" id="{EEC2C7BC-1A3F-497E-BE8A-3E1D02F4B1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D0361-1FB3-4C5D-AAF5-3CA14C1D9BC0}"/>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530247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65">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B7169E19-4437-4FCE-8069-10BA6C2F8082}"/>
              </a:ext>
            </a:extLst>
          </p:cNvPr>
          <p:cNvSpPr>
            <a:spLocks noGrp="1"/>
          </p:cNvSpPr>
          <p:nvPr>
            <p:ph type="pic" sz="quarter" idx="25" hasCustomPrompt="1"/>
          </p:nvPr>
        </p:nvSpPr>
        <p:spPr>
          <a:xfrm>
            <a:off x="0" y="3075709"/>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1" name="Picture Placeholder 30">
            <a:extLst>
              <a:ext uri="{FF2B5EF4-FFF2-40B4-BE49-F238E27FC236}">
                <a16:creationId xmlns:a16="http://schemas.microsoft.com/office/drawing/2014/main" id="{CA45A16F-B1B8-484B-9917-8D6BB365BAE8}"/>
              </a:ext>
            </a:extLst>
          </p:cNvPr>
          <p:cNvSpPr>
            <a:spLocks noGrp="1"/>
          </p:cNvSpPr>
          <p:nvPr>
            <p:ph type="pic" sz="quarter" idx="26" hasCustomPrompt="1"/>
          </p:nvPr>
        </p:nvSpPr>
        <p:spPr>
          <a:xfrm>
            <a:off x="3086057" y="3075709"/>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2" name="Picture Placeholder 31">
            <a:extLst>
              <a:ext uri="{FF2B5EF4-FFF2-40B4-BE49-F238E27FC236}">
                <a16:creationId xmlns:a16="http://schemas.microsoft.com/office/drawing/2014/main" id="{64409C76-6096-4B71-AD3E-9EFD780C091D}"/>
              </a:ext>
            </a:extLst>
          </p:cNvPr>
          <p:cNvSpPr>
            <a:spLocks noGrp="1"/>
          </p:cNvSpPr>
          <p:nvPr>
            <p:ph type="pic" sz="quarter" idx="27" hasCustomPrompt="1"/>
          </p:nvPr>
        </p:nvSpPr>
        <p:spPr>
          <a:xfrm>
            <a:off x="6172113" y="3075709"/>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6" name="Picture Placeholder 25">
            <a:extLst>
              <a:ext uri="{FF2B5EF4-FFF2-40B4-BE49-F238E27FC236}">
                <a16:creationId xmlns:a16="http://schemas.microsoft.com/office/drawing/2014/main" id="{23A6A8E9-9D20-46ED-B669-4330B21631AA}"/>
              </a:ext>
            </a:extLst>
          </p:cNvPr>
          <p:cNvSpPr>
            <a:spLocks noGrp="1"/>
          </p:cNvSpPr>
          <p:nvPr>
            <p:ph type="pic" sz="quarter" idx="22" hasCustomPrompt="1"/>
          </p:nvPr>
        </p:nvSpPr>
        <p:spPr>
          <a:xfrm>
            <a:off x="3086057" y="0"/>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7" name="Picture Placeholder 26">
            <a:extLst>
              <a:ext uri="{FF2B5EF4-FFF2-40B4-BE49-F238E27FC236}">
                <a16:creationId xmlns:a16="http://schemas.microsoft.com/office/drawing/2014/main" id="{50DA2EE0-28B7-479E-A933-28F5D39FBB5D}"/>
              </a:ext>
            </a:extLst>
          </p:cNvPr>
          <p:cNvSpPr>
            <a:spLocks noGrp="1"/>
          </p:cNvSpPr>
          <p:nvPr>
            <p:ph type="pic" sz="quarter" idx="23" hasCustomPrompt="1"/>
          </p:nvPr>
        </p:nvSpPr>
        <p:spPr>
          <a:xfrm>
            <a:off x="6172113" y="0"/>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9" name="Picture Placeholder 28">
            <a:extLst>
              <a:ext uri="{FF2B5EF4-FFF2-40B4-BE49-F238E27FC236}">
                <a16:creationId xmlns:a16="http://schemas.microsoft.com/office/drawing/2014/main" id="{5FB21177-B9F8-48FA-8AFC-C07D7E34BEF4}"/>
              </a:ext>
            </a:extLst>
          </p:cNvPr>
          <p:cNvSpPr>
            <a:spLocks noGrp="1"/>
          </p:cNvSpPr>
          <p:nvPr>
            <p:ph type="pic" sz="quarter" idx="24" hasCustomPrompt="1"/>
          </p:nvPr>
        </p:nvSpPr>
        <p:spPr>
          <a:xfrm>
            <a:off x="9258170" y="0"/>
            <a:ext cx="2933830" cy="2937164"/>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0" name="Slide Number Placeholder 2">
            <a:extLst>
              <a:ext uri="{FF2B5EF4-FFF2-40B4-BE49-F238E27FC236}">
                <a16:creationId xmlns:a16="http://schemas.microsoft.com/office/drawing/2014/main" id="{B7C557D1-8784-47C4-8C10-8674A5AF69F1}"/>
              </a:ext>
            </a:extLst>
          </p:cNvPr>
          <p:cNvSpPr>
            <a:spLocks noGrp="1"/>
          </p:cNvSpPr>
          <p:nvPr>
            <p:ph type="sldNum" sz="quarter" idx="10"/>
          </p:nvPr>
        </p:nvSpPr>
        <p:spPr>
          <a:xfrm>
            <a:off x="11510894" y="301768"/>
            <a:ext cx="681106" cy="331957"/>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169938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Blank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7FC77C-57EC-4B1A-95D6-27BA2D209F94}"/>
              </a:ext>
            </a:extLst>
          </p:cNvPr>
          <p:cNvSpPr>
            <a:spLocks noGrp="1"/>
          </p:cNvSpPr>
          <p:nvPr>
            <p:ph type="pic" sz="quarter" idx="14"/>
          </p:nvPr>
        </p:nvSpPr>
        <p:spPr>
          <a:xfrm>
            <a:off x="2" y="0"/>
            <a:ext cx="5912209" cy="6858000"/>
          </a:xfrm>
          <a:custGeom>
            <a:avLst/>
            <a:gdLst>
              <a:gd name="connsiteX0" fmla="*/ 0 w 5912209"/>
              <a:gd name="connsiteY0" fmla="*/ 5606673 h 6858000"/>
              <a:gd name="connsiteX1" fmla="*/ 176295 w 5912209"/>
              <a:gd name="connsiteY1" fmla="*/ 5743920 h 6858000"/>
              <a:gd name="connsiteX2" fmla="*/ 682976 w 5912209"/>
              <a:gd name="connsiteY2" fmla="*/ 6026538 h 6858000"/>
              <a:gd name="connsiteX3" fmla="*/ 2932920 w 5912209"/>
              <a:gd name="connsiteY3" fmla="*/ 6027784 h 6858000"/>
              <a:gd name="connsiteX4" fmla="*/ 3092631 w 5912209"/>
              <a:gd name="connsiteY4" fmla="*/ 6399664 h 6858000"/>
              <a:gd name="connsiteX5" fmla="*/ 522853 w 5912209"/>
              <a:gd name="connsiteY5" fmla="*/ 6398241 h 6858000"/>
              <a:gd name="connsiteX6" fmla="*/ 224121 w 5912209"/>
              <a:gd name="connsiteY6" fmla="*/ 6250995 h 6858000"/>
              <a:gd name="connsiteX7" fmla="*/ 0 w 5912209"/>
              <a:gd name="connsiteY7" fmla="*/ 6110469 h 6858000"/>
              <a:gd name="connsiteX8" fmla="*/ 0 w 5912209"/>
              <a:gd name="connsiteY8" fmla="*/ 5277743 h 6858000"/>
              <a:gd name="connsiteX9" fmla="*/ 88477 w 5912209"/>
              <a:gd name="connsiteY9" fmla="*/ 5364257 h 6858000"/>
              <a:gd name="connsiteX10" fmla="*/ 1284374 w 5912209"/>
              <a:gd name="connsiteY10" fmla="*/ 5960894 h 6858000"/>
              <a:gd name="connsiteX11" fmla="*/ 1241732 w 5912209"/>
              <a:gd name="connsiteY11" fmla="*/ 6167942 h 6858000"/>
              <a:gd name="connsiteX12" fmla="*/ 176357 w 5912209"/>
              <a:gd name="connsiteY12" fmla="*/ 5703484 h 6858000"/>
              <a:gd name="connsiteX13" fmla="*/ 0 w 5912209"/>
              <a:gd name="connsiteY13" fmla="*/ 5563550 h 6858000"/>
              <a:gd name="connsiteX14" fmla="*/ 0 w 5912209"/>
              <a:gd name="connsiteY14" fmla="*/ 5074191 h 6858000"/>
              <a:gd name="connsiteX15" fmla="*/ 95604 w 5912209"/>
              <a:gd name="connsiteY15" fmla="*/ 5173778 h 6858000"/>
              <a:gd name="connsiteX16" fmla="*/ 353730 w 5912209"/>
              <a:gd name="connsiteY16" fmla="*/ 5392367 h 6858000"/>
              <a:gd name="connsiteX17" fmla="*/ 282868 w 5912209"/>
              <a:gd name="connsiteY17" fmla="*/ 5488784 h 6858000"/>
              <a:gd name="connsiteX18" fmla="*/ 12176 w 5912209"/>
              <a:gd name="connsiteY18" fmla="*/ 5259554 h 6858000"/>
              <a:gd name="connsiteX19" fmla="*/ 0 w 5912209"/>
              <a:gd name="connsiteY19" fmla="*/ 5246871 h 6858000"/>
              <a:gd name="connsiteX20" fmla="*/ 4308595 w 5912209"/>
              <a:gd name="connsiteY20" fmla="*/ 2797752 h 6858000"/>
              <a:gd name="connsiteX21" fmla="*/ 4022511 w 5912209"/>
              <a:gd name="connsiteY21" fmla="*/ 4750585 h 6858000"/>
              <a:gd name="connsiteX22" fmla="*/ 2438961 w 5912209"/>
              <a:gd name="connsiteY22" fmla="*/ 5928624 h 6858000"/>
              <a:gd name="connsiteX23" fmla="*/ 2409737 w 5912209"/>
              <a:gd name="connsiteY23" fmla="*/ 5812591 h 6858000"/>
              <a:gd name="connsiteX24" fmla="*/ 3919778 w 5912209"/>
              <a:gd name="connsiteY24" fmla="*/ 4689237 h 6858000"/>
              <a:gd name="connsiteX25" fmla="*/ 4192582 w 5912209"/>
              <a:gd name="connsiteY25" fmla="*/ 2827054 h 6858000"/>
              <a:gd name="connsiteX26" fmla="*/ 3778956 w 5912209"/>
              <a:gd name="connsiteY26" fmla="*/ 1419068 h 6858000"/>
              <a:gd name="connsiteX27" fmla="*/ 4621598 w 5912209"/>
              <a:gd name="connsiteY27" fmla="*/ 3531541 h 6858000"/>
              <a:gd name="connsiteX28" fmla="*/ 3627344 w 5912209"/>
              <a:gd name="connsiteY28" fmla="*/ 5577035 h 6858000"/>
              <a:gd name="connsiteX29" fmla="*/ 3490780 w 5912209"/>
              <a:gd name="connsiteY29" fmla="*/ 5415676 h 6858000"/>
              <a:gd name="connsiteX30" fmla="*/ 4410344 w 5912209"/>
              <a:gd name="connsiteY30" fmla="*/ 3523839 h 6858000"/>
              <a:gd name="connsiteX31" fmla="*/ 3631003 w 5912209"/>
              <a:gd name="connsiteY31" fmla="*/ 1570055 h 6858000"/>
              <a:gd name="connsiteX32" fmla="*/ 1809389 w 5912209"/>
              <a:gd name="connsiteY32" fmla="*/ 1115568 h 6858000"/>
              <a:gd name="connsiteX33" fmla="*/ 4122821 w 5912209"/>
              <a:gd name="connsiteY33" fmla="*/ 3429000 h 6858000"/>
              <a:gd name="connsiteX34" fmla="*/ 1809389 w 5912209"/>
              <a:gd name="connsiteY34" fmla="*/ 5742433 h 6858000"/>
              <a:gd name="connsiteX35" fmla="*/ 24232 w 5912209"/>
              <a:gd name="connsiteY35" fmla="*/ 4900559 h 6858000"/>
              <a:gd name="connsiteX36" fmla="*/ 0 w 5912209"/>
              <a:gd name="connsiteY36" fmla="*/ 4868154 h 6858000"/>
              <a:gd name="connsiteX37" fmla="*/ 0 w 5912209"/>
              <a:gd name="connsiteY37" fmla="*/ 1989847 h 6858000"/>
              <a:gd name="connsiteX38" fmla="*/ 24232 w 5912209"/>
              <a:gd name="connsiteY38" fmla="*/ 1957443 h 6858000"/>
              <a:gd name="connsiteX39" fmla="*/ 1809389 w 5912209"/>
              <a:gd name="connsiteY39" fmla="*/ 1115568 h 6858000"/>
              <a:gd name="connsiteX40" fmla="*/ 2534973 w 5912209"/>
              <a:gd name="connsiteY40" fmla="*/ 259137 h 6858000"/>
              <a:gd name="connsiteX41" fmla="*/ 5013272 w 5912209"/>
              <a:gd name="connsiteY41" fmla="*/ 3985475 h 6858000"/>
              <a:gd name="connsiteX42" fmla="*/ 4634637 w 5912209"/>
              <a:gd name="connsiteY42" fmla="*/ 3919711 h 6858000"/>
              <a:gd name="connsiteX43" fmla="*/ 2449224 w 5912209"/>
              <a:gd name="connsiteY43" fmla="*/ 633752 h 6858000"/>
              <a:gd name="connsiteX44" fmla="*/ 0 w 5912209"/>
              <a:gd name="connsiteY44" fmla="*/ 0 h 6858000"/>
              <a:gd name="connsiteX45" fmla="*/ 4061540 w 5912209"/>
              <a:gd name="connsiteY45" fmla="*/ 0 h 6858000"/>
              <a:gd name="connsiteX46" fmla="*/ 4115906 w 5912209"/>
              <a:gd name="connsiteY46" fmla="*/ 34856 h 6858000"/>
              <a:gd name="connsiteX47" fmla="*/ 4953214 w 5912209"/>
              <a:gd name="connsiteY47" fmla="*/ 792893 h 6858000"/>
              <a:gd name="connsiteX48" fmla="*/ 4564143 w 5912209"/>
              <a:gd name="connsiteY48" fmla="*/ 6469400 h 6858000"/>
              <a:gd name="connsiteX49" fmla="*/ 4083017 w 5912209"/>
              <a:gd name="connsiteY49" fmla="*/ 6844757 h 6858000"/>
              <a:gd name="connsiteX50" fmla="*/ 4062076 w 5912209"/>
              <a:gd name="connsiteY50" fmla="*/ 6858000 h 6858000"/>
              <a:gd name="connsiteX51" fmla="*/ 0 w 5912209"/>
              <a:gd name="connsiteY51" fmla="*/ 6858000 h 6858000"/>
              <a:gd name="connsiteX52" fmla="*/ 0 w 5912209"/>
              <a:gd name="connsiteY52" fmla="*/ 6151563 h 6858000"/>
              <a:gd name="connsiteX53" fmla="*/ 235156 w 5912209"/>
              <a:gd name="connsiteY53" fmla="*/ 6296066 h 6858000"/>
              <a:gd name="connsiteX54" fmla="*/ 4005038 w 5912209"/>
              <a:gd name="connsiteY54" fmla="*/ 5852320 h 6858000"/>
              <a:gd name="connsiteX55" fmla="*/ 4315143 w 5912209"/>
              <a:gd name="connsiteY55" fmla="*/ 1327918 h 6858000"/>
              <a:gd name="connsiteX56" fmla="*/ 73069 w 5912209"/>
              <a:gd name="connsiteY56" fmla="*/ 657725 h 6858000"/>
              <a:gd name="connsiteX57" fmla="*/ 0 w 5912209"/>
              <a:gd name="connsiteY57" fmla="*/ 7061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12209" h="6858000">
                <a:moveTo>
                  <a:pt x="0" y="5606673"/>
                </a:moveTo>
                <a:lnTo>
                  <a:pt x="176295" y="5743920"/>
                </a:lnTo>
                <a:cubicBezTo>
                  <a:pt x="333899" y="5854285"/>
                  <a:pt x="503476" y="5949213"/>
                  <a:pt x="682976" y="6026538"/>
                </a:cubicBezTo>
                <a:cubicBezTo>
                  <a:pt x="1400978" y="6335842"/>
                  <a:pt x="2214576" y="6336292"/>
                  <a:pt x="2932920" y="6027784"/>
                </a:cubicBezTo>
                <a:lnTo>
                  <a:pt x="3092631" y="6399664"/>
                </a:lnTo>
                <a:cubicBezTo>
                  <a:pt x="2272173" y="6752028"/>
                  <a:pt x="1342920" y="6751513"/>
                  <a:pt x="522853" y="6398241"/>
                </a:cubicBezTo>
                <a:cubicBezTo>
                  <a:pt x="420345" y="6354082"/>
                  <a:pt x="320670" y="6304897"/>
                  <a:pt x="224121" y="6250995"/>
                </a:cubicBezTo>
                <a:lnTo>
                  <a:pt x="0" y="6110469"/>
                </a:lnTo>
                <a:close/>
                <a:moveTo>
                  <a:pt x="0" y="5277743"/>
                </a:moveTo>
                <a:lnTo>
                  <a:pt x="88477" y="5364257"/>
                </a:lnTo>
                <a:cubicBezTo>
                  <a:pt x="424987" y="5660827"/>
                  <a:pt x="836039" y="5868555"/>
                  <a:pt x="1284374" y="5960894"/>
                </a:cubicBezTo>
                <a:lnTo>
                  <a:pt x="1241732" y="6167942"/>
                </a:lnTo>
                <a:cubicBezTo>
                  <a:pt x="853932" y="6088072"/>
                  <a:pt x="491932" y="5928353"/>
                  <a:pt x="176357" y="5703484"/>
                </a:cubicBezTo>
                <a:lnTo>
                  <a:pt x="0" y="5563550"/>
                </a:lnTo>
                <a:close/>
                <a:moveTo>
                  <a:pt x="0" y="5074191"/>
                </a:moveTo>
                <a:lnTo>
                  <a:pt x="95604" y="5173778"/>
                </a:lnTo>
                <a:cubicBezTo>
                  <a:pt x="176239" y="5252205"/>
                  <a:pt x="262444" y="5325277"/>
                  <a:pt x="353730" y="5392367"/>
                </a:cubicBezTo>
                <a:lnTo>
                  <a:pt x="282868" y="5488784"/>
                </a:lnTo>
                <a:cubicBezTo>
                  <a:pt x="187138" y="5418428"/>
                  <a:pt x="96736" y="5341798"/>
                  <a:pt x="12176" y="5259554"/>
                </a:cubicBezTo>
                <a:lnTo>
                  <a:pt x="0" y="5246871"/>
                </a:lnTo>
                <a:close/>
                <a:moveTo>
                  <a:pt x="4308595" y="2797752"/>
                </a:moveTo>
                <a:cubicBezTo>
                  <a:pt x="4476085" y="3460871"/>
                  <a:pt x="4373171" y="4163372"/>
                  <a:pt x="4022511" y="4750585"/>
                </a:cubicBezTo>
                <a:cubicBezTo>
                  <a:pt x="3671850" y="5337798"/>
                  <a:pt x="3102194" y="5761579"/>
                  <a:pt x="2438961" y="5928624"/>
                </a:cubicBezTo>
                <a:lnTo>
                  <a:pt x="2409737" y="5812591"/>
                </a:lnTo>
                <a:cubicBezTo>
                  <a:pt x="3042182" y="5653300"/>
                  <a:pt x="3585395" y="5249192"/>
                  <a:pt x="3919778" y="4689237"/>
                </a:cubicBezTo>
                <a:cubicBezTo>
                  <a:pt x="4254161" y="4129283"/>
                  <a:pt x="4352297" y="3459392"/>
                  <a:pt x="4192582" y="2827054"/>
                </a:cubicBezTo>
                <a:close/>
                <a:moveTo>
                  <a:pt x="3778956" y="1419068"/>
                </a:moveTo>
                <a:cubicBezTo>
                  <a:pt x="4344550" y="1973302"/>
                  <a:pt x="4650452" y="2740189"/>
                  <a:pt x="4621598" y="3531541"/>
                </a:cubicBezTo>
                <a:cubicBezTo>
                  <a:pt x="4592742" y="4322893"/>
                  <a:pt x="4231800" y="5065465"/>
                  <a:pt x="3627344" y="5577035"/>
                </a:cubicBezTo>
                <a:lnTo>
                  <a:pt x="3490780" y="5415676"/>
                </a:lnTo>
                <a:cubicBezTo>
                  <a:pt x="4049829" y="4942535"/>
                  <a:pt x="4383657" y="4255745"/>
                  <a:pt x="4410344" y="3523839"/>
                </a:cubicBezTo>
                <a:cubicBezTo>
                  <a:pt x="4437032" y="2791933"/>
                  <a:pt x="4154109" y="2082655"/>
                  <a:pt x="3631003" y="1570055"/>
                </a:cubicBezTo>
                <a:close/>
                <a:moveTo>
                  <a:pt x="1809389" y="1115568"/>
                </a:moveTo>
                <a:cubicBezTo>
                  <a:pt x="3087062" y="1115568"/>
                  <a:pt x="4122821" y="2151327"/>
                  <a:pt x="4122821" y="3429000"/>
                </a:cubicBezTo>
                <a:cubicBezTo>
                  <a:pt x="4122821" y="4706674"/>
                  <a:pt x="3087062" y="5742433"/>
                  <a:pt x="1809389" y="5742433"/>
                </a:cubicBezTo>
                <a:cubicBezTo>
                  <a:pt x="1090698" y="5742433"/>
                  <a:pt x="448549" y="5414713"/>
                  <a:pt x="24232" y="4900559"/>
                </a:cubicBezTo>
                <a:lnTo>
                  <a:pt x="0" y="4868154"/>
                </a:lnTo>
                <a:lnTo>
                  <a:pt x="0" y="1989847"/>
                </a:lnTo>
                <a:lnTo>
                  <a:pt x="24232" y="1957443"/>
                </a:lnTo>
                <a:cubicBezTo>
                  <a:pt x="448549" y="1443289"/>
                  <a:pt x="1090698" y="1115568"/>
                  <a:pt x="1809389" y="1115568"/>
                </a:cubicBezTo>
                <a:close/>
                <a:moveTo>
                  <a:pt x="2534973" y="259137"/>
                </a:moveTo>
                <a:cubicBezTo>
                  <a:pt x="4220324" y="644912"/>
                  <a:pt x="5309137" y="2282040"/>
                  <a:pt x="5013272" y="3985475"/>
                </a:cubicBezTo>
                <a:lnTo>
                  <a:pt x="4634637" y="3919711"/>
                </a:lnTo>
                <a:cubicBezTo>
                  <a:pt x="4895537" y="2417588"/>
                  <a:pt x="3935399" y="973936"/>
                  <a:pt x="2449224" y="633752"/>
                </a:cubicBezTo>
                <a:close/>
                <a:moveTo>
                  <a:pt x="0" y="0"/>
                </a:moveTo>
                <a:lnTo>
                  <a:pt x="4061540" y="0"/>
                </a:lnTo>
                <a:lnTo>
                  <a:pt x="4115906" y="34856"/>
                </a:lnTo>
                <a:cubicBezTo>
                  <a:pt x="4421783" y="242898"/>
                  <a:pt x="4704213" y="495934"/>
                  <a:pt x="4953214" y="792893"/>
                </a:cubicBezTo>
                <a:cubicBezTo>
                  <a:pt x="6369754" y="2482261"/>
                  <a:pt x="6197934" y="4989103"/>
                  <a:pt x="4564143" y="6469400"/>
                </a:cubicBezTo>
                <a:cubicBezTo>
                  <a:pt x="4410976" y="6608178"/>
                  <a:pt x="4250093" y="6733282"/>
                  <a:pt x="4083017" y="6844757"/>
                </a:cubicBezTo>
                <a:lnTo>
                  <a:pt x="4062076" y="6858000"/>
                </a:lnTo>
                <a:lnTo>
                  <a:pt x="0" y="6858000"/>
                </a:lnTo>
                <a:lnTo>
                  <a:pt x="0" y="6151563"/>
                </a:lnTo>
                <a:lnTo>
                  <a:pt x="235156" y="6296066"/>
                </a:lnTo>
                <a:cubicBezTo>
                  <a:pt x="1427097" y="6950950"/>
                  <a:pt x="2947003" y="6810953"/>
                  <a:pt x="4005038" y="5852320"/>
                </a:cubicBezTo>
                <a:cubicBezTo>
                  <a:pt x="5307235" y="4672465"/>
                  <a:pt x="5444183" y="2674412"/>
                  <a:pt x="4315143" y="1327918"/>
                </a:cubicBezTo>
                <a:cubicBezTo>
                  <a:pt x="3256668" y="65579"/>
                  <a:pt x="1440321" y="-200950"/>
                  <a:pt x="73069" y="657725"/>
                </a:cubicBezTo>
                <a:lnTo>
                  <a:pt x="0" y="706168"/>
                </a:lnTo>
                <a:close/>
              </a:path>
            </a:pathLst>
          </a:custGeom>
          <a:solidFill>
            <a:schemeClr val="bg1">
              <a:lumMod val="95000"/>
            </a:schemeClr>
          </a:solidFill>
          <a:ln>
            <a:noFill/>
          </a:ln>
        </p:spPr>
        <p:txBody>
          <a:bodyPr wrap="square" anchor="ctr">
            <a:noAutofit/>
          </a:bodyPr>
          <a:lstStyle>
            <a:lvl1pPr algn="ctr">
              <a:defRPr sz="1200">
                <a:solidFill>
                  <a:schemeClr val="tx2"/>
                </a:solidFill>
              </a:defRPr>
            </a:lvl1pPr>
          </a:lstStyle>
          <a:p>
            <a:endParaRPr lang="en-US" dirty="0"/>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248132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Blank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78C59FA-6E9F-422D-9958-189DDE3D7D4A}"/>
              </a:ext>
            </a:extLst>
          </p:cNvPr>
          <p:cNvSpPr>
            <a:spLocks noGrp="1"/>
          </p:cNvSpPr>
          <p:nvPr>
            <p:ph type="pic" sz="quarter" idx="14"/>
          </p:nvPr>
        </p:nvSpPr>
        <p:spPr>
          <a:xfrm>
            <a:off x="2" y="-1"/>
            <a:ext cx="5671459" cy="6854935"/>
          </a:xfrm>
          <a:custGeom>
            <a:avLst/>
            <a:gdLst>
              <a:gd name="connsiteX0" fmla="*/ 113079 w 5671459"/>
              <a:gd name="connsiteY0" fmla="*/ 5248248 h 6854935"/>
              <a:gd name="connsiteX1" fmla="*/ 1285581 w 5671459"/>
              <a:gd name="connsiteY1" fmla="*/ 6414748 h 6854935"/>
              <a:gd name="connsiteX2" fmla="*/ 845394 w 5671459"/>
              <a:gd name="connsiteY2" fmla="*/ 6854935 h 6854935"/>
              <a:gd name="connsiteX3" fmla="*/ 0 w 5671459"/>
              <a:gd name="connsiteY3" fmla="*/ 6854935 h 6854935"/>
              <a:gd name="connsiteX4" fmla="*/ 0 w 5671459"/>
              <a:gd name="connsiteY4" fmla="*/ 5361134 h 6854935"/>
              <a:gd name="connsiteX5" fmla="*/ 4773074 w 5671459"/>
              <a:gd name="connsiteY5" fmla="*/ 3567528 h 6854935"/>
              <a:gd name="connsiteX6" fmla="*/ 5671459 w 5671459"/>
              <a:gd name="connsiteY6" fmla="*/ 4463912 h 6854935"/>
              <a:gd name="connsiteX7" fmla="*/ 3280436 w 5671459"/>
              <a:gd name="connsiteY7" fmla="*/ 6854935 h 6854935"/>
              <a:gd name="connsiteX8" fmla="*/ 1979877 w 5671459"/>
              <a:gd name="connsiteY8" fmla="*/ 6854935 h 6854935"/>
              <a:gd name="connsiteX9" fmla="*/ 1729771 w 5671459"/>
              <a:gd name="connsiteY9" fmla="*/ 6606830 h 6854935"/>
              <a:gd name="connsiteX10" fmla="*/ 4745062 w 5671459"/>
              <a:gd name="connsiteY10" fmla="*/ 1572674 h 6854935"/>
              <a:gd name="connsiteX11" fmla="*/ 5641446 w 5671459"/>
              <a:gd name="connsiteY11" fmla="*/ 2471059 h 6854935"/>
              <a:gd name="connsiteX12" fmla="*/ 4745062 w 5671459"/>
              <a:gd name="connsiteY12" fmla="*/ 3371444 h 6854935"/>
              <a:gd name="connsiteX13" fmla="*/ 3846677 w 5671459"/>
              <a:gd name="connsiteY13" fmla="*/ 2471059 h 6854935"/>
              <a:gd name="connsiteX14" fmla="*/ 0 w 5671459"/>
              <a:gd name="connsiteY14" fmla="*/ 464965 h 6854935"/>
              <a:gd name="connsiteX15" fmla="*/ 661314 w 5671459"/>
              <a:gd name="connsiteY15" fmla="*/ 1124483 h 6854935"/>
              <a:gd name="connsiteX16" fmla="*/ 0 w 5671459"/>
              <a:gd name="connsiteY16" fmla="*/ 1785797 h 6854935"/>
              <a:gd name="connsiteX17" fmla="*/ 1625727 w 5671459"/>
              <a:gd name="connsiteY17" fmla="*/ 414179 h 6854935"/>
              <a:gd name="connsiteX18" fmla="*/ 4673031 w 5671459"/>
              <a:gd name="connsiteY18" fmla="*/ 3459482 h 6854935"/>
              <a:gd name="connsiteX19" fmla="*/ 1625727 w 5671459"/>
              <a:gd name="connsiteY19" fmla="*/ 6502785 h 6854935"/>
              <a:gd name="connsiteX20" fmla="*/ 0 w 5671459"/>
              <a:gd name="connsiteY20" fmla="*/ 4877058 h 6854935"/>
              <a:gd name="connsiteX21" fmla="*/ 0 w 5671459"/>
              <a:gd name="connsiteY21" fmla="*/ 2040975 h 6854935"/>
              <a:gd name="connsiteX22" fmla="*/ 3676605 w 5671459"/>
              <a:gd name="connsiteY22" fmla="*/ 1 h 6854935"/>
              <a:gd name="connsiteX23" fmla="*/ 3888696 w 5671459"/>
              <a:gd name="connsiteY23" fmla="*/ 1 h 6854935"/>
              <a:gd name="connsiteX24" fmla="*/ 5035187 w 5671459"/>
              <a:gd name="connsiteY24" fmla="*/ 1146492 h 6854935"/>
              <a:gd name="connsiteX25" fmla="*/ 3784651 w 5671459"/>
              <a:gd name="connsiteY25" fmla="*/ 2399028 h 6854935"/>
              <a:gd name="connsiteX26" fmla="*/ 2528113 w 5671459"/>
              <a:gd name="connsiteY26" fmla="*/ 1146492 h 6854935"/>
              <a:gd name="connsiteX27" fmla="*/ 1705762 w 5671459"/>
              <a:gd name="connsiteY27" fmla="*/ 1 h 6854935"/>
              <a:gd name="connsiteX28" fmla="*/ 3168388 w 5671459"/>
              <a:gd name="connsiteY28" fmla="*/ 1 h 6854935"/>
              <a:gd name="connsiteX29" fmla="*/ 3334459 w 5671459"/>
              <a:gd name="connsiteY29" fmla="*/ 166072 h 6854935"/>
              <a:gd name="connsiteX30" fmla="*/ 2436074 w 5671459"/>
              <a:gd name="connsiteY30" fmla="*/ 1066458 h 6854935"/>
              <a:gd name="connsiteX31" fmla="*/ 1539690 w 5671459"/>
              <a:gd name="connsiteY31" fmla="*/ 166072 h 6854935"/>
              <a:gd name="connsiteX32" fmla="*/ 313165 w 5671459"/>
              <a:gd name="connsiteY32" fmla="*/ 0 h 6854935"/>
              <a:gd name="connsiteX33" fmla="*/ 1243564 w 5671459"/>
              <a:gd name="connsiteY33" fmla="*/ 0 h 6854935"/>
              <a:gd name="connsiteX34" fmla="*/ 1513679 w 5671459"/>
              <a:gd name="connsiteY34" fmla="*/ 270116 h 6854935"/>
              <a:gd name="connsiteX35" fmla="*/ 777364 w 5671459"/>
              <a:gd name="connsiteY35" fmla="*/ 1004430 h 6854935"/>
              <a:gd name="connsiteX36" fmla="*/ 43049 w 5671459"/>
              <a:gd name="connsiteY36" fmla="*/ 270116 h 685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71459" h="6854935">
                <a:moveTo>
                  <a:pt x="113079" y="5248248"/>
                </a:moveTo>
                <a:lnTo>
                  <a:pt x="1285581" y="6414748"/>
                </a:lnTo>
                <a:lnTo>
                  <a:pt x="845394" y="6854935"/>
                </a:lnTo>
                <a:lnTo>
                  <a:pt x="0" y="6854935"/>
                </a:lnTo>
                <a:lnTo>
                  <a:pt x="0" y="5361134"/>
                </a:lnTo>
                <a:close/>
                <a:moveTo>
                  <a:pt x="4773074" y="3567528"/>
                </a:moveTo>
                <a:lnTo>
                  <a:pt x="5671459" y="4463912"/>
                </a:lnTo>
                <a:lnTo>
                  <a:pt x="3280436" y="6854935"/>
                </a:lnTo>
                <a:lnTo>
                  <a:pt x="1979877" y="6854935"/>
                </a:lnTo>
                <a:lnTo>
                  <a:pt x="1729771" y="6606830"/>
                </a:lnTo>
                <a:close/>
                <a:moveTo>
                  <a:pt x="4745062" y="1572674"/>
                </a:moveTo>
                <a:lnTo>
                  <a:pt x="5641446" y="2471059"/>
                </a:lnTo>
                <a:lnTo>
                  <a:pt x="4745062" y="3371444"/>
                </a:lnTo>
                <a:lnTo>
                  <a:pt x="3846677" y="2471059"/>
                </a:lnTo>
                <a:close/>
                <a:moveTo>
                  <a:pt x="0" y="464965"/>
                </a:moveTo>
                <a:lnTo>
                  <a:pt x="661314" y="1124483"/>
                </a:lnTo>
                <a:lnTo>
                  <a:pt x="0" y="1785797"/>
                </a:lnTo>
                <a:close/>
                <a:moveTo>
                  <a:pt x="1625727" y="414179"/>
                </a:moveTo>
                <a:lnTo>
                  <a:pt x="4673031" y="3459482"/>
                </a:lnTo>
                <a:lnTo>
                  <a:pt x="1625727" y="6502785"/>
                </a:lnTo>
                <a:lnTo>
                  <a:pt x="0" y="4877058"/>
                </a:lnTo>
                <a:lnTo>
                  <a:pt x="0" y="2040975"/>
                </a:lnTo>
                <a:close/>
                <a:moveTo>
                  <a:pt x="3676605" y="1"/>
                </a:moveTo>
                <a:lnTo>
                  <a:pt x="3888696" y="1"/>
                </a:lnTo>
                <a:lnTo>
                  <a:pt x="5035187" y="1146492"/>
                </a:lnTo>
                <a:lnTo>
                  <a:pt x="3784651" y="2399028"/>
                </a:lnTo>
                <a:lnTo>
                  <a:pt x="2528113" y="1146492"/>
                </a:lnTo>
                <a:close/>
                <a:moveTo>
                  <a:pt x="1705762" y="1"/>
                </a:moveTo>
                <a:lnTo>
                  <a:pt x="3168388" y="1"/>
                </a:lnTo>
                <a:lnTo>
                  <a:pt x="3334459" y="166072"/>
                </a:lnTo>
                <a:lnTo>
                  <a:pt x="2436074" y="1066458"/>
                </a:lnTo>
                <a:lnTo>
                  <a:pt x="1539690" y="166072"/>
                </a:lnTo>
                <a:close/>
                <a:moveTo>
                  <a:pt x="313165" y="0"/>
                </a:moveTo>
                <a:lnTo>
                  <a:pt x="1243564" y="0"/>
                </a:lnTo>
                <a:lnTo>
                  <a:pt x="1513679" y="270116"/>
                </a:lnTo>
                <a:lnTo>
                  <a:pt x="777364" y="1004430"/>
                </a:lnTo>
                <a:lnTo>
                  <a:pt x="43049" y="270116"/>
                </a:lnTo>
                <a:close/>
              </a:path>
            </a:pathLst>
          </a:custGeom>
          <a:solidFill>
            <a:schemeClr val="bg1">
              <a:lumMod val="95000"/>
            </a:schemeClr>
          </a:solidFill>
          <a:ln>
            <a:noFill/>
          </a:ln>
        </p:spPr>
        <p:txBody>
          <a:bodyPr wrap="square" anchor="ctr">
            <a:noAutofit/>
          </a:bodyPr>
          <a:lstStyle>
            <a:lvl1pPr algn="ctr">
              <a:defRPr sz="1200">
                <a:solidFill>
                  <a:schemeClr val="tx2"/>
                </a:solidFill>
              </a:defRPr>
            </a:lvl1pPr>
          </a:lstStyle>
          <a:p>
            <a:endParaRPr lang="en-US" dirty="0"/>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4209155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90243FA-0F50-4A55-A5A2-701512037544}"/>
              </a:ext>
            </a:extLst>
          </p:cNvPr>
          <p:cNvSpPr>
            <a:spLocks noGrp="1"/>
          </p:cNvSpPr>
          <p:nvPr>
            <p:ph type="pic" sz="quarter" idx="21" hasCustomPrompt="1"/>
          </p:nvPr>
        </p:nvSpPr>
        <p:spPr>
          <a:xfrm>
            <a:off x="1808268" y="3611393"/>
            <a:ext cx="2481683" cy="5390035"/>
          </a:xfrm>
          <a:custGeom>
            <a:avLst/>
            <a:gdLst>
              <a:gd name="connsiteX0" fmla="*/ 1976434 w 2481683"/>
              <a:gd name="connsiteY0" fmla="*/ 0 h 5390035"/>
              <a:gd name="connsiteX1" fmla="*/ 2230180 w 2481683"/>
              <a:gd name="connsiteY1" fmla="*/ 0 h 5390035"/>
              <a:gd name="connsiteX2" fmla="*/ 2481683 w 2481683"/>
              <a:gd name="connsiteY2" fmla="*/ 254151 h 5390035"/>
              <a:gd name="connsiteX3" fmla="*/ 2481683 w 2481683"/>
              <a:gd name="connsiteY3" fmla="*/ 5135885 h 5390035"/>
              <a:gd name="connsiteX4" fmla="*/ 2230180 w 2481683"/>
              <a:gd name="connsiteY4" fmla="*/ 5390035 h 5390035"/>
              <a:gd name="connsiteX5" fmla="*/ 1282367 w 2481683"/>
              <a:gd name="connsiteY5" fmla="*/ 5390035 h 5390035"/>
              <a:gd name="connsiteX6" fmla="*/ 251505 w 2481683"/>
              <a:gd name="connsiteY6" fmla="*/ 5390035 h 5390035"/>
              <a:gd name="connsiteX7" fmla="*/ 0 w 2481683"/>
              <a:gd name="connsiteY7" fmla="*/ 5135887 h 5390035"/>
              <a:gd name="connsiteX8" fmla="*/ 0 w 2481683"/>
              <a:gd name="connsiteY8" fmla="*/ 254151 h 5390035"/>
              <a:gd name="connsiteX9" fmla="*/ 251505 w 2481683"/>
              <a:gd name="connsiteY9" fmla="*/ 2 h 5390035"/>
              <a:gd name="connsiteX10" fmla="*/ 505252 w 2481683"/>
              <a:gd name="connsiteY10" fmla="*/ 2 h 5390035"/>
              <a:gd name="connsiteX11" fmla="*/ 549345 w 2481683"/>
              <a:gd name="connsiteY11" fmla="*/ 47175 h 5390035"/>
              <a:gd name="connsiteX12" fmla="*/ 708809 w 2481683"/>
              <a:gd name="connsiteY12" fmla="*/ 203149 h 5390035"/>
              <a:gd name="connsiteX13" fmla="*/ 1199319 w 2481683"/>
              <a:gd name="connsiteY13" fmla="*/ 203149 h 5390035"/>
              <a:gd name="connsiteX14" fmla="*/ 1772877 w 2481683"/>
              <a:gd name="connsiteY14" fmla="*/ 203149 h 5390035"/>
              <a:gd name="connsiteX15" fmla="*/ 1932341 w 2481683"/>
              <a:gd name="connsiteY15" fmla="*/ 47175 h 5390035"/>
              <a:gd name="connsiteX16" fmla="*/ 1976434 w 2481683"/>
              <a:gd name="connsiteY16" fmla="*/ 0 h 539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83" h="5390035">
                <a:moveTo>
                  <a:pt x="1976434" y="0"/>
                </a:moveTo>
                <a:lnTo>
                  <a:pt x="2230180" y="0"/>
                </a:lnTo>
                <a:cubicBezTo>
                  <a:pt x="2369081" y="0"/>
                  <a:pt x="2481683" y="113787"/>
                  <a:pt x="2481683" y="254151"/>
                </a:cubicBezTo>
                <a:lnTo>
                  <a:pt x="2481683" y="5135885"/>
                </a:lnTo>
                <a:cubicBezTo>
                  <a:pt x="2481683" y="5276251"/>
                  <a:pt x="2369081" y="5390035"/>
                  <a:pt x="2230180" y="5390035"/>
                </a:cubicBezTo>
                <a:lnTo>
                  <a:pt x="1282367" y="5390035"/>
                </a:lnTo>
                <a:lnTo>
                  <a:pt x="251505" y="5390035"/>
                </a:lnTo>
                <a:cubicBezTo>
                  <a:pt x="112604" y="5390035"/>
                  <a:pt x="0" y="5276251"/>
                  <a:pt x="0" y="5135887"/>
                </a:cubicBezTo>
                <a:lnTo>
                  <a:pt x="0" y="254151"/>
                </a:lnTo>
                <a:cubicBezTo>
                  <a:pt x="0" y="113787"/>
                  <a:pt x="112604" y="2"/>
                  <a:pt x="251505" y="2"/>
                </a:cubicBezTo>
                <a:lnTo>
                  <a:pt x="505252" y="2"/>
                </a:lnTo>
                <a:cubicBezTo>
                  <a:pt x="530333" y="155"/>
                  <a:pt x="548489" y="19341"/>
                  <a:pt x="549345" y="47175"/>
                </a:cubicBezTo>
                <a:cubicBezTo>
                  <a:pt x="549345" y="137141"/>
                  <a:pt x="619782" y="203149"/>
                  <a:pt x="708809" y="203149"/>
                </a:cubicBezTo>
                <a:lnTo>
                  <a:pt x="1199319" y="203149"/>
                </a:lnTo>
                <a:lnTo>
                  <a:pt x="1772877" y="203149"/>
                </a:lnTo>
                <a:cubicBezTo>
                  <a:pt x="1861901" y="203149"/>
                  <a:pt x="1932341" y="137139"/>
                  <a:pt x="1932341" y="47175"/>
                </a:cubicBezTo>
                <a:cubicBezTo>
                  <a:pt x="1933196" y="19341"/>
                  <a:pt x="1951354" y="154"/>
                  <a:pt x="1976434"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0" name="Picture Placeholder 9">
            <a:extLst>
              <a:ext uri="{FF2B5EF4-FFF2-40B4-BE49-F238E27FC236}">
                <a16:creationId xmlns:a16="http://schemas.microsoft.com/office/drawing/2014/main" id="{ECCE95B2-0EA0-4736-B8E5-9C6068B87CD0}"/>
              </a:ext>
            </a:extLst>
          </p:cNvPr>
          <p:cNvSpPr>
            <a:spLocks noGrp="1"/>
          </p:cNvSpPr>
          <p:nvPr>
            <p:ph type="pic" sz="quarter" idx="22" hasCustomPrompt="1"/>
          </p:nvPr>
        </p:nvSpPr>
        <p:spPr>
          <a:xfrm>
            <a:off x="7904267" y="3611393"/>
            <a:ext cx="2481683" cy="5390035"/>
          </a:xfrm>
          <a:custGeom>
            <a:avLst/>
            <a:gdLst>
              <a:gd name="connsiteX0" fmla="*/ 1976433 w 2481683"/>
              <a:gd name="connsiteY0" fmla="*/ 0 h 5390035"/>
              <a:gd name="connsiteX1" fmla="*/ 2230180 w 2481683"/>
              <a:gd name="connsiteY1" fmla="*/ 0 h 5390035"/>
              <a:gd name="connsiteX2" fmla="*/ 2481683 w 2481683"/>
              <a:gd name="connsiteY2" fmla="*/ 254151 h 5390035"/>
              <a:gd name="connsiteX3" fmla="*/ 2481683 w 2481683"/>
              <a:gd name="connsiteY3" fmla="*/ 5135885 h 5390035"/>
              <a:gd name="connsiteX4" fmla="*/ 2230180 w 2481683"/>
              <a:gd name="connsiteY4" fmla="*/ 5390035 h 5390035"/>
              <a:gd name="connsiteX5" fmla="*/ 1282367 w 2481683"/>
              <a:gd name="connsiteY5" fmla="*/ 5390035 h 5390035"/>
              <a:gd name="connsiteX6" fmla="*/ 251505 w 2481683"/>
              <a:gd name="connsiteY6" fmla="*/ 5390035 h 5390035"/>
              <a:gd name="connsiteX7" fmla="*/ 0 w 2481683"/>
              <a:gd name="connsiteY7" fmla="*/ 5135887 h 5390035"/>
              <a:gd name="connsiteX8" fmla="*/ 0 w 2481683"/>
              <a:gd name="connsiteY8" fmla="*/ 254151 h 5390035"/>
              <a:gd name="connsiteX9" fmla="*/ 251505 w 2481683"/>
              <a:gd name="connsiteY9" fmla="*/ 2 h 5390035"/>
              <a:gd name="connsiteX10" fmla="*/ 505252 w 2481683"/>
              <a:gd name="connsiteY10" fmla="*/ 2 h 5390035"/>
              <a:gd name="connsiteX11" fmla="*/ 549344 w 2481683"/>
              <a:gd name="connsiteY11" fmla="*/ 47175 h 5390035"/>
              <a:gd name="connsiteX12" fmla="*/ 708809 w 2481683"/>
              <a:gd name="connsiteY12" fmla="*/ 203149 h 5390035"/>
              <a:gd name="connsiteX13" fmla="*/ 1199319 w 2481683"/>
              <a:gd name="connsiteY13" fmla="*/ 203149 h 5390035"/>
              <a:gd name="connsiteX14" fmla="*/ 1772876 w 2481683"/>
              <a:gd name="connsiteY14" fmla="*/ 203149 h 5390035"/>
              <a:gd name="connsiteX15" fmla="*/ 1932341 w 2481683"/>
              <a:gd name="connsiteY15" fmla="*/ 47175 h 5390035"/>
              <a:gd name="connsiteX16" fmla="*/ 1976433 w 2481683"/>
              <a:gd name="connsiteY16" fmla="*/ 0 h 539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83" h="5390035">
                <a:moveTo>
                  <a:pt x="1976433" y="0"/>
                </a:moveTo>
                <a:lnTo>
                  <a:pt x="2230180" y="0"/>
                </a:lnTo>
                <a:cubicBezTo>
                  <a:pt x="2369081" y="0"/>
                  <a:pt x="2481683" y="113787"/>
                  <a:pt x="2481683" y="254151"/>
                </a:cubicBezTo>
                <a:lnTo>
                  <a:pt x="2481683" y="5135885"/>
                </a:lnTo>
                <a:cubicBezTo>
                  <a:pt x="2481683" y="5276251"/>
                  <a:pt x="2369081" y="5390035"/>
                  <a:pt x="2230180" y="5390035"/>
                </a:cubicBezTo>
                <a:lnTo>
                  <a:pt x="1282367" y="5390035"/>
                </a:lnTo>
                <a:lnTo>
                  <a:pt x="251505" y="5390035"/>
                </a:lnTo>
                <a:cubicBezTo>
                  <a:pt x="112604" y="5390035"/>
                  <a:pt x="0" y="5276251"/>
                  <a:pt x="0" y="5135887"/>
                </a:cubicBezTo>
                <a:lnTo>
                  <a:pt x="0" y="254151"/>
                </a:lnTo>
                <a:cubicBezTo>
                  <a:pt x="0" y="113787"/>
                  <a:pt x="112604" y="2"/>
                  <a:pt x="251505" y="2"/>
                </a:cubicBezTo>
                <a:lnTo>
                  <a:pt x="505252" y="2"/>
                </a:lnTo>
                <a:cubicBezTo>
                  <a:pt x="530333" y="155"/>
                  <a:pt x="548489" y="19341"/>
                  <a:pt x="549344" y="47175"/>
                </a:cubicBezTo>
                <a:cubicBezTo>
                  <a:pt x="549344" y="137141"/>
                  <a:pt x="619782" y="203149"/>
                  <a:pt x="708809" y="203149"/>
                </a:cubicBezTo>
                <a:lnTo>
                  <a:pt x="1199319" y="203149"/>
                </a:lnTo>
                <a:lnTo>
                  <a:pt x="1772876" y="203149"/>
                </a:lnTo>
                <a:cubicBezTo>
                  <a:pt x="1861901" y="203149"/>
                  <a:pt x="1932341" y="137139"/>
                  <a:pt x="1932341" y="47175"/>
                </a:cubicBezTo>
                <a:cubicBezTo>
                  <a:pt x="1933196" y="19341"/>
                  <a:pt x="1951354" y="154"/>
                  <a:pt x="1976433"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5" name="Slide Number Placeholder 5">
            <a:extLst>
              <a:ext uri="{FF2B5EF4-FFF2-40B4-BE49-F238E27FC236}">
                <a16:creationId xmlns:a16="http://schemas.microsoft.com/office/drawing/2014/main" id="{5FEC52CF-7DAB-4019-AB50-7F8467949662}"/>
              </a:ext>
            </a:extLst>
          </p:cNvPr>
          <p:cNvSpPr>
            <a:spLocks noGrp="1"/>
          </p:cNvSpPr>
          <p:nvPr>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39958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CFA6113-0092-4A3C-AC5C-583719F52657}"/>
              </a:ext>
            </a:extLst>
          </p:cNvPr>
          <p:cNvSpPr>
            <a:spLocks noGrp="1"/>
          </p:cNvSpPr>
          <p:nvPr>
            <p:ph type="pic" sz="quarter" idx="21" hasCustomPrompt="1"/>
          </p:nvPr>
        </p:nvSpPr>
        <p:spPr>
          <a:xfrm>
            <a:off x="1244872" y="759962"/>
            <a:ext cx="2450352" cy="5321988"/>
          </a:xfrm>
          <a:custGeom>
            <a:avLst/>
            <a:gdLst>
              <a:gd name="connsiteX0" fmla="*/ 1951480 w 2450352"/>
              <a:gd name="connsiteY0" fmla="*/ 0 h 5321988"/>
              <a:gd name="connsiteX1" fmla="*/ 2202025 w 2450352"/>
              <a:gd name="connsiteY1" fmla="*/ 0 h 5321988"/>
              <a:gd name="connsiteX2" fmla="*/ 2450352 w 2450352"/>
              <a:gd name="connsiteY2" fmla="*/ 250941 h 5321988"/>
              <a:gd name="connsiteX3" fmla="*/ 2450352 w 2450352"/>
              <a:gd name="connsiteY3" fmla="*/ 5071046 h 5321988"/>
              <a:gd name="connsiteX4" fmla="*/ 2202025 w 2450352"/>
              <a:gd name="connsiteY4" fmla="*/ 5321988 h 5321988"/>
              <a:gd name="connsiteX5" fmla="*/ 1266176 w 2450352"/>
              <a:gd name="connsiteY5" fmla="*/ 5321988 h 5321988"/>
              <a:gd name="connsiteX6" fmla="*/ 248329 w 2450352"/>
              <a:gd name="connsiteY6" fmla="*/ 5321988 h 5321988"/>
              <a:gd name="connsiteX7" fmla="*/ 0 w 2450352"/>
              <a:gd name="connsiteY7" fmla="*/ 5071047 h 5321988"/>
              <a:gd name="connsiteX8" fmla="*/ 0 w 2450352"/>
              <a:gd name="connsiteY8" fmla="*/ 250941 h 5321988"/>
              <a:gd name="connsiteX9" fmla="*/ 248329 w 2450352"/>
              <a:gd name="connsiteY9" fmla="*/ 1 h 5321988"/>
              <a:gd name="connsiteX10" fmla="*/ 498873 w 2450352"/>
              <a:gd name="connsiteY10" fmla="*/ 1 h 5321988"/>
              <a:gd name="connsiteX11" fmla="*/ 542409 w 2450352"/>
              <a:gd name="connsiteY11" fmla="*/ 46580 h 5321988"/>
              <a:gd name="connsiteX12" fmla="*/ 699859 w 2450352"/>
              <a:gd name="connsiteY12" fmla="*/ 200584 h 5321988"/>
              <a:gd name="connsiteX13" fmla="*/ 1184177 w 2450352"/>
              <a:gd name="connsiteY13" fmla="*/ 200584 h 5321988"/>
              <a:gd name="connsiteX14" fmla="*/ 1750493 w 2450352"/>
              <a:gd name="connsiteY14" fmla="*/ 200584 h 5321988"/>
              <a:gd name="connsiteX15" fmla="*/ 1907945 w 2450352"/>
              <a:gd name="connsiteY15" fmla="*/ 46579 h 5321988"/>
              <a:gd name="connsiteX16" fmla="*/ 1951480 w 2450352"/>
              <a:gd name="connsiteY16" fmla="*/ 0 h 53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352" h="5321988">
                <a:moveTo>
                  <a:pt x="1951480" y="0"/>
                </a:moveTo>
                <a:lnTo>
                  <a:pt x="2202025" y="0"/>
                </a:lnTo>
                <a:cubicBezTo>
                  <a:pt x="2339171" y="0"/>
                  <a:pt x="2450352" y="112350"/>
                  <a:pt x="2450352" y="250941"/>
                </a:cubicBezTo>
                <a:lnTo>
                  <a:pt x="2450352" y="5071046"/>
                </a:lnTo>
                <a:cubicBezTo>
                  <a:pt x="2450352" y="5209640"/>
                  <a:pt x="2339171" y="5321988"/>
                  <a:pt x="2202025" y="5321988"/>
                </a:cubicBezTo>
                <a:lnTo>
                  <a:pt x="1266176" y="5321988"/>
                </a:lnTo>
                <a:lnTo>
                  <a:pt x="248329" y="5321988"/>
                </a:lnTo>
                <a:cubicBezTo>
                  <a:pt x="111183" y="5321988"/>
                  <a:pt x="0" y="5209640"/>
                  <a:pt x="0" y="5071047"/>
                </a:cubicBezTo>
                <a:lnTo>
                  <a:pt x="0" y="250941"/>
                </a:lnTo>
                <a:cubicBezTo>
                  <a:pt x="0" y="112350"/>
                  <a:pt x="111183" y="1"/>
                  <a:pt x="248329" y="1"/>
                </a:cubicBezTo>
                <a:lnTo>
                  <a:pt x="498873" y="1"/>
                </a:lnTo>
                <a:cubicBezTo>
                  <a:pt x="523637" y="153"/>
                  <a:pt x="541564" y="19096"/>
                  <a:pt x="542409" y="46580"/>
                </a:cubicBezTo>
                <a:cubicBezTo>
                  <a:pt x="542409" y="135410"/>
                  <a:pt x="611957" y="200584"/>
                  <a:pt x="699859" y="200584"/>
                </a:cubicBezTo>
                <a:lnTo>
                  <a:pt x="1184177" y="200584"/>
                </a:lnTo>
                <a:lnTo>
                  <a:pt x="1750493" y="200584"/>
                </a:lnTo>
                <a:cubicBezTo>
                  <a:pt x="1838395" y="200584"/>
                  <a:pt x="1907945" y="135407"/>
                  <a:pt x="1907945" y="46579"/>
                </a:cubicBezTo>
                <a:cubicBezTo>
                  <a:pt x="1908790" y="19096"/>
                  <a:pt x="1926718" y="151"/>
                  <a:pt x="1951480" y="0"/>
                </a:cubicBezTo>
                <a:close/>
              </a:path>
            </a:pathLst>
          </a:custGeom>
          <a:solidFill>
            <a:schemeClr val="bg1">
              <a:lumMod val="8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9" name="Picture Placeholder 8">
            <a:extLst>
              <a:ext uri="{FF2B5EF4-FFF2-40B4-BE49-F238E27FC236}">
                <a16:creationId xmlns:a16="http://schemas.microsoft.com/office/drawing/2014/main" id="{9E431A02-6CE0-4723-95C7-360CABA10FF4}"/>
              </a:ext>
            </a:extLst>
          </p:cNvPr>
          <p:cNvSpPr>
            <a:spLocks noGrp="1"/>
          </p:cNvSpPr>
          <p:nvPr>
            <p:ph type="pic" sz="quarter" idx="22" hasCustomPrompt="1"/>
          </p:nvPr>
        </p:nvSpPr>
        <p:spPr>
          <a:xfrm>
            <a:off x="2467772" y="1831301"/>
            <a:ext cx="3328871" cy="2302347"/>
          </a:xfrm>
          <a:custGeom>
            <a:avLst/>
            <a:gdLst>
              <a:gd name="connsiteX0" fmla="*/ 255607 w 3328871"/>
              <a:gd name="connsiteY0" fmla="*/ 0 h 2302347"/>
              <a:gd name="connsiteX1" fmla="*/ 3073264 w 3328871"/>
              <a:gd name="connsiteY1" fmla="*/ 0 h 2302347"/>
              <a:gd name="connsiteX2" fmla="*/ 3328871 w 3328871"/>
              <a:gd name="connsiteY2" fmla="*/ 255607 h 2302347"/>
              <a:gd name="connsiteX3" fmla="*/ 3328871 w 3328871"/>
              <a:gd name="connsiteY3" fmla="*/ 2046740 h 2302347"/>
              <a:gd name="connsiteX4" fmla="*/ 3073264 w 3328871"/>
              <a:gd name="connsiteY4" fmla="*/ 2302347 h 2302347"/>
              <a:gd name="connsiteX5" fmla="*/ 255607 w 3328871"/>
              <a:gd name="connsiteY5" fmla="*/ 2302347 h 2302347"/>
              <a:gd name="connsiteX6" fmla="*/ 0 w 3328871"/>
              <a:gd name="connsiteY6" fmla="*/ 2046740 h 2302347"/>
              <a:gd name="connsiteX7" fmla="*/ 0 w 3328871"/>
              <a:gd name="connsiteY7" fmla="*/ 255607 h 2302347"/>
              <a:gd name="connsiteX8" fmla="*/ 255607 w 3328871"/>
              <a:gd name="connsiteY8" fmla="*/ 0 h 2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871" h="2302347">
                <a:moveTo>
                  <a:pt x="255607" y="0"/>
                </a:moveTo>
                <a:lnTo>
                  <a:pt x="3073264" y="0"/>
                </a:lnTo>
                <a:cubicBezTo>
                  <a:pt x="3214432" y="0"/>
                  <a:pt x="3328871" y="114439"/>
                  <a:pt x="3328871" y="255607"/>
                </a:cubicBezTo>
                <a:lnTo>
                  <a:pt x="3328871" y="2046740"/>
                </a:lnTo>
                <a:cubicBezTo>
                  <a:pt x="3328871" y="2187908"/>
                  <a:pt x="3214432" y="2302347"/>
                  <a:pt x="3073264" y="2302347"/>
                </a:cubicBezTo>
                <a:lnTo>
                  <a:pt x="255607" y="2302347"/>
                </a:lnTo>
                <a:cubicBezTo>
                  <a:pt x="114439" y="2302347"/>
                  <a:pt x="0" y="2187908"/>
                  <a:pt x="0" y="2046740"/>
                </a:cubicBezTo>
                <a:lnTo>
                  <a:pt x="0" y="255607"/>
                </a:lnTo>
                <a:cubicBezTo>
                  <a:pt x="0" y="114439"/>
                  <a:pt x="114439" y="0"/>
                  <a:pt x="255607"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5" name="Slide Number Placeholder 5">
            <a:extLst>
              <a:ext uri="{FF2B5EF4-FFF2-40B4-BE49-F238E27FC236}">
                <a16:creationId xmlns:a16="http://schemas.microsoft.com/office/drawing/2014/main" id="{0323F6BD-44AD-4882-B6C7-66C45DF0B7C4}"/>
              </a:ext>
            </a:extLst>
          </p:cNvPr>
          <p:cNvSpPr>
            <a:spLocks noGrp="1"/>
          </p:cNvSpPr>
          <p:nvPr userDrawn="1">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480284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3_Blank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F31893-E204-41AF-AC6A-5E66943DAF33}"/>
              </a:ext>
            </a:extLst>
          </p:cNvPr>
          <p:cNvSpPr>
            <a:spLocks noGrp="1"/>
          </p:cNvSpPr>
          <p:nvPr>
            <p:ph type="pic" sz="quarter" idx="24" hasCustomPrompt="1"/>
          </p:nvPr>
        </p:nvSpPr>
        <p:spPr>
          <a:xfrm>
            <a:off x="6548718" y="-606311"/>
            <a:ext cx="4298314" cy="6857175"/>
          </a:xfrm>
          <a:custGeom>
            <a:avLst/>
            <a:gdLst>
              <a:gd name="connsiteX0" fmla="*/ 2022543 w 4298314"/>
              <a:gd name="connsiteY0" fmla="*/ 115 h 6857175"/>
              <a:gd name="connsiteX1" fmla="*/ 2178326 w 4298314"/>
              <a:gd name="connsiteY1" fmla="*/ 29492 h 6857175"/>
              <a:gd name="connsiteX2" fmla="*/ 2373408 w 4298314"/>
              <a:gd name="connsiteY2" fmla="*/ 45358 h 6857175"/>
              <a:gd name="connsiteX3" fmla="*/ 2401277 w 4298314"/>
              <a:gd name="connsiteY3" fmla="*/ 42714 h 6857175"/>
              <a:gd name="connsiteX4" fmla="*/ 2819310 w 4298314"/>
              <a:gd name="connsiteY4" fmla="*/ 79734 h 6857175"/>
              <a:gd name="connsiteX5" fmla="*/ 2868081 w 4298314"/>
              <a:gd name="connsiteY5" fmla="*/ 135265 h 6857175"/>
              <a:gd name="connsiteX6" fmla="*/ 2875048 w 4298314"/>
              <a:gd name="connsiteY6" fmla="*/ 90312 h 6857175"/>
              <a:gd name="connsiteX7" fmla="*/ 3028327 w 4298314"/>
              <a:gd name="connsiteY7" fmla="*/ 42714 h 6857175"/>
              <a:gd name="connsiteX8" fmla="*/ 3557837 w 4298314"/>
              <a:gd name="connsiteY8" fmla="*/ 137910 h 6857175"/>
              <a:gd name="connsiteX9" fmla="*/ 3592673 w 4298314"/>
              <a:gd name="connsiteY9" fmla="*/ 180219 h 6857175"/>
              <a:gd name="connsiteX10" fmla="*/ 3592673 w 4298314"/>
              <a:gd name="connsiteY10" fmla="*/ 246328 h 6857175"/>
              <a:gd name="connsiteX11" fmla="*/ 3683247 w 4298314"/>
              <a:gd name="connsiteY11" fmla="*/ 209307 h 6857175"/>
              <a:gd name="connsiteX12" fmla="*/ 3718083 w 4298314"/>
              <a:gd name="connsiteY12" fmla="*/ 278060 h 6857175"/>
              <a:gd name="connsiteX13" fmla="*/ 3752920 w 4298314"/>
              <a:gd name="connsiteY13" fmla="*/ 267482 h 6857175"/>
              <a:gd name="connsiteX14" fmla="*/ 3836526 w 4298314"/>
              <a:gd name="connsiteY14" fmla="*/ 301859 h 6857175"/>
              <a:gd name="connsiteX15" fmla="*/ 3954969 w 4298314"/>
              <a:gd name="connsiteY15" fmla="*/ 613891 h 6857175"/>
              <a:gd name="connsiteX16" fmla="*/ 4010707 w 4298314"/>
              <a:gd name="connsiteY16" fmla="*/ 933856 h 6857175"/>
              <a:gd name="connsiteX17" fmla="*/ 4150052 w 4298314"/>
              <a:gd name="connsiteY17" fmla="*/ 1502389 h 6857175"/>
              <a:gd name="connsiteX18" fmla="*/ 4261527 w 4298314"/>
              <a:gd name="connsiteY18" fmla="*/ 2176695 h 6857175"/>
              <a:gd name="connsiteX19" fmla="*/ 4289396 w 4298314"/>
              <a:gd name="connsiteY19" fmla="*/ 2488727 h 6857175"/>
              <a:gd name="connsiteX20" fmla="*/ 4289396 w 4298314"/>
              <a:gd name="connsiteY20" fmla="*/ 3194766 h 6857175"/>
              <a:gd name="connsiteX21" fmla="*/ 4296364 w 4298314"/>
              <a:gd name="connsiteY21" fmla="*/ 3438045 h 6857175"/>
              <a:gd name="connsiteX22" fmla="*/ 4247593 w 4298314"/>
              <a:gd name="connsiteY22" fmla="*/ 4241924 h 6857175"/>
              <a:gd name="connsiteX23" fmla="*/ 4240626 w 4298314"/>
              <a:gd name="connsiteY23" fmla="*/ 4292166 h 6857175"/>
              <a:gd name="connsiteX24" fmla="*/ 4198822 w 4298314"/>
              <a:gd name="connsiteY24" fmla="*/ 4289522 h 6857175"/>
              <a:gd name="connsiteX25" fmla="*/ 4198822 w 4298314"/>
              <a:gd name="connsiteY25" fmla="*/ 3919315 h 6857175"/>
              <a:gd name="connsiteX26" fmla="*/ 4170953 w 4298314"/>
              <a:gd name="connsiteY26" fmla="*/ 3916670 h 6857175"/>
              <a:gd name="connsiteX27" fmla="*/ 4150052 w 4298314"/>
              <a:gd name="connsiteY27" fmla="*/ 3956335 h 6857175"/>
              <a:gd name="connsiteX28" fmla="*/ 4129150 w 4298314"/>
              <a:gd name="connsiteY28" fmla="*/ 4294811 h 6857175"/>
              <a:gd name="connsiteX29" fmla="*/ 4087347 w 4298314"/>
              <a:gd name="connsiteY29" fmla="*/ 4831612 h 6857175"/>
              <a:gd name="connsiteX30" fmla="*/ 3948002 w 4298314"/>
              <a:gd name="connsiteY30" fmla="*/ 5241484 h 6857175"/>
              <a:gd name="connsiteX31" fmla="*/ 3927100 w 4298314"/>
              <a:gd name="connsiteY31" fmla="*/ 5460964 h 6857175"/>
              <a:gd name="connsiteX32" fmla="*/ 3871362 w 4298314"/>
              <a:gd name="connsiteY32" fmla="*/ 5572027 h 6857175"/>
              <a:gd name="connsiteX33" fmla="*/ 3843493 w 4298314"/>
              <a:gd name="connsiteY33" fmla="*/ 5706888 h 6857175"/>
              <a:gd name="connsiteX34" fmla="*/ 3836526 w 4298314"/>
              <a:gd name="connsiteY34" fmla="*/ 5881414 h 6857175"/>
              <a:gd name="connsiteX35" fmla="*/ 3787756 w 4298314"/>
              <a:gd name="connsiteY35" fmla="*/ 5907858 h 6857175"/>
              <a:gd name="connsiteX36" fmla="*/ 3787756 w 4298314"/>
              <a:gd name="connsiteY36" fmla="*/ 5355191 h 6857175"/>
              <a:gd name="connsiteX37" fmla="*/ 3745952 w 4298314"/>
              <a:gd name="connsiteY37" fmla="*/ 5355191 h 6857175"/>
              <a:gd name="connsiteX38" fmla="*/ 3745952 w 4298314"/>
              <a:gd name="connsiteY38" fmla="*/ 5749197 h 6857175"/>
              <a:gd name="connsiteX39" fmla="*/ 3641444 w 4298314"/>
              <a:gd name="connsiteY39" fmla="*/ 5929012 h 6857175"/>
              <a:gd name="connsiteX40" fmla="*/ 3592673 w 4298314"/>
              <a:gd name="connsiteY40" fmla="*/ 5981899 h 6857175"/>
              <a:gd name="connsiteX41" fmla="*/ 3523001 w 4298314"/>
              <a:gd name="connsiteY41" fmla="*/ 5603759 h 6857175"/>
              <a:gd name="connsiteX42" fmla="*/ 3495132 w 4298314"/>
              <a:gd name="connsiteY42" fmla="*/ 5680444 h 6857175"/>
              <a:gd name="connsiteX43" fmla="*/ 3383656 w 4298314"/>
              <a:gd name="connsiteY43" fmla="*/ 5537650 h 6857175"/>
              <a:gd name="connsiteX44" fmla="*/ 3341853 w 4298314"/>
              <a:gd name="connsiteY44" fmla="*/ 5688377 h 6857175"/>
              <a:gd name="connsiteX45" fmla="*/ 3244312 w 4298314"/>
              <a:gd name="connsiteY45" fmla="*/ 6225178 h 6857175"/>
              <a:gd name="connsiteX46" fmla="*/ 3181606 w 4298314"/>
              <a:gd name="connsiteY46" fmla="*/ 6494901 h 6857175"/>
              <a:gd name="connsiteX47" fmla="*/ 3063164 w 4298314"/>
              <a:gd name="connsiteY47" fmla="*/ 6650917 h 6857175"/>
              <a:gd name="connsiteX48" fmla="*/ 3063164 w 4298314"/>
              <a:gd name="connsiteY48" fmla="*/ 6391772 h 6857175"/>
              <a:gd name="connsiteX49" fmla="*/ 3091033 w 4298314"/>
              <a:gd name="connsiteY49" fmla="*/ 6127338 h 6857175"/>
              <a:gd name="connsiteX50" fmla="*/ 3098000 w 4298314"/>
              <a:gd name="connsiteY50" fmla="*/ 5868192 h 6857175"/>
              <a:gd name="connsiteX51" fmla="*/ 3056196 w 4298314"/>
              <a:gd name="connsiteY51" fmla="*/ 5609047 h 6857175"/>
              <a:gd name="connsiteX52" fmla="*/ 3063164 w 4298314"/>
              <a:gd name="connsiteY52" fmla="*/ 5360479 h 6857175"/>
              <a:gd name="connsiteX53" fmla="*/ 3000458 w 4298314"/>
              <a:gd name="connsiteY53" fmla="*/ 5360479 h 6857175"/>
              <a:gd name="connsiteX54" fmla="*/ 2965622 w 4298314"/>
              <a:gd name="connsiteY54" fmla="*/ 5527073 h 6857175"/>
              <a:gd name="connsiteX55" fmla="*/ 2916852 w 4298314"/>
              <a:gd name="connsiteY55" fmla="*/ 6246333 h 6857175"/>
              <a:gd name="connsiteX56" fmla="*/ 2882016 w 4298314"/>
              <a:gd name="connsiteY56" fmla="*/ 6407638 h 6857175"/>
              <a:gd name="connsiteX57" fmla="*/ 2826278 w 4298314"/>
              <a:gd name="connsiteY57" fmla="*/ 6460524 h 6857175"/>
              <a:gd name="connsiteX58" fmla="*/ 2798409 w 4298314"/>
              <a:gd name="connsiteY58" fmla="*/ 6018920 h 6857175"/>
              <a:gd name="connsiteX59" fmla="*/ 2756606 w 4298314"/>
              <a:gd name="connsiteY59" fmla="*/ 6018920 h 6857175"/>
              <a:gd name="connsiteX60" fmla="*/ 2700868 w 4298314"/>
              <a:gd name="connsiteY60" fmla="*/ 6243689 h 6857175"/>
              <a:gd name="connsiteX61" fmla="*/ 2582425 w 4298314"/>
              <a:gd name="connsiteY61" fmla="*/ 6288642 h 6857175"/>
              <a:gd name="connsiteX62" fmla="*/ 2422179 w 4298314"/>
              <a:gd name="connsiteY62" fmla="*/ 6193446 h 6857175"/>
              <a:gd name="connsiteX63" fmla="*/ 2422179 w 4298314"/>
              <a:gd name="connsiteY63" fmla="*/ 5839105 h 6857175"/>
              <a:gd name="connsiteX64" fmla="*/ 2373408 w 4298314"/>
              <a:gd name="connsiteY64" fmla="*/ 5836460 h 6857175"/>
              <a:gd name="connsiteX65" fmla="*/ 2317670 w 4298314"/>
              <a:gd name="connsiteY65" fmla="*/ 6037430 h 6857175"/>
              <a:gd name="connsiteX66" fmla="*/ 2296769 w 4298314"/>
              <a:gd name="connsiteY66" fmla="*/ 5976610 h 6857175"/>
              <a:gd name="connsiteX67" fmla="*/ 2261933 w 4298314"/>
              <a:gd name="connsiteY67" fmla="*/ 5973966 h 6857175"/>
              <a:gd name="connsiteX68" fmla="*/ 2220129 w 4298314"/>
              <a:gd name="connsiteY68" fmla="*/ 6034786 h 6857175"/>
              <a:gd name="connsiteX69" fmla="*/ 2199227 w 4298314"/>
              <a:gd name="connsiteY69" fmla="*/ 6190802 h 6857175"/>
              <a:gd name="connsiteX70" fmla="*/ 2087752 w 4298314"/>
              <a:gd name="connsiteY70" fmla="*/ 6270132 h 6857175"/>
              <a:gd name="connsiteX71" fmla="*/ 2038981 w 4298314"/>
              <a:gd name="connsiteY71" fmla="*/ 6317730 h 6857175"/>
              <a:gd name="connsiteX72" fmla="*/ 2004145 w 4298314"/>
              <a:gd name="connsiteY72" fmla="*/ 6463169 h 6857175"/>
              <a:gd name="connsiteX73" fmla="*/ 1955375 w 4298314"/>
              <a:gd name="connsiteY73" fmla="*/ 6508123 h 6857175"/>
              <a:gd name="connsiteX74" fmla="*/ 1920538 w 4298314"/>
              <a:gd name="connsiteY74" fmla="*/ 6489612 h 6857175"/>
              <a:gd name="connsiteX75" fmla="*/ 1836932 w 4298314"/>
              <a:gd name="connsiteY75" fmla="*/ 5735976 h 6857175"/>
              <a:gd name="connsiteX76" fmla="*/ 1788161 w 4298314"/>
              <a:gd name="connsiteY76" fmla="*/ 5603759 h 6857175"/>
              <a:gd name="connsiteX77" fmla="*/ 1802096 w 4298314"/>
              <a:gd name="connsiteY77" fmla="*/ 5572027 h 6857175"/>
              <a:gd name="connsiteX78" fmla="*/ 2129555 w 4298314"/>
              <a:gd name="connsiteY78" fmla="*/ 5550872 h 6857175"/>
              <a:gd name="connsiteX79" fmla="*/ 1920538 w 4298314"/>
              <a:gd name="connsiteY79" fmla="*/ 5474186 h 6857175"/>
              <a:gd name="connsiteX80" fmla="*/ 1781194 w 4298314"/>
              <a:gd name="connsiteY80" fmla="*/ 5405433 h 6857175"/>
              <a:gd name="connsiteX81" fmla="*/ 1753325 w 4298314"/>
              <a:gd name="connsiteY81" fmla="*/ 5267928 h 6857175"/>
              <a:gd name="connsiteX82" fmla="*/ 1753325 w 4298314"/>
              <a:gd name="connsiteY82" fmla="*/ 5775641 h 6857175"/>
              <a:gd name="connsiteX83" fmla="*/ 1711521 w 4298314"/>
              <a:gd name="connsiteY83" fmla="*/ 5775641 h 6857175"/>
              <a:gd name="connsiteX84" fmla="*/ 1711521 w 4298314"/>
              <a:gd name="connsiteY84" fmla="*/ 5616980 h 6857175"/>
              <a:gd name="connsiteX85" fmla="*/ 1676686 w 4298314"/>
              <a:gd name="connsiteY85" fmla="*/ 5616980 h 6857175"/>
              <a:gd name="connsiteX86" fmla="*/ 1669719 w 4298314"/>
              <a:gd name="connsiteY86" fmla="*/ 5661934 h 6857175"/>
              <a:gd name="connsiteX87" fmla="*/ 1572177 w 4298314"/>
              <a:gd name="connsiteY87" fmla="*/ 6267488 h 6857175"/>
              <a:gd name="connsiteX88" fmla="*/ 1432832 w 4298314"/>
              <a:gd name="connsiteY88" fmla="*/ 6677360 h 6857175"/>
              <a:gd name="connsiteX89" fmla="*/ 1418898 w 4298314"/>
              <a:gd name="connsiteY89" fmla="*/ 6791067 h 6857175"/>
              <a:gd name="connsiteX90" fmla="*/ 1377094 w 4298314"/>
              <a:gd name="connsiteY90" fmla="*/ 6857175 h 6857175"/>
              <a:gd name="connsiteX91" fmla="*/ 1335292 w 4298314"/>
              <a:gd name="connsiteY91" fmla="*/ 6857175 h 6857175"/>
              <a:gd name="connsiteX92" fmla="*/ 1342259 w 4298314"/>
              <a:gd name="connsiteY92" fmla="*/ 6740824 h 6857175"/>
              <a:gd name="connsiteX93" fmla="*/ 1411930 w 4298314"/>
              <a:gd name="connsiteY93" fmla="*/ 6071807 h 6857175"/>
              <a:gd name="connsiteX94" fmla="*/ 1307422 w 4298314"/>
              <a:gd name="connsiteY94" fmla="*/ 5751842 h 6857175"/>
              <a:gd name="connsiteX95" fmla="*/ 1230782 w 4298314"/>
              <a:gd name="connsiteY95" fmla="*/ 5931657 h 6857175"/>
              <a:gd name="connsiteX96" fmla="*/ 1188980 w 4298314"/>
              <a:gd name="connsiteY96" fmla="*/ 5677800 h 6857175"/>
              <a:gd name="connsiteX97" fmla="*/ 1154143 w 4298314"/>
              <a:gd name="connsiteY97" fmla="*/ 5677800 h 6857175"/>
              <a:gd name="connsiteX98" fmla="*/ 1133242 w 4298314"/>
              <a:gd name="connsiteY98" fmla="*/ 5698955 h 6857175"/>
              <a:gd name="connsiteX99" fmla="*/ 1056602 w 4298314"/>
              <a:gd name="connsiteY99" fmla="*/ 6135271 h 6857175"/>
              <a:gd name="connsiteX100" fmla="*/ 910290 w 4298314"/>
              <a:gd name="connsiteY100" fmla="*/ 6510767 h 6857175"/>
              <a:gd name="connsiteX101" fmla="*/ 896355 w 4298314"/>
              <a:gd name="connsiteY101" fmla="*/ 6444658 h 6857175"/>
              <a:gd name="connsiteX102" fmla="*/ 910290 w 4298314"/>
              <a:gd name="connsiteY102" fmla="*/ 5775641 h 6857175"/>
              <a:gd name="connsiteX103" fmla="*/ 868487 w 4298314"/>
              <a:gd name="connsiteY103" fmla="*/ 5384278 h 6857175"/>
              <a:gd name="connsiteX104" fmla="*/ 819716 w 4298314"/>
              <a:gd name="connsiteY104" fmla="*/ 5315526 h 6857175"/>
              <a:gd name="connsiteX105" fmla="*/ 673405 w 4298314"/>
              <a:gd name="connsiteY105" fmla="*/ 5735976 h 6857175"/>
              <a:gd name="connsiteX106" fmla="*/ 617667 w 4298314"/>
              <a:gd name="connsiteY106" fmla="*/ 5735976 h 6857175"/>
              <a:gd name="connsiteX107" fmla="*/ 582830 w 4298314"/>
              <a:gd name="connsiteY107" fmla="*/ 5619625 h 6857175"/>
              <a:gd name="connsiteX108" fmla="*/ 589797 w 4298314"/>
              <a:gd name="connsiteY108" fmla="*/ 5133066 h 6857175"/>
              <a:gd name="connsiteX109" fmla="*/ 520126 w 4298314"/>
              <a:gd name="connsiteY109" fmla="*/ 4977050 h 6857175"/>
              <a:gd name="connsiteX110" fmla="*/ 492257 w 4298314"/>
              <a:gd name="connsiteY110" fmla="*/ 4799880 h 6857175"/>
              <a:gd name="connsiteX111" fmla="*/ 471355 w 4298314"/>
              <a:gd name="connsiteY111" fmla="*/ 4236635 h 6857175"/>
              <a:gd name="connsiteX112" fmla="*/ 457420 w 4298314"/>
              <a:gd name="connsiteY112" fmla="*/ 3665458 h 6857175"/>
              <a:gd name="connsiteX113" fmla="*/ 408650 w 4298314"/>
              <a:gd name="connsiteY113" fmla="*/ 2745228 h 6857175"/>
              <a:gd name="connsiteX114" fmla="*/ 255371 w 4298314"/>
              <a:gd name="connsiteY114" fmla="*/ 1737735 h 6857175"/>
              <a:gd name="connsiteX115" fmla="*/ 157830 w 4298314"/>
              <a:gd name="connsiteY115" fmla="*/ 1243244 h 6857175"/>
              <a:gd name="connsiteX116" fmla="*/ 11518 w 4298314"/>
              <a:gd name="connsiteY116" fmla="*/ 666778 h 6857175"/>
              <a:gd name="connsiteX117" fmla="*/ 4551 w 4298314"/>
              <a:gd name="connsiteY117" fmla="*/ 362679 h 6857175"/>
              <a:gd name="connsiteX118" fmla="*/ 53321 w 4298314"/>
              <a:gd name="connsiteY118" fmla="*/ 360034 h 6857175"/>
              <a:gd name="connsiteX119" fmla="*/ 143895 w 4298314"/>
              <a:gd name="connsiteY119" fmla="*/ 582159 h 6857175"/>
              <a:gd name="connsiteX120" fmla="*/ 304141 w 4298314"/>
              <a:gd name="connsiteY120" fmla="*/ 219884 h 6857175"/>
              <a:gd name="connsiteX121" fmla="*/ 366847 w 4298314"/>
              <a:gd name="connsiteY121" fmla="*/ 222529 h 6857175"/>
              <a:gd name="connsiteX122" fmla="*/ 352912 w 4298314"/>
              <a:gd name="connsiteY122" fmla="*/ 280704 h 6857175"/>
              <a:gd name="connsiteX123" fmla="*/ 352912 w 4298314"/>
              <a:gd name="connsiteY123" fmla="*/ 341524 h 6857175"/>
              <a:gd name="connsiteX124" fmla="*/ 422584 w 4298314"/>
              <a:gd name="connsiteY124" fmla="*/ 280704 h 6857175"/>
              <a:gd name="connsiteX125" fmla="*/ 722175 w 4298314"/>
              <a:gd name="connsiteY125" fmla="*/ 198730 h 6857175"/>
              <a:gd name="connsiteX126" fmla="*/ 770946 w 4298314"/>
              <a:gd name="connsiteY126" fmla="*/ 193441 h 6857175"/>
              <a:gd name="connsiteX127" fmla="*/ 1230782 w 4298314"/>
              <a:gd name="connsiteY127" fmla="*/ 90312 h 6857175"/>
              <a:gd name="connsiteX128" fmla="*/ 1586111 w 4298314"/>
              <a:gd name="connsiteY128" fmla="*/ 8337 h 6857175"/>
              <a:gd name="connsiteX129" fmla="*/ 1767259 w 4298314"/>
              <a:gd name="connsiteY129" fmla="*/ 3048 h 6857175"/>
              <a:gd name="connsiteX130" fmla="*/ 1955375 w 4298314"/>
              <a:gd name="connsiteY130" fmla="*/ 5693 h 6857175"/>
              <a:gd name="connsiteX131" fmla="*/ 2022543 w 4298314"/>
              <a:gd name="connsiteY131" fmla="*/ 115 h 68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298314" h="6857175">
                <a:moveTo>
                  <a:pt x="2022543" y="115"/>
                </a:moveTo>
                <a:cubicBezTo>
                  <a:pt x="2084268" y="-1249"/>
                  <a:pt x="2131297" y="9659"/>
                  <a:pt x="2178326" y="29492"/>
                </a:cubicBezTo>
                <a:cubicBezTo>
                  <a:pt x="2234063" y="53291"/>
                  <a:pt x="2289801" y="77090"/>
                  <a:pt x="2373408" y="45358"/>
                </a:cubicBezTo>
                <a:cubicBezTo>
                  <a:pt x="2380375" y="45358"/>
                  <a:pt x="2387342" y="42714"/>
                  <a:pt x="2401277" y="42714"/>
                </a:cubicBezTo>
                <a:cubicBezTo>
                  <a:pt x="2540621" y="53291"/>
                  <a:pt x="2679966" y="63868"/>
                  <a:pt x="2819310" y="79734"/>
                </a:cubicBezTo>
                <a:cubicBezTo>
                  <a:pt x="2840212" y="82379"/>
                  <a:pt x="2840212" y="106178"/>
                  <a:pt x="2868081" y="135265"/>
                </a:cubicBezTo>
                <a:cubicBezTo>
                  <a:pt x="2875048" y="108822"/>
                  <a:pt x="2875048" y="98245"/>
                  <a:pt x="2875048" y="90312"/>
                </a:cubicBezTo>
                <a:cubicBezTo>
                  <a:pt x="2875048" y="48002"/>
                  <a:pt x="2930787" y="34781"/>
                  <a:pt x="3028327" y="42714"/>
                </a:cubicBezTo>
                <a:cubicBezTo>
                  <a:pt x="3230377" y="55935"/>
                  <a:pt x="3432427" y="66513"/>
                  <a:pt x="3557837" y="137910"/>
                </a:cubicBezTo>
                <a:cubicBezTo>
                  <a:pt x="3578739" y="148487"/>
                  <a:pt x="3592673" y="164353"/>
                  <a:pt x="3592673" y="180219"/>
                </a:cubicBezTo>
                <a:cubicBezTo>
                  <a:pt x="3599641" y="198730"/>
                  <a:pt x="3592673" y="217240"/>
                  <a:pt x="3592673" y="246328"/>
                </a:cubicBezTo>
                <a:cubicBezTo>
                  <a:pt x="3634476" y="230462"/>
                  <a:pt x="3655378" y="222529"/>
                  <a:pt x="3683247" y="209307"/>
                </a:cubicBezTo>
                <a:cubicBezTo>
                  <a:pt x="3697181" y="235750"/>
                  <a:pt x="3711116" y="256905"/>
                  <a:pt x="3718083" y="278060"/>
                </a:cubicBezTo>
                <a:cubicBezTo>
                  <a:pt x="3732018" y="275415"/>
                  <a:pt x="3738985" y="270127"/>
                  <a:pt x="3752920" y="267482"/>
                </a:cubicBezTo>
                <a:cubicBezTo>
                  <a:pt x="3780789" y="278060"/>
                  <a:pt x="3829559" y="288637"/>
                  <a:pt x="3836526" y="301859"/>
                </a:cubicBezTo>
                <a:cubicBezTo>
                  <a:pt x="3885297" y="404988"/>
                  <a:pt x="3927100" y="510762"/>
                  <a:pt x="3954969" y="613891"/>
                </a:cubicBezTo>
                <a:cubicBezTo>
                  <a:pt x="3982838" y="719664"/>
                  <a:pt x="3982838" y="828082"/>
                  <a:pt x="4010707" y="933856"/>
                </a:cubicBezTo>
                <a:cubicBezTo>
                  <a:pt x="4052510" y="1124248"/>
                  <a:pt x="4115216" y="1311996"/>
                  <a:pt x="4150052" y="1502389"/>
                </a:cubicBezTo>
                <a:cubicBezTo>
                  <a:pt x="4198822" y="1727158"/>
                  <a:pt x="4226691" y="1951926"/>
                  <a:pt x="4261527" y="2176695"/>
                </a:cubicBezTo>
                <a:cubicBezTo>
                  <a:pt x="4275462" y="2279824"/>
                  <a:pt x="4282428" y="2382954"/>
                  <a:pt x="4289396" y="2488727"/>
                </a:cubicBezTo>
                <a:cubicBezTo>
                  <a:pt x="4289396" y="2724073"/>
                  <a:pt x="4289396" y="2959419"/>
                  <a:pt x="4289396" y="3194766"/>
                </a:cubicBezTo>
                <a:cubicBezTo>
                  <a:pt x="4289396" y="3276740"/>
                  <a:pt x="4303330" y="3356071"/>
                  <a:pt x="4296364" y="3438045"/>
                </a:cubicBezTo>
                <a:cubicBezTo>
                  <a:pt x="4282428" y="3705123"/>
                  <a:pt x="4268494" y="3974846"/>
                  <a:pt x="4247593" y="4241924"/>
                </a:cubicBezTo>
                <a:cubicBezTo>
                  <a:pt x="4247593" y="4257790"/>
                  <a:pt x="4240626" y="4273656"/>
                  <a:pt x="4240626" y="4292166"/>
                </a:cubicBezTo>
                <a:cubicBezTo>
                  <a:pt x="4226691" y="4289522"/>
                  <a:pt x="4212756" y="4289522"/>
                  <a:pt x="4198822" y="4289522"/>
                </a:cubicBezTo>
                <a:cubicBezTo>
                  <a:pt x="4198822" y="4165238"/>
                  <a:pt x="4198822" y="4043598"/>
                  <a:pt x="4198822" y="3919315"/>
                </a:cubicBezTo>
                <a:cubicBezTo>
                  <a:pt x="4191855" y="3919315"/>
                  <a:pt x="4177920" y="3916670"/>
                  <a:pt x="4170953" y="3916670"/>
                </a:cubicBezTo>
                <a:cubicBezTo>
                  <a:pt x="4163986" y="3929892"/>
                  <a:pt x="4157018" y="3943114"/>
                  <a:pt x="4150052" y="3956335"/>
                </a:cubicBezTo>
                <a:cubicBezTo>
                  <a:pt x="4143084" y="4070042"/>
                  <a:pt x="4136116" y="4181104"/>
                  <a:pt x="4129150" y="4294811"/>
                </a:cubicBezTo>
                <a:cubicBezTo>
                  <a:pt x="4115216" y="4474626"/>
                  <a:pt x="4122182" y="4654441"/>
                  <a:pt x="4087347" y="4831612"/>
                </a:cubicBezTo>
                <a:cubicBezTo>
                  <a:pt x="4066445" y="4969117"/>
                  <a:pt x="3989805" y="5103979"/>
                  <a:pt x="3948002" y="5241484"/>
                </a:cubicBezTo>
                <a:cubicBezTo>
                  <a:pt x="3927100" y="5312881"/>
                  <a:pt x="3934068" y="5386923"/>
                  <a:pt x="3927100" y="5460964"/>
                </a:cubicBezTo>
                <a:cubicBezTo>
                  <a:pt x="3927100" y="5497985"/>
                  <a:pt x="3920133" y="5532361"/>
                  <a:pt x="3871362" y="5572027"/>
                </a:cubicBezTo>
                <a:cubicBezTo>
                  <a:pt x="3815624" y="5606403"/>
                  <a:pt x="3850460" y="5659290"/>
                  <a:pt x="3843493" y="5706888"/>
                </a:cubicBezTo>
                <a:cubicBezTo>
                  <a:pt x="3843493" y="5765063"/>
                  <a:pt x="3836526" y="5823239"/>
                  <a:pt x="3836526" y="5881414"/>
                </a:cubicBezTo>
                <a:cubicBezTo>
                  <a:pt x="3836526" y="5891992"/>
                  <a:pt x="3822592" y="5899925"/>
                  <a:pt x="3787756" y="5907858"/>
                </a:cubicBezTo>
                <a:cubicBezTo>
                  <a:pt x="3787756" y="5725398"/>
                  <a:pt x="3787756" y="5540294"/>
                  <a:pt x="3787756" y="5355191"/>
                </a:cubicBezTo>
                <a:cubicBezTo>
                  <a:pt x="3773821" y="5355191"/>
                  <a:pt x="3759887" y="5355191"/>
                  <a:pt x="3745952" y="5355191"/>
                </a:cubicBezTo>
                <a:cubicBezTo>
                  <a:pt x="3745952" y="5487408"/>
                  <a:pt x="3759887" y="5616980"/>
                  <a:pt x="3745952" y="5749197"/>
                </a:cubicBezTo>
                <a:cubicBezTo>
                  <a:pt x="3738985" y="5810017"/>
                  <a:pt x="3759887" y="5876125"/>
                  <a:pt x="3641444" y="5929012"/>
                </a:cubicBezTo>
                <a:cubicBezTo>
                  <a:pt x="3613575" y="5942234"/>
                  <a:pt x="3620542" y="5966033"/>
                  <a:pt x="3592673" y="5981899"/>
                </a:cubicBezTo>
                <a:cubicBezTo>
                  <a:pt x="3564804" y="5860259"/>
                  <a:pt x="3641444" y="5733331"/>
                  <a:pt x="3523001" y="5603759"/>
                </a:cubicBezTo>
                <a:cubicBezTo>
                  <a:pt x="3509066" y="5635491"/>
                  <a:pt x="3502099" y="5654001"/>
                  <a:pt x="3495132" y="5680444"/>
                </a:cubicBezTo>
                <a:cubicBezTo>
                  <a:pt x="3369722" y="5638135"/>
                  <a:pt x="3460296" y="5582604"/>
                  <a:pt x="3383656" y="5537650"/>
                </a:cubicBezTo>
                <a:cubicBezTo>
                  <a:pt x="3369722" y="5587893"/>
                  <a:pt x="3355787" y="5638135"/>
                  <a:pt x="3341853" y="5688377"/>
                </a:cubicBezTo>
                <a:cubicBezTo>
                  <a:pt x="3307016" y="5868192"/>
                  <a:pt x="3279148" y="6045363"/>
                  <a:pt x="3244312" y="6225178"/>
                </a:cubicBezTo>
                <a:cubicBezTo>
                  <a:pt x="3223410" y="6315086"/>
                  <a:pt x="3209475" y="6404993"/>
                  <a:pt x="3181606" y="6494901"/>
                </a:cubicBezTo>
                <a:cubicBezTo>
                  <a:pt x="3160704" y="6547788"/>
                  <a:pt x="3111935" y="6600674"/>
                  <a:pt x="3063164" y="6650917"/>
                </a:cubicBezTo>
                <a:cubicBezTo>
                  <a:pt x="3063164" y="6563654"/>
                  <a:pt x="3056196" y="6476390"/>
                  <a:pt x="3063164" y="6391772"/>
                </a:cubicBezTo>
                <a:cubicBezTo>
                  <a:pt x="3070131" y="6304508"/>
                  <a:pt x="3084066" y="6214601"/>
                  <a:pt x="3091033" y="6127338"/>
                </a:cubicBezTo>
                <a:cubicBezTo>
                  <a:pt x="3098000" y="6040075"/>
                  <a:pt x="3104967" y="5955456"/>
                  <a:pt x="3098000" y="5868192"/>
                </a:cubicBezTo>
                <a:cubicBezTo>
                  <a:pt x="3091033" y="5780929"/>
                  <a:pt x="3077098" y="5693666"/>
                  <a:pt x="3056196" y="5609047"/>
                </a:cubicBezTo>
                <a:cubicBezTo>
                  <a:pt x="3042262" y="5527073"/>
                  <a:pt x="3084066" y="5442454"/>
                  <a:pt x="3063164" y="5360479"/>
                </a:cubicBezTo>
                <a:cubicBezTo>
                  <a:pt x="3042262" y="5360479"/>
                  <a:pt x="3021360" y="5360479"/>
                  <a:pt x="3000458" y="5360479"/>
                </a:cubicBezTo>
                <a:cubicBezTo>
                  <a:pt x="2986524" y="5416011"/>
                  <a:pt x="2972590" y="5471542"/>
                  <a:pt x="2965622" y="5527073"/>
                </a:cubicBezTo>
                <a:cubicBezTo>
                  <a:pt x="2951688" y="5767708"/>
                  <a:pt x="2937754" y="6005698"/>
                  <a:pt x="2916852" y="6246333"/>
                </a:cubicBezTo>
                <a:cubicBezTo>
                  <a:pt x="2916852" y="6299220"/>
                  <a:pt x="2902917" y="6354751"/>
                  <a:pt x="2882016" y="6407638"/>
                </a:cubicBezTo>
                <a:cubicBezTo>
                  <a:pt x="2882016" y="6420859"/>
                  <a:pt x="2854146" y="6434081"/>
                  <a:pt x="2826278" y="6460524"/>
                </a:cubicBezTo>
                <a:cubicBezTo>
                  <a:pt x="2826278" y="6304508"/>
                  <a:pt x="2875048" y="6159070"/>
                  <a:pt x="2798409" y="6018920"/>
                </a:cubicBezTo>
                <a:cubicBezTo>
                  <a:pt x="2784475" y="6018920"/>
                  <a:pt x="2770540" y="6018920"/>
                  <a:pt x="2756606" y="6018920"/>
                </a:cubicBezTo>
                <a:cubicBezTo>
                  <a:pt x="2735704" y="6092961"/>
                  <a:pt x="2721769" y="6169647"/>
                  <a:pt x="2700868" y="6243689"/>
                </a:cubicBezTo>
                <a:cubicBezTo>
                  <a:pt x="2693900" y="6270132"/>
                  <a:pt x="2686933" y="6299220"/>
                  <a:pt x="2582425" y="6288642"/>
                </a:cubicBezTo>
                <a:cubicBezTo>
                  <a:pt x="2540621" y="6172291"/>
                  <a:pt x="2540621" y="6172291"/>
                  <a:pt x="2422179" y="6193446"/>
                </a:cubicBezTo>
                <a:cubicBezTo>
                  <a:pt x="2422179" y="6074451"/>
                  <a:pt x="2422179" y="5958100"/>
                  <a:pt x="2422179" y="5839105"/>
                </a:cubicBezTo>
                <a:cubicBezTo>
                  <a:pt x="2401277" y="5839105"/>
                  <a:pt x="2387342" y="5839105"/>
                  <a:pt x="2373408" y="5836460"/>
                </a:cubicBezTo>
                <a:cubicBezTo>
                  <a:pt x="2359473" y="5902569"/>
                  <a:pt x="2338572" y="5968677"/>
                  <a:pt x="2317670" y="6037430"/>
                </a:cubicBezTo>
                <a:cubicBezTo>
                  <a:pt x="2310704" y="6016275"/>
                  <a:pt x="2303736" y="5997765"/>
                  <a:pt x="2296769" y="5976610"/>
                </a:cubicBezTo>
                <a:cubicBezTo>
                  <a:pt x="2289801" y="5976610"/>
                  <a:pt x="2275867" y="5976610"/>
                  <a:pt x="2261933" y="5973966"/>
                </a:cubicBezTo>
                <a:cubicBezTo>
                  <a:pt x="2247998" y="5995121"/>
                  <a:pt x="2227096" y="6013631"/>
                  <a:pt x="2220129" y="6034786"/>
                </a:cubicBezTo>
                <a:cubicBezTo>
                  <a:pt x="2213162" y="6087673"/>
                  <a:pt x="2206194" y="6140559"/>
                  <a:pt x="2199227" y="6190802"/>
                </a:cubicBezTo>
                <a:cubicBezTo>
                  <a:pt x="2192260" y="6222534"/>
                  <a:pt x="2206194" y="6259555"/>
                  <a:pt x="2087752" y="6270132"/>
                </a:cubicBezTo>
                <a:cubicBezTo>
                  <a:pt x="2059883" y="6272776"/>
                  <a:pt x="2038981" y="6299220"/>
                  <a:pt x="2038981" y="6317730"/>
                </a:cubicBezTo>
                <a:cubicBezTo>
                  <a:pt x="2018079" y="6365328"/>
                  <a:pt x="2018079" y="6415571"/>
                  <a:pt x="2004145" y="6463169"/>
                </a:cubicBezTo>
                <a:cubicBezTo>
                  <a:pt x="2004145" y="6476390"/>
                  <a:pt x="1976276" y="6489612"/>
                  <a:pt x="1955375" y="6508123"/>
                </a:cubicBezTo>
                <a:cubicBezTo>
                  <a:pt x="1934473" y="6494901"/>
                  <a:pt x="1920538" y="6492256"/>
                  <a:pt x="1920538" y="6489612"/>
                </a:cubicBezTo>
                <a:cubicBezTo>
                  <a:pt x="1892669" y="6238400"/>
                  <a:pt x="1864800" y="5987188"/>
                  <a:pt x="1836932" y="5735976"/>
                </a:cubicBezTo>
                <a:cubicBezTo>
                  <a:pt x="1829965" y="5691022"/>
                  <a:pt x="1802096" y="5648712"/>
                  <a:pt x="1788161" y="5603759"/>
                </a:cubicBezTo>
                <a:cubicBezTo>
                  <a:pt x="1788161" y="5593181"/>
                  <a:pt x="1795128" y="5582604"/>
                  <a:pt x="1802096" y="5572027"/>
                </a:cubicBezTo>
                <a:cubicBezTo>
                  <a:pt x="2045948" y="5611692"/>
                  <a:pt x="2129555" y="5606403"/>
                  <a:pt x="2129555" y="5550872"/>
                </a:cubicBezTo>
                <a:cubicBezTo>
                  <a:pt x="2018079" y="5548227"/>
                  <a:pt x="1864800" y="5556160"/>
                  <a:pt x="1920538" y="5474186"/>
                </a:cubicBezTo>
                <a:cubicBezTo>
                  <a:pt x="1781194" y="5474186"/>
                  <a:pt x="1774226" y="5442454"/>
                  <a:pt x="1781194" y="5405433"/>
                </a:cubicBezTo>
                <a:cubicBezTo>
                  <a:pt x="1788161" y="5360479"/>
                  <a:pt x="1781194" y="5312881"/>
                  <a:pt x="1753325" y="5267928"/>
                </a:cubicBezTo>
                <a:cubicBezTo>
                  <a:pt x="1753325" y="5437165"/>
                  <a:pt x="1753325" y="5606403"/>
                  <a:pt x="1753325" y="5775641"/>
                </a:cubicBezTo>
                <a:cubicBezTo>
                  <a:pt x="1739390" y="5775641"/>
                  <a:pt x="1725456" y="5775641"/>
                  <a:pt x="1711521" y="5775641"/>
                </a:cubicBezTo>
                <a:cubicBezTo>
                  <a:pt x="1711521" y="5722754"/>
                  <a:pt x="1711521" y="5669867"/>
                  <a:pt x="1711521" y="5616980"/>
                </a:cubicBezTo>
                <a:cubicBezTo>
                  <a:pt x="1697587" y="5616980"/>
                  <a:pt x="1690620" y="5616980"/>
                  <a:pt x="1676686" y="5616980"/>
                </a:cubicBezTo>
                <a:cubicBezTo>
                  <a:pt x="1676686" y="5630202"/>
                  <a:pt x="1676686" y="5646068"/>
                  <a:pt x="1669719" y="5661934"/>
                </a:cubicBezTo>
                <a:cubicBezTo>
                  <a:pt x="1641849" y="5862904"/>
                  <a:pt x="1613980" y="6063874"/>
                  <a:pt x="1572177" y="6267488"/>
                </a:cubicBezTo>
                <a:cubicBezTo>
                  <a:pt x="1544308" y="6402349"/>
                  <a:pt x="1481603" y="6539855"/>
                  <a:pt x="1432832" y="6677360"/>
                </a:cubicBezTo>
                <a:cubicBezTo>
                  <a:pt x="1425865" y="6714381"/>
                  <a:pt x="1425865" y="6754046"/>
                  <a:pt x="1418898" y="6791067"/>
                </a:cubicBezTo>
                <a:cubicBezTo>
                  <a:pt x="1411930" y="6814866"/>
                  <a:pt x="1391029" y="6836021"/>
                  <a:pt x="1377094" y="6857175"/>
                </a:cubicBezTo>
                <a:cubicBezTo>
                  <a:pt x="1363160" y="6857175"/>
                  <a:pt x="1349226" y="6857175"/>
                  <a:pt x="1335292" y="6857175"/>
                </a:cubicBezTo>
                <a:cubicBezTo>
                  <a:pt x="1335292" y="6817510"/>
                  <a:pt x="1335292" y="6780489"/>
                  <a:pt x="1342259" y="6740824"/>
                </a:cubicBezTo>
                <a:cubicBezTo>
                  <a:pt x="1363160" y="6518700"/>
                  <a:pt x="1384061" y="6293931"/>
                  <a:pt x="1411930" y="6071807"/>
                </a:cubicBezTo>
                <a:cubicBezTo>
                  <a:pt x="1272586" y="5968677"/>
                  <a:pt x="1370127" y="5860259"/>
                  <a:pt x="1307422" y="5751842"/>
                </a:cubicBezTo>
                <a:cubicBezTo>
                  <a:pt x="1279553" y="5817950"/>
                  <a:pt x="1251684" y="5881414"/>
                  <a:pt x="1230782" y="5931657"/>
                </a:cubicBezTo>
                <a:cubicBezTo>
                  <a:pt x="1216848" y="5857615"/>
                  <a:pt x="1202914" y="5767708"/>
                  <a:pt x="1188980" y="5677800"/>
                </a:cubicBezTo>
                <a:cubicBezTo>
                  <a:pt x="1175045" y="5677800"/>
                  <a:pt x="1161111" y="5677800"/>
                  <a:pt x="1154143" y="5677800"/>
                </a:cubicBezTo>
                <a:cubicBezTo>
                  <a:pt x="1147176" y="5683089"/>
                  <a:pt x="1140209" y="5691022"/>
                  <a:pt x="1133242" y="5698955"/>
                </a:cubicBezTo>
                <a:cubicBezTo>
                  <a:pt x="1112340" y="5844393"/>
                  <a:pt x="1098405" y="5989832"/>
                  <a:pt x="1056602" y="6135271"/>
                </a:cubicBezTo>
                <a:cubicBezTo>
                  <a:pt x="1028734" y="6259555"/>
                  <a:pt x="972995" y="6383839"/>
                  <a:pt x="910290" y="6510767"/>
                </a:cubicBezTo>
                <a:cubicBezTo>
                  <a:pt x="903323" y="6489612"/>
                  <a:pt x="889388" y="6468457"/>
                  <a:pt x="896355" y="6444658"/>
                </a:cubicBezTo>
                <a:cubicBezTo>
                  <a:pt x="896355" y="6222534"/>
                  <a:pt x="910290" y="5997765"/>
                  <a:pt x="910290" y="5775641"/>
                </a:cubicBezTo>
                <a:cubicBezTo>
                  <a:pt x="910290" y="5646068"/>
                  <a:pt x="882421" y="5513851"/>
                  <a:pt x="868487" y="5384278"/>
                </a:cubicBezTo>
                <a:cubicBezTo>
                  <a:pt x="868487" y="5363124"/>
                  <a:pt x="854553" y="5339325"/>
                  <a:pt x="819716" y="5315526"/>
                </a:cubicBezTo>
                <a:cubicBezTo>
                  <a:pt x="777913" y="5458320"/>
                  <a:pt x="812749" y="5601114"/>
                  <a:pt x="673405" y="5735976"/>
                </a:cubicBezTo>
                <a:cubicBezTo>
                  <a:pt x="652503" y="5735976"/>
                  <a:pt x="631601" y="5735976"/>
                  <a:pt x="617667" y="5735976"/>
                </a:cubicBezTo>
                <a:cubicBezTo>
                  <a:pt x="603732" y="5696310"/>
                  <a:pt x="582830" y="5659290"/>
                  <a:pt x="582830" y="5619625"/>
                </a:cubicBezTo>
                <a:cubicBezTo>
                  <a:pt x="582830" y="5458320"/>
                  <a:pt x="596765" y="5297015"/>
                  <a:pt x="589797" y="5133066"/>
                </a:cubicBezTo>
                <a:cubicBezTo>
                  <a:pt x="582830" y="5082824"/>
                  <a:pt x="603732" y="5032581"/>
                  <a:pt x="520126" y="4977050"/>
                </a:cubicBezTo>
                <a:cubicBezTo>
                  <a:pt x="443486" y="4932096"/>
                  <a:pt x="492257" y="4860699"/>
                  <a:pt x="492257" y="4799880"/>
                </a:cubicBezTo>
                <a:cubicBezTo>
                  <a:pt x="478322" y="4612131"/>
                  <a:pt x="471355" y="4424383"/>
                  <a:pt x="471355" y="4236635"/>
                </a:cubicBezTo>
                <a:cubicBezTo>
                  <a:pt x="464388" y="4046243"/>
                  <a:pt x="464388" y="3855850"/>
                  <a:pt x="457420" y="3665458"/>
                </a:cubicBezTo>
                <a:cubicBezTo>
                  <a:pt x="443486" y="3358715"/>
                  <a:pt x="443486" y="3051971"/>
                  <a:pt x="408650" y="2745228"/>
                </a:cubicBezTo>
                <a:cubicBezTo>
                  <a:pt x="373814" y="2409397"/>
                  <a:pt x="311109" y="2073566"/>
                  <a:pt x="255371" y="1737735"/>
                </a:cubicBezTo>
                <a:cubicBezTo>
                  <a:pt x="227502" y="1573786"/>
                  <a:pt x="199633" y="1409837"/>
                  <a:pt x="157830" y="1243244"/>
                </a:cubicBezTo>
                <a:cubicBezTo>
                  <a:pt x="116026" y="1050207"/>
                  <a:pt x="46354" y="859814"/>
                  <a:pt x="11518" y="666778"/>
                </a:cubicBezTo>
                <a:cubicBezTo>
                  <a:pt x="-9384" y="566293"/>
                  <a:pt x="4551" y="463163"/>
                  <a:pt x="4551" y="362679"/>
                </a:cubicBezTo>
                <a:cubicBezTo>
                  <a:pt x="18485" y="360034"/>
                  <a:pt x="32420" y="360034"/>
                  <a:pt x="53321" y="360034"/>
                </a:cubicBezTo>
                <a:cubicBezTo>
                  <a:pt x="122993" y="428787"/>
                  <a:pt x="88157" y="508117"/>
                  <a:pt x="143895" y="582159"/>
                </a:cubicBezTo>
                <a:cubicBezTo>
                  <a:pt x="192666" y="457875"/>
                  <a:pt x="102092" y="328302"/>
                  <a:pt x="304141" y="219884"/>
                </a:cubicBezTo>
                <a:cubicBezTo>
                  <a:pt x="325043" y="219884"/>
                  <a:pt x="345945" y="222529"/>
                  <a:pt x="366847" y="222529"/>
                </a:cubicBezTo>
                <a:cubicBezTo>
                  <a:pt x="359880" y="241039"/>
                  <a:pt x="359880" y="262194"/>
                  <a:pt x="352912" y="280704"/>
                </a:cubicBezTo>
                <a:cubicBezTo>
                  <a:pt x="345945" y="299214"/>
                  <a:pt x="338978" y="317725"/>
                  <a:pt x="352912" y="341524"/>
                </a:cubicBezTo>
                <a:cubicBezTo>
                  <a:pt x="373814" y="320369"/>
                  <a:pt x="408650" y="301859"/>
                  <a:pt x="422584" y="280704"/>
                </a:cubicBezTo>
                <a:cubicBezTo>
                  <a:pt x="464388" y="222529"/>
                  <a:pt x="561928" y="196085"/>
                  <a:pt x="722175" y="198730"/>
                </a:cubicBezTo>
                <a:cubicBezTo>
                  <a:pt x="736109" y="201374"/>
                  <a:pt x="763978" y="198730"/>
                  <a:pt x="770946" y="193441"/>
                </a:cubicBezTo>
                <a:cubicBezTo>
                  <a:pt x="868487" y="122044"/>
                  <a:pt x="1077503" y="122044"/>
                  <a:pt x="1230782" y="90312"/>
                </a:cubicBezTo>
                <a:cubicBezTo>
                  <a:pt x="1349226" y="66513"/>
                  <a:pt x="1460701" y="32136"/>
                  <a:pt x="1586111" y="8337"/>
                </a:cubicBezTo>
                <a:cubicBezTo>
                  <a:pt x="1634882" y="404"/>
                  <a:pt x="1704554" y="3048"/>
                  <a:pt x="1767259" y="3048"/>
                </a:cubicBezTo>
                <a:cubicBezTo>
                  <a:pt x="1829965" y="3048"/>
                  <a:pt x="1899636" y="10982"/>
                  <a:pt x="1955375" y="5693"/>
                </a:cubicBezTo>
                <a:cubicBezTo>
                  <a:pt x="1979760" y="2387"/>
                  <a:pt x="2001967" y="569"/>
                  <a:pt x="2022543" y="115"/>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275357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6_Blank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5E2C673-50A5-405E-B2C2-344318B49A0B}"/>
              </a:ext>
            </a:extLst>
          </p:cNvPr>
          <p:cNvSpPr>
            <a:spLocks noGrp="1"/>
          </p:cNvSpPr>
          <p:nvPr>
            <p:ph type="pic" sz="quarter" idx="26" hasCustomPrompt="1"/>
          </p:nvPr>
        </p:nvSpPr>
        <p:spPr>
          <a:xfrm>
            <a:off x="7164208" y="0"/>
            <a:ext cx="5027792" cy="6858000"/>
          </a:xfrm>
          <a:custGeom>
            <a:avLst/>
            <a:gdLst>
              <a:gd name="connsiteX0" fmla="*/ 0 w 5027792"/>
              <a:gd name="connsiteY0" fmla="*/ 0 h 6858000"/>
              <a:gd name="connsiteX1" fmla="*/ 5027792 w 5027792"/>
              <a:gd name="connsiteY1" fmla="*/ 0 h 6858000"/>
              <a:gd name="connsiteX2" fmla="*/ 5027792 w 5027792"/>
              <a:gd name="connsiteY2" fmla="*/ 6858000 h 6858000"/>
              <a:gd name="connsiteX3" fmla="*/ 0 w 5027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7792" h="6858000">
                <a:moveTo>
                  <a:pt x="0" y="0"/>
                </a:moveTo>
                <a:lnTo>
                  <a:pt x="5027792" y="0"/>
                </a:lnTo>
                <a:lnTo>
                  <a:pt x="5027792"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6" name="Slide Number Placeholder 5">
            <a:extLst>
              <a:ext uri="{FF2B5EF4-FFF2-40B4-BE49-F238E27FC236}">
                <a16:creationId xmlns:a16="http://schemas.microsoft.com/office/drawing/2014/main" id="{4D889033-3E48-3C4B-BD7A-40A9953B9457}"/>
              </a:ext>
            </a:extLst>
          </p:cNvPr>
          <p:cNvSpPr>
            <a:spLocks noGrp="1"/>
          </p:cNvSpPr>
          <p:nvPr>
            <p:ph type="sldNum" sz="quarter" idx="4"/>
          </p:nvPr>
        </p:nvSpPr>
        <p:spPr>
          <a:xfrm>
            <a:off x="11612294" y="12325"/>
            <a:ext cx="572464" cy="365125"/>
          </a:xfrm>
          <a:prstGeom prst="rect">
            <a:avLst/>
          </a:prstGeom>
        </p:spPr>
        <p:txBody>
          <a:bodyPr vert="horz" lIns="91440" tIns="45720" rIns="91440" bIns="45720" rtlCol="0" anchor="t"/>
          <a:lstStyle>
            <a:lvl1pPr algn="r">
              <a:defRPr sz="1100">
                <a:solidFill>
                  <a:srgbClr val="000000"/>
                </a:solidFill>
                <a:latin typeface="Calibri" panose="020F0502020204030204" pitchFamily="34" charset="0"/>
                <a:cs typeface="Calibri" panose="020F0502020204030204" pitchFamily="34" charset="0"/>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1621048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7_Blank Layout">
    <p:spTree>
      <p:nvGrpSpPr>
        <p:cNvPr id="1" name=""/>
        <p:cNvGrpSpPr/>
        <p:nvPr/>
      </p:nvGrpSpPr>
      <p:grpSpPr>
        <a:xfrm>
          <a:off x="0" y="0"/>
          <a:ext cx="0" cy="0"/>
          <a:chOff x="0" y="0"/>
          <a:chExt cx="0" cy="0"/>
        </a:xfrm>
      </p:grpSpPr>
      <p:sp>
        <p:nvSpPr>
          <p:cNvPr id="11" name="Picture Placeholder 13">
            <a:extLst>
              <a:ext uri="{FF2B5EF4-FFF2-40B4-BE49-F238E27FC236}">
                <a16:creationId xmlns:a16="http://schemas.microsoft.com/office/drawing/2014/main" id="{85E2C673-50A5-405E-B2C2-344318B49A0B}"/>
              </a:ext>
            </a:extLst>
          </p:cNvPr>
          <p:cNvSpPr>
            <a:spLocks noGrp="1"/>
          </p:cNvSpPr>
          <p:nvPr>
            <p:ph type="pic" sz="quarter" idx="26" hasCustomPrompt="1"/>
          </p:nvPr>
        </p:nvSpPr>
        <p:spPr>
          <a:xfrm>
            <a:off x="6322142" y="0"/>
            <a:ext cx="5869858" cy="6858000"/>
          </a:xfrm>
          <a:custGeom>
            <a:avLst/>
            <a:gdLst>
              <a:gd name="connsiteX0" fmla="*/ 0 w 5027792"/>
              <a:gd name="connsiteY0" fmla="*/ 0 h 6858000"/>
              <a:gd name="connsiteX1" fmla="*/ 5027792 w 5027792"/>
              <a:gd name="connsiteY1" fmla="*/ 0 h 6858000"/>
              <a:gd name="connsiteX2" fmla="*/ 5027792 w 5027792"/>
              <a:gd name="connsiteY2" fmla="*/ 6858000 h 6858000"/>
              <a:gd name="connsiteX3" fmla="*/ 0 w 50277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27792" h="6858000">
                <a:moveTo>
                  <a:pt x="0" y="0"/>
                </a:moveTo>
                <a:lnTo>
                  <a:pt x="5027792" y="0"/>
                </a:lnTo>
                <a:lnTo>
                  <a:pt x="5027792"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612162" y="14748"/>
            <a:ext cx="572464" cy="365125"/>
          </a:xfrm>
          <a:prstGeom prst="rect">
            <a:avLst/>
          </a:prstGeom>
        </p:spPr>
        <p:txBody>
          <a:bodyPr vert="horz" lIns="91440" tIns="45720" rIns="91440" bIns="45720" rtlCol="0" anchor="ctr"/>
          <a:lstStyle>
            <a:lvl1pPr algn="r">
              <a:defRPr sz="11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835902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8_Blank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EE0071-A1EB-4208-88CE-7450A32C3623}"/>
              </a:ext>
            </a:extLst>
          </p:cNvPr>
          <p:cNvSpPr>
            <a:spLocks noGrp="1"/>
          </p:cNvSpPr>
          <p:nvPr>
            <p:ph type="pic" sz="quarter" idx="26" hasCustomPrompt="1"/>
          </p:nvPr>
        </p:nvSpPr>
        <p:spPr>
          <a:xfrm>
            <a:off x="1" y="0"/>
            <a:ext cx="5279922" cy="5561522"/>
          </a:xfrm>
          <a:custGeom>
            <a:avLst/>
            <a:gdLst>
              <a:gd name="connsiteX0" fmla="*/ 0 w 3882511"/>
              <a:gd name="connsiteY0" fmla="*/ 0 h 6858000"/>
              <a:gd name="connsiteX1" fmla="*/ 3882511 w 3882511"/>
              <a:gd name="connsiteY1" fmla="*/ 0 h 6858000"/>
              <a:gd name="connsiteX2" fmla="*/ 3882511 w 3882511"/>
              <a:gd name="connsiteY2" fmla="*/ 6858000 h 6858000"/>
              <a:gd name="connsiteX3" fmla="*/ 0 w 388251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82511" h="6858000">
                <a:moveTo>
                  <a:pt x="0" y="0"/>
                </a:moveTo>
                <a:lnTo>
                  <a:pt x="3882511" y="0"/>
                </a:lnTo>
                <a:lnTo>
                  <a:pt x="3882511"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
        <p:nvSpPr>
          <p:cNvPr id="2" name="Rectangle 1">
            <a:extLst>
              <a:ext uri="{FF2B5EF4-FFF2-40B4-BE49-F238E27FC236}">
                <a16:creationId xmlns:a16="http://schemas.microsoft.com/office/drawing/2014/main" id="{5485504D-C45C-AD41-8824-72FBF2EFCEF5}"/>
              </a:ext>
            </a:extLst>
          </p:cNvPr>
          <p:cNvSpPr/>
          <p:nvPr userDrawn="1"/>
        </p:nvSpPr>
        <p:spPr>
          <a:xfrm>
            <a:off x="0" y="5561522"/>
            <a:ext cx="5279923" cy="12964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Placeholder 1">
            <a:extLst>
              <a:ext uri="{FF2B5EF4-FFF2-40B4-BE49-F238E27FC236}">
                <a16:creationId xmlns:a16="http://schemas.microsoft.com/office/drawing/2014/main" id="{A0E2B6C3-AAA9-8045-A75F-1A0268AD9EF8}"/>
              </a:ext>
            </a:extLst>
          </p:cNvPr>
          <p:cNvSpPr>
            <a:spLocks noGrp="1"/>
          </p:cNvSpPr>
          <p:nvPr>
            <p:ph type="title" hasCustomPrompt="1"/>
          </p:nvPr>
        </p:nvSpPr>
        <p:spPr>
          <a:xfrm>
            <a:off x="720216" y="6002181"/>
            <a:ext cx="4107423" cy="590931"/>
          </a:xfrm>
          <a:prstGeom prst="rect">
            <a:avLst/>
          </a:prstGeom>
        </p:spPr>
        <p:txBody>
          <a:bodyPr vert="horz" lIns="91440" tIns="45720" rIns="91440" bIns="45720" rtlCol="0" anchor="ctr">
            <a:noAutofit/>
          </a:bodyPr>
          <a:lstStyle>
            <a:lvl1pPr>
              <a:defRPr>
                <a:solidFill>
                  <a:schemeClr val="bg1"/>
                </a:solidFill>
              </a:defRPr>
            </a:lvl1pPr>
          </a:lstStyle>
          <a:p>
            <a:r>
              <a:rPr lang="en-US" dirty="0"/>
              <a:t>CLICK TO EDIT MASTER TITLE STYLE</a:t>
            </a:r>
          </a:p>
        </p:txBody>
      </p:sp>
      <p:sp>
        <p:nvSpPr>
          <p:cNvPr id="8" name="Text Placeholder 7">
            <a:extLst>
              <a:ext uri="{FF2B5EF4-FFF2-40B4-BE49-F238E27FC236}">
                <a16:creationId xmlns:a16="http://schemas.microsoft.com/office/drawing/2014/main" id="{0902FD43-AF85-2941-A0F3-FA1CA626F04C}"/>
              </a:ext>
            </a:extLst>
          </p:cNvPr>
          <p:cNvSpPr>
            <a:spLocks noGrp="1"/>
          </p:cNvSpPr>
          <p:nvPr>
            <p:ph type="body" sz="quarter" idx="27"/>
          </p:nvPr>
        </p:nvSpPr>
        <p:spPr>
          <a:xfrm>
            <a:off x="5801083" y="776797"/>
            <a:ext cx="5889625" cy="163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35516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9_Blank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79B17EF1-58E3-4726-A744-5C4B59E908DD}"/>
              </a:ext>
            </a:extLst>
          </p:cNvPr>
          <p:cNvSpPr>
            <a:spLocks noGrp="1"/>
          </p:cNvSpPr>
          <p:nvPr>
            <p:ph type="pic" sz="quarter" idx="28" hasCustomPrompt="1"/>
          </p:nvPr>
        </p:nvSpPr>
        <p:spPr>
          <a:xfrm>
            <a:off x="3949192" y="2628153"/>
            <a:ext cx="1571812" cy="1571812"/>
          </a:xfrm>
          <a:custGeom>
            <a:avLst/>
            <a:gdLst>
              <a:gd name="connsiteX0" fmla="*/ 785906 w 1571812"/>
              <a:gd name="connsiteY0" fmla="*/ 0 h 1571812"/>
              <a:gd name="connsiteX1" fmla="*/ 1571812 w 1571812"/>
              <a:gd name="connsiteY1" fmla="*/ 785906 h 1571812"/>
              <a:gd name="connsiteX2" fmla="*/ 785906 w 1571812"/>
              <a:gd name="connsiteY2" fmla="*/ 1571812 h 1571812"/>
              <a:gd name="connsiteX3" fmla="*/ 0 w 1571812"/>
              <a:gd name="connsiteY3" fmla="*/ 785906 h 1571812"/>
              <a:gd name="connsiteX4" fmla="*/ 785906 w 1571812"/>
              <a:gd name="connsiteY4" fmla="*/ 0 h 15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812" h="1571812">
                <a:moveTo>
                  <a:pt x="785906" y="0"/>
                </a:moveTo>
                <a:cubicBezTo>
                  <a:pt x="1219950" y="0"/>
                  <a:pt x="1571812" y="351862"/>
                  <a:pt x="1571812" y="785906"/>
                </a:cubicBezTo>
                <a:cubicBezTo>
                  <a:pt x="1571812" y="1219950"/>
                  <a:pt x="1219950" y="1571812"/>
                  <a:pt x="785906" y="1571812"/>
                </a:cubicBezTo>
                <a:cubicBezTo>
                  <a:pt x="351862" y="1571812"/>
                  <a:pt x="0" y="1219950"/>
                  <a:pt x="0" y="785906"/>
                </a:cubicBezTo>
                <a:cubicBezTo>
                  <a:pt x="0" y="351862"/>
                  <a:pt x="351862" y="0"/>
                  <a:pt x="78590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9" name="Picture Placeholder 18">
            <a:extLst>
              <a:ext uri="{FF2B5EF4-FFF2-40B4-BE49-F238E27FC236}">
                <a16:creationId xmlns:a16="http://schemas.microsoft.com/office/drawing/2014/main" id="{960C1A28-0D7A-4912-A692-C7E0BFB1EB33}"/>
              </a:ext>
            </a:extLst>
          </p:cNvPr>
          <p:cNvSpPr>
            <a:spLocks noGrp="1"/>
          </p:cNvSpPr>
          <p:nvPr>
            <p:ph type="pic" sz="quarter" idx="29" hasCustomPrompt="1"/>
          </p:nvPr>
        </p:nvSpPr>
        <p:spPr>
          <a:xfrm>
            <a:off x="6670997" y="2628153"/>
            <a:ext cx="1571812" cy="1571812"/>
          </a:xfrm>
          <a:custGeom>
            <a:avLst/>
            <a:gdLst>
              <a:gd name="connsiteX0" fmla="*/ 785906 w 1571812"/>
              <a:gd name="connsiteY0" fmla="*/ 0 h 1571812"/>
              <a:gd name="connsiteX1" fmla="*/ 1571812 w 1571812"/>
              <a:gd name="connsiteY1" fmla="*/ 785906 h 1571812"/>
              <a:gd name="connsiteX2" fmla="*/ 785906 w 1571812"/>
              <a:gd name="connsiteY2" fmla="*/ 1571812 h 1571812"/>
              <a:gd name="connsiteX3" fmla="*/ 0 w 1571812"/>
              <a:gd name="connsiteY3" fmla="*/ 785906 h 1571812"/>
              <a:gd name="connsiteX4" fmla="*/ 785906 w 1571812"/>
              <a:gd name="connsiteY4" fmla="*/ 0 h 15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812" h="1571812">
                <a:moveTo>
                  <a:pt x="785906" y="0"/>
                </a:moveTo>
                <a:cubicBezTo>
                  <a:pt x="1219950" y="0"/>
                  <a:pt x="1571812" y="351862"/>
                  <a:pt x="1571812" y="785906"/>
                </a:cubicBezTo>
                <a:cubicBezTo>
                  <a:pt x="1571812" y="1219950"/>
                  <a:pt x="1219950" y="1571812"/>
                  <a:pt x="785906" y="1571812"/>
                </a:cubicBezTo>
                <a:cubicBezTo>
                  <a:pt x="351862" y="1571812"/>
                  <a:pt x="0" y="1219950"/>
                  <a:pt x="0" y="785906"/>
                </a:cubicBezTo>
                <a:cubicBezTo>
                  <a:pt x="0" y="351862"/>
                  <a:pt x="351862" y="0"/>
                  <a:pt x="78590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0" name="Picture Placeholder 19">
            <a:extLst>
              <a:ext uri="{FF2B5EF4-FFF2-40B4-BE49-F238E27FC236}">
                <a16:creationId xmlns:a16="http://schemas.microsoft.com/office/drawing/2014/main" id="{383409A0-FDA0-4A35-99D7-17946E8F259A}"/>
              </a:ext>
            </a:extLst>
          </p:cNvPr>
          <p:cNvSpPr>
            <a:spLocks noGrp="1"/>
          </p:cNvSpPr>
          <p:nvPr>
            <p:ph type="pic" sz="quarter" idx="30" hasCustomPrompt="1"/>
          </p:nvPr>
        </p:nvSpPr>
        <p:spPr>
          <a:xfrm>
            <a:off x="9392802" y="2628153"/>
            <a:ext cx="1571812" cy="1571812"/>
          </a:xfrm>
          <a:custGeom>
            <a:avLst/>
            <a:gdLst>
              <a:gd name="connsiteX0" fmla="*/ 785906 w 1571812"/>
              <a:gd name="connsiteY0" fmla="*/ 0 h 1571812"/>
              <a:gd name="connsiteX1" fmla="*/ 1571812 w 1571812"/>
              <a:gd name="connsiteY1" fmla="*/ 785906 h 1571812"/>
              <a:gd name="connsiteX2" fmla="*/ 785906 w 1571812"/>
              <a:gd name="connsiteY2" fmla="*/ 1571812 h 1571812"/>
              <a:gd name="connsiteX3" fmla="*/ 0 w 1571812"/>
              <a:gd name="connsiteY3" fmla="*/ 785906 h 1571812"/>
              <a:gd name="connsiteX4" fmla="*/ 785906 w 1571812"/>
              <a:gd name="connsiteY4" fmla="*/ 0 h 15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812" h="1571812">
                <a:moveTo>
                  <a:pt x="785906" y="0"/>
                </a:moveTo>
                <a:cubicBezTo>
                  <a:pt x="1219950" y="0"/>
                  <a:pt x="1571812" y="351862"/>
                  <a:pt x="1571812" y="785906"/>
                </a:cubicBezTo>
                <a:cubicBezTo>
                  <a:pt x="1571812" y="1219950"/>
                  <a:pt x="1219950" y="1571812"/>
                  <a:pt x="785906" y="1571812"/>
                </a:cubicBezTo>
                <a:cubicBezTo>
                  <a:pt x="351862" y="1571812"/>
                  <a:pt x="0" y="1219950"/>
                  <a:pt x="0" y="785906"/>
                </a:cubicBezTo>
                <a:cubicBezTo>
                  <a:pt x="0" y="351862"/>
                  <a:pt x="351862" y="0"/>
                  <a:pt x="78590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7" name="Picture Placeholder 16">
            <a:extLst>
              <a:ext uri="{FF2B5EF4-FFF2-40B4-BE49-F238E27FC236}">
                <a16:creationId xmlns:a16="http://schemas.microsoft.com/office/drawing/2014/main" id="{71ADA25E-D8A2-41A6-8D82-E542E2226031}"/>
              </a:ext>
            </a:extLst>
          </p:cNvPr>
          <p:cNvSpPr>
            <a:spLocks noGrp="1"/>
          </p:cNvSpPr>
          <p:nvPr>
            <p:ph type="pic" sz="quarter" idx="27" hasCustomPrompt="1"/>
          </p:nvPr>
        </p:nvSpPr>
        <p:spPr>
          <a:xfrm>
            <a:off x="1227387" y="2628153"/>
            <a:ext cx="1571812" cy="1571812"/>
          </a:xfrm>
          <a:custGeom>
            <a:avLst/>
            <a:gdLst>
              <a:gd name="connsiteX0" fmla="*/ 785906 w 1571812"/>
              <a:gd name="connsiteY0" fmla="*/ 0 h 1571812"/>
              <a:gd name="connsiteX1" fmla="*/ 1571812 w 1571812"/>
              <a:gd name="connsiteY1" fmla="*/ 785906 h 1571812"/>
              <a:gd name="connsiteX2" fmla="*/ 785906 w 1571812"/>
              <a:gd name="connsiteY2" fmla="*/ 1571812 h 1571812"/>
              <a:gd name="connsiteX3" fmla="*/ 0 w 1571812"/>
              <a:gd name="connsiteY3" fmla="*/ 785906 h 1571812"/>
              <a:gd name="connsiteX4" fmla="*/ 785906 w 1571812"/>
              <a:gd name="connsiteY4" fmla="*/ 0 h 15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812" h="1571812">
                <a:moveTo>
                  <a:pt x="785906" y="0"/>
                </a:moveTo>
                <a:cubicBezTo>
                  <a:pt x="1219950" y="0"/>
                  <a:pt x="1571812" y="351862"/>
                  <a:pt x="1571812" y="785906"/>
                </a:cubicBezTo>
                <a:cubicBezTo>
                  <a:pt x="1571812" y="1219950"/>
                  <a:pt x="1219950" y="1571812"/>
                  <a:pt x="785906" y="1571812"/>
                </a:cubicBezTo>
                <a:cubicBezTo>
                  <a:pt x="351862" y="1571812"/>
                  <a:pt x="0" y="1219950"/>
                  <a:pt x="0" y="785906"/>
                </a:cubicBezTo>
                <a:cubicBezTo>
                  <a:pt x="0" y="351862"/>
                  <a:pt x="351862" y="0"/>
                  <a:pt x="78590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928654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0181-E0BE-406C-8344-501926B4BD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AE9C4-133E-4AB9-96A5-C4FCC5BA8E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C27F9-B853-43F7-B855-C10629AACD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34ACD0-B864-4521-9D6C-ACB477541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8B0E0-096C-4279-96BF-BB310B283A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5A97AC-B4A2-47F8-AD54-5F2EE5DDF008}"/>
              </a:ext>
            </a:extLst>
          </p:cNvPr>
          <p:cNvSpPr>
            <a:spLocks noGrp="1"/>
          </p:cNvSpPr>
          <p:nvPr>
            <p:ph type="dt" sz="half" idx="10"/>
          </p:nvPr>
        </p:nvSpPr>
        <p:spPr/>
        <p:txBody>
          <a:bodyPr/>
          <a:lstStyle/>
          <a:p>
            <a:fld id="{CC5D3167-538F-3D4A-8806-F1396CBA9DC9}" type="datetime1">
              <a:rPr lang="en-CA" smtClean="0"/>
              <a:t>2023-10-10</a:t>
            </a:fld>
            <a:endParaRPr lang="en-US" dirty="0"/>
          </a:p>
        </p:txBody>
      </p:sp>
      <p:sp>
        <p:nvSpPr>
          <p:cNvPr id="8" name="Footer Placeholder 7">
            <a:extLst>
              <a:ext uri="{FF2B5EF4-FFF2-40B4-BE49-F238E27FC236}">
                <a16:creationId xmlns:a16="http://schemas.microsoft.com/office/drawing/2014/main" id="{4580955E-7C85-46E4-9B1E-EC70FE5096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EF0ECF-3EFB-43DF-8CEB-42ECEBFF4791}"/>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677112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3A565E61-9E1E-4CA7-AFF5-AD6CF7A64BF9}"/>
              </a:ext>
            </a:extLst>
          </p:cNvPr>
          <p:cNvSpPr>
            <a:spLocks noGrp="1"/>
          </p:cNvSpPr>
          <p:nvPr>
            <p:ph type="pic" sz="quarter" idx="30" hasCustomPrompt="1"/>
          </p:nvPr>
        </p:nvSpPr>
        <p:spPr>
          <a:xfrm>
            <a:off x="4106779" y="3737811"/>
            <a:ext cx="3978442" cy="3113187"/>
          </a:xfrm>
          <a:custGeom>
            <a:avLst/>
            <a:gdLst>
              <a:gd name="connsiteX0" fmla="*/ 0 w 3978442"/>
              <a:gd name="connsiteY0" fmla="*/ 0 h 3113187"/>
              <a:gd name="connsiteX1" fmla="*/ 3978442 w 3978442"/>
              <a:gd name="connsiteY1" fmla="*/ 0 h 3113187"/>
              <a:gd name="connsiteX2" fmla="*/ 3978442 w 3978442"/>
              <a:gd name="connsiteY2" fmla="*/ 3113187 h 3113187"/>
              <a:gd name="connsiteX3" fmla="*/ 0 w 3978442"/>
              <a:gd name="connsiteY3" fmla="*/ 3113187 h 3113187"/>
            </a:gdLst>
            <a:ahLst/>
            <a:cxnLst>
              <a:cxn ang="0">
                <a:pos x="connsiteX0" y="connsiteY0"/>
              </a:cxn>
              <a:cxn ang="0">
                <a:pos x="connsiteX1" y="connsiteY1"/>
              </a:cxn>
              <a:cxn ang="0">
                <a:pos x="connsiteX2" y="connsiteY2"/>
              </a:cxn>
              <a:cxn ang="0">
                <a:pos x="connsiteX3" y="connsiteY3"/>
              </a:cxn>
            </a:cxnLst>
            <a:rect l="l" t="t" r="r" b="b"/>
            <a:pathLst>
              <a:path w="3978442" h="3113187">
                <a:moveTo>
                  <a:pt x="0" y="0"/>
                </a:moveTo>
                <a:lnTo>
                  <a:pt x="3978442" y="0"/>
                </a:lnTo>
                <a:lnTo>
                  <a:pt x="3978442" y="3113187"/>
                </a:lnTo>
                <a:lnTo>
                  <a:pt x="0" y="31131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5" name="Picture Placeholder 14">
            <a:extLst>
              <a:ext uri="{FF2B5EF4-FFF2-40B4-BE49-F238E27FC236}">
                <a16:creationId xmlns:a16="http://schemas.microsoft.com/office/drawing/2014/main" id="{6A0EA683-0BF8-4803-A3DA-A2B5FA8BA0D5}"/>
              </a:ext>
            </a:extLst>
          </p:cNvPr>
          <p:cNvSpPr>
            <a:spLocks noGrp="1"/>
          </p:cNvSpPr>
          <p:nvPr>
            <p:ph type="pic" sz="quarter" idx="31" hasCustomPrompt="1"/>
          </p:nvPr>
        </p:nvSpPr>
        <p:spPr>
          <a:xfrm>
            <a:off x="8213558" y="3737811"/>
            <a:ext cx="3978442" cy="3113187"/>
          </a:xfrm>
          <a:custGeom>
            <a:avLst/>
            <a:gdLst>
              <a:gd name="connsiteX0" fmla="*/ 0 w 3978442"/>
              <a:gd name="connsiteY0" fmla="*/ 0 h 3113187"/>
              <a:gd name="connsiteX1" fmla="*/ 3978442 w 3978442"/>
              <a:gd name="connsiteY1" fmla="*/ 0 h 3113187"/>
              <a:gd name="connsiteX2" fmla="*/ 3978442 w 3978442"/>
              <a:gd name="connsiteY2" fmla="*/ 3113187 h 3113187"/>
              <a:gd name="connsiteX3" fmla="*/ 0 w 3978442"/>
              <a:gd name="connsiteY3" fmla="*/ 3113187 h 3113187"/>
            </a:gdLst>
            <a:ahLst/>
            <a:cxnLst>
              <a:cxn ang="0">
                <a:pos x="connsiteX0" y="connsiteY0"/>
              </a:cxn>
              <a:cxn ang="0">
                <a:pos x="connsiteX1" y="connsiteY1"/>
              </a:cxn>
              <a:cxn ang="0">
                <a:pos x="connsiteX2" y="connsiteY2"/>
              </a:cxn>
              <a:cxn ang="0">
                <a:pos x="connsiteX3" y="connsiteY3"/>
              </a:cxn>
            </a:cxnLst>
            <a:rect l="l" t="t" r="r" b="b"/>
            <a:pathLst>
              <a:path w="3978442" h="3113187">
                <a:moveTo>
                  <a:pt x="0" y="0"/>
                </a:moveTo>
                <a:lnTo>
                  <a:pt x="3978442" y="0"/>
                </a:lnTo>
                <a:lnTo>
                  <a:pt x="3978442" y="3113187"/>
                </a:lnTo>
                <a:lnTo>
                  <a:pt x="0" y="31131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7" name="Picture Placeholder 16">
            <a:extLst>
              <a:ext uri="{FF2B5EF4-FFF2-40B4-BE49-F238E27FC236}">
                <a16:creationId xmlns:a16="http://schemas.microsoft.com/office/drawing/2014/main" id="{7A508C6F-7BCC-436C-819A-F6CAA03A3ECE}"/>
              </a:ext>
            </a:extLst>
          </p:cNvPr>
          <p:cNvSpPr>
            <a:spLocks noGrp="1"/>
          </p:cNvSpPr>
          <p:nvPr>
            <p:ph type="pic" sz="quarter" idx="29" hasCustomPrompt="1"/>
          </p:nvPr>
        </p:nvSpPr>
        <p:spPr>
          <a:xfrm>
            <a:off x="0" y="3737811"/>
            <a:ext cx="3978442" cy="3113187"/>
          </a:xfrm>
          <a:custGeom>
            <a:avLst/>
            <a:gdLst>
              <a:gd name="connsiteX0" fmla="*/ 0 w 3978442"/>
              <a:gd name="connsiteY0" fmla="*/ 0 h 3113187"/>
              <a:gd name="connsiteX1" fmla="*/ 3978442 w 3978442"/>
              <a:gd name="connsiteY1" fmla="*/ 0 h 3113187"/>
              <a:gd name="connsiteX2" fmla="*/ 3978442 w 3978442"/>
              <a:gd name="connsiteY2" fmla="*/ 3113187 h 3113187"/>
              <a:gd name="connsiteX3" fmla="*/ 0 w 3978442"/>
              <a:gd name="connsiteY3" fmla="*/ 3113187 h 3113187"/>
            </a:gdLst>
            <a:ahLst/>
            <a:cxnLst>
              <a:cxn ang="0">
                <a:pos x="connsiteX0" y="connsiteY0"/>
              </a:cxn>
              <a:cxn ang="0">
                <a:pos x="connsiteX1" y="connsiteY1"/>
              </a:cxn>
              <a:cxn ang="0">
                <a:pos x="connsiteX2" y="connsiteY2"/>
              </a:cxn>
              <a:cxn ang="0">
                <a:pos x="connsiteX3" y="connsiteY3"/>
              </a:cxn>
            </a:cxnLst>
            <a:rect l="l" t="t" r="r" b="b"/>
            <a:pathLst>
              <a:path w="3978442" h="3113187">
                <a:moveTo>
                  <a:pt x="0" y="0"/>
                </a:moveTo>
                <a:lnTo>
                  <a:pt x="3978442" y="0"/>
                </a:lnTo>
                <a:lnTo>
                  <a:pt x="3978442" y="3113187"/>
                </a:lnTo>
                <a:lnTo>
                  <a:pt x="0" y="3113187"/>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Date Placeholder 2">
            <a:extLst>
              <a:ext uri="{FF2B5EF4-FFF2-40B4-BE49-F238E27FC236}">
                <a16:creationId xmlns:a16="http://schemas.microsoft.com/office/drawing/2014/main" id="{1CC8DEB0-16DD-4B94-B287-8C3FD0378663}"/>
              </a:ext>
            </a:extLst>
          </p:cNvPr>
          <p:cNvSpPr>
            <a:spLocks noGrp="1"/>
          </p:cNvSpPr>
          <p:nvPr>
            <p:ph type="dt" sz="half" idx="10"/>
          </p:nvPr>
        </p:nvSpPr>
        <p:spPr/>
        <p:txBody>
          <a:bodyPr/>
          <a:lstStyle/>
          <a:p>
            <a:fld id="{747833C9-27EA-9547-914D-87B5753D1DF6}" type="datetime1">
              <a:rPr lang="en-CA" smtClean="0"/>
              <a:t>2023-10-10</a:t>
            </a:fld>
            <a:endParaRPr lang="en-US" dirty="0"/>
          </a:p>
        </p:txBody>
      </p:sp>
      <p:sp>
        <p:nvSpPr>
          <p:cNvPr id="4" name="Footer Placeholder 3">
            <a:extLst>
              <a:ext uri="{FF2B5EF4-FFF2-40B4-BE49-F238E27FC236}">
                <a16:creationId xmlns:a16="http://schemas.microsoft.com/office/drawing/2014/main" id="{8B64A370-1E3B-4F16-9303-A9338E35F02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D418E7-F3C5-445B-B815-B82589952DDC}"/>
              </a:ext>
            </a:extLst>
          </p:cNvPr>
          <p:cNvSpPr>
            <a:spLocks noGrp="1"/>
          </p:cNvSpPr>
          <p:nvPr>
            <p:ph type="sldNum" sz="quarter" idx="12"/>
          </p:nvPr>
        </p:nvSpPr>
        <p:spPr>
          <a:xfrm>
            <a:off x="11619536" y="14217"/>
            <a:ext cx="572464" cy="365125"/>
          </a:xfrm>
          <a:prstGeom prst="rect">
            <a:avLst/>
          </a:prstGeom>
        </p:spPr>
        <p:txBody>
          <a:bodyPr/>
          <a:lstStyle/>
          <a:p>
            <a:fld id="{189CC1F2-F02D-4DA7-85AA-3EC4032160D2}" type="slidenum">
              <a:rPr lang="en-US" smtClean="0"/>
              <a:t>‹#›</a:t>
            </a:fld>
            <a:endParaRPr lang="en-US" dirty="0"/>
          </a:p>
        </p:txBody>
      </p:sp>
    </p:spTree>
    <p:extLst>
      <p:ext uri="{BB962C8B-B14F-4D97-AF65-F5344CB8AC3E}">
        <p14:creationId xmlns:p14="http://schemas.microsoft.com/office/powerpoint/2010/main" val="1745911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5F2AC75-F675-4B86-8D0D-7CA4C4C30CC4}"/>
              </a:ext>
            </a:extLst>
          </p:cNvPr>
          <p:cNvSpPr>
            <a:spLocks noGrp="1"/>
          </p:cNvSpPr>
          <p:nvPr>
            <p:ph type="pic" sz="quarter" idx="34" hasCustomPrompt="1"/>
          </p:nvPr>
        </p:nvSpPr>
        <p:spPr>
          <a:xfrm>
            <a:off x="7863840" y="1179560"/>
            <a:ext cx="3378799" cy="4498880"/>
          </a:xfrm>
          <a:custGeom>
            <a:avLst/>
            <a:gdLst>
              <a:gd name="connsiteX0" fmla="*/ 0 w 3378799"/>
              <a:gd name="connsiteY0" fmla="*/ 0 h 4498880"/>
              <a:gd name="connsiteX1" fmla="*/ 3378799 w 3378799"/>
              <a:gd name="connsiteY1" fmla="*/ 0 h 4498880"/>
              <a:gd name="connsiteX2" fmla="*/ 3378799 w 3378799"/>
              <a:gd name="connsiteY2" fmla="*/ 4498880 h 4498880"/>
              <a:gd name="connsiteX3" fmla="*/ 0 w 3378799"/>
              <a:gd name="connsiteY3" fmla="*/ 4498880 h 4498880"/>
            </a:gdLst>
            <a:ahLst/>
            <a:cxnLst>
              <a:cxn ang="0">
                <a:pos x="connsiteX0" y="connsiteY0"/>
              </a:cxn>
              <a:cxn ang="0">
                <a:pos x="connsiteX1" y="connsiteY1"/>
              </a:cxn>
              <a:cxn ang="0">
                <a:pos x="connsiteX2" y="connsiteY2"/>
              </a:cxn>
              <a:cxn ang="0">
                <a:pos x="connsiteX3" y="connsiteY3"/>
              </a:cxn>
            </a:cxnLst>
            <a:rect l="l" t="t" r="r" b="b"/>
            <a:pathLst>
              <a:path w="3378799" h="4498880">
                <a:moveTo>
                  <a:pt x="0" y="0"/>
                </a:moveTo>
                <a:lnTo>
                  <a:pt x="3378799" y="0"/>
                </a:lnTo>
                <a:lnTo>
                  <a:pt x="3378799" y="4498880"/>
                </a:lnTo>
                <a:lnTo>
                  <a:pt x="0" y="449888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8" name="Picture Placeholder 7">
            <a:extLst>
              <a:ext uri="{FF2B5EF4-FFF2-40B4-BE49-F238E27FC236}">
                <a16:creationId xmlns:a16="http://schemas.microsoft.com/office/drawing/2014/main" id="{1FABC2D0-2FD0-4DE0-BD1E-A7B0206A8A6E}"/>
              </a:ext>
            </a:extLst>
          </p:cNvPr>
          <p:cNvSpPr>
            <a:spLocks noGrp="1"/>
          </p:cNvSpPr>
          <p:nvPr>
            <p:ph type="pic" sz="quarter" idx="33" hasCustomPrompt="1"/>
          </p:nvPr>
        </p:nvSpPr>
        <p:spPr>
          <a:xfrm>
            <a:off x="5363412" y="2385037"/>
            <a:ext cx="1465175" cy="2606631"/>
          </a:xfrm>
          <a:custGeom>
            <a:avLst/>
            <a:gdLst>
              <a:gd name="connsiteX0" fmla="*/ 0 w 1465175"/>
              <a:gd name="connsiteY0" fmla="*/ 0 h 2606631"/>
              <a:gd name="connsiteX1" fmla="*/ 1465175 w 1465175"/>
              <a:gd name="connsiteY1" fmla="*/ 0 h 2606631"/>
              <a:gd name="connsiteX2" fmla="*/ 1465175 w 1465175"/>
              <a:gd name="connsiteY2" fmla="*/ 2606631 h 2606631"/>
              <a:gd name="connsiteX3" fmla="*/ 0 w 1465175"/>
              <a:gd name="connsiteY3" fmla="*/ 2606631 h 2606631"/>
            </a:gdLst>
            <a:ahLst/>
            <a:cxnLst>
              <a:cxn ang="0">
                <a:pos x="connsiteX0" y="connsiteY0"/>
              </a:cxn>
              <a:cxn ang="0">
                <a:pos x="connsiteX1" y="connsiteY1"/>
              </a:cxn>
              <a:cxn ang="0">
                <a:pos x="connsiteX2" y="connsiteY2"/>
              </a:cxn>
              <a:cxn ang="0">
                <a:pos x="connsiteX3" y="connsiteY3"/>
              </a:cxn>
            </a:cxnLst>
            <a:rect l="l" t="t" r="r" b="b"/>
            <a:pathLst>
              <a:path w="1465175" h="2606631">
                <a:moveTo>
                  <a:pt x="0" y="0"/>
                </a:moveTo>
                <a:lnTo>
                  <a:pt x="1465175" y="0"/>
                </a:lnTo>
                <a:lnTo>
                  <a:pt x="1465175" y="2606631"/>
                </a:lnTo>
                <a:lnTo>
                  <a:pt x="0" y="260663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Date Placeholder 2">
            <a:extLst>
              <a:ext uri="{FF2B5EF4-FFF2-40B4-BE49-F238E27FC236}">
                <a16:creationId xmlns:a16="http://schemas.microsoft.com/office/drawing/2014/main" id="{4E7EE39E-C9E8-456D-8A48-2CE23AD96216}"/>
              </a:ext>
            </a:extLst>
          </p:cNvPr>
          <p:cNvSpPr>
            <a:spLocks noGrp="1"/>
          </p:cNvSpPr>
          <p:nvPr>
            <p:ph type="dt" sz="half" idx="10"/>
          </p:nvPr>
        </p:nvSpPr>
        <p:spPr/>
        <p:txBody>
          <a:bodyPr/>
          <a:lstStyle/>
          <a:p>
            <a:fld id="{B452C500-207A-0E49-A209-72D9F98E8107}" type="datetime1">
              <a:rPr lang="en-CA" smtClean="0"/>
              <a:t>2023-10-10</a:t>
            </a:fld>
            <a:endParaRPr lang="en-US" dirty="0"/>
          </a:p>
        </p:txBody>
      </p:sp>
      <p:sp>
        <p:nvSpPr>
          <p:cNvPr id="4" name="Footer Placeholder 3">
            <a:extLst>
              <a:ext uri="{FF2B5EF4-FFF2-40B4-BE49-F238E27FC236}">
                <a16:creationId xmlns:a16="http://schemas.microsoft.com/office/drawing/2014/main" id="{8C7E2EBD-7786-4D15-B2AE-79D22745A7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B04E41-DA6D-43B7-951D-A48D6C29666D}"/>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644006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22F262FA-071B-4E85-80CE-50E5F1E1DBBC}"/>
              </a:ext>
            </a:extLst>
          </p:cNvPr>
          <p:cNvSpPr>
            <a:spLocks noGrp="1"/>
          </p:cNvSpPr>
          <p:nvPr>
            <p:ph type="pic" sz="quarter" idx="42" hasCustomPrompt="1"/>
          </p:nvPr>
        </p:nvSpPr>
        <p:spPr>
          <a:xfrm>
            <a:off x="7765720" y="4595115"/>
            <a:ext cx="1453610" cy="1453610"/>
          </a:xfrm>
          <a:custGeom>
            <a:avLst/>
            <a:gdLst>
              <a:gd name="connsiteX0" fmla="*/ 726805 w 1453610"/>
              <a:gd name="connsiteY0" fmla="*/ 0 h 1453610"/>
              <a:gd name="connsiteX1" fmla="*/ 1453610 w 1453610"/>
              <a:gd name="connsiteY1" fmla="*/ 726805 h 1453610"/>
              <a:gd name="connsiteX2" fmla="*/ 726805 w 1453610"/>
              <a:gd name="connsiteY2" fmla="*/ 1453610 h 1453610"/>
              <a:gd name="connsiteX3" fmla="*/ 0 w 1453610"/>
              <a:gd name="connsiteY3" fmla="*/ 726805 h 1453610"/>
              <a:gd name="connsiteX4" fmla="*/ 726805 w 1453610"/>
              <a:gd name="connsiteY4" fmla="*/ 0 h 1453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610" h="1453610">
                <a:moveTo>
                  <a:pt x="726805" y="0"/>
                </a:moveTo>
                <a:cubicBezTo>
                  <a:pt x="1128208" y="0"/>
                  <a:pt x="1453610" y="325402"/>
                  <a:pt x="1453610" y="726805"/>
                </a:cubicBezTo>
                <a:cubicBezTo>
                  <a:pt x="1453610" y="1128208"/>
                  <a:pt x="1128208" y="1453610"/>
                  <a:pt x="726805" y="1453610"/>
                </a:cubicBezTo>
                <a:cubicBezTo>
                  <a:pt x="325402" y="1453610"/>
                  <a:pt x="0" y="1128208"/>
                  <a:pt x="0" y="726805"/>
                </a:cubicBezTo>
                <a:cubicBezTo>
                  <a:pt x="0" y="325402"/>
                  <a:pt x="325402" y="0"/>
                  <a:pt x="726805"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8" name="Picture Placeholder 17">
            <a:extLst>
              <a:ext uri="{FF2B5EF4-FFF2-40B4-BE49-F238E27FC236}">
                <a16:creationId xmlns:a16="http://schemas.microsoft.com/office/drawing/2014/main" id="{5B0C8C68-1D24-4B70-B7BC-ADA9FCA5F7DD}"/>
              </a:ext>
            </a:extLst>
          </p:cNvPr>
          <p:cNvSpPr>
            <a:spLocks noGrp="1"/>
          </p:cNvSpPr>
          <p:nvPr>
            <p:ph type="pic" sz="quarter" idx="43" hasCustomPrompt="1"/>
          </p:nvPr>
        </p:nvSpPr>
        <p:spPr>
          <a:xfrm>
            <a:off x="9987235" y="3278459"/>
            <a:ext cx="1706136" cy="1706136"/>
          </a:xfrm>
          <a:custGeom>
            <a:avLst/>
            <a:gdLst>
              <a:gd name="connsiteX0" fmla="*/ 853068 w 1706136"/>
              <a:gd name="connsiteY0" fmla="*/ 0 h 1706136"/>
              <a:gd name="connsiteX1" fmla="*/ 1706136 w 1706136"/>
              <a:gd name="connsiteY1" fmla="*/ 853068 h 1706136"/>
              <a:gd name="connsiteX2" fmla="*/ 853068 w 1706136"/>
              <a:gd name="connsiteY2" fmla="*/ 1706136 h 1706136"/>
              <a:gd name="connsiteX3" fmla="*/ 0 w 1706136"/>
              <a:gd name="connsiteY3" fmla="*/ 853068 h 1706136"/>
              <a:gd name="connsiteX4" fmla="*/ 853068 w 1706136"/>
              <a:gd name="connsiteY4" fmla="*/ 0 h 1706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136" h="1706136">
                <a:moveTo>
                  <a:pt x="853068" y="0"/>
                </a:moveTo>
                <a:cubicBezTo>
                  <a:pt x="1324204" y="0"/>
                  <a:pt x="1706136" y="381932"/>
                  <a:pt x="1706136" y="853068"/>
                </a:cubicBezTo>
                <a:cubicBezTo>
                  <a:pt x="1706136" y="1324204"/>
                  <a:pt x="1324204" y="1706136"/>
                  <a:pt x="853068" y="1706136"/>
                </a:cubicBezTo>
                <a:cubicBezTo>
                  <a:pt x="381932" y="1706136"/>
                  <a:pt x="0" y="1324204"/>
                  <a:pt x="0" y="853068"/>
                </a:cubicBezTo>
                <a:cubicBezTo>
                  <a:pt x="0" y="381932"/>
                  <a:pt x="381932" y="0"/>
                  <a:pt x="853068"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1" name="Picture Placeholder 20">
            <a:extLst>
              <a:ext uri="{FF2B5EF4-FFF2-40B4-BE49-F238E27FC236}">
                <a16:creationId xmlns:a16="http://schemas.microsoft.com/office/drawing/2014/main" id="{57D39BC4-CEC5-4044-8367-A640D17CFA55}"/>
              </a:ext>
            </a:extLst>
          </p:cNvPr>
          <p:cNvSpPr>
            <a:spLocks noGrp="1"/>
          </p:cNvSpPr>
          <p:nvPr>
            <p:ph type="pic" sz="quarter" idx="39" hasCustomPrompt="1"/>
          </p:nvPr>
        </p:nvSpPr>
        <p:spPr>
          <a:xfrm>
            <a:off x="7237223" y="2502638"/>
            <a:ext cx="1773044" cy="1773044"/>
          </a:xfrm>
          <a:custGeom>
            <a:avLst/>
            <a:gdLst>
              <a:gd name="connsiteX0" fmla="*/ 886522 w 1773044"/>
              <a:gd name="connsiteY0" fmla="*/ 0 h 1773044"/>
              <a:gd name="connsiteX1" fmla="*/ 1773044 w 1773044"/>
              <a:gd name="connsiteY1" fmla="*/ 886522 h 1773044"/>
              <a:gd name="connsiteX2" fmla="*/ 886522 w 1773044"/>
              <a:gd name="connsiteY2" fmla="*/ 1773044 h 1773044"/>
              <a:gd name="connsiteX3" fmla="*/ 0 w 1773044"/>
              <a:gd name="connsiteY3" fmla="*/ 886522 h 1773044"/>
              <a:gd name="connsiteX4" fmla="*/ 886522 w 1773044"/>
              <a:gd name="connsiteY4" fmla="*/ 0 h 177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44" h="1773044">
                <a:moveTo>
                  <a:pt x="886522" y="0"/>
                </a:moveTo>
                <a:cubicBezTo>
                  <a:pt x="1376135" y="0"/>
                  <a:pt x="1773044" y="396909"/>
                  <a:pt x="1773044" y="886522"/>
                </a:cubicBezTo>
                <a:cubicBezTo>
                  <a:pt x="1773044" y="1376135"/>
                  <a:pt x="1376135" y="1773044"/>
                  <a:pt x="886522" y="1773044"/>
                </a:cubicBezTo>
                <a:cubicBezTo>
                  <a:pt x="396909" y="1773044"/>
                  <a:pt x="0" y="1376135"/>
                  <a:pt x="0" y="886522"/>
                </a:cubicBezTo>
                <a:cubicBezTo>
                  <a:pt x="0" y="396909"/>
                  <a:pt x="396909" y="0"/>
                  <a:pt x="88652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0" name="Picture Placeholder 19">
            <a:extLst>
              <a:ext uri="{FF2B5EF4-FFF2-40B4-BE49-F238E27FC236}">
                <a16:creationId xmlns:a16="http://schemas.microsoft.com/office/drawing/2014/main" id="{215F4723-2CF8-4155-90A0-79DD0FE788D8}"/>
              </a:ext>
            </a:extLst>
          </p:cNvPr>
          <p:cNvSpPr>
            <a:spLocks noGrp="1"/>
          </p:cNvSpPr>
          <p:nvPr>
            <p:ph type="pic" sz="quarter" idx="40" hasCustomPrompt="1"/>
          </p:nvPr>
        </p:nvSpPr>
        <p:spPr>
          <a:xfrm>
            <a:off x="5852991" y="809275"/>
            <a:ext cx="1773044" cy="1773044"/>
          </a:xfrm>
          <a:custGeom>
            <a:avLst/>
            <a:gdLst>
              <a:gd name="connsiteX0" fmla="*/ 886522 w 1773044"/>
              <a:gd name="connsiteY0" fmla="*/ 0 h 1773044"/>
              <a:gd name="connsiteX1" fmla="*/ 1773044 w 1773044"/>
              <a:gd name="connsiteY1" fmla="*/ 886522 h 1773044"/>
              <a:gd name="connsiteX2" fmla="*/ 886522 w 1773044"/>
              <a:gd name="connsiteY2" fmla="*/ 1773044 h 1773044"/>
              <a:gd name="connsiteX3" fmla="*/ 0 w 1773044"/>
              <a:gd name="connsiteY3" fmla="*/ 886522 h 1773044"/>
              <a:gd name="connsiteX4" fmla="*/ 886522 w 1773044"/>
              <a:gd name="connsiteY4" fmla="*/ 0 h 1773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044" h="1773044">
                <a:moveTo>
                  <a:pt x="886522" y="0"/>
                </a:moveTo>
                <a:cubicBezTo>
                  <a:pt x="1376135" y="0"/>
                  <a:pt x="1773044" y="396909"/>
                  <a:pt x="1773044" y="886522"/>
                </a:cubicBezTo>
                <a:cubicBezTo>
                  <a:pt x="1773044" y="1376135"/>
                  <a:pt x="1376135" y="1773044"/>
                  <a:pt x="886522" y="1773044"/>
                </a:cubicBezTo>
                <a:cubicBezTo>
                  <a:pt x="396909" y="1773044"/>
                  <a:pt x="0" y="1376135"/>
                  <a:pt x="0" y="886522"/>
                </a:cubicBezTo>
                <a:cubicBezTo>
                  <a:pt x="0" y="396909"/>
                  <a:pt x="396909" y="0"/>
                  <a:pt x="886522"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22" name="Picture Placeholder 21">
            <a:extLst>
              <a:ext uri="{FF2B5EF4-FFF2-40B4-BE49-F238E27FC236}">
                <a16:creationId xmlns:a16="http://schemas.microsoft.com/office/drawing/2014/main" id="{7BD3773A-ED2B-4DAB-88BE-3CBE0A1B4512}"/>
              </a:ext>
            </a:extLst>
          </p:cNvPr>
          <p:cNvSpPr>
            <a:spLocks noGrp="1"/>
          </p:cNvSpPr>
          <p:nvPr>
            <p:ph type="pic" sz="quarter" idx="41" hasCustomPrompt="1"/>
          </p:nvPr>
        </p:nvSpPr>
        <p:spPr>
          <a:xfrm>
            <a:off x="9498591" y="505399"/>
            <a:ext cx="1969510" cy="1969510"/>
          </a:xfrm>
          <a:custGeom>
            <a:avLst/>
            <a:gdLst>
              <a:gd name="connsiteX0" fmla="*/ 984755 w 1969510"/>
              <a:gd name="connsiteY0" fmla="*/ 0 h 1969510"/>
              <a:gd name="connsiteX1" fmla="*/ 1969510 w 1969510"/>
              <a:gd name="connsiteY1" fmla="*/ 984755 h 1969510"/>
              <a:gd name="connsiteX2" fmla="*/ 984755 w 1969510"/>
              <a:gd name="connsiteY2" fmla="*/ 1969510 h 1969510"/>
              <a:gd name="connsiteX3" fmla="*/ 0 w 1969510"/>
              <a:gd name="connsiteY3" fmla="*/ 984755 h 1969510"/>
              <a:gd name="connsiteX4" fmla="*/ 984755 w 1969510"/>
              <a:gd name="connsiteY4" fmla="*/ 0 h 196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510" h="1969510">
                <a:moveTo>
                  <a:pt x="984755" y="0"/>
                </a:moveTo>
                <a:cubicBezTo>
                  <a:pt x="1528620" y="0"/>
                  <a:pt x="1969510" y="440890"/>
                  <a:pt x="1969510" y="984755"/>
                </a:cubicBezTo>
                <a:cubicBezTo>
                  <a:pt x="1969510" y="1528620"/>
                  <a:pt x="1528620" y="1969510"/>
                  <a:pt x="984755" y="1969510"/>
                </a:cubicBezTo>
                <a:cubicBezTo>
                  <a:pt x="440890" y="1969510"/>
                  <a:pt x="0" y="1528620"/>
                  <a:pt x="0" y="984755"/>
                </a:cubicBezTo>
                <a:cubicBezTo>
                  <a:pt x="0" y="440890"/>
                  <a:pt x="440890" y="0"/>
                  <a:pt x="984755"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9" name="Picture Placeholder 18">
            <a:extLst>
              <a:ext uri="{FF2B5EF4-FFF2-40B4-BE49-F238E27FC236}">
                <a16:creationId xmlns:a16="http://schemas.microsoft.com/office/drawing/2014/main" id="{D638B80D-931B-4B89-B0A8-19C0ACA94371}"/>
              </a:ext>
            </a:extLst>
          </p:cNvPr>
          <p:cNvSpPr>
            <a:spLocks noGrp="1"/>
          </p:cNvSpPr>
          <p:nvPr>
            <p:ph type="pic" sz="quarter" idx="38" hasCustomPrompt="1"/>
          </p:nvPr>
        </p:nvSpPr>
        <p:spPr>
          <a:xfrm>
            <a:off x="5516751" y="3535748"/>
            <a:ext cx="1585892" cy="1585892"/>
          </a:xfrm>
          <a:custGeom>
            <a:avLst/>
            <a:gdLst>
              <a:gd name="connsiteX0" fmla="*/ 792946 w 1585892"/>
              <a:gd name="connsiteY0" fmla="*/ 0 h 1585892"/>
              <a:gd name="connsiteX1" fmla="*/ 1585892 w 1585892"/>
              <a:gd name="connsiteY1" fmla="*/ 792946 h 1585892"/>
              <a:gd name="connsiteX2" fmla="*/ 792946 w 1585892"/>
              <a:gd name="connsiteY2" fmla="*/ 1585892 h 1585892"/>
              <a:gd name="connsiteX3" fmla="*/ 0 w 1585892"/>
              <a:gd name="connsiteY3" fmla="*/ 792946 h 1585892"/>
              <a:gd name="connsiteX4" fmla="*/ 792946 w 1585892"/>
              <a:gd name="connsiteY4" fmla="*/ 0 h 158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892" h="1585892">
                <a:moveTo>
                  <a:pt x="792946" y="0"/>
                </a:moveTo>
                <a:cubicBezTo>
                  <a:pt x="1230878" y="0"/>
                  <a:pt x="1585892" y="355014"/>
                  <a:pt x="1585892" y="792946"/>
                </a:cubicBezTo>
                <a:cubicBezTo>
                  <a:pt x="1585892" y="1230878"/>
                  <a:pt x="1230878" y="1585892"/>
                  <a:pt x="792946" y="1585892"/>
                </a:cubicBezTo>
                <a:cubicBezTo>
                  <a:pt x="355014" y="1585892"/>
                  <a:pt x="0" y="1230878"/>
                  <a:pt x="0" y="792946"/>
                </a:cubicBezTo>
                <a:cubicBezTo>
                  <a:pt x="0" y="355014"/>
                  <a:pt x="355014" y="0"/>
                  <a:pt x="792946" y="0"/>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3" name="Date Placeholder 2">
            <a:extLst>
              <a:ext uri="{FF2B5EF4-FFF2-40B4-BE49-F238E27FC236}">
                <a16:creationId xmlns:a16="http://schemas.microsoft.com/office/drawing/2014/main" id="{4E7EE39E-C9E8-456D-8A48-2CE23AD96216}"/>
              </a:ext>
            </a:extLst>
          </p:cNvPr>
          <p:cNvSpPr>
            <a:spLocks noGrp="1"/>
          </p:cNvSpPr>
          <p:nvPr>
            <p:ph type="dt" sz="half" idx="10"/>
          </p:nvPr>
        </p:nvSpPr>
        <p:spPr/>
        <p:txBody>
          <a:bodyPr/>
          <a:lstStyle/>
          <a:p>
            <a:fld id="{FEF077A6-FB44-674D-B923-E4830841969E}" type="datetime1">
              <a:rPr lang="en-CA" smtClean="0"/>
              <a:t>2023-10-10</a:t>
            </a:fld>
            <a:endParaRPr lang="en-US" dirty="0"/>
          </a:p>
        </p:txBody>
      </p:sp>
      <p:sp>
        <p:nvSpPr>
          <p:cNvPr id="4" name="Footer Placeholder 3">
            <a:extLst>
              <a:ext uri="{FF2B5EF4-FFF2-40B4-BE49-F238E27FC236}">
                <a16:creationId xmlns:a16="http://schemas.microsoft.com/office/drawing/2014/main" id="{8C7E2EBD-7786-4D15-B2AE-79D22745A7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B04E41-DA6D-43B7-951D-A48D6C29666D}"/>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4183790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11510894" y="11046"/>
            <a:ext cx="681106" cy="331957"/>
          </a:xfrm>
          <a:prstGeom prst="rect">
            <a:avLst/>
          </a:prstGeom>
        </p:spPr>
        <p:txBody>
          <a:bodyPr/>
          <a:lstStyle/>
          <a:p>
            <a:fld id="{F3427122-DD58-4B2A-BC02-A0C1482E4B6E}" type="slidenum">
              <a:rPr lang="en-US" smtClean="0"/>
              <a:t>‹#›</a:t>
            </a:fld>
            <a:endParaRPr lang="en-US" dirty="0"/>
          </a:p>
        </p:txBody>
      </p:sp>
      <p:sp>
        <p:nvSpPr>
          <p:cNvPr id="39" name="Picture Placeholder 38">
            <a:extLst>
              <a:ext uri="{FF2B5EF4-FFF2-40B4-BE49-F238E27FC236}">
                <a16:creationId xmlns:a16="http://schemas.microsoft.com/office/drawing/2014/main" id="{2ACB9735-3D9E-4371-838D-F66BD4F8C505}"/>
              </a:ext>
            </a:extLst>
          </p:cNvPr>
          <p:cNvSpPr>
            <a:spLocks noGrp="1"/>
          </p:cNvSpPr>
          <p:nvPr>
            <p:ph type="pic" sz="quarter" idx="23" hasCustomPrompt="1"/>
          </p:nvPr>
        </p:nvSpPr>
        <p:spPr>
          <a:xfrm>
            <a:off x="5741205" y="4947310"/>
            <a:ext cx="2905842" cy="1910691"/>
          </a:xfrm>
          <a:custGeom>
            <a:avLst/>
            <a:gdLst>
              <a:gd name="connsiteX0" fmla="*/ 0 w 2905842"/>
              <a:gd name="connsiteY0" fmla="*/ 0 h 1910691"/>
              <a:gd name="connsiteX1" fmla="*/ 2905842 w 2905842"/>
              <a:gd name="connsiteY1" fmla="*/ 0 h 1910691"/>
              <a:gd name="connsiteX2" fmla="*/ 2905842 w 2905842"/>
              <a:gd name="connsiteY2" fmla="*/ 1910691 h 1910691"/>
              <a:gd name="connsiteX3" fmla="*/ 0 w 2905842"/>
              <a:gd name="connsiteY3" fmla="*/ 1910691 h 1910691"/>
            </a:gdLst>
            <a:ahLst/>
            <a:cxnLst>
              <a:cxn ang="0">
                <a:pos x="connsiteX0" y="connsiteY0"/>
              </a:cxn>
              <a:cxn ang="0">
                <a:pos x="connsiteX1" y="connsiteY1"/>
              </a:cxn>
              <a:cxn ang="0">
                <a:pos x="connsiteX2" y="connsiteY2"/>
              </a:cxn>
              <a:cxn ang="0">
                <a:pos x="connsiteX3" y="connsiteY3"/>
              </a:cxn>
            </a:cxnLst>
            <a:rect l="l" t="t" r="r" b="b"/>
            <a:pathLst>
              <a:path w="2905842" h="1910691">
                <a:moveTo>
                  <a:pt x="0" y="0"/>
                </a:moveTo>
                <a:lnTo>
                  <a:pt x="2905842" y="0"/>
                </a:lnTo>
                <a:lnTo>
                  <a:pt x="2905842" y="1910691"/>
                </a:lnTo>
                <a:lnTo>
                  <a:pt x="0" y="191069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6" name="Picture Placeholder 45">
            <a:extLst>
              <a:ext uri="{FF2B5EF4-FFF2-40B4-BE49-F238E27FC236}">
                <a16:creationId xmlns:a16="http://schemas.microsoft.com/office/drawing/2014/main" id="{A32318C1-01E2-4A7B-B719-3D8D1DE5416A}"/>
              </a:ext>
            </a:extLst>
          </p:cNvPr>
          <p:cNvSpPr>
            <a:spLocks noGrp="1"/>
          </p:cNvSpPr>
          <p:nvPr>
            <p:ph type="pic" sz="quarter" idx="21" hasCustomPrompt="1"/>
          </p:nvPr>
        </p:nvSpPr>
        <p:spPr>
          <a:xfrm>
            <a:off x="6528894" y="0"/>
            <a:ext cx="2171566" cy="1245458"/>
          </a:xfrm>
          <a:custGeom>
            <a:avLst/>
            <a:gdLst>
              <a:gd name="connsiteX0" fmla="*/ 0 w 2171566"/>
              <a:gd name="connsiteY0" fmla="*/ 0 h 1245458"/>
              <a:gd name="connsiteX1" fmla="*/ 2171566 w 2171566"/>
              <a:gd name="connsiteY1" fmla="*/ 0 h 1245458"/>
              <a:gd name="connsiteX2" fmla="*/ 2171566 w 2171566"/>
              <a:gd name="connsiteY2" fmla="*/ 1245458 h 1245458"/>
              <a:gd name="connsiteX3" fmla="*/ 0 w 2171566"/>
              <a:gd name="connsiteY3" fmla="*/ 1245458 h 1245458"/>
            </a:gdLst>
            <a:ahLst/>
            <a:cxnLst>
              <a:cxn ang="0">
                <a:pos x="connsiteX0" y="connsiteY0"/>
              </a:cxn>
              <a:cxn ang="0">
                <a:pos x="connsiteX1" y="connsiteY1"/>
              </a:cxn>
              <a:cxn ang="0">
                <a:pos x="connsiteX2" y="connsiteY2"/>
              </a:cxn>
              <a:cxn ang="0">
                <a:pos x="connsiteX3" y="connsiteY3"/>
              </a:cxn>
            </a:cxnLst>
            <a:rect l="l" t="t" r="r" b="b"/>
            <a:pathLst>
              <a:path w="2171566" h="1245458">
                <a:moveTo>
                  <a:pt x="0" y="0"/>
                </a:moveTo>
                <a:lnTo>
                  <a:pt x="2171566" y="0"/>
                </a:lnTo>
                <a:lnTo>
                  <a:pt x="2171566" y="1245458"/>
                </a:lnTo>
                <a:lnTo>
                  <a:pt x="0" y="124545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4" name="Picture Placeholder 43">
            <a:extLst>
              <a:ext uri="{FF2B5EF4-FFF2-40B4-BE49-F238E27FC236}">
                <a16:creationId xmlns:a16="http://schemas.microsoft.com/office/drawing/2014/main" id="{FB2F5CB4-468F-4E3E-936E-FF699DDC5584}"/>
              </a:ext>
            </a:extLst>
          </p:cNvPr>
          <p:cNvSpPr>
            <a:spLocks noGrp="1"/>
          </p:cNvSpPr>
          <p:nvPr>
            <p:ph type="pic" sz="quarter" idx="24" hasCustomPrompt="1"/>
          </p:nvPr>
        </p:nvSpPr>
        <p:spPr>
          <a:xfrm>
            <a:off x="10722998" y="1181987"/>
            <a:ext cx="1469002" cy="2182478"/>
          </a:xfrm>
          <a:custGeom>
            <a:avLst/>
            <a:gdLst>
              <a:gd name="connsiteX0" fmla="*/ 0 w 1469002"/>
              <a:gd name="connsiteY0" fmla="*/ 0 h 2182478"/>
              <a:gd name="connsiteX1" fmla="*/ 1469002 w 1469002"/>
              <a:gd name="connsiteY1" fmla="*/ 0 h 2182478"/>
              <a:gd name="connsiteX2" fmla="*/ 1469002 w 1469002"/>
              <a:gd name="connsiteY2" fmla="*/ 2182478 h 2182478"/>
              <a:gd name="connsiteX3" fmla="*/ 0 w 1469002"/>
              <a:gd name="connsiteY3" fmla="*/ 2182478 h 2182478"/>
            </a:gdLst>
            <a:ahLst/>
            <a:cxnLst>
              <a:cxn ang="0">
                <a:pos x="connsiteX0" y="connsiteY0"/>
              </a:cxn>
              <a:cxn ang="0">
                <a:pos x="connsiteX1" y="connsiteY1"/>
              </a:cxn>
              <a:cxn ang="0">
                <a:pos x="connsiteX2" y="connsiteY2"/>
              </a:cxn>
              <a:cxn ang="0">
                <a:pos x="connsiteX3" y="connsiteY3"/>
              </a:cxn>
            </a:cxnLst>
            <a:rect l="l" t="t" r="r" b="b"/>
            <a:pathLst>
              <a:path w="1469002" h="2182478">
                <a:moveTo>
                  <a:pt x="0" y="0"/>
                </a:moveTo>
                <a:lnTo>
                  <a:pt x="1469002" y="0"/>
                </a:lnTo>
                <a:lnTo>
                  <a:pt x="1469002" y="2182478"/>
                </a:lnTo>
                <a:lnTo>
                  <a:pt x="0" y="218247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5" name="Picture Placeholder 44">
            <a:extLst>
              <a:ext uri="{FF2B5EF4-FFF2-40B4-BE49-F238E27FC236}">
                <a16:creationId xmlns:a16="http://schemas.microsoft.com/office/drawing/2014/main" id="{C1F4DB3B-055D-4F9B-BE9B-4FE9AC05D115}"/>
              </a:ext>
            </a:extLst>
          </p:cNvPr>
          <p:cNvSpPr>
            <a:spLocks noGrp="1"/>
          </p:cNvSpPr>
          <p:nvPr>
            <p:ph type="pic" sz="quarter" idx="25" hasCustomPrompt="1"/>
          </p:nvPr>
        </p:nvSpPr>
        <p:spPr>
          <a:xfrm>
            <a:off x="10631474" y="4682187"/>
            <a:ext cx="1424376" cy="1366856"/>
          </a:xfrm>
          <a:custGeom>
            <a:avLst/>
            <a:gdLst>
              <a:gd name="connsiteX0" fmla="*/ 0 w 1424376"/>
              <a:gd name="connsiteY0" fmla="*/ 0 h 1366856"/>
              <a:gd name="connsiteX1" fmla="*/ 1424376 w 1424376"/>
              <a:gd name="connsiteY1" fmla="*/ 0 h 1366856"/>
              <a:gd name="connsiteX2" fmla="*/ 1424376 w 1424376"/>
              <a:gd name="connsiteY2" fmla="*/ 1366856 h 1366856"/>
              <a:gd name="connsiteX3" fmla="*/ 0 w 1424376"/>
              <a:gd name="connsiteY3" fmla="*/ 1366856 h 1366856"/>
            </a:gdLst>
            <a:ahLst/>
            <a:cxnLst>
              <a:cxn ang="0">
                <a:pos x="connsiteX0" y="connsiteY0"/>
              </a:cxn>
              <a:cxn ang="0">
                <a:pos x="connsiteX1" y="connsiteY1"/>
              </a:cxn>
              <a:cxn ang="0">
                <a:pos x="connsiteX2" y="connsiteY2"/>
              </a:cxn>
              <a:cxn ang="0">
                <a:pos x="connsiteX3" y="connsiteY3"/>
              </a:cxn>
            </a:cxnLst>
            <a:rect l="l" t="t" r="r" b="b"/>
            <a:pathLst>
              <a:path w="1424376" h="1366856">
                <a:moveTo>
                  <a:pt x="0" y="0"/>
                </a:moveTo>
                <a:lnTo>
                  <a:pt x="1424376" y="0"/>
                </a:lnTo>
                <a:lnTo>
                  <a:pt x="1424376" y="1366856"/>
                </a:lnTo>
                <a:lnTo>
                  <a:pt x="0" y="136685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1" name="Picture Placeholder 40">
            <a:extLst>
              <a:ext uri="{FF2B5EF4-FFF2-40B4-BE49-F238E27FC236}">
                <a16:creationId xmlns:a16="http://schemas.microsoft.com/office/drawing/2014/main" id="{19A77DBC-8ADA-4DA9-B864-443F72EA8EE8}"/>
              </a:ext>
            </a:extLst>
          </p:cNvPr>
          <p:cNvSpPr>
            <a:spLocks noGrp="1"/>
          </p:cNvSpPr>
          <p:nvPr>
            <p:ph type="pic" sz="quarter" idx="22" hasCustomPrompt="1"/>
          </p:nvPr>
        </p:nvSpPr>
        <p:spPr>
          <a:xfrm>
            <a:off x="7947332" y="1689883"/>
            <a:ext cx="2429706" cy="3515490"/>
          </a:xfrm>
          <a:custGeom>
            <a:avLst/>
            <a:gdLst>
              <a:gd name="connsiteX0" fmla="*/ 0 w 2429706"/>
              <a:gd name="connsiteY0" fmla="*/ 0 h 3515490"/>
              <a:gd name="connsiteX1" fmla="*/ 2429706 w 2429706"/>
              <a:gd name="connsiteY1" fmla="*/ 0 h 3515490"/>
              <a:gd name="connsiteX2" fmla="*/ 2429706 w 2429706"/>
              <a:gd name="connsiteY2" fmla="*/ 3515490 h 3515490"/>
              <a:gd name="connsiteX3" fmla="*/ 0 w 2429706"/>
              <a:gd name="connsiteY3" fmla="*/ 3515490 h 3515490"/>
            </a:gdLst>
            <a:ahLst/>
            <a:cxnLst>
              <a:cxn ang="0">
                <a:pos x="connsiteX0" y="connsiteY0"/>
              </a:cxn>
              <a:cxn ang="0">
                <a:pos x="connsiteX1" y="connsiteY1"/>
              </a:cxn>
              <a:cxn ang="0">
                <a:pos x="connsiteX2" y="connsiteY2"/>
              </a:cxn>
              <a:cxn ang="0">
                <a:pos x="connsiteX3" y="connsiteY3"/>
              </a:cxn>
            </a:cxnLst>
            <a:rect l="l" t="t" r="r" b="b"/>
            <a:pathLst>
              <a:path w="2429706" h="3515490">
                <a:moveTo>
                  <a:pt x="0" y="0"/>
                </a:moveTo>
                <a:lnTo>
                  <a:pt x="2429706" y="0"/>
                </a:lnTo>
                <a:lnTo>
                  <a:pt x="2429706" y="3515490"/>
                </a:lnTo>
                <a:lnTo>
                  <a:pt x="0" y="351549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0" name="Picture Placeholder 39">
            <a:extLst>
              <a:ext uri="{FF2B5EF4-FFF2-40B4-BE49-F238E27FC236}">
                <a16:creationId xmlns:a16="http://schemas.microsoft.com/office/drawing/2014/main" id="{FEB7F0F6-C396-4249-B89A-6640696AB002}"/>
              </a:ext>
            </a:extLst>
          </p:cNvPr>
          <p:cNvSpPr>
            <a:spLocks noGrp="1"/>
          </p:cNvSpPr>
          <p:nvPr>
            <p:ph type="pic" sz="quarter" idx="20" hasCustomPrompt="1"/>
          </p:nvPr>
        </p:nvSpPr>
        <p:spPr>
          <a:xfrm>
            <a:off x="5250046" y="2147010"/>
            <a:ext cx="1969770" cy="1969770"/>
          </a:xfrm>
          <a:custGeom>
            <a:avLst/>
            <a:gdLst>
              <a:gd name="connsiteX0" fmla="*/ 0 w 1969770"/>
              <a:gd name="connsiteY0" fmla="*/ 0 h 1969770"/>
              <a:gd name="connsiteX1" fmla="*/ 1969770 w 1969770"/>
              <a:gd name="connsiteY1" fmla="*/ 0 h 1969770"/>
              <a:gd name="connsiteX2" fmla="*/ 1969770 w 1969770"/>
              <a:gd name="connsiteY2" fmla="*/ 1969770 h 1969770"/>
              <a:gd name="connsiteX3" fmla="*/ 0 w 1969770"/>
              <a:gd name="connsiteY3" fmla="*/ 1969770 h 1969770"/>
            </a:gdLst>
            <a:ahLst/>
            <a:cxnLst>
              <a:cxn ang="0">
                <a:pos x="connsiteX0" y="connsiteY0"/>
              </a:cxn>
              <a:cxn ang="0">
                <a:pos x="connsiteX1" y="connsiteY1"/>
              </a:cxn>
              <a:cxn ang="0">
                <a:pos x="connsiteX2" y="connsiteY2"/>
              </a:cxn>
              <a:cxn ang="0">
                <a:pos x="connsiteX3" y="connsiteY3"/>
              </a:cxn>
            </a:cxnLst>
            <a:rect l="l" t="t" r="r" b="b"/>
            <a:pathLst>
              <a:path w="1969770" h="1969770">
                <a:moveTo>
                  <a:pt x="0" y="0"/>
                </a:moveTo>
                <a:lnTo>
                  <a:pt x="1969770" y="0"/>
                </a:lnTo>
                <a:lnTo>
                  <a:pt x="1969770" y="1969770"/>
                </a:lnTo>
                <a:lnTo>
                  <a:pt x="0" y="196977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6070106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8_Blank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7FE8814-9123-4CCD-8A8C-5D6D97CE0402}"/>
              </a:ext>
            </a:extLst>
          </p:cNvPr>
          <p:cNvSpPr>
            <a:spLocks noGrp="1"/>
          </p:cNvSpPr>
          <p:nvPr>
            <p:ph type="pic" sz="quarter" idx="28" hasCustomPrompt="1"/>
          </p:nvPr>
        </p:nvSpPr>
        <p:spPr>
          <a:xfrm>
            <a:off x="6287565" y="1810278"/>
            <a:ext cx="2808031" cy="4318882"/>
          </a:xfrm>
          <a:custGeom>
            <a:avLst/>
            <a:gdLst>
              <a:gd name="connsiteX0" fmla="*/ 0 w 2808031"/>
              <a:gd name="connsiteY0" fmla="*/ 0 h 4318882"/>
              <a:gd name="connsiteX1" fmla="*/ 2808031 w 2808031"/>
              <a:gd name="connsiteY1" fmla="*/ 0 h 4318882"/>
              <a:gd name="connsiteX2" fmla="*/ 2808031 w 2808031"/>
              <a:gd name="connsiteY2" fmla="*/ 4318882 h 4318882"/>
              <a:gd name="connsiteX3" fmla="*/ 0 w 2808031"/>
              <a:gd name="connsiteY3" fmla="*/ 4318882 h 4318882"/>
            </a:gdLst>
            <a:ahLst/>
            <a:cxnLst>
              <a:cxn ang="0">
                <a:pos x="connsiteX0" y="connsiteY0"/>
              </a:cxn>
              <a:cxn ang="0">
                <a:pos x="connsiteX1" y="connsiteY1"/>
              </a:cxn>
              <a:cxn ang="0">
                <a:pos x="connsiteX2" y="connsiteY2"/>
              </a:cxn>
              <a:cxn ang="0">
                <a:pos x="connsiteX3" y="connsiteY3"/>
              </a:cxn>
            </a:cxnLst>
            <a:rect l="l" t="t" r="r" b="b"/>
            <a:pathLst>
              <a:path w="2808031" h="4318882">
                <a:moveTo>
                  <a:pt x="0" y="0"/>
                </a:moveTo>
                <a:lnTo>
                  <a:pt x="2808031" y="0"/>
                </a:lnTo>
                <a:lnTo>
                  <a:pt x="2808031" y="4318882"/>
                </a:lnTo>
                <a:lnTo>
                  <a:pt x="0" y="4318882"/>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2" name="Picture Placeholder 11">
            <a:extLst>
              <a:ext uri="{FF2B5EF4-FFF2-40B4-BE49-F238E27FC236}">
                <a16:creationId xmlns:a16="http://schemas.microsoft.com/office/drawing/2014/main" id="{BCF978F8-CB57-4864-95C0-FDBD8802590F}"/>
              </a:ext>
            </a:extLst>
          </p:cNvPr>
          <p:cNvSpPr>
            <a:spLocks noGrp="1"/>
          </p:cNvSpPr>
          <p:nvPr userDrawn="1">
            <p:ph type="pic" sz="quarter" idx="27" hasCustomPrompt="1"/>
          </p:nvPr>
        </p:nvSpPr>
        <p:spPr>
          <a:xfrm>
            <a:off x="3151951" y="728840"/>
            <a:ext cx="2808031" cy="4318882"/>
          </a:xfrm>
          <a:custGeom>
            <a:avLst/>
            <a:gdLst>
              <a:gd name="connsiteX0" fmla="*/ 0 w 2808031"/>
              <a:gd name="connsiteY0" fmla="*/ 0 h 4318882"/>
              <a:gd name="connsiteX1" fmla="*/ 2808031 w 2808031"/>
              <a:gd name="connsiteY1" fmla="*/ 0 h 4318882"/>
              <a:gd name="connsiteX2" fmla="*/ 2808031 w 2808031"/>
              <a:gd name="connsiteY2" fmla="*/ 4318882 h 4318882"/>
              <a:gd name="connsiteX3" fmla="*/ 0 w 2808031"/>
              <a:gd name="connsiteY3" fmla="*/ 4318882 h 4318882"/>
            </a:gdLst>
            <a:ahLst/>
            <a:cxnLst>
              <a:cxn ang="0">
                <a:pos x="connsiteX0" y="connsiteY0"/>
              </a:cxn>
              <a:cxn ang="0">
                <a:pos x="connsiteX1" y="connsiteY1"/>
              </a:cxn>
              <a:cxn ang="0">
                <a:pos x="connsiteX2" y="connsiteY2"/>
              </a:cxn>
              <a:cxn ang="0">
                <a:pos x="connsiteX3" y="connsiteY3"/>
              </a:cxn>
            </a:cxnLst>
            <a:rect l="l" t="t" r="r" b="b"/>
            <a:pathLst>
              <a:path w="2808031" h="4318882">
                <a:moveTo>
                  <a:pt x="0" y="0"/>
                </a:moveTo>
                <a:lnTo>
                  <a:pt x="2808031" y="0"/>
                </a:lnTo>
                <a:lnTo>
                  <a:pt x="2808031" y="4318882"/>
                </a:lnTo>
                <a:lnTo>
                  <a:pt x="0" y="4318882"/>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5" name="Slide Number Placeholder 5">
            <a:extLst>
              <a:ext uri="{FF2B5EF4-FFF2-40B4-BE49-F238E27FC236}">
                <a16:creationId xmlns:a16="http://schemas.microsoft.com/office/drawing/2014/main" id="{55777D6D-53B1-204D-B2CD-D4C04B6E0212}"/>
              </a:ext>
            </a:extLst>
          </p:cNvPr>
          <p:cNvSpPr>
            <a:spLocks noGrp="1"/>
          </p:cNvSpPr>
          <p:nvPr>
            <p:ph type="sldNum" sz="quarter" idx="12"/>
          </p:nvPr>
        </p:nvSpPr>
        <p:spPr>
          <a:xfrm>
            <a:off x="11619536" y="18129"/>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793787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9_Blank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2F6076-1865-4A63-B7EA-4F4583A8D443}"/>
              </a:ext>
            </a:extLst>
          </p:cNvPr>
          <p:cNvSpPr>
            <a:spLocks noGrp="1"/>
          </p:cNvSpPr>
          <p:nvPr>
            <p:ph type="pic" sz="quarter" idx="26" hasCustomPrompt="1"/>
          </p:nvPr>
        </p:nvSpPr>
        <p:spPr>
          <a:xfrm>
            <a:off x="0" y="0"/>
            <a:ext cx="6096001" cy="6858000"/>
          </a:xfrm>
          <a:custGeom>
            <a:avLst/>
            <a:gdLst>
              <a:gd name="connsiteX0" fmla="*/ 0 w 6096001"/>
              <a:gd name="connsiteY0" fmla="*/ 0 h 6858000"/>
              <a:gd name="connsiteX1" fmla="*/ 6096001 w 6096001"/>
              <a:gd name="connsiteY1" fmla="*/ 0 h 6858000"/>
              <a:gd name="connsiteX2" fmla="*/ 6096001 w 6096001"/>
              <a:gd name="connsiteY2" fmla="*/ 6858000 h 6858000"/>
              <a:gd name="connsiteX3" fmla="*/ 0 w 6096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1" h="6858000">
                <a:moveTo>
                  <a:pt x="0" y="0"/>
                </a:moveTo>
                <a:lnTo>
                  <a:pt x="6096001" y="0"/>
                </a:lnTo>
                <a:lnTo>
                  <a:pt x="6096001"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619536" y="0"/>
            <a:ext cx="572464" cy="365125"/>
          </a:xfrm>
          <a:prstGeom prst="rect">
            <a:avLst/>
          </a:prstGeom>
        </p:spPr>
        <p:txBody>
          <a:bodyPr vert="horz" lIns="91440" tIns="45720" rIns="91440" bIns="45720" rtlCol="0" anchor="t"/>
          <a:lstStyle>
            <a:lvl1pPr>
              <a:defRPr lang="en-US" smtClean="0"/>
            </a:lvl1pPr>
          </a:lstStyle>
          <a:p>
            <a:fld id="{3C6DF47B-3BED-4C75-ACAB-4344E1B376FE}" type="slidenum">
              <a:rPr lang="en-CA" smtClean="0"/>
              <a:pPr/>
              <a:t>‹#›</a:t>
            </a:fld>
            <a:endParaRPr lang="en-CA" dirty="0"/>
          </a:p>
        </p:txBody>
      </p:sp>
    </p:spTree>
    <p:extLst>
      <p:ext uri="{BB962C8B-B14F-4D97-AF65-F5344CB8AC3E}">
        <p14:creationId xmlns:p14="http://schemas.microsoft.com/office/powerpoint/2010/main" val="1514098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17BA-6EAA-4D88-B35D-C1F7747805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52DA92-39CF-4E01-B667-BF287913D1B1}"/>
              </a:ext>
            </a:extLst>
          </p:cNvPr>
          <p:cNvSpPr>
            <a:spLocks noGrp="1"/>
          </p:cNvSpPr>
          <p:nvPr>
            <p:ph type="dt" sz="half" idx="10"/>
          </p:nvPr>
        </p:nvSpPr>
        <p:spPr/>
        <p:txBody>
          <a:bodyPr/>
          <a:lstStyle/>
          <a:p>
            <a:fld id="{C1D756B9-C459-2945-8FE4-FC7F5D04FE33}" type="datetime1">
              <a:rPr lang="en-CA" smtClean="0"/>
              <a:t>2023-10-10</a:t>
            </a:fld>
            <a:endParaRPr lang="en-US" dirty="0"/>
          </a:p>
        </p:txBody>
      </p:sp>
      <p:sp>
        <p:nvSpPr>
          <p:cNvPr id="4" name="Footer Placeholder 3">
            <a:extLst>
              <a:ext uri="{FF2B5EF4-FFF2-40B4-BE49-F238E27FC236}">
                <a16:creationId xmlns:a16="http://schemas.microsoft.com/office/drawing/2014/main" id="{9AD4FB57-A60F-41DA-874E-3D4D1069C2EB}"/>
              </a:ext>
            </a:extLst>
          </p:cNvPr>
          <p:cNvSpPr>
            <a:spLocks noGrp="1"/>
          </p:cNvSpPr>
          <p:nvPr>
            <p:ph type="ftr" sz="quarter" idx="11"/>
          </p:nvPr>
        </p:nvSpPr>
        <p:spPr/>
        <p:txBody>
          <a:bodyPr/>
          <a:lstStyle/>
          <a:p>
            <a:endParaRPr lang="en-US" dirty="0"/>
          </a:p>
        </p:txBody>
      </p:sp>
      <p:sp>
        <p:nvSpPr>
          <p:cNvPr id="8" name="Slide Number Placeholder 5">
            <a:extLst>
              <a:ext uri="{FF2B5EF4-FFF2-40B4-BE49-F238E27FC236}">
                <a16:creationId xmlns:a16="http://schemas.microsoft.com/office/drawing/2014/main" id="{4240107A-8807-6941-AEA3-68C759C4E1E9}"/>
              </a:ext>
            </a:extLst>
          </p:cNvPr>
          <p:cNvSpPr>
            <a:spLocks noGrp="1"/>
          </p:cNvSpPr>
          <p:nvPr>
            <p:ph type="sldNum" sz="quarter" idx="12"/>
          </p:nvPr>
        </p:nvSpPr>
        <p:spPr>
          <a:xfrm>
            <a:off x="11619536" y="18129"/>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21249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B3791-0A39-4EFE-938D-8F419CC67DC1}"/>
              </a:ext>
            </a:extLst>
          </p:cNvPr>
          <p:cNvSpPr>
            <a:spLocks noGrp="1"/>
          </p:cNvSpPr>
          <p:nvPr>
            <p:ph type="dt" sz="half" idx="10"/>
          </p:nvPr>
        </p:nvSpPr>
        <p:spPr/>
        <p:txBody>
          <a:bodyPr/>
          <a:lstStyle/>
          <a:p>
            <a:fld id="{FF2EF60F-2856-AD49-B027-85AFD7EE1335}" type="datetime1">
              <a:rPr lang="en-CA" smtClean="0"/>
              <a:t>2023-10-10</a:t>
            </a:fld>
            <a:endParaRPr lang="en-US" dirty="0"/>
          </a:p>
        </p:txBody>
      </p:sp>
      <p:sp>
        <p:nvSpPr>
          <p:cNvPr id="3" name="Footer Placeholder 2">
            <a:extLst>
              <a:ext uri="{FF2B5EF4-FFF2-40B4-BE49-F238E27FC236}">
                <a16:creationId xmlns:a16="http://schemas.microsoft.com/office/drawing/2014/main" id="{1A2F39A4-EAA0-4F31-B165-C29E320B9BE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5393A30A-976F-034A-91D7-027CAE67AF30}"/>
              </a:ext>
            </a:extLst>
          </p:cNvPr>
          <p:cNvSpPr>
            <a:spLocks noGrp="1"/>
          </p:cNvSpPr>
          <p:nvPr>
            <p:ph type="sldNum" sz="quarter" idx="12"/>
          </p:nvPr>
        </p:nvSpPr>
        <p:spPr>
          <a:xfrm>
            <a:off x="11619536" y="18129"/>
            <a:ext cx="572464" cy="365125"/>
          </a:xfrm>
          <a:prstGeom prst="rect">
            <a:avLst/>
          </a:prstGeom>
        </p:spPr>
        <p:txBody>
          <a:bodyPr/>
          <a:lstStyle>
            <a:lvl1pPr>
              <a:defRPr>
                <a:solidFill>
                  <a:schemeClr val="tx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41358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AE58-CA98-4A2F-928F-B592202C8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A6B173-3D38-4FB7-9CFB-06DAE0635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ED48-C7C4-4ECA-AFC8-A0FA78884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C1BB86-6D66-4919-879D-F4568646683D}"/>
              </a:ext>
            </a:extLst>
          </p:cNvPr>
          <p:cNvSpPr>
            <a:spLocks noGrp="1"/>
          </p:cNvSpPr>
          <p:nvPr>
            <p:ph type="dt" sz="half" idx="10"/>
          </p:nvPr>
        </p:nvSpPr>
        <p:spPr/>
        <p:txBody>
          <a:bodyPr/>
          <a:lstStyle/>
          <a:p>
            <a:fld id="{62E3B2BB-1B20-5A4A-B47D-7E8AAD621A97}" type="datetime1">
              <a:rPr lang="en-CA" smtClean="0"/>
              <a:t>2023-10-10</a:t>
            </a:fld>
            <a:endParaRPr lang="en-US" dirty="0"/>
          </a:p>
        </p:txBody>
      </p:sp>
      <p:sp>
        <p:nvSpPr>
          <p:cNvPr id="6" name="Footer Placeholder 5">
            <a:extLst>
              <a:ext uri="{FF2B5EF4-FFF2-40B4-BE49-F238E27FC236}">
                <a16:creationId xmlns:a16="http://schemas.microsoft.com/office/drawing/2014/main" id="{64A2B3BD-BDCF-479E-9D69-625A7A2900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685571-5D44-4A87-8C43-5B5B723E2F11}"/>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16714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579B-9CB2-4B1E-9FAF-40E483B5FC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7EB116-E85A-44B6-8D3C-6021A96DE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F2C32D-FB27-40A2-A06D-139479C01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9AC75-309C-4565-BAA9-3984F8BD5868}"/>
              </a:ext>
            </a:extLst>
          </p:cNvPr>
          <p:cNvSpPr>
            <a:spLocks noGrp="1"/>
          </p:cNvSpPr>
          <p:nvPr>
            <p:ph type="dt" sz="half" idx="10"/>
          </p:nvPr>
        </p:nvSpPr>
        <p:spPr/>
        <p:txBody>
          <a:bodyPr/>
          <a:lstStyle/>
          <a:p>
            <a:fld id="{2271AC96-A941-9742-9523-5A4F6DA9C078}" type="datetime1">
              <a:rPr lang="en-CA" smtClean="0"/>
              <a:t>2023-10-10</a:t>
            </a:fld>
            <a:endParaRPr lang="en-US" dirty="0"/>
          </a:p>
        </p:txBody>
      </p:sp>
      <p:sp>
        <p:nvSpPr>
          <p:cNvPr id="6" name="Footer Placeholder 5">
            <a:extLst>
              <a:ext uri="{FF2B5EF4-FFF2-40B4-BE49-F238E27FC236}">
                <a16:creationId xmlns:a16="http://schemas.microsoft.com/office/drawing/2014/main" id="{55E88812-1BBB-476C-8CFE-CFC986E3F7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677B69-861C-4B19-99B3-745F6E7E8654}"/>
              </a:ext>
            </a:extLst>
          </p:cNvPr>
          <p:cNvSpPr>
            <a:spLocks noGrp="1"/>
          </p:cNvSpPr>
          <p:nvPr>
            <p:ph type="sldNum" sz="quarter" idx="12"/>
          </p:nvPr>
        </p:nvSpPr>
        <p:spPr>
          <a:xfrm>
            <a:off x="11565215" y="285184"/>
            <a:ext cx="572464" cy="365125"/>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9948933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C8994-A3B1-463A-99D3-3CCEDE20DED4}"/>
              </a:ext>
            </a:extLst>
          </p:cNvPr>
          <p:cNvSpPr>
            <a:spLocks noGrp="1"/>
          </p:cNvSpPr>
          <p:nvPr>
            <p:ph type="title"/>
          </p:nvPr>
        </p:nvSpPr>
        <p:spPr>
          <a:xfrm>
            <a:off x="730048" y="697677"/>
            <a:ext cx="10515600" cy="59093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FAF9824-67CF-4534-B152-978BF662DF56}"/>
              </a:ext>
            </a:extLst>
          </p:cNvPr>
          <p:cNvSpPr>
            <a:spLocks noGrp="1"/>
          </p:cNvSpPr>
          <p:nvPr>
            <p:ph type="body" idx="1"/>
          </p:nvPr>
        </p:nvSpPr>
        <p:spPr>
          <a:xfrm>
            <a:off x="720216" y="145199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29E97-98DE-452D-BBEF-4B9720884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53ED5-DC8E-7146-BC57-6C063AB7161C}" type="datetime1">
              <a:rPr lang="en-CA" smtClean="0"/>
              <a:t>2023-10-10</a:t>
            </a:fld>
            <a:endParaRPr lang="en-US" dirty="0"/>
          </a:p>
        </p:txBody>
      </p:sp>
      <p:sp>
        <p:nvSpPr>
          <p:cNvPr id="5" name="Footer Placeholder 4">
            <a:extLst>
              <a:ext uri="{FF2B5EF4-FFF2-40B4-BE49-F238E27FC236}">
                <a16:creationId xmlns:a16="http://schemas.microsoft.com/office/drawing/2014/main" id="{842902E2-34FB-4B44-B402-5B78BC3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grpSp>
        <p:nvGrpSpPr>
          <p:cNvPr id="18" name="Group 17">
            <a:extLst>
              <a:ext uri="{FF2B5EF4-FFF2-40B4-BE49-F238E27FC236}">
                <a16:creationId xmlns:a16="http://schemas.microsoft.com/office/drawing/2014/main" id="{2FACD6A3-258F-AE46-91E7-CCDF7681413D}"/>
              </a:ext>
            </a:extLst>
          </p:cNvPr>
          <p:cNvGrpSpPr/>
          <p:nvPr userDrawn="1"/>
        </p:nvGrpSpPr>
        <p:grpSpPr>
          <a:xfrm>
            <a:off x="10912530" y="6128416"/>
            <a:ext cx="1058562" cy="492443"/>
            <a:chOff x="10912530" y="6128416"/>
            <a:chExt cx="1058562" cy="492443"/>
          </a:xfrm>
        </p:grpSpPr>
        <p:pic>
          <p:nvPicPr>
            <p:cNvPr id="17" name="Picture 16" descr="A blue and black sign with a hammer&#10;&#10;Description automatically generated">
              <a:extLst>
                <a:ext uri="{FF2B5EF4-FFF2-40B4-BE49-F238E27FC236}">
                  <a16:creationId xmlns:a16="http://schemas.microsoft.com/office/drawing/2014/main" id="{4B9659EF-5B48-F047-9754-FD5F545A88A3}"/>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10912530" y="6173022"/>
              <a:ext cx="378850" cy="345174"/>
            </a:xfrm>
            <a:prstGeom prst="rect">
              <a:avLst/>
            </a:prstGeom>
          </p:spPr>
        </p:pic>
        <p:sp>
          <p:nvSpPr>
            <p:cNvPr id="10" name="TextBox 9">
              <a:extLst>
                <a:ext uri="{FF2B5EF4-FFF2-40B4-BE49-F238E27FC236}">
                  <a16:creationId xmlns:a16="http://schemas.microsoft.com/office/drawing/2014/main" id="{EF6288A1-8471-FE45-B8F6-D7E4FE7DE379}"/>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accent1"/>
                  </a:solidFill>
                  <a:latin typeface="OSWALD " panose="02000506000000020004" pitchFamily="2" charset="0"/>
                </a:rPr>
                <a:t>PAAS</a:t>
              </a:r>
              <a:endParaRPr lang="en-US" sz="1050" dirty="0">
                <a:solidFill>
                  <a:schemeClr val="accent1"/>
                </a:solidFill>
                <a:latin typeface="OSWALD " panose="02000506000000020004" pitchFamily="2" charset="0"/>
              </a:endParaRPr>
            </a:p>
          </p:txBody>
        </p:sp>
      </p:grpSp>
      <p:sp>
        <p:nvSpPr>
          <p:cNvPr id="12" name="Slide Number Placeholder 5">
            <a:extLst>
              <a:ext uri="{FF2B5EF4-FFF2-40B4-BE49-F238E27FC236}">
                <a16:creationId xmlns:a16="http://schemas.microsoft.com/office/drawing/2014/main" id="{2F2DF5F8-8215-084C-A5BA-EDC200CFDE2A}"/>
              </a:ext>
            </a:extLst>
          </p:cNvPr>
          <p:cNvSpPr>
            <a:spLocks noGrp="1"/>
          </p:cNvSpPr>
          <p:nvPr>
            <p:ph type="sldNum" sz="quarter" idx="4"/>
          </p:nvPr>
        </p:nvSpPr>
        <p:spPr>
          <a:xfrm>
            <a:off x="11619536" y="18129"/>
            <a:ext cx="572464" cy="365125"/>
          </a:xfrm>
          <a:prstGeom prst="rect">
            <a:avLst/>
          </a:prstGeom>
        </p:spPr>
        <p:txBody>
          <a:bodyPr/>
          <a:lstStyle>
            <a:lvl1pPr algn="r">
              <a:defRPr sz="1100">
                <a:solidFill>
                  <a:schemeClr val="tx1"/>
                </a:solidFill>
                <a:latin typeface="Calibri" panose="020F0502020204030204" pitchFamily="34" charset="0"/>
                <a:cs typeface="Calibri" panose="020F0502020204030204" pitchFamily="34" charset="0"/>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018690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 id="2147483816" r:id="rId41"/>
    <p:sldLayoutId id="2147483817" r:id="rId42"/>
    <p:sldLayoutId id="2147483818" r:id="rId43"/>
    <p:sldLayoutId id="2147483819" r:id="rId44"/>
    <p:sldLayoutId id="2147483820" r:id="rId45"/>
    <p:sldLayoutId id="2147483865" r:id="rId46"/>
    <p:sldLayoutId id="2147483958" r:id="rId47"/>
    <p:sldLayoutId id="2147483957" r:id="rId48"/>
    <p:sldLayoutId id="2147483866" r:id="rId49"/>
    <p:sldLayoutId id="2147483882" r:id="rId50"/>
    <p:sldLayoutId id="2147483952" r:id="rId51"/>
    <p:sldLayoutId id="2147483955" r:id="rId52"/>
    <p:sldLayoutId id="2147483959" r:id="rId53"/>
    <p:sldLayoutId id="2147483962" r:id="rId54"/>
    <p:sldLayoutId id="2147483964" r:id="rId55"/>
  </p:sldLayoutIdLst>
  <p:hf hdr="0" ftr="0" dt="0"/>
  <p:txStyles>
    <p:titleStyle>
      <a:lvl1pPr algn="l" defTabSz="914400" rtl="0" eaLnBrk="1" latinLnBrk="0" hangingPunct="1">
        <a:lnSpc>
          <a:spcPct val="90000"/>
        </a:lnSpc>
        <a:spcBef>
          <a:spcPct val="0"/>
        </a:spcBef>
        <a:buNone/>
        <a:defRPr sz="3600" b="0" kern="1200">
          <a:solidFill>
            <a:srgbClr val="000000"/>
          </a:solidFill>
          <a:latin typeface="OSWALD " panose="02000506000000020004"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rgbClr val="00000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00000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00000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00000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chart" Target="../charts/chart3.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hyperlink" Target="https://mem.gob.gt/derecho-minero-escoba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jpeg"/><Relationship Id="rId2" Type="http://schemas.openxmlformats.org/officeDocument/2006/relationships/notesSlide" Target="../notesSlides/notesSlide1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microsoft.com/office/2007/relationships/hdphoto" Target="../media/hdphoto1.wdp"/><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7.xml"/><Relationship Id="rId1" Type="http://schemas.openxmlformats.org/officeDocument/2006/relationships/tags" Target="../tags/tag5.xml"/><Relationship Id="rId6" Type="http://schemas.openxmlformats.org/officeDocument/2006/relationships/image" Target="../media/image43.png"/><Relationship Id="rId5" Type="http://schemas.openxmlformats.org/officeDocument/2006/relationships/chart" Target="../charts/chart9.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7.xml"/><Relationship Id="rId1" Type="http://schemas.openxmlformats.org/officeDocument/2006/relationships/tags" Target="../tags/tag6.xml"/><Relationship Id="rId6" Type="http://schemas.openxmlformats.org/officeDocument/2006/relationships/chart" Target="../charts/chart10.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7.xml"/><Relationship Id="rId6" Type="http://schemas.openxmlformats.org/officeDocument/2006/relationships/chart" Target="../charts/chart11.xml"/><Relationship Id="rId5" Type="http://schemas.openxmlformats.org/officeDocument/2006/relationships/image" Target="../media/image47.png"/><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7.xml"/><Relationship Id="rId1" Type="http://schemas.openxmlformats.org/officeDocument/2006/relationships/tags" Target="../tags/tag8.xml"/><Relationship Id="rId6" Type="http://schemas.openxmlformats.org/officeDocument/2006/relationships/image" Target="../media/image49.png"/><Relationship Id="rId5" Type="http://schemas.openxmlformats.org/officeDocument/2006/relationships/chart" Target="../charts/chart1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7.xml"/><Relationship Id="rId1" Type="http://schemas.openxmlformats.org/officeDocument/2006/relationships/tags" Target="../tags/tag9.xml"/><Relationship Id="rId6" Type="http://schemas.openxmlformats.org/officeDocument/2006/relationships/image" Target="../media/image51.png"/><Relationship Id="rId5" Type="http://schemas.openxmlformats.org/officeDocument/2006/relationships/chart" Target="../charts/chart13.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7.xml"/><Relationship Id="rId1" Type="http://schemas.openxmlformats.org/officeDocument/2006/relationships/tags" Target="../tags/tag10.xml"/><Relationship Id="rId6" Type="http://schemas.openxmlformats.org/officeDocument/2006/relationships/chart" Target="../charts/chart14.xml"/><Relationship Id="rId5" Type="http://schemas.openxmlformats.org/officeDocument/2006/relationships/image" Target="../media/image53.jp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7.xml"/><Relationship Id="rId1" Type="http://schemas.openxmlformats.org/officeDocument/2006/relationships/tags" Target="../tags/tag11.xml"/><Relationship Id="rId5" Type="http://schemas.openxmlformats.org/officeDocument/2006/relationships/chart" Target="../charts/chart15.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7.xml"/><Relationship Id="rId1" Type="http://schemas.openxmlformats.org/officeDocument/2006/relationships/tags" Target="../tags/tag12.xml"/><Relationship Id="rId5" Type="http://schemas.openxmlformats.org/officeDocument/2006/relationships/chart" Target="../charts/chart16.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tags" Target="../tags/tag13.xml"/><Relationship Id="rId6" Type="http://schemas.openxmlformats.org/officeDocument/2006/relationships/chart" Target="../charts/chart17.xml"/><Relationship Id="rId5" Type="http://schemas.openxmlformats.org/officeDocument/2006/relationships/image" Target="../media/image57.jpg"/><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7.xml"/><Relationship Id="rId1" Type="http://schemas.openxmlformats.org/officeDocument/2006/relationships/tags" Target="../tags/tag14.xml"/><Relationship Id="rId6" Type="http://schemas.openxmlformats.org/officeDocument/2006/relationships/chart" Target="../charts/chart18.xml"/><Relationship Id="rId5" Type="http://schemas.openxmlformats.org/officeDocument/2006/relationships/image" Target="../media/image58.jpg"/><Relationship Id="rId4" Type="http://schemas.openxmlformats.org/officeDocument/2006/relationships/image" Target="../media/image56.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7.xml"/><Relationship Id="rId1" Type="http://schemas.openxmlformats.org/officeDocument/2006/relationships/tags" Target="../tags/tag15.xml"/><Relationship Id="rId6" Type="http://schemas.openxmlformats.org/officeDocument/2006/relationships/chart" Target="../charts/chart19.xml"/><Relationship Id="rId5" Type="http://schemas.openxmlformats.org/officeDocument/2006/relationships/image" Target="../media/image60.jpg"/><Relationship Id="rId4" Type="http://schemas.openxmlformats.org/officeDocument/2006/relationships/image" Target="../media/image59.jp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47.xml"/><Relationship Id="rId5" Type="http://schemas.openxmlformats.org/officeDocument/2006/relationships/hyperlink" Target="http://www.sedar.com/" TargetMode="Externa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7.xml"/><Relationship Id="rId1" Type="http://schemas.openxmlformats.org/officeDocument/2006/relationships/tags" Target="../tags/tag16.xml"/><Relationship Id="rId5" Type="http://schemas.openxmlformats.org/officeDocument/2006/relationships/image" Target="../media/image59.jp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50.xml"/><Relationship Id="rId5" Type="http://schemas.openxmlformats.org/officeDocument/2006/relationships/image" Target="../media/image66.jpeg"/><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B56D7E2F-233E-4DB5-B028-8BD67B7FBE5C}"/>
              </a:ext>
            </a:extLst>
          </p:cNvPr>
          <p:cNvSpPr>
            <a:spLocks/>
          </p:cNvSpPr>
          <p:nvPr/>
        </p:nvSpPr>
        <p:spPr bwMode="auto">
          <a:xfrm>
            <a:off x="9565603" y="2269924"/>
            <a:ext cx="2734835" cy="4588076"/>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AD6408C3-4AF7-4604-9130-17A5D107314C}"/>
              </a:ext>
            </a:extLst>
          </p:cNvPr>
          <p:cNvSpPr>
            <a:spLocks/>
          </p:cNvSpPr>
          <p:nvPr/>
        </p:nvSpPr>
        <p:spPr bwMode="auto">
          <a:xfrm>
            <a:off x="8747236" y="2305887"/>
            <a:ext cx="2626397" cy="4545002"/>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85" name="Group 84">
            <a:extLst>
              <a:ext uri="{FF2B5EF4-FFF2-40B4-BE49-F238E27FC236}">
                <a16:creationId xmlns:a16="http://schemas.microsoft.com/office/drawing/2014/main" id="{319AFEB4-F09A-4C41-86F7-D2A31A1D156E}"/>
              </a:ext>
            </a:extLst>
          </p:cNvPr>
          <p:cNvGrpSpPr/>
          <p:nvPr/>
        </p:nvGrpSpPr>
        <p:grpSpPr>
          <a:xfrm>
            <a:off x="0" y="0"/>
            <a:ext cx="5389417" cy="6859792"/>
            <a:chOff x="0" y="0"/>
            <a:chExt cx="6375636" cy="6859792"/>
          </a:xfrm>
        </p:grpSpPr>
        <p:sp>
          <p:nvSpPr>
            <p:cNvPr id="13" name="Freeform: Shape 12">
              <a:extLst>
                <a:ext uri="{FF2B5EF4-FFF2-40B4-BE49-F238E27FC236}">
                  <a16:creationId xmlns:a16="http://schemas.microsoft.com/office/drawing/2014/main" id="{F08E1E95-3393-48C0-8F01-8A44DD3B7914}"/>
                </a:ext>
              </a:extLst>
            </p:cNvPr>
            <p:cNvSpPr>
              <a:spLocks/>
            </p:cNvSpPr>
            <p:nvPr/>
          </p:nvSpPr>
          <p:spPr bwMode="auto">
            <a:xfrm>
              <a:off x="0" y="0"/>
              <a:ext cx="6270638" cy="6859792"/>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gradFill>
              <a:gsLst>
                <a:gs pos="100000">
                  <a:schemeClr val="accent2">
                    <a:alpha val="49000"/>
                  </a:schemeClr>
                </a:gs>
                <a:gs pos="0">
                  <a:schemeClr val="accent1"/>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5" name="Freeform 15">
              <a:extLst>
                <a:ext uri="{FF2B5EF4-FFF2-40B4-BE49-F238E27FC236}">
                  <a16:creationId xmlns:a16="http://schemas.microsoft.com/office/drawing/2014/main" id="{82905573-FC0B-4E06-A6D1-6F2964331282}"/>
                </a:ext>
              </a:extLst>
            </p:cNvPr>
            <p:cNvSpPr>
              <a:spLocks/>
            </p:cNvSpPr>
            <p:nvPr/>
          </p:nvSpPr>
          <p:spPr bwMode="auto">
            <a:xfrm>
              <a:off x="4546061" y="4452"/>
              <a:ext cx="1829575" cy="6855340"/>
            </a:xfrm>
            <a:custGeom>
              <a:avLst/>
              <a:gdLst>
                <a:gd name="T0" fmla="*/ 322 w 396"/>
                <a:gd name="T1" fmla="*/ 1021 h 1484"/>
                <a:gd name="T2" fmla="*/ 0 w 396"/>
                <a:gd name="T3" fmla="*/ 1484 h 1484"/>
                <a:gd name="T4" fmla="*/ 91 w 396"/>
                <a:gd name="T5" fmla="*/ 1484 h 1484"/>
                <a:gd name="T6" fmla="*/ 353 w 396"/>
                <a:gd name="T7" fmla="*/ 1028 h 1484"/>
                <a:gd name="T8" fmla="*/ 368 w 396"/>
                <a:gd name="T9" fmla="*/ 814 h 1484"/>
                <a:gd name="T10" fmla="*/ 45 w 396"/>
                <a:gd name="T11" fmla="*/ 0 h 1484"/>
                <a:gd name="T12" fmla="*/ 34 w 396"/>
                <a:gd name="T13" fmla="*/ 0 h 1484"/>
                <a:gd name="T14" fmla="*/ 347 w 396"/>
                <a:gd name="T15" fmla="*/ 815 h 1484"/>
                <a:gd name="T16" fmla="*/ 322 w 396"/>
                <a:gd name="T17" fmla="*/ 102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1484">
                  <a:moveTo>
                    <a:pt x="322" y="1021"/>
                  </a:moveTo>
                  <a:cubicBezTo>
                    <a:pt x="0" y="1484"/>
                    <a:pt x="0" y="1484"/>
                    <a:pt x="0" y="1484"/>
                  </a:cubicBezTo>
                  <a:cubicBezTo>
                    <a:pt x="91" y="1484"/>
                    <a:pt x="91" y="1484"/>
                    <a:pt x="91" y="1484"/>
                  </a:cubicBezTo>
                  <a:cubicBezTo>
                    <a:pt x="353" y="1028"/>
                    <a:pt x="353" y="1028"/>
                    <a:pt x="353" y="1028"/>
                  </a:cubicBezTo>
                  <a:cubicBezTo>
                    <a:pt x="391" y="963"/>
                    <a:pt x="396" y="884"/>
                    <a:pt x="368" y="814"/>
                  </a:cubicBezTo>
                  <a:cubicBezTo>
                    <a:pt x="45" y="0"/>
                    <a:pt x="45" y="0"/>
                    <a:pt x="45" y="0"/>
                  </a:cubicBezTo>
                  <a:cubicBezTo>
                    <a:pt x="34" y="0"/>
                    <a:pt x="34" y="0"/>
                    <a:pt x="34" y="0"/>
                  </a:cubicBezTo>
                  <a:cubicBezTo>
                    <a:pt x="347" y="815"/>
                    <a:pt x="347" y="815"/>
                    <a:pt x="347" y="815"/>
                  </a:cubicBezTo>
                  <a:cubicBezTo>
                    <a:pt x="373" y="883"/>
                    <a:pt x="364" y="960"/>
                    <a:pt x="322" y="10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 name="Freeform 16">
            <a:extLst>
              <a:ext uri="{FF2B5EF4-FFF2-40B4-BE49-F238E27FC236}">
                <a16:creationId xmlns:a16="http://schemas.microsoft.com/office/drawing/2014/main" id="{764B5BF1-36D6-424B-86DA-3B03F130112D}"/>
              </a:ext>
            </a:extLst>
          </p:cNvPr>
          <p:cNvSpPr>
            <a:spLocks/>
          </p:cNvSpPr>
          <p:nvPr/>
        </p:nvSpPr>
        <p:spPr bwMode="auto">
          <a:xfrm>
            <a:off x="4962277" y="4452"/>
            <a:ext cx="1497937" cy="3761534"/>
          </a:xfrm>
          <a:custGeom>
            <a:avLst/>
            <a:gdLst>
              <a:gd name="T0" fmla="*/ 673 w 673"/>
              <a:gd name="T1" fmla="*/ 1690 h 1690"/>
              <a:gd name="T2" fmla="*/ 0 w 673"/>
              <a:gd name="T3" fmla="*/ 0 h 1690"/>
              <a:gd name="T4" fmla="*/ 673 w 673"/>
              <a:gd name="T5" fmla="*/ 1690 h 1690"/>
            </a:gdLst>
            <a:ahLst/>
            <a:cxnLst>
              <a:cxn ang="0">
                <a:pos x="T0" y="T1"/>
              </a:cxn>
              <a:cxn ang="0">
                <a:pos x="T2" y="T3"/>
              </a:cxn>
              <a:cxn ang="0">
                <a:pos x="T4" y="T5"/>
              </a:cxn>
            </a:cxnLst>
            <a:rect l="0" t="0" r="r" b="b"/>
            <a:pathLst>
              <a:path w="673" h="1690">
                <a:moveTo>
                  <a:pt x="673" y="1690"/>
                </a:moveTo>
                <a:lnTo>
                  <a:pt x="0" y="0"/>
                </a:lnTo>
                <a:lnTo>
                  <a:pt x="673" y="169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0">
            <a:extLst>
              <a:ext uri="{FF2B5EF4-FFF2-40B4-BE49-F238E27FC236}">
                <a16:creationId xmlns:a16="http://schemas.microsoft.com/office/drawing/2014/main" id="{FCEA7884-4AE1-4E4A-8D79-585815FF4531}"/>
              </a:ext>
            </a:extLst>
          </p:cNvPr>
          <p:cNvSpPr>
            <a:spLocks noEditPoints="1"/>
          </p:cNvSpPr>
          <p:nvPr/>
        </p:nvSpPr>
        <p:spPr bwMode="auto">
          <a:xfrm>
            <a:off x="4503771" y="4452"/>
            <a:ext cx="758985" cy="1898574"/>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close/>
                <a:moveTo>
                  <a:pt x="0" y="0"/>
                </a:moveTo>
                <a:lnTo>
                  <a:pt x="0" y="0"/>
                </a:lnTo>
                <a:lnTo>
                  <a:pt x="0" y="0"/>
                </a:lnTo>
                <a:lnTo>
                  <a:pt x="0" y="0"/>
                </a:lnTo>
                <a:close/>
              </a:path>
            </a:pathLst>
          </a:custGeom>
          <a:solidFill>
            <a:srgbClr val="5768A9"/>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21">
            <a:extLst>
              <a:ext uri="{FF2B5EF4-FFF2-40B4-BE49-F238E27FC236}">
                <a16:creationId xmlns:a16="http://schemas.microsoft.com/office/drawing/2014/main" id="{1C956926-A4E2-4F12-A116-1302DCFC4817}"/>
              </a:ext>
            </a:extLst>
          </p:cNvPr>
          <p:cNvSpPr>
            <a:spLocks noEditPoints="1"/>
          </p:cNvSpPr>
          <p:nvPr/>
        </p:nvSpPr>
        <p:spPr bwMode="auto">
          <a:xfrm>
            <a:off x="4503771" y="4452"/>
            <a:ext cx="758985" cy="1898574"/>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moveTo>
                  <a:pt x="0" y="0"/>
                </a:moveTo>
                <a:lnTo>
                  <a:pt x="0" y="0"/>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TextBox 80">
            <a:extLst>
              <a:ext uri="{FF2B5EF4-FFF2-40B4-BE49-F238E27FC236}">
                <a16:creationId xmlns:a16="http://schemas.microsoft.com/office/drawing/2014/main" id="{C6AAAEDA-1EF1-4F8F-B309-BA6F7C6F604E}"/>
              </a:ext>
            </a:extLst>
          </p:cNvPr>
          <p:cNvSpPr txBox="1"/>
          <p:nvPr/>
        </p:nvSpPr>
        <p:spPr>
          <a:xfrm>
            <a:off x="650511" y="3512046"/>
            <a:ext cx="4735857" cy="978729"/>
          </a:xfrm>
          <a:prstGeom prst="rect">
            <a:avLst/>
          </a:prstGeom>
          <a:noFill/>
        </p:spPr>
        <p:txBody>
          <a:bodyPr wrap="square" rtlCol="0">
            <a:spAutoFit/>
          </a:bodyPr>
          <a:lstStyle/>
          <a:p>
            <a:pPr algn="l">
              <a:lnSpc>
                <a:spcPct val="90000"/>
              </a:lnSpc>
            </a:pPr>
            <a:r>
              <a:rPr lang="en-US" sz="3200" dirty="0">
                <a:solidFill>
                  <a:schemeClr val="bg1"/>
                </a:solidFill>
                <a:latin typeface="OSWALD " panose="02000506000000020004" pitchFamily="2" charset="0"/>
              </a:rPr>
              <a:t>THE WORLD’S PREMIER SILVER MINING COMPANY</a:t>
            </a:r>
          </a:p>
        </p:txBody>
      </p:sp>
      <p:cxnSp>
        <p:nvCxnSpPr>
          <p:cNvPr id="82" name="Straight Connector 81">
            <a:extLst>
              <a:ext uri="{FF2B5EF4-FFF2-40B4-BE49-F238E27FC236}">
                <a16:creationId xmlns:a16="http://schemas.microsoft.com/office/drawing/2014/main" id="{C49ABB6C-C8B6-4A78-A899-C6492433859A}"/>
              </a:ext>
            </a:extLst>
          </p:cNvPr>
          <p:cNvCxnSpPr/>
          <p:nvPr/>
        </p:nvCxnSpPr>
        <p:spPr>
          <a:xfrm>
            <a:off x="737069" y="5307059"/>
            <a:ext cx="590026"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1D6EDF8-6FB4-B849-9BF0-BDA9142441F7}"/>
              </a:ext>
            </a:extLst>
          </p:cNvPr>
          <p:cNvSpPr/>
          <p:nvPr/>
        </p:nvSpPr>
        <p:spPr>
          <a:xfrm>
            <a:off x="737069" y="4715573"/>
            <a:ext cx="3203995" cy="34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30">
            <a:extLst>
              <a:ext uri="{FF2B5EF4-FFF2-40B4-BE49-F238E27FC236}">
                <a16:creationId xmlns:a16="http://schemas.microsoft.com/office/drawing/2014/main" id="{30CA96E6-0767-0544-896A-1D9C87ACB09A}"/>
              </a:ext>
            </a:extLst>
          </p:cNvPr>
          <p:cNvSpPr/>
          <p:nvPr/>
        </p:nvSpPr>
        <p:spPr>
          <a:xfrm>
            <a:off x="868151" y="4761293"/>
            <a:ext cx="2940271" cy="220701"/>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INVESTOR PRESENTATION</a:t>
            </a:r>
            <a:r>
              <a:rPr lang="en-US" sz="1200" dirty="0">
                <a:solidFill>
                  <a:schemeClr val="accent4"/>
                </a:solidFill>
                <a:latin typeface="Calibri" panose="020F0502020204030204" pitchFamily="34" charset="0"/>
                <a:cs typeface="Calibri" panose="020F0502020204030204" pitchFamily="34" charset="0"/>
              </a:rPr>
              <a:t> </a:t>
            </a:r>
            <a:r>
              <a:rPr lang="en-US" sz="1200" dirty="0">
                <a:solidFill>
                  <a:schemeClr val="accent5"/>
                </a:solidFill>
                <a:latin typeface="Calibri" panose="020F0502020204030204" pitchFamily="34" charset="0"/>
                <a:cs typeface="Calibri" panose="020F0502020204030204" pitchFamily="34" charset="0"/>
              </a:rPr>
              <a:t> //  </a:t>
            </a:r>
            <a:r>
              <a:rPr lang="en-US" sz="1200" dirty="0">
                <a:solidFill>
                  <a:schemeClr val="bg1"/>
                </a:solidFill>
                <a:latin typeface="Calibri" panose="020F0502020204030204" pitchFamily="34" charset="0"/>
                <a:cs typeface="Calibri" panose="020F0502020204030204" pitchFamily="34" charset="0"/>
              </a:rPr>
              <a:t>FEBRUARY 2023</a:t>
            </a:r>
          </a:p>
        </p:txBody>
      </p:sp>
      <p:sp>
        <p:nvSpPr>
          <p:cNvPr id="23" name="TextBox 22">
            <a:extLst>
              <a:ext uri="{FF2B5EF4-FFF2-40B4-BE49-F238E27FC236}">
                <a16:creationId xmlns:a16="http://schemas.microsoft.com/office/drawing/2014/main" id="{0AB9B2C9-F98B-5748-945F-6EB5E8C71CBE}"/>
              </a:ext>
            </a:extLst>
          </p:cNvPr>
          <p:cNvSpPr txBox="1"/>
          <p:nvPr/>
        </p:nvSpPr>
        <p:spPr>
          <a:xfrm>
            <a:off x="10163139" y="5903101"/>
            <a:ext cx="1740989" cy="707886"/>
          </a:xfrm>
          <a:prstGeom prst="rect">
            <a:avLst/>
          </a:prstGeom>
          <a:noFill/>
        </p:spPr>
        <p:txBody>
          <a:bodyPr wrap="square" rtlCol="0">
            <a:spAutoFit/>
          </a:bodyPr>
          <a:lstStyle/>
          <a:p>
            <a:pPr algn="r"/>
            <a:r>
              <a:rPr lang="en-US" sz="2000" dirty="0">
                <a:solidFill>
                  <a:schemeClr val="accent5"/>
                </a:solidFill>
                <a:latin typeface="OSWALD " panose="02000506000000020004" pitchFamily="2" charset="0"/>
              </a:rPr>
              <a:t>NASDAQ: </a:t>
            </a:r>
            <a:r>
              <a:rPr lang="en-US" sz="2000" dirty="0">
                <a:solidFill>
                  <a:schemeClr val="bg1"/>
                </a:solidFill>
                <a:latin typeface="OSWALD " panose="02000506000000020004" pitchFamily="2" charset="0"/>
              </a:rPr>
              <a:t>PAAS</a:t>
            </a:r>
          </a:p>
          <a:p>
            <a:pPr algn="r"/>
            <a:r>
              <a:rPr lang="en-US" sz="2000" dirty="0">
                <a:solidFill>
                  <a:schemeClr val="accent5"/>
                </a:solidFill>
                <a:latin typeface="OSWALD " panose="02000506000000020004" pitchFamily="2" charset="0"/>
              </a:rPr>
              <a:t>TSX: </a:t>
            </a:r>
            <a:r>
              <a:rPr lang="en-US" sz="2000" dirty="0">
                <a:solidFill>
                  <a:schemeClr val="bg1"/>
                </a:solidFill>
                <a:latin typeface="OSWALD " panose="02000506000000020004" pitchFamily="2" charset="0"/>
              </a:rPr>
              <a:t>PAAS</a:t>
            </a:r>
          </a:p>
        </p:txBody>
      </p:sp>
      <p:pic>
        <p:nvPicPr>
          <p:cNvPr id="14" name="Picture 13" descr="Logo&#10;&#10;Description automatically generated">
            <a:extLst>
              <a:ext uri="{FF2B5EF4-FFF2-40B4-BE49-F238E27FC236}">
                <a16:creationId xmlns:a16="http://schemas.microsoft.com/office/drawing/2014/main" id="{A9234635-9967-4647-B6A4-24D1733288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51" y="822349"/>
            <a:ext cx="2384033" cy="2091257"/>
          </a:xfrm>
          <a:prstGeom prst="rect">
            <a:avLst/>
          </a:prstGeom>
        </p:spPr>
      </p:pic>
      <p:pic>
        <p:nvPicPr>
          <p:cNvPr id="7" name="Picture Placeholder 6" descr="A picture containing sky, water, outdoor, night&#10;&#10;Description automatically generated">
            <a:extLst>
              <a:ext uri="{FF2B5EF4-FFF2-40B4-BE49-F238E27FC236}">
                <a16:creationId xmlns:a16="http://schemas.microsoft.com/office/drawing/2014/main" id="{6DA0607C-9814-2343-B499-53381D0E3468}"/>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8074" b="7355"/>
          <a:stretch/>
        </p:blipFill>
        <p:spPr>
          <a:xfrm>
            <a:off x="0" y="0"/>
            <a:ext cx="12192000" cy="6858000"/>
          </a:xfrm>
        </p:spPr>
      </p:pic>
      <p:pic>
        <p:nvPicPr>
          <p:cNvPr id="30" name="Picture 29" descr="Logo&#10;&#10;Description automatically generated">
            <a:extLst>
              <a:ext uri="{FF2B5EF4-FFF2-40B4-BE49-F238E27FC236}">
                <a16:creationId xmlns:a16="http://schemas.microsoft.com/office/drawing/2014/main" id="{E7B00FC2-B581-214F-A143-B97460FE3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67" y="1376510"/>
            <a:ext cx="2384033" cy="2091257"/>
          </a:xfrm>
          <a:prstGeom prst="rect">
            <a:avLst/>
          </a:prstGeom>
        </p:spPr>
      </p:pic>
      <p:sp>
        <p:nvSpPr>
          <p:cNvPr id="9" name="Rectangle 8">
            <a:extLst>
              <a:ext uri="{FF2B5EF4-FFF2-40B4-BE49-F238E27FC236}">
                <a16:creationId xmlns:a16="http://schemas.microsoft.com/office/drawing/2014/main" id="{35077402-17BD-B04C-B960-CCEB8E3E9656}"/>
              </a:ext>
            </a:extLst>
          </p:cNvPr>
          <p:cNvSpPr/>
          <p:nvPr/>
        </p:nvSpPr>
        <p:spPr>
          <a:xfrm>
            <a:off x="0" y="6637297"/>
            <a:ext cx="7099858" cy="220703"/>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a:extLst>
              <a:ext uri="{FF2B5EF4-FFF2-40B4-BE49-F238E27FC236}">
                <a16:creationId xmlns:a16="http://schemas.microsoft.com/office/drawing/2014/main" id="{EA8DEB2E-FB0F-1B43-80F9-4613F115E827}"/>
              </a:ext>
            </a:extLst>
          </p:cNvPr>
          <p:cNvSpPr txBox="1"/>
          <p:nvPr/>
        </p:nvSpPr>
        <p:spPr>
          <a:xfrm>
            <a:off x="5459051" y="2199108"/>
            <a:ext cx="6399228" cy="1421928"/>
          </a:xfrm>
          <a:prstGeom prst="rect">
            <a:avLst/>
          </a:prstGeom>
          <a:noFill/>
        </p:spPr>
        <p:txBody>
          <a:bodyPr wrap="square" rtlCol="0">
            <a:spAutoFit/>
          </a:bodyPr>
          <a:lstStyle/>
          <a:p>
            <a:pPr algn="ctr">
              <a:lnSpc>
                <a:spcPct val="90000"/>
              </a:lnSpc>
            </a:pPr>
            <a:r>
              <a:rPr lang="en-US" sz="4800" dirty="0">
                <a:solidFill>
                  <a:srgbClr val="EAEAEA"/>
                </a:solidFill>
                <a:latin typeface="OSWALD " panose="02000506000000020004" pitchFamily="2" charset="0"/>
              </a:rPr>
              <a:t>THE WORLD’S PREMIER SILVER MINING COMPANY</a:t>
            </a:r>
          </a:p>
        </p:txBody>
      </p:sp>
      <p:sp>
        <p:nvSpPr>
          <p:cNvPr id="26" name="TextBox 25">
            <a:extLst>
              <a:ext uri="{FF2B5EF4-FFF2-40B4-BE49-F238E27FC236}">
                <a16:creationId xmlns:a16="http://schemas.microsoft.com/office/drawing/2014/main" id="{1A428B21-18E0-FA48-AE8A-8702674E2BD0}"/>
              </a:ext>
            </a:extLst>
          </p:cNvPr>
          <p:cNvSpPr txBox="1"/>
          <p:nvPr/>
        </p:nvSpPr>
        <p:spPr>
          <a:xfrm>
            <a:off x="10706017" y="365508"/>
            <a:ext cx="1198111" cy="892552"/>
          </a:xfrm>
          <a:prstGeom prst="rect">
            <a:avLst/>
          </a:prstGeom>
          <a:noFill/>
        </p:spPr>
        <p:txBody>
          <a:bodyPr wrap="square" rtlCol="0">
            <a:spAutoFit/>
          </a:bodyPr>
          <a:lstStyle/>
          <a:p>
            <a:r>
              <a:rPr lang="en-US" sz="1600" dirty="0">
                <a:solidFill>
                  <a:schemeClr val="accent5"/>
                </a:solidFill>
                <a:latin typeface="OSWALD " panose="02000506000000020004" pitchFamily="2" charset="0"/>
              </a:rPr>
              <a:t>NYSE </a:t>
            </a:r>
            <a:r>
              <a:rPr lang="en-US" sz="1600" dirty="0">
                <a:solidFill>
                  <a:schemeClr val="accent1"/>
                </a:solidFill>
                <a:latin typeface="OSWALD " panose="02000506000000020004" pitchFamily="2" charset="0"/>
              </a:rPr>
              <a:t> |  </a:t>
            </a:r>
            <a:r>
              <a:rPr lang="en-US" sz="1600" dirty="0">
                <a:solidFill>
                  <a:schemeClr val="accent5"/>
                </a:solidFill>
                <a:latin typeface="OSWALD " panose="02000506000000020004" pitchFamily="2" charset="0"/>
              </a:rPr>
              <a:t>TSX </a:t>
            </a:r>
            <a:r>
              <a:rPr lang="en-US" sz="3600" dirty="0">
                <a:solidFill>
                  <a:schemeClr val="bg1"/>
                </a:solidFill>
                <a:latin typeface="OSWALD " panose="02000506000000020004" pitchFamily="2" charset="0"/>
              </a:rPr>
              <a:t>PAAS</a:t>
            </a:r>
            <a:endParaRPr lang="en-US" sz="2000" dirty="0">
              <a:solidFill>
                <a:schemeClr val="bg1"/>
              </a:solidFill>
              <a:latin typeface="OSWALD " panose="02000506000000020004" pitchFamily="2" charset="0"/>
            </a:endParaRPr>
          </a:p>
        </p:txBody>
      </p:sp>
      <p:sp>
        <p:nvSpPr>
          <p:cNvPr id="32" name="Rectangle 31">
            <a:extLst>
              <a:ext uri="{FF2B5EF4-FFF2-40B4-BE49-F238E27FC236}">
                <a16:creationId xmlns:a16="http://schemas.microsoft.com/office/drawing/2014/main" id="{A99AE51F-1321-1D49-B2CD-6874988CB3F1}"/>
              </a:ext>
            </a:extLst>
          </p:cNvPr>
          <p:cNvSpPr/>
          <p:nvPr/>
        </p:nvSpPr>
        <p:spPr>
          <a:xfrm>
            <a:off x="7099858" y="6231226"/>
            <a:ext cx="5092142" cy="630329"/>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a:extLst>
              <a:ext uri="{FF2B5EF4-FFF2-40B4-BE49-F238E27FC236}">
                <a16:creationId xmlns:a16="http://schemas.microsoft.com/office/drawing/2014/main" id="{EF1EFFEF-3AC4-114A-AA3D-EFB4F12F9A48}"/>
              </a:ext>
            </a:extLst>
          </p:cNvPr>
          <p:cNvSpPr/>
          <p:nvPr/>
        </p:nvSpPr>
        <p:spPr>
          <a:xfrm>
            <a:off x="7099858" y="6228568"/>
            <a:ext cx="5092142" cy="630329"/>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Rectangle 28">
            <a:extLst>
              <a:ext uri="{FF2B5EF4-FFF2-40B4-BE49-F238E27FC236}">
                <a16:creationId xmlns:a16="http://schemas.microsoft.com/office/drawing/2014/main" id="{47AE8D22-B49D-184B-BE06-D532E40D1D3A}"/>
              </a:ext>
            </a:extLst>
          </p:cNvPr>
          <p:cNvSpPr/>
          <p:nvPr/>
        </p:nvSpPr>
        <p:spPr>
          <a:xfrm>
            <a:off x="6802585" y="6416659"/>
            <a:ext cx="4959329" cy="220701"/>
          </a:xfrm>
          <a:prstGeom prst="rect">
            <a:avLst/>
          </a:prstGeom>
        </p:spPr>
        <p:txBody>
          <a:bodyPr wrap="square" lIns="0" tIns="0" rIns="0" bIns="0">
            <a:spAutoFit/>
          </a:bodyPr>
          <a:lstStyle/>
          <a:p>
            <a:pPr algn="r">
              <a:lnSpc>
                <a:spcPct val="130000"/>
              </a:lnSpc>
            </a:pPr>
            <a:r>
              <a:rPr lang="en-US" sz="1200" spc="300" dirty="0">
                <a:solidFill>
                  <a:schemeClr val="bg1"/>
                </a:solidFill>
                <a:latin typeface="Calibri" panose="020F0502020204030204" pitchFamily="34" charset="0"/>
                <a:cs typeface="Calibri" panose="020F0502020204030204" pitchFamily="34" charset="0"/>
              </a:rPr>
              <a:t>INVESTOR PRESENTATION</a:t>
            </a:r>
            <a:r>
              <a:rPr lang="en-US" sz="1200" spc="300" dirty="0">
                <a:solidFill>
                  <a:schemeClr val="accent4"/>
                </a:solidFill>
                <a:latin typeface="Calibri" panose="020F0502020204030204" pitchFamily="34" charset="0"/>
                <a:cs typeface="Calibri" panose="020F0502020204030204" pitchFamily="34" charset="0"/>
              </a:rPr>
              <a:t> </a:t>
            </a:r>
            <a:r>
              <a:rPr lang="en-US" sz="1200" spc="300" dirty="0">
                <a:solidFill>
                  <a:schemeClr val="accent5"/>
                </a:solidFill>
                <a:latin typeface="Calibri" panose="020F0502020204030204" pitchFamily="34" charset="0"/>
                <a:cs typeface="Calibri" panose="020F0502020204030204" pitchFamily="34" charset="0"/>
              </a:rPr>
              <a:t> //  </a:t>
            </a:r>
            <a:r>
              <a:rPr lang="en-US" sz="1200" spc="300" dirty="0">
                <a:solidFill>
                  <a:schemeClr val="bg1"/>
                </a:solidFill>
                <a:latin typeface="Calibri" panose="020F0502020204030204" pitchFamily="34" charset="0"/>
                <a:cs typeface="Calibri" panose="020F0502020204030204" pitchFamily="34" charset="0"/>
              </a:rPr>
              <a:t>OCTOBER 2023</a:t>
            </a:r>
          </a:p>
        </p:txBody>
      </p:sp>
    </p:spTree>
    <p:extLst>
      <p:ext uri="{BB962C8B-B14F-4D97-AF65-F5344CB8AC3E}">
        <p14:creationId xmlns:p14="http://schemas.microsoft.com/office/powerpoint/2010/main" val="4019207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people in a tunnel&#10;&#10;Description automatically generated with low confidence">
            <a:extLst>
              <a:ext uri="{FF2B5EF4-FFF2-40B4-BE49-F238E27FC236}">
                <a16:creationId xmlns:a16="http://schemas.microsoft.com/office/drawing/2014/main" id="{9A1C3AF2-AC85-BA43-8538-0226C4A214CB}"/>
              </a:ext>
            </a:extLst>
          </p:cNvPr>
          <p:cNvPicPr>
            <a:picLocks noGrp="1" noChangeAspect="1"/>
          </p:cNvPicPr>
          <p:nvPr>
            <p:ph type="pic" sz="quarter" idx="26"/>
          </p:nvPr>
        </p:nvPicPr>
        <p:blipFill rotWithShape="1">
          <a:blip r:embed="rId2">
            <a:extLst>
              <a:ext uri="{28A0092B-C50C-407E-A947-70E740481C1C}">
                <a14:useLocalDpi xmlns:a14="http://schemas.microsoft.com/office/drawing/2010/main" val="0"/>
              </a:ext>
            </a:extLst>
          </a:blip>
          <a:srcRect l="11410" t="11088" b="8352"/>
          <a:stretch/>
        </p:blipFill>
        <p:spPr>
          <a:xfrm>
            <a:off x="0" y="-1"/>
            <a:ext cx="5027791" cy="6858000"/>
          </a:xfrm>
        </p:spPr>
      </p:pic>
      <p:sp>
        <p:nvSpPr>
          <p:cNvPr id="8" name="TextBox 7">
            <a:extLst>
              <a:ext uri="{FF2B5EF4-FFF2-40B4-BE49-F238E27FC236}">
                <a16:creationId xmlns:a16="http://schemas.microsoft.com/office/drawing/2014/main" id="{646F68A0-CE3A-45C5-94DC-B2E018A0C0EE}"/>
              </a:ext>
            </a:extLst>
          </p:cNvPr>
          <p:cNvSpPr txBox="1"/>
          <p:nvPr/>
        </p:nvSpPr>
        <p:spPr>
          <a:xfrm>
            <a:off x="5763944" y="1561818"/>
            <a:ext cx="613820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COLORADA SKARN PROJECT</a:t>
            </a:r>
          </a:p>
        </p:txBody>
      </p:sp>
      <p:sp>
        <p:nvSpPr>
          <p:cNvPr id="9" name="Rectangle 8">
            <a:extLst>
              <a:ext uri="{FF2B5EF4-FFF2-40B4-BE49-F238E27FC236}">
                <a16:creationId xmlns:a16="http://schemas.microsoft.com/office/drawing/2014/main" id="{4A2DB520-345E-4051-96CB-B987153A5EC6}"/>
              </a:ext>
            </a:extLst>
          </p:cNvPr>
          <p:cNvSpPr/>
          <p:nvPr/>
        </p:nvSpPr>
        <p:spPr>
          <a:xfrm>
            <a:off x="5777112" y="2971416"/>
            <a:ext cx="5758444" cy="3016210"/>
          </a:xfrm>
          <a:prstGeom prst="rect">
            <a:avLst/>
          </a:prstGeom>
        </p:spPr>
        <p:txBody>
          <a:bodyPr wrap="square" lIns="0" tIns="0" rIns="0" bIns="0">
            <a:spAutoFit/>
          </a:bodyPr>
          <a:lstStyle/>
          <a:p>
            <a:pPr marL="171450" indent="-171450">
              <a:spcBef>
                <a:spcPts val="600"/>
              </a:spcBef>
              <a:buClr>
                <a:schemeClr val="accent1"/>
              </a:buClr>
              <a:buFont typeface="Arial" panose="020B0604020202020204" pitchFamily="34" charset="0"/>
              <a:buChar char="•"/>
            </a:pPr>
            <a:r>
              <a:rPr lang="en-US" sz="1600" dirty="0">
                <a:solidFill>
                  <a:srgbClr val="000000"/>
                </a:solidFill>
                <a:latin typeface="Calibri" panose="020F0502020204030204" pitchFamily="34" charset="0"/>
              </a:rPr>
              <a:t>Completed over 254,000 metres of drilling; higher-grade mineralised zones continue to be encountered in the drill program</a:t>
            </a:r>
          </a:p>
          <a:p>
            <a:pPr marL="171450" indent="-171450">
              <a:spcBef>
                <a:spcPts val="600"/>
              </a:spcBef>
              <a:buClr>
                <a:schemeClr val="accent1"/>
              </a:buClr>
              <a:buFont typeface="Arial" panose="020B0604020202020204" pitchFamily="34" charset="0"/>
              <a:buChar char="•"/>
            </a:pPr>
            <a:r>
              <a:rPr lang="en-CA" sz="1600" dirty="0">
                <a:solidFill>
                  <a:srgbClr val="000000"/>
                </a:solidFill>
                <a:latin typeface="Calibri" panose="020F0502020204030204" pitchFamily="34" charset="0"/>
              </a:rPr>
              <a:t>Skarn footprint of 1,500 metres x 1,100 metres, open in all directions</a:t>
            </a:r>
            <a:endParaRPr lang="en-US" sz="1600" dirty="0">
              <a:solidFill>
                <a:srgbClr val="000000"/>
              </a:solidFill>
              <a:latin typeface="Calibri" panose="020F0502020204030204" pitchFamily="34" charset="0"/>
            </a:endParaRPr>
          </a:p>
          <a:p>
            <a:pPr marL="171450" indent="-171450">
              <a:spcBef>
                <a:spcPts val="600"/>
              </a:spcBef>
              <a:buClr>
                <a:schemeClr val="accent1"/>
              </a:buClr>
              <a:buFont typeface="Arial" panose="020B0604020202020204" pitchFamily="34" charset="0"/>
              <a:buChar char="•"/>
            </a:pPr>
            <a:r>
              <a:rPr lang="en-US" sz="1600" dirty="0">
                <a:solidFill>
                  <a:srgbClr val="000000"/>
                </a:solidFill>
                <a:latin typeface="Calibri" panose="020F0502020204030204" pitchFamily="34" charset="0"/>
              </a:rPr>
              <a:t>Metallurgical tests show positive polymetallic flotation recoveries</a:t>
            </a:r>
          </a:p>
          <a:p>
            <a:pPr marL="171450" indent="-171450">
              <a:spcBef>
                <a:spcPts val="600"/>
              </a:spcBef>
              <a:buClr>
                <a:schemeClr val="accent1"/>
              </a:buClr>
              <a:buFont typeface="Arial" panose="020B0604020202020204" pitchFamily="34" charset="0"/>
              <a:buChar char="•"/>
            </a:pPr>
            <a:r>
              <a:rPr lang="en-US" sz="1600" dirty="0">
                <a:solidFill>
                  <a:srgbClr val="000000"/>
                </a:solidFill>
                <a:latin typeface="Calibri" panose="020F0502020204030204" pitchFamily="34" charset="0"/>
              </a:rPr>
              <a:t>Sub level caving mining method used to develop mining shapes that constrained the mineral resource volume, assuming a $45/</a:t>
            </a:r>
            <a:r>
              <a:rPr lang="en-US" sz="1600" dirty="0" err="1">
                <a:solidFill>
                  <a:srgbClr val="000000"/>
                </a:solidFill>
                <a:latin typeface="Calibri" panose="020F0502020204030204" pitchFamily="34" charset="0"/>
              </a:rPr>
              <a:t>tonne</a:t>
            </a:r>
            <a:r>
              <a:rPr lang="en-US" sz="1600" dirty="0">
                <a:solidFill>
                  <a:srgbClr val="000000"/>
                </a:solidFill>
                <a:latin typeface="Calibri" panose="020F0502020204030204" pitchFamily="34" charset="0"/>
              </a:rPr>
              <a:t> mining, processing and administration operating cost</a:t>
            </a:r>
          </a:p>
          <a:p>
            <a:pPr marL="171450" indent="-171450">
              <a:spcBef>
                <a:spcPts val="600"/>
              </a:spcBef>
              <a:buClr>
                <a:schemeClr val="accent1"/>
              </a:buClr>
              <a:buFont typeface="Arial" panose="020B0604020202020204" pitchFamily="34" charset="0"/>
              <a:buChar char="•"/>
            </a:pPr>
            <a:r>
              <a:rPr lang="en-US" sz="1600" dirty="0">
                <a:solidFill>
                  <a:srgbClr val="000000"/>
                </a:solidFill>
                <a:latin typeface="Calibri" panose="020F0502020204030204" pitchFamily="34" charset="0"/>
              </a:rPr>
              <a:t>Late 2023, aiming to provide an updated technical report for La Colorada, which will contain preliminary economics for the Skarn project</a:t>
            </a:r>
            <a:endParaRPr lang="en-US" sz="16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5777112"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5955693"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ZACATECAS, MEXICO</a:t>
            </a:r>
          </a:p>
        </p:txBody>
      </p:sp>
      <p:sp>
        <p:nvSpPr>
          <p:cNvPr id="3" name="TextBox 2">
            <a:extLst>
              <a:ext uri="{FF2B5EF4-FFF2-40B4-BE49-F238E27FC236}">
                <a16:creationId xmlns:a16="http://schemas.microsoft.com/office/drawing/2014/main" id="{20781939-0A0C-DADA-DDB8-5057A60A8AD3}"/>
              </a:ext>
            </a:extLst>
          </p:cNvPr>
          <p:cNvSpPr txBox="1"/>
          <p:nvPr/>
        </p:nvSpPr>
        <p:spPr>
          <a:xfrm>
            <a:off x="5763944" y="2110026"/>
            <a:ext cx="5582770" cy="584775"/>
          </a:xfrm>
          <a:prstGeom prst="rect">
            <a:avLst/>
          </a:prstGeom>
          <a:noFill/>
        </p:spPr>
        <p:txBody>
          <a:bodyPr wrap="square" rtlCol="0">
            <a:spAutoFit/>
          </a:bodyPr>
          <a:lstStyle/>
          <a:p>
            <a:r>
              <a:rPr lang="en-US" sz="1600" spc="30" dirty="0">
                <a:solidFill>
                  <a:schemeClr val="accent5"/>
                </a:solidFill>
                <a:latin typeface="+mj-lt"/>
              </a:rPr>
              <a:t>// </a:t>
            </a:r>
            <a:r>
              <a:rPr lang="en-US" sz="1600" spc="30" dirty="0">
                <a:solidFill>
                  <a:schemeClr val="accent1"/>
                </a:solidFill>
                <a:latin typeface="+mj-lt"/>
              </a:rPr>
              <a:t>100% owned, large, polymetallic deposit with potential for decades of production</a:t>
            </a:r>
            <a:endParaRPr lang="en-US" sz="1600" spc="30" baseline="30000" dirty="0">
              <a:solidFill>
                <a:schemeClr val="accent1"/>
              </a:solidFill>
              <a:latin typeface="+mj-lt"/>
            </a:endParaRPr>
          </a:p>
        </p:txBody>
      </p:sp>
      <p:sp>
        <p:nvSpPr>
          <p:cNvPr id="18" name="Slide Number Placeholder 5">
            <a:extLst>
              <a:ext uri="{FF2B5EF4-FFF2-40B4-BE49-F238E27FC236}">
                <a16:creationId xmlns:a16="http://schemas.microsoft.com/office/drawing/2014/main" id="{E8CCDD77-2D37-CB4E-9A4A-E97512AD248C}"/>
              </a:ext>
            </a:extLst>
          </p:cNvPr>
          <p:cNvSpPr>
            <a:spLocks noGrp="1"/>
          </p:cNvSpPr>
          <p:nvPr>
            <p:ph type="sldNum" sz="quarter" idx="4"/>
          </p:nvPr>
        </p:nvSpPr>
        <p:spPr>
          <a:xfrm>
            <a:off x="11612294" y="12325"/>
            <a:ext cx="572464" cy="365125"/>
          </a:xfrm>
          <a:prstGeom prst="rect">
            <a:avLst/>
          </a:prstGeom>
        </p:spPr>
        <p:txBody>
          <a:bodyPr vert="horz" lIns="91440" tIns="45720" rIns="91440" bIns="45720" rtlCol="0" anchor="t"/>
          <a:lstStyle>
            <a:lvl1pPr algn="r">
              <a:defRPr sz="1100">
                <a:solidFill>
                  <a:srgbClr val="000000"/>
                </a:solidFill>
                <a:latin typeface="Calibri" panose="020F0502020204030204" pitchFamily="34" charset="0"/>
                <a:cs typeface="Calibri" panose="020F0502020204030204" pitchFamily="34" charset="0"/>
              </a:defRPr>
            </a:lvl1pPr>
          </a:lstStyle>
          <a:p>
            <a:fld id="{3C6DF47B-3BED-4C75-ACAB-4344E1B376FE}" type="slidenum">
              <a:rPr lang="en-US" smtClean="0">
                <a:solidFill>
                  <a:schemeClr val="bg1"/>
                </a:solidFill>
              </a:rPr>
              <a:pPr/>
              <a:t>10</a:t>
            </a:fld>
            <a:endParaRPr lang="en-US" dirty="0">
              <a:solidFill>
                <a:schemeClr val="bg1"/>
              </a:solidFill>
            </a:endParaRPr>
          </a:p>
        </p:txBody>
      </p:sp>
      <p:sp>
        <p:nvSpPr>
          <p:cNvPr id="19" name="Rectangle 18">
            <a:extLst>
              <a:ext uri="{FF2B5EF4-FFF2-40B4-BE49-F238E27FC236}">
                <a16:creationId xmlns:a16="http://schemas.microsoft.com/office/drawing/2014/main" id="{8647A163-E794-C549-ADC6-E9A69CDC036F}"/>
              </a:ext>
            </a:extLst>
          </p:cNvPr>
          <p:cNvSpPr/>
          <p:nvPr/>
        </p:nvSpPr>
        <p:spPr>
          <a:xfrm>
            <a:off x="0" y="6264242"/>
            <a:ext cx="5777112" cy="593758"/>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a:extLst>
              <a:ext uri="{FF2B5EF4-FFF2-40B4-BE49-F238E27FC236}">
                <a16:creationId xmlns:a16="http://schemas.microsoft.com/office/drawing/2014/main" id="{BBC0A139-6DCC-7F41-BC53-DA2554CD724A}"/>
              </a:ext>
            </a:extLst>
          </p:cNvPr>
          <p:cNvSpPr/>
          <p:nvPr/>
        </p:nvSpPr>
        <p:spPr>
          <a:xfrm>
            <a:off x="0" y="5756981"/>
            <a:ext cx="5027791" cy="1101018"/>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2195436B-1E48-2F4C-9610-23C30CC23E19}"/>
              </a:ext>
            </a:extLst>
          </p:cNvPr>
          <p:cNvSpPr/>
          <p:nvPr/>
        </p:nvSpPr>
        <p:spPr>
          <a:xfrm>
            <a:off x="317403" y="6318213"/>
            <a:ext cx="4838664" cy="220638"/>
          </a:xfrm>
          <a:prstGeom prst="rect">
            <a:avLst/>
          </a:prstGeom>
        </p:spPr>
        <p:txBody>
          <a:bodyPr wrap="square" lIns="0" tIns="0" rIns="0" bIns="0">
            <a:spAutoFit/>
          </a:bodyPr>
          <a:lstStyle/>
          <a:p>
            <a:pPr>
              <a:lnSpc>
                <a:spcPct val="130000"/>
              </a:lnSpc>
            </a:pPr>
            <a:r>
              <a:rPr lang="en-US" sz="1200" spc="250" dirty="0">
                <a:solidFill>
                  <a:schemeClr val="bg1"/>
                </a:solidFill>
                <a:latin typeface="Calibri" panose="020F0502020204030204" pitchFamily="34" charset="0"/>
                <a:cs typeface="Calibri" panose="020F0502020204030204" pitchFamily="34" charset="0"/>
              </a:rPr>
              <a:t>INDICATED MINERAL RESOURCE EST. </a:t>
            </a:r>
            <a:r>
              <a:rPr lang="en-US" sz="1200" spc="250" dirty="0">
                <a:solidFill>
                  <a:schemeClr val="accent5"/>
                </a:solidFill>
                <a:latin typeface="Calibri" panose="020F0502020204030204" pitchFamily="34" charset="0"/>
                <a:cs typeface="Calibri" panose="020F0502020204030204" pitchFamily="34" charset="0"/>
              </a:rPr>
              <a:t>//  </a:t>
            </a:r>
            <a:r>
              <a:rPr lang="en-US" sz="1200" spc="250" dirty="0">
                <a:solidFill>
                  <a:schemeClr val="bg1"/>
                </a:solidFill>
                <a:latin typeface="Calibri" panose="020F0502020204030204" pitchFamily="34" charset="0"/>
                <a:cs typeface="Calibri" panose="020F0502020204030204" pitchFamily="34" charset="0"/>
              </a:rPr>
              <a:t>95.9MT</a:t>
            </a:r>
          </a:p>
        </p:txBody>
      </p:sp>
      <p:sp>
        <p:nvSpPr>
          <p:cNvPr id="23" name="TextBox 22">
            <a:extLst>
              <a:ext uri="{FF2B5EF4-FFF2-40B4-BE49-F238E27FC236}">
                <a16:creationId xmlns:a16="http://schemas.microsoft.com/office/drawing/2014/main" id="{521E24C2-2663-CE4A-B5D5-A1A28EC72EBF}"/>
              </a:ext>
            </a:extLst>
          </p:cNvPr>
          <p:cNvSpPr txBox="1"/>
          <p:nvPr/>
        </p:nvSpPr>
        <p:spPr>
          <a:xfrm>
            <a:off x="200354" y="5894909"/>
            <a:ext cx="4266199" cy="369332"/>
          </a:xfrm>
          <a:prstGeom prst="rect">
            <a:avLst/>
          </a:prstGeom>
          <a:noFill/>
        </p:spPr>
        <p:txBody>
          <a:bodyPr wrap="square" rtlCol="0">
            <a:spAutoFit/>
          </a:bodyPr>
          <a:lstStyle/>
          <a:p>
            <a:r>
              <a:rPr lang="en-CA" dirty="0">
                <a:solidFill>
                  <a:schemeClr val="bg1"/>
                </a:solidFill>
                <a:latin typeface="OSWALD " panose="02000506000000020004" pitchFamily="2" charset="0"/>
              </a:rPr>
              <a:t>LA COLORADA SKARN PROJECT</a:t>
            </a:r>
            <a:r>
              <a:rPr lang="en-CA" sz="1200" spc="300" dirty="0">
                <a:solidFill>
                  <a:schemeClr val="bg1"/>
                </a:solidFill>
                <a:latin typeface="Calibri" panose="020F0502020204030204" pitchFamily="34" charset="0"/>
                <a:cs typeface="Calibri" panose="020F0502020204030204" pitchFamily="34" charset="0"/>
              </a:rPr>
              <a:t>,</a:t>
            </a:r>
            <a:r>
              <a:rPr lang="en-CA" dirty="0">
                <a:solidFill>
                  <a:schemeClr val="bg1"/>
                </a:solidFill>
                <a:latin typeface="OSWALD " panose="02000506000000020004" pitchFamily="2" charset="0"/>
              </a:rPr>
              <a:t> </a:t>
            </a:r>
            <a:r>
              <a:rPr lang="en-CA" sz="1200" spc="300" dirty="0">
                <a:solidFill>
                  <a:schemeClr val="bg1"/>
                </a:solidFill>
                <a:latin typeface="Calibri" panose="020F0502020204030204" pitchFamily="34" charset="0"/>
                <a:cs typeface="Calibri" panose="020F0502020204030204" pitchFamily="34" charset="0"/>
              </a:rPr>
              <a:t>MEXICO</a:t>
            </a:r>
          </a:p>
        </p:txBody>
      </p:sp>
      <p:sp>
        <p:nvSpPr>
          <p:cNvPr id="14" name="Rectangle 13">
            <a:extLst>
              <a:ext uri="{FF2B5EF4-FFF2-40B4-BE49-F238E27FC236}">
                <a16:creationId xmlns:a16="http://schemas.microsoft.com/office/drawing/2014/main" id="{2195436B-1E48-2F4C-9610-23C30CC23E19}"/>
              </a:ext>
            </a:extLst>
          </p:cNvPr>
          <p:cNvSpPr/>
          <p:nvPr/>
        </p:nvSpPr>
        <p:spPr>
          <a:xfrm>
            <a:off x="317403" y="6550864"/>
            <a:ext cx="4838664" cy="240066"/>
          </a:xfrm>
          <a:prstGeom prst="rect">
            <a:avLst/>
          </a:prstGeom>
        </p:spPr>
        <p:txBody>
          <a:bodyPr wrap="square" lIns="0" tIns="0" rIns="0" bIns="0">
            <a:spAutoFit/>
          </a:bodyPr>
          <a:lstStyle/>
          <a:p>
            <a:pPr>
              <a:lnSpc>
                <a:spcPct val="130000"/>
              </a:lnSpc>
            </a:pPr>
            <a:r>
              <a:rPr lang="en-US" sz="1200" spc="250" dirty="0">
                <a:solidFill>
                  <a:schemeClr val="bg1"/>
                </a:solidFill>
                <a:latin typeface="Calibri" panose="020F0502020204030204" pitchFamily="34" charset="0"/>
                <a:cs typeface="Calibri" panose="020F0502020204030204" pitchFamily="34" charset="0"/>
              </a:rPr>
              <a:t>INFERRED MINERAL RESOURCE EST. </a:t>
            </a:r>
            <a:r>
              <a:rPr lang="en-US" sz="1200" spc="250" dirty="0">
                <a:solidFill>
                  <a:schemeClr val="accent5"/>
                </a:solidFill>
                <a:latin typeface="Calibri" panose="020F0502020204030204" pitchFamily="34" charset="0"/>
                <a:cs typeface="Calibri" panose="020F0502020204030204" pitchFamily="34" charset="0"/>
              </a:rPr>
              <a:t>//  </a:t>
            </a:r>
            <a:r>
              <a:rPr lang="en-US" sz="1200" spc="250" dirty="0">
                <a:solidFill>
                  <a:schemeClr val="bg1"/>
                </a:solidFill>
                <a:latin typeface="Calibri" panose="020F0502020204030204" pitchFamily="34" charset="0"/>
                <a:cs typeface="Calibri" panose="020F0502020204030204" pitchFamily="34" charset="0"/>
              </a:rPr>
              <a:t>147.8MT</a:t>
            </a:r>
          </a:p>
        </p:txBody>
      </p:sp>
      <p:sp>
        <p:nvSpPr>
          <p:cNvPr id="16" name="Slide Number Placeholder 3">
            <a:extLst>
              <a:ext uri="{FF2B5EF4-FFF2-40B4-BE49-F238E27FC236}">
                <a16:creationId xmlns:a16="http://schemas.microsoft.com/office/drawing/2014/main" id="{80435C4F-90BA-D64B-876E-776FEA051B31}"/>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10</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1327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engine, dirty&#10;&#10;Description automatically generated">
            <a:extLst>
              <a:ext uri="{FF2B5EF4-FFF2-40B4-BE49-F238E27FC236}">
                <a16:creationId xmlns:a16="http://schemas.microsoft.com/office/drawing/2014/main" id="{CA12DAD9-77C1-3840-93B1-DD1CFF2D2A91}"/>
              </a:ext>
            </a:extLst>
          </p:cNvPr>
          <p:cNvPicPr>
            <a:picLocks noGrp="1" noChangeAspect="1"/>
          </p:cNvPicPr>
          <p:nvPr>
            <p:ph type="pic" sz="quarter" idx="28"/>
          </p:nvPr>
        </p:nvPicPr>
        <p:blipFill>
          <a:blip r:embed="rId3" cstate="hqprint">
            <a:extLst>
              <a:ext uri="{28A0092B-C50C-407E-A947-70E740481C1C}">
                <a14:useLocalDpi xmlns:a14="http://schemas.microsoft.com/office/drawing/2010/main" val="0"/>
              </a:ext>
            </a:extLst>
          </a:blip>
          <a:srcRect l="1430" r="1430"/>
          <a:stretch>
            <a:fillRect/>
          </a:stretch>
        </p:blipFill>
        <p:spPr/>
      </p:pic>
      <p:pic>
        <p:nvPicPr>
          <p:cNvPr id="7" name="Picture Placeholder 6" descr="A picture containing sky, outdoor, ship, bridge&#10;&#10;Description automatically generated">
            <a:extLst>
              <a:ext uri="{FF2B5EF4-FFF2-40B4-BE49-F238E27FC236}">
                <a16:creationId xmlns:a16="http://schemas.microsoft.com/office/drawing/2014/main" id="{1ECC6DA2-F360-8740-B2CC-425A4E8DC37C}"/>
              </a:ext>
            </a:extLst>
          </p:cNvPr>
          <p:cNvPicPr>
            <a:picLocks noGrp="1" noChangeAspect="1"/>
          </p:cNvPicPr>
          <p:nvPr>
            <p:ph type="pic" sz="quarter" idx="27"/>
          </p:nvPr>
        </p:nvPicPr>
        <p:blipFill>
          <a:blip r:embed="rId4" cstate="hqprint">
            <a:extLst>
              <a:ext uri="{28A0092B-C50C-407E-A947-70E740481C1C}">
                <a14:useLocalDpi xmlns:a14="http://schemas.microsoft.com/office/drawing/2010/main" val="0"/>
              </a:ext>
            </a:extLst>
          </a:blip>
          <a:srcRect l="5609" r="5609"/>
          <a:stretch>
            <a:fillRect/>
          </a:stretch>
        </p:blipFill>
        <p:spPr/>
      </p:pic>
      <p:sp>
        <p:nvSpPr>
          <p:cNvPr id="11" name="Rectangle 10">
            <a:extLst>
              <a:ext uri="{FF2B5EF4-FFF2-40B4-BE49-F238E27FC236}">
                <a16:creationId xmlns:a16="http://schemas.microsoft.com/office/drawing/2014/main" id="{41A5DB8C-F5D1-4C52-9B5F-884993B5735C}"/>
              </a:ext>
            </a:extLst>
          </p:cNvPr>
          <p:cNvSpPr/>
          <p:nvPr/>
        </p:nvSpPr>
        <p:spPr>
          <a:xfrm>
            <a:off x="922783" y="1804257"/>
            <a:ext cx="1999388" cy="3343672"/>
          </a:xfrm>
          <a:prstGeom prst="rect">
            <a:avLst/>
          </a:prstGeom>
        </p:spPr>
        <p:txBody>
          <a:bodyPr wrap="square" lIns="0" tIns="0" rIns="0" bIns="0">
            <a:spAutoFit/>
          </a:bodyPr>
          <a:lstStyle/>
          <a:p>
            <a:pPr>
              <a:lnSpc>
                <a:spcPct val="120000"/>
              </a:lnSpc>
            </a:pPr>
            <a:r>
              <a:rPr lang="en-US" sz="1400" dirty="0">
                <a:solidFill>
                  <a:srgbClr val="000000"/>
                </a:solidFill>
                <a:latin typeface="Calibri" panose="020F0502020204030204" pitchFamily="34" charset="0"/>
                <a:cs typeface="Calibri" panose="020F0502020204030204" pitchFamily="34" charset="0"/>
              </a:rPr>
              <a:t>The fully concrete-lined 5.5-metre diameter ventilation shaft is expected to be completed in 2023 at a cost of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~$47 million.</a:t>
            </a:r>
          </a:p>
          <a:p>
            <a:pPr>
              <a:lnSpc>
                <a:spcPct val="120000"/>
              </a:lnSpc>
            </a:pPr>
            <a:endParaRPr lang="en-US" sz="1400" dirty="0">
              <a:solidFill>
                <a:srgbClr val="000000"/>
              </a:solidFill>
              <a:latin typeface="Calibri" panose="020F0502020204030204" pitchFamily="34" charset="0"/>
              <a:cs typeface="Calibri" panose="020F0502020204030204" pitchFamily="34" charset="0"/>
            </a:endParaRPr>
          </a:p>
          <a:p>
            <a:pPr>
              <a:lnSpc>
                <a:spcPct val="120000"/>
              </a:lnSpc>
            </a:pPr>
            <a:r>
              <a:rPr lang="en-US" sz="1400" dirty="0">
                <a:solidFill>
                  <a:srgbClr val="000000"/>
                </a:solidFill>
                <a:latin typeface="Calibri" panose="020F0502020204030204" pitchFamily="34" charset="0"/>
                <a:cs typeface="Calibri" panose="020F0502020204030204" pitchFamily="34" charset="0"/>
              </a:rPr>
              <a:t>The shaft is strategically located to exhaust hot, moist air directly from the source, diverting the high heat load being sent throughout the mine.</a:t>
            </a:r>
          </a:p>
        </p:txBody>
      </p:sp>
      <p:sp>
        <p:nvSpPr>
          <p:cNvPr id="6" name="Rectangle 5">
            <a:extLst>
              <a:ext uri="{FF2B5EF4-FFF2-40B4-BE49-F238E27FC236}">
                <a16:creationId xmlns:a16="http://schemas.microsoft.com/office/drawing/2014/main" id="{C72953B4-720E-41AB-9E52-3ECBA0E86DEE}"/>
              </a:ext>
            </a:extLst>
          </p:cNvPr>
          <p:cNvSpPr/>
          <p:nvPr/>
        </p:nvSpPr>
        <p:spPr>
          <a:xfrm>
            <a:off x="922783" y="1098799"/>
            <a:ext cx="2687800" cy="5428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3600" tIns="72000" rIns="273600" bIns="36000" rtlCol="0" anchor="ctr" anchorCtr="0"/>
          <a:lstStyle/>
          <a:p>
            <a:pPr algn="ctr"/>
            <a:r>
              <a:rPr lang="en-US" sz="2000" dirty="0">
                <a:latin typeface="OSWALD " panose="02000506000000020004" pitchFamily="2" charset="0"/>
              </a:rPr>
              <a:t>LA COLORADA</a:t>
            </a:r>
          </a:p>
        </p:txBody>
      </p:sp>
      <p:sp>
        <p:nvSpPr>
          <p:cNvPr id="17" name="Rectangle 16">
            <a:extLst>
              <a:ext uri="{FF2B5EF4-FFF2-40B4-BE49-F238E27FC236}">
                <a16:creationId xmlns:a16="http://schemas.microsoft.com/office/drawing/2014/main" id="{4519EE73-AC54-41BE-B433-AE25CCA6F989}"/>
              </a:ext>
            </a:extLst>
          </p:cNvPr>
          <p:cNvSpPr/>
          <p:nvPr/>
        </p:nvSpPr>
        <p:spPr>
          <a:xfrm>
            <a:off x="7794702" y="2180237"/>
            <a:ext cx="3107150" cy="5428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3600" tIns="72000" rIns="273600" bIns="36000" rtlCol="0" anchor="ctr" anchorCtr="0"/>
          <a:lstStyle/>
          <a:p>
            <a:pPr algn="ctr"/>
            <a:r>
              <a:rPr lang="en-US" sz="2000" dirty="0">
                <a:latin typeface="OSWALD " panose="02000506000000020004" pitchFamily="2" charset="0"/>
              </a:rPr>
              <a:t>NEW VENTILATION SHAFT</a:t>
            </a:r>
          </a:p>
        </p:txBody>
      </p:sp>
      <p:sp>
        <p:nvSpPr>
          <p:cNvPr id="15" name="Rectangle 14">
            <a:extLst>
              <a:ext uri="{FF2B5EF4-FFF2-40B4-BE49-F238E27FC236}">
                <a16:creationId xmlns:a16="http://schemas.microsoft.com/office/drawing/2014/main" id="{E61F3658-E05A-46F9-8054-1DBF5D18098D}"/>
              </a:ext>
            </a:extLst>
          </p:cNvPr>
          <p:cNvSpPr/>
          <p:nvPr/>
        </p:nvSpPr>
        <p:spPr>
          <a:xfrm>
            <a:off x="9423178" y="2975243"/>
            <a:ext cx="1872175" cy="2568075"/>
          </a:xfrm>
          <a:prstGeom prst="rect">
            <a:avLst/>
          </a:prstGeom>
        </p:spPr>
        <p:txBody>
          <a:bodyPr wrap="square" lIns="0" tIns="0" rIns="0" bIns="0">
            <a:spAutoFit/>
          </a:bodyPr>
          <a:lstStyle/>
          <a:p>
            <a:pPr>
              <a:lnSpc>
                <a:spcPct val="120000"/>
              </a:lnSpc>
            </a:pPr>
            <a:r>
              <a:rPr lang="en-US" sz="1400" dirty="0">
                <a:solidFill>
                  <a:srgbClr val="000000"/>
                </a:solidFill>
                <a:latin typeface="Calibri" panose="020F0502020204030204" pitchFamily="34" charset="0"/>
                <a:cs typeface="Calibri" panose="020F0502020204030204" pitchFamily="34" charset="0"/>
              </a:rPr>
              <a:t>Ventilation fans to be installed on shaft in 2024, reducing power requirements upon commissioning</a:t>
            </a:r>
          </a:p>
          <a:p>
            <a:pPr>
              <a:lnSpc>
                <a:spcPct val="120000"/>
              </a:lnSpc>
            </a:pPr>
            <a:endParaRPr lang="en-US" sz="1400" dirty="0">
              <a:solidFill>
                <a:srgbClr val="000000"/>
              </a:solidFill>
              <a:latin typeface="Calibri" panose="020F0502020204030204" pitchFamily="34" charset="0"/>
              <a:cs typeface="Calibri" panose="020F0502020204030204" pitchFamily="34" charset="0"/>
            </a:endParaRPr>
          </a:p>
          <a:p>
            <a:pPr>
              <a:lnSpc>
                <a:spcPct val="120000"/>
              </a:lnSpc>
            </a:pPr>
            <a:r>
              <a:rPr lang="en-US" sz="1400" dirty="0">
                <a:solidFill>
                  <a:srgbClr val="000000"/>
                </a:solidFill>
                <a:latin typeface="Calibri" panose="020F0502020204030204" pitchFamily="34" charset="0"/>
                <a:cs typeface="Calibri" panose="020F0502020204030204" pitchFamily="34" charset="0"/>
              </a:rPr>
              <a:t>Shaft sinking reached 495 </a:t>
            </a:r>
            <a:r>
              <a:rPr lang="en-US" sz="1400" dirty="0" err="1">
                <a:solidFill>
                  <a:srgbClr val="000000"/>
                </a:solidFill>
                <a:latin typeface="Calibri" panose="020F0502020204030204" pitchFamily="34" charset="0"/>
                <a:cs typeface="Calibri" panose="020F0502020204030204" pitchFamily="34" charset="0"/>
              </a:rPr>
              <a:t>metres</a:t>
            </a:r>
            <a:r>
              <a:rPr lang="en-US" sz="1400" dirty="0">
                <a:solidFill>
                  <a:srgbClr val="000000"/>
                </a:solidFill>
                <a:latin typeface="Calibri" panose="020F0502020204030204" pitchFamily="34" charset="0"/>
                <a:cs typeface="Calibri" panose="020F0502020204030204" pitchFamily="34" charset="0"/>
              </a:rPr>
              <a:t> of 590 </a:t>
            </a:r>
            <a:r>
              <a:rPr lang="en-US" sz="1400" dirty="0" err="1">
                <a:solidFill>
                  <a:srgbClr val="000000"/>
                </a:solidFill>
                <a:latin typeface="Calibri" panose="020F0502020204030204" pitchFamily="34" charset="0"/>
                <a:cs typeface="Calibri" panose="020F0502020204030204" pitchFamily="34" charset="0"/>
              </a:rPr>
              <a:t>metres</a:t>
            </a:r>
            <a:r>
              <a:rPr lang="en-US" sz="1400" dirty="0">
                <a:solidFill>
                  <a:srgbClr val="000000"/>
                </a:solidFill>
                <a:latin typeface="Calibri" panose="020F0502020204030204" pitchFamily="34" charset="0"/>
                <a:cs typeface="Calibri" panose="020F0502020204030204" pitchFamily="34" charset="0"/>
              </a:rPr>
              <a:t> total depth on September 13, 2023.</a:t>
            </a:r>
          </a:p>
        </p:txBody>
      </p:sp>
      <p:sp>
        <p:nvSpPr>
          <p:cNvPr id="10" name="Slide Number Placeholder 3">
            <a:extLst>
              <a:ext uri="{FF2B5EF4-FFF2-40B4-BE49-F238E27FC236}">
                <a16:creationId xmlns:a16="http://schemas.microsoft.com/office/drawing/2014/main" id="{9468740D-892D-024A-A067-C10377978A58}"/>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11</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012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9564518-2F50-B1A0-2A6B-DEA851A52DAC}"/>
              </a:ext>
            </a:extLst>
          </p:cNvPr>
          <p:cNvGraphicFramePr>
            <a:graphicFrameLocks noGrp="1"/>
          </p:cNvGraphicFramePr>
          <p:nvPr>
            <p:custDataLst>
              <p:tags r:id="rId1"/>
            </p:custDataLst>
            <p:extLst>
              <p:ext uri="{D42A27DB-BD31-4B8C-83A1-F6EECF244321}">
                <p14:modId xmlns:p14="http://schemas.microsoft.com/office/powerpoint/2010/main" val="1123796410"/>
              </p:ext>
            </p:extLst>
          </p:nvPr>
        </p:nvGraphicFramePr>
        <p:xfrm>
          <a:off x="974690" y="2015421"/>
          <a:ext cx="9957997" cy="2049683"/>
        </p:xfrm>
        <a:graphic>
          <a:graphicData uri="http://schemas.openxmlformats.org/drawingml/2006/table">
            <a:tbl>
              <a:tblPr firstRow="1" firstCol="1" bandRow="1">
                <a:tableStyleId>{2D5ABB26-0587-4C30-8999-92F81FD0307C}</a:tableStyleId>
              </a:tblPr>
              <a:tblGrid>
                <a:gridCol w="1364775">
                  <a:extLst>
                    <a:ext uri="{9D8B030D-6E8A-4147-A177-3AD203B41FA5}">
                      <a16:colId xmlns:a16="http://schemas.microsoft.com/office/drawing/2014/main" val="4103538782"/>
                    </a:ext>
                  </a:extLst>
                </a:gridCol>
                <a:gridCol w="1034284">
                  <a:extLst>
                    <a:ext uri="{9D8B030D-6E8A-4147-A177-3AD203B41FA5}">
                      <a16:colId xmlns:a16="http://schemas.microsoft.com/office/drawing/2014/main" val="1547476556"/>
                    </a:ext>
                  </a:extLst>
                </a:gridCol>
                <a:gridCol w="1312014">
                  <a:extLst>
                    <a:ext uri="{9D8B030D-6E8A-4147-A177-3AD203B41FA5}">
                      <a16:colId xmlns:a16="http://schemas.microsoft.com/office/drawing/2014/main" val="1385731524"/>
                    </a:ext>
                  </a:extLst>
                </a:gridCol>
                <a:gridCol w="1065366">
                  <a:extLst>
                    <a:ext uri="{9D8B030D-6E8A-4147-A177-3AD203B41FA5}">
                      <a16:colId xmlns:a16="http://schemas.microsoft.com/office/drawing/2014/main" val="913628898"/>
                    </a:ext>
                  </a:extLst>
                </a:gridCol>
                <a:gridCol w="871664">
                  <a:extLst>
                    <a:ext uri="{9D8B030D-6E8A-4147-A177-3AD203B41FA5}">
                      <a16:colId xmlns:a16="http://schemas.microsoft.com/office/drawing/2014/main" val="1770504286"/>
                    </a:ext>
                  </a:extLst>
                </a:gridCol>
                <a:gridCol w="871664">
                  <a:extLst>
                    <a:ext uri="{9D8B030D-6E8A-4147-A177-3AD203B41FA5}">
                      <a16:colId xmlns:a16="http://schemas.microsoft.com/office/drawing/2014/main" val="2585296155"/>
                    </a:ext>
                  </a:extLst>
                </a:gridCol>
                <a:gridCol w="871664">
                  <a:extLst>
                    <a:ext uri="{9D8B030D-6E8A-4147-A177-3AD203B41FA5}">
                      <a16:colId xmlns:a16="http://schemas.microsoft.com/office/drawing/2014/main" val="4115073010"/>
                    </a:ext>
                  </a:extLst>
                </a:gridCol>
                <a:gridCol w="871664">
                  <a:extLst>
                    <a:ext uri="{9D8B030D-6E8A-4147-A177-3AD203B41FA5}">
                      <a16:colId xmlns:a16="http://schemas.microsoft.com/office/drawing/2014/main" val="1101932838"/>
                    </a:ext>
                  </a:extLst>
                </a:gridCol>
                <a:gridCol w="871664">
                  <a:extLst>
                    <a:ext uri="{9D8B030D-6E8A-4147-A177-3AD203B41FA5}">
                      <a16:colId xmlns:a16="http://schemas.microsoft.com/office/drawing/2014/main" val="3469826656"/>
                    </a:ext>
                  </a:extLst>
                </a:gridCol>
                <a:gridCol w="823238">
                  <a:extLst>
                    <a:ext uri="{9D8B030D-6E8A-4147-A177-3AD203B41FA5}">
                      <a16:colId xmlns:a16="http://schemas.microsoft.com/office/drawing/2014/main" val="2729099912"/>
                    </a:ext>
                  </a:extLst>
                </a:gridCol>
              </a:tblGrid>
              <a:tr h="876711">
                <a:tc>
                  <a:txBody>
                    <a:bodyPr/>
                    <a:lstStyle/>
                    <a:p>
                      <a:pPr marL="0" algn="l" defTabSz="914400" rtl="0" eaLnBrk="1" latinLnBrk="0" hangingPunct="1">
                        <a:lnSpc>
                          <a:spcPct val="82000"/>
                        </a:lnSpc>
                      </a:pPr>
                      <a:r>
                        <a:rPr lang="en-US" sz="1600" b="0" kern="1200" dirty="0">
                          <a:solidFill>
                            <a:srgbClr val="000000"/>
                          </a:solidFill>
                          <a:latin typeface="Poppins" pitchFamily="2" charset="77"/>
                          <a:ea typeface="+mn-ea"/>
                          <a:cs typeface="Poppins" pitchFamily="2" charset="77"/>
                        </a:rPr>
                        <a:t>Mining Method</a:t>
                      </a:r>
                      <a:endParaRPr lang="en-CA" sz="1600" b="0" kern="1200" dirty="0">
                        <a:solidFill>
                          <a:srgbClr val="000000"/>
                        </a:solidFill>
                        <a:latin typeface="Poppins" pitchFamily="2" charset="77"/>
                        <a:ea typeface="+mn-ea"/>
                        <a:cs typeface="Poppins" pitchFamily="2" charset="77"/>
                      </a:endParaRPr>
                    </a:p>
                  </a:txBody>
                  <a:tcPr marL="180000"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pPr>
                      <a:r>
                        <a:rPr lang="en-US" sz="1600" b="0" kern="1200" dirty="0">
                          <a:solidFill>
                            <a:srgbClr val="000000"/>
                          </a:solidFill>
                          <a:latin typeface="Poppins" pitchFamily="2" charset="77"/>
                          <a:ea typeface="+mn-ea"/>
                          <a:cs typeface="Poppins" pitchFamily="2" charset="77"/>
                        </a:rPr>
                        <a:t>Cut-off Value</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pPr>
                      <a:r>
                        <a:rPr lang="en-US" sz="1050" b="0" kern="1200" dirty="0">
                          <a:solidFill>
                            <a:srgbClr val="000000"/>
                          </a:solidFill>
                          <a:latin typeface="Poppins" pitchFamily="2" charset="77"/>
                          <a:ea typeface="+mn-ea"/>
                          <a:cs typeface="Poppins" pitchFamily="2" charset="77"/>
                        </a:rPr>
                        <a:t>(US$/tonne)</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pPr>
                      <a:r>
                        <a:rPr lang="en-US" sz="1400" b="0" kern="1200" dirty="0">
                          <a:solidFill>
                            <a:srgbClr val="000000"/>
                          </a:solidFill>
                          <a:latin typeface="Poppins" pitchFamily="2" charset="77"/>
                          <a:ea typeface="+mn-ea"/>
                          <a:cs typeface="Poppins" pitchFamily="2" charset="77"/>
                        </a:rPr>
                        <a:t>Resource Classification</a:t>
                      </a:r>
                      <a:endParaRPr lang="en-CA" sz="140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Tonnes</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(millions)</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Zn</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Pb</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Ag</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(g/t)</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Bef>
                          <a:spcPts val="0"/>
                        </a:spcBef>
                        <a:spcAft>
                          <a:spcPts val="600"/>
                        </a:spcAft>
                      </a:pPr>
                      <a:r>
                        <a:rPr lang="en-US" sz="1600" b="0" kern="1200" dirty="0">
                          <a:solidFill>
                            <a:srgbClr val="000000"/>
                          </a:solidFill>
                          <a:latin typeface="Poppins" pitchFamily="2" charset="77"/>
                          <a:ea typeface="+mn-ea"/>
                          <a:cs typeface="Poppins" pitchFamily="2" charset="77"/>
                        </a:rPr>
                        <a:t>Zn</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Bef>
                          <a:spcPts val="0"/>
                        </a:spcBef>
                        <a:spcAft>
                          <a:spcPts val="600"/>
                        </a:spcAft>
                      </a:pPr>
                      <a:r>
                        <a:rPr lang="en-US" sz="1050" b="0" kern="1200" dirty="0">
                          <a:solidFill>
                            <a:srgbClr val="000000"/>
                          </a:solidFill>
                          <a:latin typeface="Poppins" pitchFamily="2" charset="77"/>
                          <a:ea typeface="+mn-ea"/>
                          <a:cs typeface="Poppins" pitchFamily="2" charset="77"/>
                        </a:rPr>
                        <a:t>(Mt)</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Pb</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(Mt)</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600" b="0" kern="1200" dirty="0">
                          <a:solidFill>
                            <a:srgbClr val="000000"/>
                          </a:solidFill>
                          <a:latin typeface="Poppins" pitchFamily="2" charset="77"/>
                          <a:ea typeface="+mn-ea"/>
                          <a:cs typeface="Poppins" pitchFamily="2" charset="77"/>
                        </a:rPr>
                        <a:t>Ag</a:t>
                      </a:r>
                      <a:endParaRPr lang="en-CA" sz="16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1050" b="0" kern="1200" dirty="0">
                          <a:solidFill>
                            <a:srgbClr val="000000"/>
                          </a:solidFill>
                          <a:latin typeface="Poppins" pitchFamily="2" charset="77"/>
                          <a:ea typeface="+mn-ea"/>
                          <a:cs typeface="Poppins" pitchFamily="2" charset="77"/>
                        </a:rPr>
                        <a:t>(Moz)</a:t>
                      </a:r>
                      <a:endParaRPr lang="en-CA" sz="1050" b="0" kern="1200" dirty="0">
                        <a:solidFill>
                          <a:srgbClr val="000000"/>
                        </a:solidFill>
                        <a:latin typeface="Poppins" pitchFamily="2" charset="77"/>
                        <a:ea typeface="+mn-ea"/>
                        <a:cs typeface="Poppins" pitchFamily="2" charset="77"/>
                      </a:endParaRPr>
                    </a:p>
                  </a:txBody>
                  <a:tcPr marL="33655" marR="33655"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41336716"/>
                  </a:ext>
                </a:extLst>
              </a:tr>
              <a:tr h="646771">
                <a:tc rowSpan="2">
                  <a:txBody>
                    <a:bodyPr/>
                    <a:lstStyle/>
                    <a:p>
                      <a:pPr algn="l">
                        <a:lnSpc>
                          <a:spcPct val="100000"/>
                        </a:lnSpc>
                      </a:pPr>
                      <a:r>
                        <a:rPr lang="en-US" sz="1600" kern="800" dirty="0">
                          <a:solidFill>
                            <a:srgbClr val="000000"/>
                          </a:solidFill>
                          <a:effectLst/>
                          <a:latin typeface="Calibri" panose="020F0502020204030204" pitchFamily="34" charset="0"/>
                          <a:cs typeface="Calibri" panose="020F0502020204030204" pitchFamily="34" charset="0"/>
                        </a:rPr>
                        <a:t>Sub-level Caving (SLC)</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180000"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rowSpan="2">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45</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Indicated</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95.9</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2.77</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1.28</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31</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2.66</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1.23</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94.4</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52834363"/>
                  </a:ext>
                </a:extLst>
              </a:tr>
              <a:tr h="526201">
                <a:tc vMerge="1">
                  <a:txBody>
                    <a:bodyPr/>
                    <a:lstStyle/>
                    <a:p>
                      <a:endParaRPr lang="en-CA"/>
                    </a:p>
                  </a:txBody>
                  <a:tcPr/>
                </a:tc>
                <a:tc vMerge="1">
                  <a:txBody>
                    <a:bodyPr/>
                    <a:lstStyle/>
                    <a:p>
                      <a:endParaRPr lang="en-CA"/>
                    </a:p>
                  </a:txBody>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Inferred</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147.8</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2.29</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1.04</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28</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3.39</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1.54</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600" kern="800" dirty="0">
                          <a:solidFill>
                            <a:srgbClr val="000000"/>
                          </a:solidFill>
                          <a:effectLst/>
                          <a:latin typeface="Calibri" panose="020F0502020204030204" pitchFamily="34" charset="0"/>
                          <a:cs typeface="Calibri" panose="020F0502020204030204" pitchFamily="34" charset="0"/>
                        </a:rPr>
                        <a:t>132.9</a:t>
                      </a:r>
                      <a:endParaRPr lang="en-CA" sz="16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7488787"/>
                  </a:ext>
                </a:extLst>
              </a:tr>
            </a:tbl>
          </a:graphicData>
        </a:graphic>
      </p:graphicFrame>
      <p:sp>
        <p:nvSpPr>
          <p:cNvPr id="10" name="Rectangle 1">
            <a:extLst>
              <a:ext uri="{FF2B5EF4-FFF2-40B4-BE49-F238E27FC236}">
                <a16:creationId xmlns:a16="http://schemas.microsoft.com/office/drawing/2014/main" id="{93DB59E8-9A0F-F53C-20EB-A76B4A1C06DC}"/>
              </a:ext>
            </a:extLst>
          </p:cNvPr>
          <p:cNvSpPr>
            <a:spLocks noChangeArrowheads="1"/>
          </p:cNvSpPr>
          <p:nvPr/>
        </p:nvSpPr>
        <p:spPr bwMode="auto">
          <a:xfrm>
            <a:off x="950469" y="4442887"/>
            <a:ext cx="10135860" cy="1482044"/>
          </a:xfrm>
          <a:prstGeom prst="rect">
            <a:avLst/>
          </a:prstGeom>
          <a:noFill/>
          <a:ln>
            <a:noFill/>
          </a:ln>
          <a:effectLst/>
        </p:spPr>
        <p:txBody>
          <a:bodyPr vert="horz" wrap="square" lIns="91440" tIns="45720" rIns="91440" bIns="45720" numCol="2" spcCol="180000" anchor="ctr" anchorCtr="0" compatLnSpc="1">
            <a:prstTxWarp prst="textNoShape">
              <a:avLst/>
            </a:prstTxWarp>
            <a:noAutofit/>
          </a:bodyPr>
          <a:lstStyle/>
          <a:p>
            <a:pPr marL="342900" indent="-342900">
              <a:lnSpc>
                <a:spcPct val="120000"/>
              </a:lnSpc>
              <a:buSzPts val="900"/>
              <a:buFont typeface="+mj-lt"/>
              <a:tabLst>
                <a:tab pos="457200" algn="l"/>
              </a:tabLst>
            </a:pPr>
            <a:r>
              <a:rPr lang="en-US" sz="800" dirty="0">
                <a:solidFill>
                  <a:schemeClr val="tx2"/>
                </a:solidFill>
                <a:latin typeface="Calibri" panose="020F0502020204030204" pitchFamily="34" charset="0"/>
                <a:cs typeface="Calibri" panose="020F0502020204030204" pitchFamily="34" charset="0"/>
              </a:rPr>
              <a:t>Notes:</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Estimation and reporting of mineral resources were carried out in accordance with </a:t>
            </a:r>
            <a:r>
              <a:rPr lang="en-CA" sz="800" dirty="0">
                <a:solidFill>
                  <a:schemeClr val="tx2"/>
                </a:solidFill>
                <a:latin typeface="Calibri" panose="020F0502020204030204" pitchFamily="34" charset="0"/>
                <a:cs typeface="Calibri" panose="020F0502020204030204" pitchFamily="34" charset="0"/>
              </a:rPr>
              <a:t>Canadian Institute of Mining, Metallurgy and Petroleum</a:t>
            </a:r>
            <a:r>
              <a:rPr lang="en-US" sz="800" dirty="0">
                <a:solidFill>
                  <a:schemeClr val="tx2"/>
                </a:solidFill>
                <a:latin typeface="Calibri" panose="020F0502020204030204" pitchFamily="34" charset="0"/>
                <a:cs typeface="Calibri" panose="020F0502020204030204" pitchFamily="34" charset="0"/>
              </a:rPr>
              <a:t> (CIM) guidelines.</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Mineral resources have reasonable prospects for eventual economic extraction demonstrating sufficient spatial continuity of mineralisation constrained within a potentially mineable shape. No mineral reserves are reported at this time.</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Prices used to report mineral resources were: US$22 per ounce of silver, US$2,800 per tonne of zinc and US$2,200 per tonne of lead.</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An estimate of mineral value per tonne was calculated using metallurgical recoveries of 87.4% Ag, 88% Pb and 93% Zn with mineral concentrate qualities of 67% Pb in lead concentrate and 60% Zn in zinc concentrate, obtained from metallurgical testing. Estimates for transport, payability and refining/selling costs, based on experience and long-term views of the marketing, treatment and refining of these types of mineral concentrates, were included.</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Reasonable prospects for eventual economic extraction were assessed by determining the total in-situ tonnes and grade constrained inside volumes that are based on a bulk style sub-level caving underground mining method. The tonnes and grades are inclusive of the must-take low grade material within the volume, as per CIM best practice guidelines. No other mining dilution or mineral losses have been accounted for. A US$45 per tonne operating cost has been assumed, which includes estimates of mining, processing and G&amp;A operating costs.</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This mineral resource estimate was prepared under the supervision of, or was reviewed by, Christopher Emerson, FAusIMM, Vice President Exploration and Geology, and Martin G. Wafforn, P.Eng., Senior Vice President Technical Services and Process Optimization, each of whom is a Qualified Person as that term is defined in National Instrument 43-101 ("NI 43-101").</a:t>
            </a:r>
          </a:p>
          <a:p>
            <a:pPr marL="342900" indent="-342900">
              <a:lnSpc>
                <a:spcPct val="120000"/>
              </a:lnSpc>
              <a:buSzPts val="900"/>
              <a:buFont typeface="+mj-lt"/>
              <a:buAutoNum type="arabicPeriod"/>
              <a:tabLst>
                <a:tab pos="457200" algn="l"/>
              </a:tabLst>
            </a:pPr>
            <a:r>
              <a:rPr lang="en-US" sz="800" dirty="0">
                <a:solidFill>
                  <a:schemeClr val="tx2"/>
                </a:solidFill>
                <a:latin typeface="Calibri" panose="020F0502020204030204" pitchFamily="34" charset="0"/>
                <a:cs typeface="Calibri" panose="020F0502020204030204" pitchFamily="34" charset="0"/>
              </a:rPr>
              <a:t>The effective date of the mineral resources estimate is Sept. 13, 2022.</a:t>
            </a:r>
          </a:p>
          <a:p>
            <a:pPr marL="342900" indent="-342900">
              <a:lnSpc>
                <a:spcPct val="120000"/>
              </a:lnSpc>
              <a:buSzPts val="900"/>
              <a:buFont typeface="+mj-lt"/>
              <a:buAutoNum type="arabicPeriod"/>
              <a:tabLst>
                <a:tab pos="457200" algn="l"/>
              </a:tabLst>
            </a:pPr>
            <a:endParaRPr lang="en-CA" sz="800" b="1" dirty="0">
              <a:highlight>
                <a:srgbClr val="FFFF00"/>
              </a:highlight>
              <a:latin typeface="Calibri" panose="020F0502020204030204" pitchFamily="34" charset="0"/>
              <a:cs typeface="Calibri" panose="020F0502020204030204" pitchFamily="34" charset="0"/>
            </a:endParaRPr>
          </a:p>
          <a:p>
            <a:pPr marL="342900" lvl="0" indent="-342900">
              <a:lnSpc>
                <a:spcPct val="120000"/>
              </a:lnSpc>
              <a:spcAft>
                <a:spcPts val="600"/>
              </a:spcAft>
              <a:buSzPts val="900"/>
              <a:buFont typeface="+mj-lt"/>
              <a:buAutoNum type="arabicPeriod" startAt="5"/>
              <a:tabLst>
                <a:tab pos="457200" algn="l"/>
              </a:tabLst>
            </a:pPr>
            <a:endParaRPr lang="en-CA" sz="800" u="none" strike="noStrike" kern="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074D7F5-6108-A790-FFE8-A49B2106B932}"/>
              </a:ext>
            </a:extLst>
          </p:cNvPr>
          <p:cNvSpPr/>
          <p:nvPr/>
        </p:nvSpPr>
        <p:spPr>
          <a:xfrm>
            <a:off x="950469" y="80064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7D0EF059-957D-94AB-E50F-BF8783D61197}"/>
              </a:ext>
            </a:extLst>
          </p:cNvPr>
          <p:cNvSpPr/>
          <p:nvPr/>
        </p:nvSpPr>
        <p:spPr>
          <a:xfrm>
            <a:off x="1129050" y="862435"/>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ZACATECAS, MEXICO</a:t>
            </a:r>
          </a:p>
        </p:txBody>
      </p:sp>
      <p:sp>
        <p:nvSpPr>
          <p:cNvPr id="12" name="TextBox 11">
            <a:extLst>
              <a:ext uri="{FF2B5EF4-FFF2-40B4-BE49-F238E27FC236}">
                <a16:creationId xmlns:a16="http://schemas.microsoft.com/office/drawing/2014/main" id="{F38CD456-49AB-FB4A-B46E-B4EC2566ACC7}"/>
              </a:ext>
            </a:extLst>
          </p:cNvPr>
          <p:cNvSpPr txBox="1"/>
          <p:nvPr/>
        </p:nvSpPr>
        <p:spPr>
          <a:xfrm>
            <a:off x="937301" y="1372248"/>
            <a:ext cx="10135860"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COLORADA SKARN – MINERAL RESOURCE ESTIMATE</a:t>
            </a:r>
          </a:p>
        </p:txBody>
      </p:sp>
      <p:sp>
        <p:nvSpPr>
          <p:cNvPr id="8" name="Slide Number Placeholder 3">
            <a:extLst>
              <a:ext uri="{FF2B5EF4-FFF2-40B4-BE49-F238E27FC236}">
                <a16:creationId xmlns:a16="http://schemas.microsoft.com/office/drawing/2014/main" id="{448BD8AF-58DA-F045-B37E-B71F713016EC}"/>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12</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95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18BCEB-F155-D946-B6F1-E3D04D60C957}"/>
              </a:ext>
            </a:extLst>
          </p:cNvPr>
          <p:cNvSpPr>
            <a:spLocks noGrp="1"/>
          </p:cNvSpPr>
          <p:nvPr>
            <p:ph type="title"/>
          </p:nvPr>
        </p:nvSpPr>
        <p:spPr/>
        <p:txBody>
          <a:bodyPr/>
          <a:lstStyle/>
          <a:p>
            <a:r>
              <a:rPr lang="en-US" sz="3600" spc="30" dirty="0">
                <a:solidFill>
                  <a:srgbClr val="000000"/>
                </a:solidFill>
                <a:latin typeface="OSWALD " panose="02000506000000020004" pitchFamily="2" charset="0"/>
              </a:rPr>
              <a:t>LA COLORADA SKARN VIEW</a:t>
            </a:r>
          </a:p>
        </p:txBody>
      </p:sp>
      <p:sp>
        <p:nvSpPr>
          <p:cNvPr id="7" name="TextBox 6">
            <a:extLst>
              <a:ext uri="{FF2B5EF4-FFF2-40B4-BE49-F238E27FC236}">
                <a16:creationId xmlns:a16="http://schemas.microsoft.com/office/drawing/2014/main" id="{6203303E-EF9A-4C16-93B4-11758C388604}"/>
              </a:ext>
            </a:extLst>
          </p:cNvPr>
          <p:cNvSpPr txBox="1"/>
          <p:nvPr/>
        </p:nvSpPr>
        <p:spPr>
          <a:xfrm>
            <a:off x="730048" y="1288608"/>
            <a:ext cx="10025975" cy="523220"/>
          </a:xfrm>
          <a:prstGeom prst="rect">
            <a:avLst/>
          </a:prstGeom>
          <a:noFill/>
        </p:spPr>
        <p:txBody>
          <a:bodyPr wrap="square" rtlCol="0">
            <a:spAutoFit/>
          </a:bodyPr>
          <a:lstStyle/>
          <a:p>
            <a:r>
              <a:rPr lang="en-US" sz="1050" spc="30" dirty="0">
                <a:solidFill>
                  <a:schemeClr val="accent5"/>
                </a:solidFill>
                <a:latin typeface="+mj-lt"/>
              </a:rPr>
              <a:t>//</a:t>
            </a:r>
            <a:r>
              <a:rPr lang="en-US" sz="1000" spc="30" dirty="0">
                <a:solidFill>
                  <a:schemeClr val="accent5"/>
                </a:solidFill>
                <a:latin typeface="+mj-lt"/>
              </a:rPr>
              <a:t> </a:t>
            </a:r>
            <a:r>
              <a:rPr lang="en-US" sz="1400" spc="30" dirty="0">
                <a:solidFill>
                  <a:schemeClr val="accent1"/>
                </a:solidFill>
                <a:latin typeface="+mj-lt"/>
              </a:rPr>
              <a:t>polymetallic skarn mineralisation is concentrated in 3 zones, covering an area of 1,500 metres by 1,100 metres laterally, and a depth of between 600 metres and 1,900 metres below surface </a:t>
            </a:r>
            <a:endParaRPr lang="en-US" sz="1400" spc="30" baseline="30000" dirty="0">
              <a:solidFill>
                <a:schemeClr val="accent1"/>
              </a:solidFill>
              <a:latin typeface="+mj-lt"/>
            </a:endParaRPr>
          </a:p>
        </p:txBody>
      </p:sp>
      <p:pic>
        <p:nvPicPr>
          <p:cNvPr id="3" name="Picture 2" descr="Map&#10;&#10;Description automatically generated">
            <a:extLst>
              <a:ext uri="{FF2B5EF4-FFF2-40B4-BE49-F238E27FC236}">
                <a16:creationId xmlns:a16="http://schemas.microsoft.com/office/drawing/2014/main" id="{9BF6507A-D69D-8545-B886-F513B7084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5383" y="2048346"/>
            <a:ext cx="5078001" cy="3713200"/>
          </a:xfrm>
          <a:prstGeom prst="rect">
            <a:avLst/>
          </a:prstGeom>
        </p:spPr>
      </p:pic>
      <p:pic>
        <p:nvPicPr>
          <p:cNvPr id="8" name="Picture 7" descr="Chart&#10;&#10;Description automatically generated">
            <a:extLst>
              <a:ext uri="{FF2B5EF4-FFF2-40B4-BE49-F238E27FC236}">
                <a16:creationId xmlns:a16="http://schemas.microsoft.com/office/drawing/2014/main" id="{906A6F7D-64F3-3D40-9477-E135EB112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82" y="1983696"/>
            <a:ext cx="5192700" cy="3842501"/>
          </a:xfrm>
          <a:prstGeom prst="rect">
            <a:avLst/>
          </a:prstGeom>
        </p:spPr>
      </p:pic>
      <p:sp>
        <p:nvSpPr>
          <p:cNvPr id="9" name="Slide Number Placeholder 3">
            <a:extLst>
              <a:ext uri="{FF2B5EF4-FFF2-40B4-BE49-F238E27FC236}">
                <a16:creationId xmlns:a16="http://schemas.microsoft.com/office/drawing/2014/main" id="{32AC88F7-13B1-D14E-8DD5-F0249C5B3151}"/>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13</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6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mexico with a blue highlighted&#10;&#10;Description automatically generated">
            <a:extLst>
              <a:ext uri="{FF2B5EF4-FFF2-40B4-BE49-F238E27FC236}">
                <a16:creationId xmlns:a16="http://schemas.microsoft.com/office/drawing/2014/main" id="{89D93659-C66D-E04C-A9E9-9B6C5BBD33F3}"/>
              </a:ext>
            </a:extLst>
          </p:cNvPr>
          <p:cNvPicPr>
            <a:picLocks noChangeAspect="1"/>
          </p:cNvPicPr>
          <p:nvPr/>
        </p:nvPicPr>
        <p:blipFill rotWithShape="1">
          <a:blip r:embed="rId3">
            <a:extLst>
              <a:ext uri="{28A0092B-C50C-407E-A947-70E740481C1C}">
                <a14:useLocalDpi xmlns:a14="http://schemas.microsoft.com/office/drawing/2010/main" val="0"/>
              </a:ext>
            </a:extLst>
          </a:blip>
          <a:srcRect l="35894" t="32151" r="17581" b="22552"/>
          <a:stretch/>
        </p:blipFill>
        <p:spPr>
          <a:xfrm>
            <a:off x="4411960" y="559493"/>
            <a:ext cx="1669172" cy="1354267"/>
          </a:xfrm>
          <a:prstGeom prst="rect">
            <a:avLst/>
          </a:prstGeom>
        </p:spPr>
      </p:pic>
      <p:pic>
        <p:nvPicPr>
          <p:cNvPr id="5" name="Picture Placeholder 4" descr="A picture containing mountain, grass, outdoor, nature&#10;&#10;Description automatically generated">
            <a:extLst>
              <a:ext uri="{FF2B5EF4-FFF2-40B4-BE49-F238E27FC236}">
                <a16:creationId xmlns:a16="http://schemas.microsoft.com/office/drawing/2014/main" id="{F91A153E-C9F8-A240-96AC-96426D636CD8}"/>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1727" r="11727"/>
          <a:stretch>
            <a:fillRect/>
          </a:stretch>
        </p:blipFill>
        <p:spPr/>
      </p:pic>
      <p:sp>
        <p:nvSpPr>
          <p:cNvPr id="39" name="Rectangle: Rounded Corners 3">
            <a:extLst>
              <a:ext uri="{FF2B5EF4-FFF2-40B4-BE49-F238E27FC236}">
                <a16:creationId xmlns:a16="http://schemas.microsoft.com/office/drawing/2014/main" id="{0FA386B7-B6DB-7442-93EB-461B8EC8621C}"/>
              </a:ext>
            </a:extLst>
          </p:cNvPr>
          <p:cNvSpPr/>
          <p:nvPr/>
        </p:nvSpPr>
        <p:spPr>
          <a:xfrm>
            <a:off x="3977189" y="4554622"/>
            <a:ext cx="4407399" cy="1564658"/>
          </a:xfrm>
          <a:prstGeom prst="roundRect">
            <a:avLst>
              <a:gd name="adj" fmla="val 2733"/>
            </a:avLst>
          </a:prstGeom>
          <a:solidFill>
            <a:schemeClr val="bg1">
              <a:lumMod val="95000"/>
            </a:schemeClr>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3" name="Chart 32">
            <a:extLst>
              <a:ext uri="{FF2B5EF4-FFF2-40B4-BE49-F238E27FC236}">
                <a16:creationId xmlns:a16="http://schemas.microsoft.com/office/drawing/2014/main" id="{E8113035-0376-BD4E-A451-8A82919458E4}"/>
              </a:ext>
            </a:extLst>
          </p:cNvPr>
          <p:cNvGraphicFramePr>
            <a:graphicFrameLocks/>
          </p:cNvGraphicFramePr>
          <p:nvPr/>
        </p:nvGraphicFramePr>
        <p:xfrm>
          <a:off x="842091" y="4240239"/>
          <a:ext cx="2766777" cy="1896642"/>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6203303E-EF9A-4C16-93B4-11758C388604}"/>
              </a:ext>
            </a:extLst>
          </p:cNvPr>
          <p:cNvSpPr txBox="1"/>
          <p:nvPr/>
        </p:nvSpPr>
        <p:spPr>
          <a:xfrm>
            <a:off x="937301" y="1739022"/>
            <a:ext cx="3390930" cy="276999"/>
          </a:xfrm>
          <a:prstGeom prst="rect">
            <a:avLst/>
          </a:prstGeom>
          <a:noFill/>
        </p:spPr>
        <p:txBody>
          <a:bodyPr wrap="square" rtlCol="0">
            <a:spAutoFit/>
          </a:bodyPr>
          <a:lstStyle/>
          <a:p>
            <a:r>
              <a:rPr lang="en-US" sz="1200" spc="30" dirty="0">
                <a:solidFill>
                  <a:schemeClr val="accent5"/>
                </a:solidFill>
                <a:latin typeface="+mj-lt"/>
              </a:rPr>
              <a:t>// </a:t>
            </a:r>
            <a:r>
              <a:rPr lang="en-US" sz="1200" spc="30" dirty="0">
                <a:solidFill>
                  <a:srgbClr val="84BF41"/>
                </a:solidFill>
                <a:latin typeface="+mj-lt"/>
              </a:rPr>
              <a:t> </a:t>
            </a:r>
            <a:r>
              <a:rPr lang="en-US" sz="1200" spc="30" dirty="0">
                <a:solidFill>
                  <a:schemeClr val="accent1"/>
                </a:solidFill>
                <a:latin typeface="+mj-lt"/>
              </a:rPr>
              <a:t>One of the world’s best silver mines</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2" y="1182684"/>
            <a:ext cx="2457500"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ESCOBAL</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109842"/>
            <a:ext cx="4865116" cy="1338828"/>
          </a:xfrm>
          <a:prstGeom prst="rect">
            <a:avLst/>
          </a:prstGeom>
        </p:spPr>
        <p:txBody>
          <a:bodyPr wrap="square" lIns="0" tIns="0" rIns="0" bIns="0">
            <a:spAutoFit/>
          </a:bodyPr>
          <a:lstStyle/>
          <a:p>
            <a:pPr marL="171450" indent="-171450">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High-quality, well-built operation with over US$500 million invested</a:t>
            </a:r>
            <a:r>
              <a:rPr lang="en-US" sz="1200" baseline="30000" dirty="0">
                <a:solidFill>
                  <a:srgbClr val="000000"/>
                </a:solidFill>
                <a:latin typeface="Calibri" panose="020F0502020204030204" pitchFamily="34" charset="0"/>
                <a:cs typeface="Calibri" panose="020F0502020204030204" pitchFamily="34" charset="0"/>
              </a:rPr>
              <a:t>(1)</a:t>
            </a:r>
          </a:p>
          <a:p>
            <a:pPr marL="171450" indent="-171450">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One of the world’s largest primary silver deposits with reserves of 264 Moz</a:t>
            </a:r>
          </a:p>
          <a:p>
            <a:pPr marL="171450" indent="-171450">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3 consecutive years of production at 20 Moz Ag/year at AISC consistently below US$10/oz Ag prior to 2017</a:t>
            </a:r>
          </a:p>
          <a:p>
            <a:pPr marL="171450" indent="-171450">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Mine operations suspended pending completion of an ILO 169 consultation by the Guatemalan government</a:t>
            </a:r>
          </a:p>
        </p:txBody>
      </p:sp>
      <p:sp>
        <p:nvSpPr>
          <p:cNvPr id="29" name="Rectangle 28">
            <a:extLst>
              <a:ext uri="{FF2B5EF4-FFF2-40B4-BE49-F238E27FC236}">
                <a16:creationId xmlns:a16="http://schemas.microsoft.com/office/drawing/2014/main" id="{97575C51-DB12-5B45-B929-5D5007E049A3}"/>
              </a:ext>
            </a:extLst>
          </p:cNvPr>
          <p:cNvSpPr/>
          <p:nvPr/>
        </p:nvSpPr>
        <p:spPr>
          <a:xfrm>
            <a:off x="950468" y="666832"/>
            <a:ext cx="2101685"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712552"/>
            <a:ext cx="2101686"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SANTA ROSA, GUATEMALA</a:t>
            </a:r>
          </a:p>
        </p:txBody>
      </p:sp>
      <p:sp>
        <p:nvSpPr>
          <p:cNvPr id="17" name="TextBox 16">
            <a:extLst>
              <a:ext uri="{FF2B5EF4-FFF2-40B4-BE49-F238E27FC236}">
                <a16:creationId xmlns:a16="http://schemas.microsoft.com/office/drawing/2014/main" id="{481096D5-55B6-124A-AC12-9F16CB166124}"/>
              </a:ext>
            </a:extLst>
          </p:cNvPr>
          <p:cNvSpPr txBox="1"/>
          <p:nvPr/>
        </p:nvSpPr>
        <p:spPr>
          <a:xfrm>
            <a:off x="864206" y="3963240"/>
            <a:ext cx="2979999" cy="276999"/>
          </a:xfrm>
          <a:prstGeom prst="rect">
            <a:avLst/>
          </a:prstGeom>
          <a:noFill/>
        </p:spPr>
        <p:txBody>
          <a:bodyPr wrap="square" rtlCol="0">
            <a:spAutoFit/>
          </a:bodyPr>
          <a:lstStyle/>
          <a:p>
            <a:r>
              <a:rPr lang="en-US" sz="1200" spc="30" dirty="0">
                <a:solidFill>
                  <a:schemeClr val="accent1"/>
                </a:solidFill>
                <a:latin typeface="+mj-lt"/>
              </a:rPr>
              <a:t>Historical Silver Production &amp; AISC</a:t>
            </a:r>
            <a:endParaRPr lang="en-US" sz="1200" spc="30" dirty="0">
              <a:solidFill>
                <a:schemeClr val="accent1"/>
              </a:solidFill>
              <a:latin typeface="Calibri" panose="020F0502020204030204" pitchFamily="34" charset="0"/>
              <a:cs typeface="Calibri" panose="020F0502020204030204" pitchFamily="34" charset="0"/>
            </a:endParaRPr>
          </a:p>
        </p:txBody>
      </p:sp>
      <p:graphicFrame>
        <p:nvGraphicFramePr>
          <p:cNvPr id="36" name="Titlebar">
            <a:extLst>
              <a:ext uri="{FF2B5EF4-FFF2-40B4-BE49-F238E27FC236}">
                <a16:creationId xmlns:a16="http://schemas.microsoft.com/office/drawing/2014/main" id="{F5324197-466A-EE40-A764-A0DEFCF15C2C}"/>
              </a:ext>
            </a:extLst>
          </p:cNvPr>
          <p:cNvGraphicFramePr>
            <a:graphicFrameLocks noGrp="1"/>
          </p:cNvGraphicFramePr>
          <p:nvPr>
            <p:extLst>
              <p:ext uri="{D42A27DB-BD31-4B8C-83A1-F6EECF244321}">
                <p14:modId xmlns:p14="http://schemas.microsoft.com/office/powerpoint/2010/main" val="1574701406"/>
              </p:ext>
            </p:extLst>
          </p:nvPr>
        </p:nvGraphicFramePr>
        <p:xfrm>
          <a:off x="4055635" y="6211771"/>
          <a:ext cx="1290067" cy="246063"/>
        </p:xfrm>
        <a:graphic>
          <a:graphicData uri="http://schemas.openxmlformats.org/drawingml/2006/table">
            <a:tbl>
              <a:tblPr firstRow="1" bandRow="1">
                <a:tableStyleId>{5C22544A-7EE6-4342-B048-85BDC9FD1C3A}</a:tableStyleId>
              </a:tblPr>
              <a:tblGrid>
                <a:gridCol w="1290067">
                  <a:extLst>
                    <a:ext uri="{9D8B030D-6E8A-4147-A177-3AD203B41FA5}">
                      <a16:colId xmlns:a16="http://schemas.microsoft.com/office/drawing/2014/main" val="20000"/>
                    </a:ext>
                  </a:extLst>
                </a:gridCol>
              </a:tblGrid>
              <a:tr h="246063">
                <a:tc>
                  <a:txBody>
                    <a:bodyPr/>
                    <a:lstStyle/>
                    <a:p>
                      <a:r>
                        <a:rPr lang="en-US" sz="800" b="0" i="1" dirty="0">
                          <a:solidFill>
                            <a:srgbClr val="000000"/>
                          </a:solidFill>
                          <a:latin typeface="Calibri" panose="020F0502020204030204" pitchFamily="34" charset="0"/>
                          <a:cs typeface="Calibri" panose="020F0502020204030204" pitchFamily="34" charset="0"/>
                        </a:rPr>
                        <a:t>(as of June 30, 2023)</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38" name="Group 37">
            <a:extLst>
              <a:ext uri="{FF2B5EF4-FFF2-40B4-BE49-F238E27FC236}">
                <a16:creationId xmlns:a16="http://schemas.microsoft.com/office/drawing/2014/main" id="{C843851C-CBD2-5C4C-9378-76FBABB3ED8F}"/>
              </a:ext>
            </a:extLst>
          </p:cNvPr>
          <p:cNvGrpSpPr/>
          <p:nvPr/>
        </p:nvGrpSpPr>
        <p:grpSpPr>
          <a:xfrm>
            <a:off x="909318" y="5806507"/>
            <a:ext cx="2501539" cy="297198"/>
            <a:chOff x="958996" y="6243037"/>
            <a:chExt cx="2501539" cy="297198"/>
          </a:xfrm>
        </p:grpSpPr>
        <p:cxnSp>
          <p:nvCxnSpPr>
            <p:cNvPr id="59" name="Straight Arrow Connector 58">
              <a:extLst>
                <a:ext uri="{FF2B5EF4-FFF2-40B4-BE49-F238E27FC236}">
                  <a16:creationId xmlns:a16="http://schemas.microsoft.com/office/drawing/2014/main" id="{6022A41E-2A51-5E41-AFB2-DBFDE428DF7B}"/>
                </a:ext>
              </a:extLst>
            </p:cNvPr>
            <p:cNvCxnSpPr>
              <a:cxnSpLocks/>
            </p:cNvCxnSpPr>
            <p:nvPr/>
          </p:nvCxnSpPr>
          <p:spPr>
            <a:xfrm>
              <a:off x="958996" y="6266725"/>
              <a:ext cx="2501539"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777EEFEE-E806-6040-80F3-9D5BC24FE849}"/>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1" name="Oval 60">
              <a:extLst>
                <a:ext uri="{FF2B5EF4-FFF2-40B4-BE49-F238E27FC236}">
                  <a16:creationId xmlns:a16="http://schemas.microsoft.com/office/drawing/2014/main" id="{D5273A80-E4CA-1049-9417-D652B69C8604}"/>
                </a:ext>
              </a:extLst>
            </p:cNvPr>
            <p:cNvSpPr/>
            <p:nvPr/>
          </p:nvSpPr>
          <p:spPr>
            <a:xfrm>
              <a:off x="2186650"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2" name="Oval 61">
              <a:extLst>
                <a:ext uri="{FF2B5EF4-FFF2-40B4-BE49-F238E27FC236}">
                  <a16:creationId xmlns:a16="http://schemas.microsoft.com/office/drawing/2014/main" id="{297A4BC9-E15F-B643-9044-A7FED5982220}"/>
                </a:ext>
              </a:extLst>
            </p:cNvPr>
            <p:cNvSpPr/>
            <p:nvPr/>
          </p:nvSpPr>
          <p:spPr>
            <a:xfrm>
              <a:off x="2975863"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3" name="TextBox 62">
              <a:extLst>
                <a:ext uri="{FF2B5EF4-FFF2-40B4-BE49-F238E27FC236}">
                  <a16:creationId xmlns:a16="http://schemas.microsoft.com/office/drawing/2014/main" id="{EAC2A102-3C7A-B74B-AA4D-BD271E721FDD}"/>
                </a:ext>
              </a:extLst>
            </p:cNvPr>
            <p:cNvSpPr txBox="1"/>
            <p:nvPr/>
          </p:nvSpPr>
          <p:spPr>
            <a:xfrm>
              <a:off x="2600856" y="6309403"/>
              <a:ext cx="800509" cy="230832"/>
            </a:xfrm>
            <a:prstGeom prst="rect">
              <a:avLst/>
            </a:prstGeom>
            <a:noFill/>
          </p:spPr>
          <p:txBody>
            <a:bodyPr wrap="square" rtlCol="0">
              <a:spAutoFit/>
            </a:bodyPr>
            <a:lstStyle/>
            <a:p>
              <a:pPr algn="ctr"/>
              <a:r>
                <a:rPr lang="en-US" sz="900" dirty="0">
                  <a:latin typeface="+mj-lt"/>
                </a:rPr>
                <a:t>2016A</a:t>
              </a:r>
            </a:p>
          </p:txBody>
        </p:sp>
        <p:sp>
          <p:nvSpPr>
            <p:cNvPr id="64" name="TextBox 63">
              <a:extLst>
                <a:ext uri="{FF2B5EF4-FFF2-40B4-BE49-F238E27FC236}">
                  <a16:creationId xmlns:a16="http://schemas.microsoft.com/office/drawing/2014/main" id="{9DE207EE-E54C-234B-BB88-AC8787EAED5A}"/>
                </a:ext>
              </a:extLst>
            </p:cNvPr>
            <p:cNvSpPr txBox="1"/>
            <p:nvPr/>
          </p:nvSpPr>
          <p:spPr>
            <a:xfrm>
              <a:off x="1811722" y="6308995"/>
              <a:ext cx="800509" cy="230832"/>
            </a:xfrm>
            <a:prstGeom prst="rect">
              <a:avLst/>
            </a:prstGeom>
            <a:noFill/>
          </p:spPr>
          <p:txBody>
            <a:bodyPr wrap="square" rtlCol="0">
              <a:spAutoFit/>
            </a:bodyPr>
            <a:lstStyle/>
            <a:p>
              <a:pPr algn="ctr"/>
              <a:r>
                <a:rPr lang="en-US" sz="900" dirty="0">
                  <a:latin typeface="+mj-lt"/>
                </a:rPr>
                <a:t>2015A</a:t>
              </a:r>
            </a:p>
          </p:txBody>
        </p:sp>
        <p:sp>
          <p:nvSpPr>
            <p:cNvPr id="65" name="TextBox 64">
              <a:extLst>
                <a:ext uri="{FF2B5EF4-FFF2-40B4-BE49-F238E27FC236}">
                  <a16:creationId xmlns:a16="http://schemas.microsoft.com/office/drawing/2014/main" id="{2A4B9AFC-C301-754A-BCBD-5EE9F000ABA6}"/>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2014A</a:t>
              </a:r>
            </a:p>
          </p:txBody>
        </p:sp>
      </p:grpSp>
      <p:graphicFrame>
        <p:nvGraphicFramePr>
          <p:cNvPr id="31" name="Table 30">
            <a:extLst>
              <a:ext uri="{FF2B5EF4-FFF2-40B4-BE49-F238E27FC236}">
                <a16:creationId xmlns:a16="http://schemas.microsoft.com/office/drawing/2014/main" id="{AFD983E3-D6B5-B647-A53E-8918F510FB27}"/>
              </a:ext>
            </a:extLst>
          </p:cNvPr>
          <p:cNvGraphicFramePr>
            <a:graphicFrameLocks noGrp="1"/>
          </p:cNvGraphicFramePr>
          <p:nvPr/>
        </p:nvGraphicFramePr>
        <p:xfrm>
          <a:off x="4069665" y="4679016"/>
          <a:ext cx="4221185" cy="1303938"/>
        </p:xfrm>
        <a:graphic>
          <a:graphicData uri="http://schemas.openxmlformats.org/drawingml/2006/table">
            <a:tbl>
              <a:tblPr/>
              <a:tblGrid>
                <a:gridCol w="1137363">
                  <a:extLst>
                    <a:ext uri="{9D8B030D-6E8A-4147-A177-3AD203B41FA5}">
                      <a16:colId xmlns:a16="http://schemas.microsoft.com/office/drawing/2014/main" val="655463433"/>
                    </a:ext>
                  </a:extLst>
                </a:gridCol>
                <a:gridCol w="411823">
                  <a:extLst>
                    <a:ext uri="{9D8B030D-6E8A-4147-A177-3AD203B41FA5}">
                      <a16:colId xmlns:a16="http://schemas.microsoft.com/office/drawing/2014/main" val="3702466386"/>
                    </a:ext>
                  </a:extLst>
                </a:gridCol>
                <a:gridCol w="330929">
                  <a:extLst>
                    <a:ext uri="{9D8B030D-6E8A-4147-A177-3AD203B41FA5}">
                      <a16:colId xmlns:a16="http://schemas.microsoft.com/office/drawing/2014/main" val="1481658253"/>
                    </a:ext>
                  </a:extLst>
                </a:gridCol>
                <a:gridCol w="345637">
                  <a:extLst>
                    <a:ext uri="{9D8B030D-6E8A-4147-A177-3AD203B41FA5}">
                      <a16:colId xmlns:a16="http://schemas.microsoft.com/office/drawing/2014/main" val="2676322018"/>
                    </a:ext>
                  </a:extLst>
                </a:gridCol>
                <a:gridCol w="231948">
                  <a:extLst>
                    <a:ext uri="{9D8B030D-6E8A-4147-A177-3AD203B41FA5}">
                      <a16:colId xmlns:a16="http://schemas.microsoft.com/office/drawing/2014/main" val="878084657"/>
                    </a:ext>
                  </a:extLst>
                </a:gridCol>
                <a:gridCol w="370114">
                  <a:extLst>
                    <a:ext uri="{9D8B030D-6E8A-4147-A177-3AD203B41FA5}">
                      <a16:colId xmlns:a16="http://schemas.microsoft.com/office/drawing/2014/main" val="3552779717"/>
                    </a:ext>
                  </a:extLst>
                </a:gridCol>
                <a:gridCol w="430000">
                  <a:extLst>
                    <a:ext uri="{9D8B030D-6E8A-4147-A177-3AD203B41FA5}">
                      <a16:colId xmlns:a16="http://schemas.microsoft.com/office/drawing/2014/main" val="530250819"/>
                    </a:ext>
                  </a:extLst>
                </a:gridCol>
                <a:gridCol w="365194">
                  <a:extLst>
                    <a:ext uri="{9D8B030D-6E8A-4147-A177-3AD203B41FA5}">
                      <a16:colId xmlns:a16="http://schemas.microsoft.com/office/drawing/2014/main" val="527272408"/>
                    </a:ext>
                  </a:extLst>
                </a:gridCol>
                <a:gridCol w="242435">
                  <a:extLst>
                    <a:ext uri="{9D8B030D-6E8A-4147-A177-3AD203B41FA5}">
                      <a16:colId xmlns:a16="http://schemas.microsoft.com/office/drawing/2014/main" val="726903283"/>
                    </a:ext>
                  </a:extLst>
                </a:gridCol>
                <a:gridCol w="355742">
                  <a:extLst>
                    <a:ext uri="{9D8B030D-6E8A-4147-A177-3AD203B41FA5}">
                      <a16:colId xmlns:a16="http://schemas.microsoft.com/office/drawing/2014/main" val="4023281050"/>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3175" cap="flat" cmpd="sng" algn="ctr">
                      <a:solidFill>
                        <a:schemeClr val="tx2"/>
                      </a:solidFill>
                      <a:prstDash val="solid"/>
                      <a:round/>
                      <a:headEnd type="none" w="med" len="med"/>
                      <a:tailEnd type="none" w="med" len="med"/>
                    </a:lnL>
                  </a:tcPr>
                </a:tc>
                <a:tc hMerge="1">
                  <a:txBody>
                    <a:bodyPr/>
                    <a:lstStyle/>
                    <a:p>
                      <a:endParaRPr lang="en-US"/>
                    </a:p>
                  </a:txBody>
                  <a:tcPr>
                    <a:lnL w="3175" cap="flat" cmpd="sng" algn="ctr">
                      <a:solidFill>
                        <a:schemeClr val="tx2"/>
                      </a:solidFill>
                      <a:prstDash val="solid"/>
                      <a:round/>
                      <a:headEnd type="none" w="med" len="med"/>
                      <a:tailEnd type="none" w="med" len="med"/>
                    </a:lnL>
                  </a:tcPr>
                </a:tc>
                <a:tc hMerge="1">
                  <a:txBody>
                    <a:bodyPr/>
                    <a:lstStyle/>
                    <a:p>
                      <a:endParaRPr lang="en-US"/>
                    </a:p>
                  </a:txBody>
                  <a:tcPr>
                    <a:lnL w="3175" cap="flat" cmpd="sng" algn="ctr">
                      <a:solidFill>
                        <a:schemeClr val="tx2"/>
                      </a:solidFill>
                      <a:prstDash val="solid"/>
                      <a:round/>
                      <a:headEnd type="none" w="med" len="med"/>
                      <a:tailEnd type="none" w="med" len="med"/>
                    </a:lnL>
                  </a:tcPr>
                </a:tc>
                <a:tc gridSpan="4">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3175" cap="flat" cmpd="sng" algn="ctr">
                      <a:solidFill>
                        <a:schemeClr val="tx2"/>
                      </a:solidFill>
                      <a:prstDash val="solid"/>
                      <a:round/>
                      <a:headEnd type="none" w="med" len="med"/>
                      <a:tailEnd type="none" w="med" len="med"/>
                    </a:lnL>
                  </a:tcPr>
                </a:tc>
                <a:tc hMerge="1">
                  <a:txBody>
                    <a:bodyPr/>
                    <a:lstStyle/>
                    <a:p>
                      <a:endParaRPr lang="en-US"/>
                    </a:p>
                  </a:txBody>
                  <a:tcPr>
                    <a:lnL w="3175" cap="flat" cmpd="sng" algn="ctr">
                      <a:solidFill>
                        <a:schemeClr val="tx2"/>
                      </a:solidFill>
                      <a:prstDash val="solid"/>
                      <a:round/>
                      <a:headEnd type="none" w="med" len="med"/>
                      <a:tailEnd type="none" w="med" len="med"/>
                    </a:lnL>
                  </a:tcPr>
                </a:tc>
                <a:tc hMerge="1">
                  <a:txBody>
                    <a:bodyPr/>
                    <a:lstStyle/>
                    <a:p>
                      <a:endParaRPr lang="en-US"/>
                    </a:p>
                  </a:txBody>
                  <a:tcPr>
                    <a:lnL w="317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624385614"/>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36000"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36000"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prstDash val="soli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121298"/>
                  </a:ext>
                </a:extLst>
              </a:tr>
              <a:tr h="190500">
                <a:tc>
                  <a:txBody>
                    <a:bodyPr/>
                    <a:lstStyle/>
                    <a:p>
                      <a:pPr algn="l" fontAlgn="b"/>
                      <a:r>
                        <a:rPr lang="en-US" sz="800" b="0" i="0" u="none" strike="noStrike" dirty="0">
                          <a:solidFill>
                            <a:srgbClr val="262626"/>
                          </a:solidFill>
                          <a:effectLst/>
                          <a:latin typeface="Calibri" panose="020F0502020204030204" pitchFamily="34" charset="0"/>
                        </a:rPr>
                        <a:t> </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(Mt)</a:t>
                      </a:r>
                    </a:p>
                  </a:txBody>
                  <a:tcPr marL="9525" marR="9525" marT="9525" marB="0">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(g/t)</a:t>
                      </a:r>
                    </a:p>
                  </a:txBody>
                  <a:tcPr marL="9525" marR="9525" marT="9525" marB="0">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(g/t)</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a:t>
                      </a:r>
                    </a:p>
                  </a:txBody>
                  <a:tcPr marL="9525" marR="36000" marT="9525" marB="0">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(Moz)</a:t>
                      </a:r>
                    </a:p>
                  </a:txBody>
                  <a:tcPr marL="36000" marR="9525" marT="9525" marB="0">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(koz)</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(kt)</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1" u="none" strike="noStrike" dirty="0">
                          <a:solidFill>
                            <a:srgbClr val="262626"/>
                          </a:solidFill>
                          <a:effectLst/>
                          <a:latin typeface="Calibri" panose="020F0502020204030204" pitchFamily="34" charset="0"/>
                        </a:rPr>
                        <a:t>(kt)</a:t>
                      </a:r>
                    </a:p>
                  </a:txBody>
                  <a:tcPr marL="9525" marR="9525" marT="9525"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6502532"/>
                  </a:ext>
                </a:extLst>
              </a:tr>
              <a:tr h="261049">
                <a:tc>
                  <a:txBody>
                    <a:bodyPr/>
                    <a:lstStyle/>
                    <a:p>
                      <a:pPr algn="l" fontAlgn="ctr"/>
                      <a:r>
                        <a:rPr lang="en-US" sz="1000" b="0" i="0" u="none" strike="noStrike" dirty="0">
                          <a:solidFill>
                            <a:srgbClr val="262626"/>
                          </a:solidFill>
                          <a:effectLst/>
                          <a:latin typeface="Calibri" panose="020F0502020204030204" pitchFamily="34" charset="0"/>
                          <a:cs typeface="Calibri" panose="020F0502020204030204" pitchFamily="34" charset="0"/>
                        </a:rPr>
                        <a:t>P&amp;P Reserves</a:t>
                      </a:r>
                    </a:p>
                  </a:txBody>
                  <a:tcPr marL="7200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24.7</a:t>
                      </a:r>
                    </a:p>
                  </a:txBody>
                  <a:tcPr marL="9525" marR="9525"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334</a:t>
                      </a:r>
                    </a:p>
                  </a:txBody>
                  <a:tcPr marL="9525"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0.35</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0.79</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1.30</a:t>
                      </a:r>
                    </a:p>
                  </a:txBody>
                  <a:tcPr marL="9525" marR="36000"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264.5</a:t>
                      </a:r>
                    </a:p>
                  </a:txBody>
                  <a:tcPr marL="36000"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278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196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320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042861"/>
                  </a:ext>
                </a:extLst>
              </a:tr>
              <a:tr h="256241">
                <a:tc>
                  <a:txBody>
                    <a:bodyPr/>
                    <a:lstStyle/>
                    <a:p>
                      <a:pPr algn="l" fontAlgn="ctr"/>
                      <a:r>
                        <a:rPr lang="en-US" sz="1000" b="0" i="0" u="none" strike="noStrike" dirty="0">
                          <a:solidFill>
                            <a:srgbClr val="262626"/>
                          </a:solidFill>
                          <a:effectLst/>
                          <a:latin typeface="Calibri" panose="020F0502020204030204" pitchFamily="34" charset="0"/>
                          <a:cs typeface="Calibri" panose="020F0502020204030204" pitchFamily="34" charset="0"/>
                        </a:rPr>
                        <a:t>M&amp;I Resources</a:t>
                      </a:r>
                    </a:p>
                  </a:txBody>
                  <a:tcPr marL="7200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16.5</a:t>
                      </a:r>
                    </a:p>
                  </a:txBody>
                  <a:tcPr marL="9525" marR="9525"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208</a:t>
                      </a:r>
                    </a:p>
                  </a:txBody>
                  <a:tcPr marL="9525"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0.21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0.37</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0.65</a:t>
                      </a:r>
                    </a:p>
                  </a:txBody>
                  <a:tcPr marL="9525" marR="36000"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110.1</a:t>
                      </a:r>
                    </a:p>
                  </a:txBody>
                  <a:tcPr marL="36000"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110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61</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106</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0751550"/>
                  </a:ext>
                </a:extLst>
              </a:tr>
              <a:tr h="215148">
                <a:tc>
                  <a:txBody>
                    <a:bodyPr/>
                    <a:lstStyle/>
                    <a:p>
                      <a:pPr algn="l" fontAlgn="ctr"/>
                      <a:r>
                        <a:rPr lang="en-US" sz="1000" b="0" i="0" u="none" strike="noStrike" dirty="0">
                          <a:solidFill>
                            <a:srgbClr val="262626"/>
                          </a:solidFill>
                          <a:effectLst/>
                          <a:latin typeface="Calibri" panose="020F0502020204030204" pitchFamily="34" charset="0"/>
                          <a:cs typeface="Calibri" panose="020F0502020204030204" pitchFamily="34" charset="0"/>
                        </a:rPr>
                        <a:t>Inferred Resources</a:t>
                      </a:r>
                    </a:p>
                  </a:txBody>
                  <a:tcPr marL="7200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1.9</a:t>
                      </a:r>
                    </a:p>
                  </a:txBody>
                  <a:tcPr marL="9525" marR="9525"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180</a:t>
                      </a:r>
                    </a:p>
                  </a:txBody>
                  <a:tcPr marL="9525"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0.90</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0.22</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0.42</a:t>
                      </a:r>
                    </a:p>
                  </a:txBody>
                  <a:tcPr marL="9525" marR="36000" marT="9525" marB="0"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10.7</a:t>
                      </a:r>
                    </a:p>
                  </a:txBody>
                  <a:tcPr marL="36000" marR="9525" marT="9525" marB="0" anchor="ctr">
                    <a:lnL w="3175" cap="flat" cmpd="sng" algn="ctr">
                      <a:solidFill>
                        <a:schemeClr val="tx2"/>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54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4</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8</a:t>
                      </a:r>
                    </a:p>
                  </a:txBody>
                  <a:tcPr marL="9525" marR="9525" marT="9525"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395711"/>
                  </a:ext>
                </a:extLst>
              </a:tr>
            </a:tbl>
          </a:graphicData>
        </a:graphic>
      </p:graphicFrame>
      <p:sp>
        <p:nvSpPr>
          <p:cNvPr id="32" name="Rectangle 31">
            <a:extLst>
              <a:ext uri="{FF2B5EF4-FFF2-40B4-BE49-F238E27FC236}">
                <a16:creationId xmlns:a16="http://schemas.microsoft.com/office/drawing/2014/main" id="{E5B523A3-3EE7-3B4E-80C9-16CA07151557}"/>
              </a:ext>
            </a:extLst>
          </p:cNvPr>
          <p:cNvSpPr/>
          <p:nvPr/>
        </p:nvSpPr>
        <p:spPr>
          <a:xfrm>
            <a:off x="909318" y="3544739"/>
            <a:ext cx="5171814" cy="215444"/>
          </a:xfrm>
          <a:prstGeom prst="rect">
            <a:avLst/>
          </a:prstGeom>
          <a:noFill/>
        </p:spPr>
        <p:txBody>
          <a:bodyPr wrap="square">
            <a:spAutoFit/>
          </a:bodyPr>
          <a:lstStyle/>
          <a:p>
            <a:pPr marL="228600" indent="-228600">
              <a:buFont typeface="+mj-lt"/>
              <a:buAutoNum type="arabicPeriod"/>
            </a:pPr>
            <a:r>
              <a:rPr lang="en-US" sz="800" dirty="0">
                <a:solidFill>
                  <a:schemeClr val="bg2">
                    <a:lumMod val="50000"/>
                  </a:schemeClr>
                </a:solidFill>
                <a:latin typeface="Calibri" panose="020F0502020204030204" pitchFamily="34" charset="0"/>
                <a:cs typeface="Calibri" panose="020F0502020204030204" pitchFamily="34" charset="0"/>
              </a:rPr>
              <a:t>Based on development, expansion, and sustaining capital invested from 2011 to 2017. </a:t>
            </a:r>
          </a:p>
        </p:txBody>
      </p:sp>
      <p:sp>
        <p:nvSpPr>
          <p:cNvPr id="34" name="Rectangle 33">
            <a:extLst>
              <a:ext uri="{FF2B5EF4-FFF2-40B4-BE49-F238E27FC236}">
                <a16:creationId xmlns:a16="http://schemas.microsoft.com/office/drawing/2014/main" id="{CDBDDED1-037F-2440-9131-51F6BCC3FCDE}"/>
              </a:ext>
            </a:extLst>
          </p:cNvPr>
          <p:cNvSpPr/>
          <p:nvPr/>
        </p:nvSpPr>
        <p:spPr>
          <a:xfrm>
            <a:off x="1000030" y="6119280"/>
            <a:ext cx="2984231" cy="338554"/>
          </a:xfrm>
          <a:prstGeom prst="rect">
            <a:avLst/>
          </a:prstGeom>
          <a:noFill/>
        </p:spPr>
        <p:txBody>
          <a:bodyPr wrap="square">
            <a:spAutoFit/>
          </a:bodyPr>
          <a:lstStyle/>
          <a:p>
            <a:r>
              <a:rPr lang="en-US" sz="800" dirty="0">
                <a:solidFill>
                  <a:srgbClr val="000000"/>
                </a:solidFill>
                <a:latin typeface="Calibri" panose="020F0502020204030204" pitchFamily="34" charset="0"/>
                <a:cs typeface="Calibri" panose="020F0502020204030204" pitchFamily="34" charset="0"/>
              </a:rPr>
              <a:t>AISC is a non-GAAP measure; </a:t>
            </a:r>
            <a:r>
              <a:rPr lang="en-US" sz="800" dirty="0">
                <a:solidFill>
                  <a:srgbClr val="000000"/>
                </a:solidFill>
                <a:latin typeface="Calibri" panose="020F0502020204030204" pitchFamily="34" charset="0"/>
                <a:ea typeface="Verdana" panose="020B0604030504040204" pitchFamily="34" charset="0"/>
                <a:cs typeface="Calibri" panose="020F0502020204030204" pitchFamily="34" charset="0"/>
              </a:rPr>
              <a:t>see the “Non-GAAP Measures” section of our Cautionary Note on page 2 of this presentation.</a:t>
            </a:r>
            <a:r>
              <a:rPr lang="en-US" sz="800" dirty="0">
                <a:solidFill>
                  <a:srgbClr val="000000"/>
                </a:solidFill>
                <a:latin typeface="Calibri" panose="020F0502020204030204" pitchFamily="34" charset="0"/>
                <a:cs typeface="Calibri" panose="020F0502020204030204" pitchFamily="34" charset="0"/>
              </a:rPr>
              <a:t> </a:t>
            </a:r>
            <a:endParaRPr lang="en-US" sz="800" dirty="0">
              <a:solidFill>
                <a:srgbClr val="000000"/>
              </a:solidFill>
              <a:latin typeface="Calibri" panose="020F0502020204030204" pitchFamily="34" charset="0"/>
              <a:ea typeface="Verdana" panose="020B060403050404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45489781-90D0-9843-9811-2D507B91F358}"/>
              </a:ext>
            </a:extLst>
          </p:cNvPr>
          <p:cNvSpPr txBox="1"/>
          <p:nvPr/>
        </p:nvSpPr>
        <p:spPr>
          <a:xfrm>
            <a:off x="5417076" y="6178034"/>
            <a:ext cx="2556873" cy="584775"/>
          </a:xfrm>
          <a:prstGeom prst="rect">
            <a:avLst/>
          </a:prstGeom>
          <a:noFill/>
        </p:spPr>
        <p:txBody>
          <a:bodyPr wrap="square">
            <a:spAutoFit/>
          </a:bodyPr>
          <a:lstStyle/>
          <a:p>
            <a:r>
              <a:rPr lang="en-US" sz="800" dirty="0">
                <a:solidFill>
                  <a:schemeClr val="bg1"/>
                </a:solidFill>
                <a:latin typeface="Calibri" panose="020F0502020204030204" pitchFamily="34" charset="0"/>
                <a:cs typeface="Calibri" panose="020F0502020204030204" pitchFamily="34" charset="0"/>
              </a:rPr>
              <a:t>See presentation Appendix for more detailed information on the Company's reserves and resources and the metal price assumptions used for these estimates.</a:t>
            </a:r>
            <a:endParaRPr lang="en-CA" sz="800" dirty="0">
              <a:solidFill>
                <a:schemeClr val="bg1"/>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862C495-DAD5-9142-AAB2-A2E728D5ED73}"/>
              </a:ext>
            </a:extLst>
          </p:cNvPr>
          <p:cNvSpPr txBox="1"/>
          <p:nvPr/>
        </p:nvSpPr>
        <p:spPr>
          <a:xfrm>
            <a:off x="3941056" y="3959146"/>
            <a:ext cx="2893945" cy="461665"/>
          </a:xfrm>
          <a:prstGeom prst="rect">
            <a:avLst/>
          </a:prstGeom>
          <a:noFill/>
        </p:spPr>
        <p:txBody>
          <a:bodyPr wrap="square" rtlCol="0">
            <a:spAutoFit/>
          </a:bodyPr>
          <a:lstStyle/>
          <a:p>
            <a:r>
              <a:rPr lang="en-US" sz="1200" spc="30" dirty="0">
                <a:solidFill>
                  <a:schemeClr val="accent1"/>
                </a:solidFill>
                <a:latin typeface="+mj-lt"/>
              </a:rPr>
              <a:t>Mineral Reserves </a:t>
            </a:r>
            <a:br>
              <a:rPr lang="en-US" sz="1200" spc="30" dirty="0">
                <a:solidFill>
                  <a:schemeClr val="accent1"/>
                </a:solidFill>
                <a:latin typeface="+mj-lt"/>
              </a:rPr>
            </a:br>
            <a:r>
              <a:rPr lang="en-US" sz="1200" spc="30" dirty="0">
                <a:solidFill>
                  <a:schemeClr val="accent1"/>
                </a:solidFill>
                <a:latin typeface="+mj-lt"/>
              </a:rPr>
              <a:t>&amp; Resources</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634B93B0-CBD3-904D-8174-5B518E04A590}"/>
              </a:ext>
            </a:extLst>
          </p:cNvPr>
          <p:cNvSpPr/>
          <p:nvPr/>
        </p:nvSpPr>
        <p:spPr>
          <a:xfrm rot="17100000">
            <a:off x="5470004" y="2935157"/>
            <a:ext cx="1653989" cy="110740"/>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3">
            <a:extLst>
              <a:ext uri="{FF2B5EF4-FFF2-40B4-BE49-F238E27FC236}">
                <a16:creationId xmlns:a16="http://schemas.microsoft.com/office/drawing/2014/main" id="{FC8B02CF-C903-6662-4235-B58DA10D38BC}"/>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14</a:t>
            </a:fld>
            <a:endParaRPr lang="en-US" sz="1100" dirty="0">
              <a:latin typeface="Calibri" panose="020F0502020204030204" pitchFamily="34" charset="0"/>
              <a:cs typeface="Calibri" panose="020F0502020204030204" pitchFamily="34" charset="0"/>
            </a:endParaRPr>
          </a:p>
        </p:txBody>
      </p:sp>
      <p:sp>
        <p:nvSpPr>
          <p:cNvPr id="123" name="Oval 122">
            <a:extLst>
              <a:ext uri="{FF2B5EF4-FFF2-40B4-BE49-F238E27FC236}">
                <a16:creationId xmlns:a16="http://schemas.microsoft.com/office/drawing/2014/main" id="{B3242876-D44A-F440-947F-B9C21A41F04D}"/>
              </a:ext>
            </a:extLst>
          </p:cNvPr>
          <p:cNvSpPr>
            <a:spLocks noChangeAspect="1"/>
          </p:cNvSpPr>
          <p:nvPr/>
        </p:nvSpPr>
        <p:spPr>
          <a:xfrm flipH="1" flipV="1">
            <a:off x="5396090" y="1591588"/>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4" name="Google Shape;437;p5">
            <a:extLst>
              <a:ext uri="{FF2B5EF4-FFF2-40B4-BE49-F238E27FC236}">
                <a16:creationId xmlns:a16="http://schemas.microsoft.com/office/drawing/2014/main" id="{FCC5DF70-2E9A-424D-ACEC-99F1CFB3E1AC}"/>
              </a:ext>
            </a:extLst>
          </p:cNvPr>
          <p:cNvSpPr txBox="1"/>
          <p:nvPr/>
        </p:nvSpPr>
        <p:spPr>
          <a:xfrm>
            <a:off x="4860827" y="1819302"/>
            <a:ext cx="605227" cy="23240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Escobal</a:t>
            </a:r>
            <a:endParaRPr sz="800" b="1" dirty="0">
              <a:solidFill>
                <a:srgbClr val="000000"/>
              </a:solidFill>
              <a:latin typeface="Calibri"/>
              <a:ea typeface="Calibri"/>
              <a:cs typeface="Calibri"/>
              <a:sym typeface="Calibri"/>
            </a:endParaRPr>
          </a:p>
        </p:txBody>
      </p:sp>
      <p:grpSp>
        <p:nvGrpSpPr>
          <p:cNvPr id="42" name="Group 41">
            <a:extLst>
              <a:ext uri="{FF2B5EF4-FFF2-40B4-BE49-F238E27FC236}">
                <a16:creationId xmlns:a16="http://schemas.microsoft.com/office/drawing/2014/main" id="{135C086F-F99F-EA43-A8D8-9CA4051143F0}"/>
              </a:ext>
            </a:extLst>
          </p:cNvPr>
          <p:cNvGrpSpPr/>
          <p:nvPr/>
        </p:nvGrpSpPr>
        <p:grpSpPr>
          <a:xfrm>
            <a:off x="10875726" y="6128416"/>
            <a:ext cx="1095366" cy="492443"/>
            <a:chOff x="10875726" y="6128416"/>
            <a:chExt cx="1095366" cy="492443"/>
          </a:xfrm>
        </p:grpSpPr>
        <p:pic>
          <p:nvPicPr>
            <p:cNvPr id="43" name="Picture 42" descr="Logo&#10;&#10;Description automatically generated">
              <a:extLst>
                <a:ext uri="{FF2B5EF4-FFF2-40B4-BE49-F238E27FC236}">
                  <a16:creationId xmlns:a16="http://schemas.microsoft.com/office/drawing/2014/main" id="{E7F692DC-D07A-2C41-9E55-AC88F8B9435B}"/>
                </a:ext>
              </a:extLst>
            </p:cNvPr>
            <p:cNvPicPr>
              <a:picLocks noChangeAspect="1"/>
            </p:cNvPicPr>
            <p:nvPr/>
          </p:nvPicPr>
          <p:blipFill rotWithShape="1">
            <a:blip r:embed="rId6">
              <a:extLst>
                <a:ext uri="{28A0092B-C50C-407E-A947-70E740481C1C}">
                  <a14:useLocalDpi xmlns:a14="http://schemas.microsoft.com/office/drawing/2010/main" val="0"/>
                </a:ext>
              </a:extLst>
            </a:blip>
            <a:srcRect l="22930" t="5734" r="19832" b="39634"/>
            <a:stretch/>
          </p:blipFill>
          <p:spPr>
            <a:xfrm>
              <a:off x="10875726" y="6156202"/>
              <a:ext cx="452458" cy="378813"/>
            </a:xfrm>
            <a:prstGeom prst="rect">
              <a:avLst/>
            </a:prstGeom>
          </p:spPr>
        </p:pic>
        <p:sp>
          <p:nvSpPr>
            <p:cNvPr id="44" name="TextBox 43">
              <a:extLst>
                <a:ext uri="{FF2B5EF4-FFF2-40B4-BE49-F238E27FC236}">
                  <a16:creationId xmlns:a16="http://schemas.microsoft.com/office/drawing/2014/main" id="{E3EA2974-E512-0744-A1FA-E1D90F075023}"/>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bg1"/>
                  </a:solidFill>
                  <a:latin typeface="OSWALD " panose="02000506000000020004" pitchFamily="2" charset="0"/>
                </a:rPr>
                <a:t>PAAS</a:t>
              </a:r>
              <a:endParaRPr lang="en-US" sz="1050" dirty="0">
                <a:solidFill>
                  <a:schemeClr val="bg1"/>
                </a:solidFill>
                <a:latin typeface="OSWALD " panose="02000506000000020004" pitchFamily="2" charset="0"/>
              </a:endParaRPr>
            </a:p>
          </p:txBody>
        </p:sp>
      </p:grpSp>
      <p:sp>
        <p:nvSpPr>
          <p:cNvPr id="47" name="Google Shape;427;p5">
            <a:extLst>
              <a:ext uri="{FF2B5EF4-FFF2-40B4-BE49-F238E27FC236}">
                <a16:creationId xmlns:a16="http://schemas.microsoft.com/office/drawing/2014/main" id="{F14868CC-9997-064E-8476-2451928E2C51}"/>
              </a:ext>
            </a:extLst>
          </p:cNvPr>
          <p:cNvSpPr txBox="1"/>
          <p:nvPr/>
        </p:nvSpPr>
        <p:spPr>
          <a:xfrm>
            <a:off x="4411960" y="1202334"/>
            <a:ext cx="607662" cy="79458"/>
          </a:xfrm>
          <a:prstGeom prst="rect">
            <a:avLst/>
          </a:prstGeom>
          <a:noFill/>
          <a:ln w="3175">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spc="150" dirty="0">
                <a:solidFill>
                  <a:schemeClr val="lt1"/>
                </a:solidFill>
                <a:latin typeface="Calibri"/>
                <a:ea typeface="Calibri"/>
                <a:cs typeface="Calibri"/>
                <a:sym typeface="Calibri"/>
              </a:rPr>
              <a:t>MEXICO</a:t>
            </a:r>
            <a:endParaRPr spc="150" dirty="0"/>
          </a:p>
        </p:txBody>
      </p:sp>
      <p:sp>
        <p:nvSpPr>
          <p:cNvPr id="48" name="Google Shape;434;p5">
            <a:extLst>
              <a:ext uri="{FF2B5EF4-FFF2-40B4-BE49-F238E27FC236}">
                <a16:creationId xmlns:a16="http://schemas.microsoft.com/office/drawing/2014/main" id="{954D0777-538A-BB4D-8B76-4CE24C4FE237}"/>
              </a:ext>
            </a:extLst>
          </p:cNvPr>
          <p:cNvSpPr txBox="1"/>
          <p:nvPr/>
        </p:nvSpPr>
        <p:spPr>
          <a:xfrm>
            <a:off x="5108376" y="1522025"/>
            <a:ext cx="627676" cy="61555"/>
          </a:xfrm>
          <a:prstGeom prst="rect">
            <a:avLst/>
          </a:prstGeom>
          <a:noFill/>
          <a:ln w="3175">
            <a:noFill/>
          </a:ln>
        </p:spPr>
        <p:txBody>
          <a:bodyPr spcFirstLastPara="1" wrap="square" lIns="0" tIns="0" rIns="0" bIns="0" anchor="ctr" anchorCtr="0">
            <a:spAutoFit/>
          </a:bodyPr>
          <a:lstStyle/>
          <a:p>
            <a:pPr marL="0" marR="0" lvl="0" indent="0" algn="ctr" rtl="0">
              <a:spcBef>
                <a:spcPts val="0"/>
              </a:spcBef>
              <a:spcAft>
                <a:spcPts val="0"/>
              </a:spcAft>
              <a:buNone/>
            </a:pPr>
            <a:r>
              <a:rPr lang="en-US" sz="400" cap="none" dirty="0">
                <a:solidFill>
                  <a:srgbClr val="E0E7ED"/>
                </a:solidFill>
                <a:latin typeface="Calibri"/>
                <a:ea typeface="Calibri"/>
                <a:cs typeface="Calibri"/>
                <a:sym typeface="Calibri"/>
              </a:rPr>
              <a:t>GUATEMALA</a:t>
            </a:r>
            <a:endParaRPr sz="1600" dirty="0">
              <a:solidFill>
                <a:srgbClr val="E0E7ED"/>
              </a:solidFill>
            </a:endParaRPr>
          </a:p>
        </p:txBody>
      </p:sp>
    </p:spTree>
    <p:extLst>
      <p:ext uri="{BB962C8B-B14F-4D97-AF65-F5344CB8AC3E}">
        <p14:creationId xmlns:p14="http://schemas.microsoft.com/office/powerpoint/2010/main" val="2907082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3">
            <a:extLst>
              <a:ext uri="{FF2B5EF4-FFF2-40B4-BE49-F238E27FC236}">
                <a16:creationId xmlns:a16="http://schemas.microsoft.com/office/drawing/2014/main" id="{3AF05639-B157-4F10-BF20-530464803A32}"/>
              </a:ext>
            </a:extLst>
          </p:cNvPr>
          <p:cNvSpPr>
            <a:spLocks/>
          </p:cNvSpPr>
          <p:nvPr/>
        </p:nvSpPr>
        <p:spPr bwMode="auto">
          <a:xfrm>
            <a:off x="7587282" y="6253223"/>
            <a:ext cx="2889762" cy="2651192"/>
          </a:xfrm>
          <a:custGeom>
            <a:avLst/>
            <a:gdLst>
              <a:gd name="T0" fmla="*/ 847 w 1502"/>
              <a:gd name="T1" fmla="*/ 0 h 1378"/>
              <a:gd name="T2" fmla="*/ 1502 w 1502"/>
              <a:gd name="T3" fmla="*/ 1378 h 1378"/>
              <a:gd name="T4" fmla="*/ 222 w 1502"/>
              <a:gd name="T5" fmla="*/ 1378 h 1378"/>
              <a:gd name="T6" fmla="*/ 0 w 1502"/>
              <a:gd name="T7" fmla="*/ 0 h 1378"/>
              <a:gd name="T8" fmla="*/ 847 w 1502"/>
              <a:gd name="T9" fmla="*/ 0 h 1378"/>
            </a:gdLst>
            <a:ahLst/>
            <a:cxnLst>
              <a:cxn ang="0">
                <a:pos x="T0" y="T1"/>
              </a:cxn>
              <a:cxn ang="0">
                <a:pos x="T2" y="T3"/>
              </a:cxn>
              <a:cxn ang="0">
                <a:pos x="T4" y="T5"/>
              </a:cxn>
              <a:cxn ang="0">
                <a:pos x="T6" y="T7"/>
              </a:cxn>
              <a:cxn ang="0">
                <a:pos x="T8" y="T9"/>
              </a:cxn>
            </a:cxnLst>
            <a:rect l="0" t="0" r="r" b="b"/>
            <a:pathLst>
              <a:path w="1502" h="1378">
                <a:moveTo>
                  <a:pt x="847" y="0"/>
                </a:moveTo>
                <a:lnTo>
                  <a:pt x="1502" y="1378"/>
                </a:lnTo>
                <a:lnTo>
                  <a:pt x="222" y="1378"/>
                </a:lnTo>
                <a:lnTo>
                  <a:pt x="0" y="0"/>
                </a:lnTo>
                <a:lnTo>
                  <a:pt x="8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41">
            <a:extLst>
              <a:ext uri="{FF2B5EF4-FFF2-40B4-BE49-F238E27FC236}">
                <a16:creationId xmlns:a16="http://schemas.microsoft.com/office/drawing/2014/main" id="{855911D0-CD14-4B88-93A3-9682C5C5B76D}"/>
              </a:ext>
            </a:extLst>
          </p:cNvPr>
          <p:cNvSpPr>
            <a:spLocks/>
          </p:cNvSpPr>
          <p:nvPr/>
        </p:nvSpPr>
        <p:spPr bwMode="auto">
          <a:xfrm>
            <a:off x="7827068" y="1807831"/>
            <a:ext cx="2354360" cy="4622344"/>
          </a:xfrm>
          <a:custGeom>
            <a:avLst/>
            <a:gdLst>
              <a:gd name="T0" fmla="*/ 621 w 845"/>
              <a:gd name="T1" fmla="*/ 172 h 1659"/>
              <a:gd name="T2" fmla="*/ 421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1" y="0"/>
                </a:lnTo>
                <a:lnTo>
                  <a:pt x="224" y="172"/>
                </a:lnTo>
                <a:lnTo>
                  <a:pt x="0" y="172"/>
                </a:lnTo>
                <a:lnTo>
                  <a:pt x="0" y="1659"/>
                </a:lnTo>
                <a:lnTo>
                  <a:pt x="845" y="1659"/>
                </a:lnTo>
                <a:lnTo>
                  <a:pt x="845" y="172"/>
                </a:lnTo>
                <a:lnTo>
                  <a:pt x="621"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80">
            <a:extLst>
              <a:ext uri="{FF2B5EF4-FFF2-40B4-BE49-F238E27FC236}">
                <a16:creationId xmlns:a16="http://schemas.microsoft.com/office/drawing/2014/main" id="{B212D132-7017-4D3E-AB8A-33F8EFB49B28}"/>
              </a:ext>
            </a:extLst>
          </p:cNvPr>
          <p:cNvSpPr>
            <a:spLocks/>
          </p:cNvSpPr>
          <p:nvPr/>
        </p:nvSpPr>
        <p:spPr bwMode="auto">
          <a:xfrm>
            <a:off x="2275275" y="2847599"/>
            <a:ext cx="1824761" cy="3582576"/>
          </a:xfrm>
          <a:custGeom>
            <a:avLst/>
            <a:gdLst>
              <a:gd name="T0" fmla="*/ 621 w 845"/>
              <a:gd name="T1" fmla="*/ 172 h 1659"/>
              <a:gd name="T2" fmla="*/ 422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2" y="0"/>
                </a:lnTo>
                <a:lnTo>
                  <a:pt x="224" y="172"/>
                </a:lnTo>
                <a:lnTo>
                  <a:pt x="0" y="172"/>
                </a:lnTo>
                <a:lnTo>
                  <a:pt x="0" y="1659"/>
                </a:lnTo>
                <a:lnTo>
                  <a:pt x="845" y="1659"/>
                </a:lnTo>
                <a:lnTo>
                  <a:pt x="845" y="172"/>
                </a:lnTo>
                <a:lnTo>
                  <a:pt x="621"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5" name="Group 14">
            <a:extLst>
              <a:ext uri="{FF2B5EF4-FFF2-40B4-BE49-F238E27FC236}">
                <a16:creationId xmlns:a16="http://schemas.microsoft.com/office/drawing/2014/main" id="{3E9AA50E-4A72-9448-B983-F7BB07A0E317}"/>
              </a:ext>
            </a:extLst>
          </p:cNvPr>
          <p:cNvGrpSpPr/>
          <p:nvPr/>
        </p:nvGrpSpPr>
        <p:grpSpPr>
          <a:xfrm>
            <a:off x="3046830" y="1712858"/>
            <a:ext cx="3231740" cy="5145140"/>
            <a:chOff x="3124102" y="1813442"/>
            <a:chExt cx="2774084" cy="5145140"/>
          </a:xfrm>
        </p:grpSpPr>
        <p:sp>
          <p:nvSpPr>
            <p:cNvPr id="24" name="Freeform 67">
              <a:extLst>
                <a:ext uri="{FF2B5EF4-FFF2-40B4-BE49-F238E27FC236}">
                  <a16:creationId xmlns:a16="http://schemas.microsoft.com/office/drawing/2014/main" id="{9DB40A6E-0CC1-417B-B2AD-86AF2B52918A}"/>
                </a:ext>
              </a:extLst>
            </p:cNvPr>
            <p:cNvSpPr>
              <a:spLocks/>
            </p:cNvSpPr>
            <p:nvPr/>
          </p:nvSpPr>
          <p:spPr bwMode="auto">
            <a:xfrm>
              <a:off x="3541040" y="1813442"/>
              <a:ext cx="2357145" cy="3936883"/>
            </a:xfrm>
            <a:custGeom>
              <a:avLst/>
              <a:gdLst>
                <a:gd name="T0" fmla="*/ 622 w 846"/>
                <a:gd name="T1" fmla="*/ 172 h 1659"/>
                <a:gd name="T2" fmla="*/ 424 w 846"/>
                <a:gd name="T3" fmla="*/ 0 h 1659"/>
                <a:gd name="T4" fmla="*/ 224 w 846"/>
                <a:gd name="T5" fmla="*/ 172 h 1659"/>
                <a:gd name="T6" fmla="*/ 0 w 846"/>
                <a:gd name="T7" fmla="*/ 172 h 1659"/>
                <a:gd name="T8" fmla="*/ 0 w 846"/>
                <a:gd name="T9" fmla="*/ 1659 h 1659"/>
                <a:gd name="T10" fmla="*/ 846 w 846"/>
                <a:gd name="T11" fmla="*/ 1659 h 1659"/>
                <a:gd name="T12" fmla="*/ 846 w 846"/>
                <a:gd name="T13" fmla="*/ 172 h 1659"/>
                <a:gd name="T14" fmla="*/ 622 w 846"/>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1659">
                  <a:moveTo>
                    <a:pt x="622" y="172"/>
                  </a:moveTo>
                  <a:lnTo>
                    <a:pt x="424" y="0"/>
                  </a:lnTo>
                  <a:lnTo>
                    <a:pt x="224" y="172"/>
                  </a:lnTo>
                  <a:lnTo>
                    <a:pt x="0" y="172"/>
                  </a:lnTo>
                  <a:lnTo>
                    <a:pt x="0" y="1659"/>
                  </a:lnTo>
                  <a:lnTo>
                    <a:pt x="846" y="1659"/>
                  </a:lnTo>
                  <a:lnTo>
                    <a:pt x="846" y="172"/>
                  </a:lnTo>
                  <a:lnTo>
                    <a:pt x="622" y="172"/>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Shape 55">
              <a:extLst>
                <a:ext uri="{FF2B5EF4-FFF2-40B4-BE49-F238E27FC236}">
                  <a16:creationId xmlns:a16="http://schemas.microsoft.com/office/drawing/2014/main" id="{CE5C8D68-72A4-4FF7-A8CB-42A3C261A1AE}"/>
                </a:ext>
              </a:extLst>
            </p:cNvPr>
            <p:cNvSpPr/>
            <p:nvPr/>
          </p:nvSpPr>
          <p:spPr>
            <a:xfrm>
              <a:off x="3124102" y="5750324"/>
              <a:ext cx="2774084" cy="1208258"/>
            </a:xfrm>
            <a:custGeom>
              <a:avLst/>
              <a:gdLst>
                <a:gd name="connsiteX0" fmla="*/ 287906 w 1915561"/>
                <a:gd name="connsiteY0" fmla="*/ 0 h 604778"/>
                <a:gd name="connsiteX1" fmla="*/ 1915561 w 1915561"/>
                <a:gd name="connsiteY1" fmla="*/ 0 h 604778"/>
                <a:gd name="connsiteX2" fmla="*/ 1818130 w 1915561"/>
                <a:gd name="connsiteY2" fmla="*/ 604778 h 604778"/>
                <a:gd name="connsiteX3" fmla="*/ 0 w 1915561"/>
                <a:gd name="connsiteY3" fmla="*/ 604778 h 604778"/>
                <a:gd name="connsiteX4" fmla="*/ 287906 w 1915561"/>
                <a:gd name="connsiteY4" fmla="*/ 0 h 60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561" h="604778">
                  <a:moveTo>
                    <a:pt x="287906" y="0"/>
                  </a:moveTo>
                  <a:lnTo>
                    <a:pt x="1915561" y="0"/>
                  </a:lnTo>
                  <a:lnTo>
                    <a:pt x="1818130" y="604778"/>
                  </a:lnTo>
                  <a:lnTo>
                    <a:pt x="0" y="604778"/>
                  </a:lnTo>
                  <a:lnTo>
                    <a:pt x="287906"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7" name="Rectangle 86">
            <a:extLst>
              <a:ext uri="{FF2B5EF4-FFF2-40B4-BE49-F238E27FC236}">
                <a16:creationId xmlns:a16="http://schemas.microsoft.com/office/drawing/2014/main" id="{C5191244-EE44-4A56-80D0-5E736B96FCC7}"/>
              </a:ext>
            </a:extLst>
          </p:cNvPr>
          <p:cNvSpPr/>
          <p:nvPr/>
        </p:nvSpPr>
        <p:spPr>
          <a:xfrm>
            <a:off x="3773201" y="3256496"/>
            <a:ext cx="2223002" cy="1692771"/>
          </a:xfrm>
          <a:prstGeom prst="rect">
            <a:avLst/>
          </a:prstGeom>
        </p:spPr>
        <p:txBody>
          <a:bodyPr wrap="square">
            <a:spAutoFit/>
          </a:bodyPr>
          <a:lstStyle/>
          <a:p>
            <a:pPr algn="ctr"/>
            <a:r>
              <a:rPr lang="en-US" sz="1300" dirty="0">
                <a:solidFill>
                  <a:schemeClr val="bg1"/>
                </a:solidFill>
                <a:latin typeface="Calibri" panose="020F0502020204030204" pitchFamily="34" charset="0"/>
                <a:cs typeface="Calibri" panose="020F0502020204030204" pitchFamily="34" charset="0"/>
              </a:rPr>
              <a:t>Ministry of Energy and Mines (MEM) leads the process</a:t>
            </a:r>
          </a:p>
          <a:p>
            <a:pPr algn="ctr"/>
            <a:endParaRPr lang="en-US" sz="1300" dirty="0">
              <a:solidFill>
                <a:schemeClr val="bg1"/>
              </a:solidFill>
              <a:latin typeface="Calibri" panose="020F0502020204030204" pitchFamily="34" charset="0"/>
              <a:cs typeface="Calibri" panose="020F0502020204030204" pitchFamily="34" charset="0"/>
            </a:endParaRPr>
          </a:p>
          <a:p>
            <a:pPr algn="ctr"/>
            <a:r>
              <a:rPr lang="en-US" sz="1300" dirty="0">
                <a:solidFill>
                  <a:schemeClr val="bg1"/>
                </a:solidFill>
                <a:latin typeface="Calibri" panose="020F0502020204030204" pitchFamily="34" charset="0"/>
                <a:cs typeface="Calibri" panose="020F0502020204030204" pitchFamily="34" charset="0"/>
              </a:rPr>
              <a:t>Define and agree to the terms, timeline and mechanisms under which the consultation (Phase 2) will take place</a:t>
            </a:r>
          </a:p>
        </p:txBody>
      </p:sp>
      <p:sp>
        <p:nvSpPr>
          <p:cNvPr id="45" name="Shape 2390">
            <a:extLst>
              <a:ext uri="{FF2B5EF4-FFF2-40B4-BE49-F238E27FC236}">
                <a16:creationId xmlns:a16="http://schemas.microsoft.com/office/drawing/2014/main" id="{98FC20FA-9951-4E25-8AF5-749E0327A63E}"/>
              </a:ext>
            </a:extLst>
          </p:cNvPr>
          <p:cNvSpPr/>
          <p:nvPr/>
        </p:nvSpPr>
        <p:spPr>
          <a:xfrm>
            <a:off x="4470505" y="640726"/>
            <a:ext cx="498215" cy="498178"/>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nvGrpSpPr>
          <p:cNvPr id="14" name="Group 13">
            <a:extLst>
              <a:ext uri="{FF2B5EF4-FFF2-40B4-BE49-F238E27FC236}">
                <a16:creationId xmlns:a16="http://schemas.microsoft.com/office/drawing/2014/main" id="{D86DF149-32F0-784C-A9CD-0C692ACA67DC}"/>
              </a:ext>
            </a:extLst>
          </p:cNvPr>
          <p:cNvGrpSpPr/>
          <p:nvPr/>
        </p:nvGrpSpPr>
        <p:grpSpPr>
          <a:xfrm>
            <a:off x="1" y="1712858"/>
            <a:ext cx="3557076" cy="5145141"/>
            <a:chOff x="502273" y="1813442"/>
            <a:chExt cx="3053348" cy="5145141"/>
          </a:xfrm>
        </p:grpSpPr>
        <p:sp>
          <p:nvSpPr>
            <p:cNvPr id="27" name="Freeform 79">
              <a:extLst>
                <a:ext uri="{FF2B5EF4-FFF2-40B4-BE49-F238E27FC236}">
                  <a16:creationId xmlns:a16="http://schemas.microsoft.com/office/drawing/2014/main" id="{87B7F35F-4C47-43A9-84DA-D032C4D12E5F}"/>
                </a:ext>
              </a:extLst>
            </p:cNvPr>
            <p:cNvSpPr>
              <a:spLocks/>
            </p:cNvSpPr>
            <p:nvPr/>
          </p:nvSpPr>
          <p:spPr bwMode="auto">
            <a:xfrm>
              <a:off x="1195689" y="1813442"/>
              <a:ext cx="2354360" cy="3936884"/>
            </a:xfrm>
            <a:custGeom>
              <a:avLst/>
              <a:gdLst>
                <a:gd name="T0" fmla="*/ 621 w 845"/>
                <a:gd name="T1" fmla="*/ 172 h 1659"/>
                <a:gd name="T2" fmla="*/ 422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2" y="0"/>
                  </a:lnTo>
                  <a:lnTo>
                    <a:pt x="224" y="172"/>
                  </a:lnTo>
                  <a:lnTo>
                    <a:pt x="0" y="172"/>
                  </a:lnTo>
                  <a:lnTo>
                    <a:pt x="0" y="1659"/>
                  </a:lnTo>
                  <a:lnTo>
                    <a:pt x="845" y="1659"/>
                  </a:lnTo>
                  <a:lnTo>
                    <a:pt x="845" y="172"/>
                  </a:lnTo>
                  <a:lnTo>
                    <a:pt x="621" y="1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Shape 56">
              <a:extLst>
                <a:ext uri="{FF2B5EF4-FFF2-40B4-BE49-F238E27FC236}">
                  <a16:creationId xmlns:a16="http://schemas.microsoft.com/office/drawing/2014/main" id="{E1DF0237-6DD2-48B6-8151-6320B6241675}"/>
                </a:ext>
              </a:extLst>
            </p:cNvPr>
            <p:cNvSpPr/>
            <p:nvPr/>
          </p:nvSpPr>
          <p:spPr>
            <a:xfrm>
              <a:off x="502273" y="5750324"/>
              <a:ext cx="3053348" cy="1208259"/>
            </a:xfrm>
            <a:custGeom>
              <a:avLst/>
              <a:gdLst>
                <a:gd name="connsiteX0" fmla="*/ 478819 w 2108398"/>
                <a:gd name="connsiteY0" fmla="*/ 0 h 604778"/>
                <a:gd name="connsiteX1" fmla="*/ 2108398 w 2108398"/>
                <a:gd name="connsiteY1" fmla="*/ 0 h 604778"/>
                <a:gd name="connsiteX2" fmla="*/ 1819615 w 2108398"/>
                <a:gd name="connsiteY2" fmla="*/ 604778 h 604778"/>
                <a:gd name="connsiteX3" fmla="*/ 0 w 2108398"/>
                <a:gd name="connsiteY3" fmla="*/ 604778 h 604778"/>
                <a:gd name="connsiteX4" fmla="*/ 478819 w 2108398"/>
                <a:gd name="connsiteY4" fmla="*/ 0 h 60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398" h="604778">
                  <a:moveTo>
                    <a:pt x="478819" y="0"/>
                  </a:moveTo>
                  <a:lnTo>
                    <a:pt x="2108398" y="0"/>
                  </a:lnTo>
                  <a:lnTo>
                    <a:pt x="1819615" y="604778"/>
                  </a:lnTo>
                  <a:lnTo>
                    <a:pt x="0" y="604778"/>
                  </a:lnTo>
                  <a:lnTo>
                    <a:pt x="478819"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1" name="Rectangle 80">
            <a:extLst>
              <a:ext uri="{FF2B5EF4-FFF2-40B4-BE49-F238E27FC236}">
                <a16:creationId xmlns:a16="http://schemas.microsoft.com/office/drawing/2014/main" id="{9DC7303F-35C1-439D-8FCC-098D7A750389}"/>
              </a:ext>
            </a:extLst>
          </p:cNvPr>
          <p:cNvSpPr/>
          <p:nvPr/>
        </p:nvSpPr>
        <p:spPr>
          <a:xfrm>
            <a:off x="1212093" y="3151721"/>
            <a:ext cx="2063967" cy="2281907"/>
          </a:xfrm>
          <a:prstGeom prst="rect">
            <a:avLst/>
          </a:prstGeom>
        </p:spPr>
        <p:txBody>
          <a:bodyPr wrap="square">
            <a:spAutoFit/>
          </a:bodyPr>
          <a:lstStyle/>
          <a:p>
            <a:pPr algn="ctr">
              <a:lnSpc>
                <a:spcPct val="110000"/>
              </a:lnSpc>
            </a:pPr>
            <a:r>
              <a:rPr lang="en-US" sz="1300" dirty="0">
                <a:solidFill>
                  <a:schemeClr val="bg1"/>
                </a:solidFill>
                <a:latin typeface="Calibri" panose="020F0502020204030204" pitchFamily="34" charset="0"/>
                <a:cs typeface="Calibri" panose="020F0502020204030204" pitchFamily="34" charset="0"/>
              </a:rPr>
              <a:t>PAS Guatemala shall work with 2011 Environmental Impact Study (EIS) consultant and experts at two Guatemalan Universities to review, define, and recommend area of influence (AOI) to Ministry of Environment and Natural Resources</a:t>
            </a:r>
          </a:p>
        </p:txBody>
      </p:sp>
      <p:sp>
        <p:nvSpPr>
          <p:cNvPr id="46" name="Shape 2435">
            <a:extLst>
              <a:ext uri="{FF2B5EF4-FFF2-40B4-BE49-F238E27FC236}">
                <a16:creationId xmlns:a16="http://schemas.microsoft.com/office/drawing/2014/main" id="{71BEEDE8-C17B-4D90-B11B-905732830454}"/>
              </a:ext>
            </a:extLst>
          </p:cNvPr>
          <p:cNvSpPr/>
          <p:nvPr/>
        </p:nvSpPr>
        <p:spPr>
          <a:xfrm>
            <a:off x="2123762" y="640726"/>
            <a:ext cx="498216" cy="498178"/>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nvGrpSpPr>
          <p:cNvPr id="11" name="Group 10">
            <a:extLst>
              <a:ext uri="{FF2B5EF4-FFF2-40B4-BE49-F238E27FC236}">
                <a16:creationId xmlns:a16="http://schemas.microsoft.com/office/drawing/2014/main" id="{7777A158-A487-4E15-8882-B724F56655DB}"/>
              </a:ext>
            </a:extLst>
          </p:cNvPr>
          <p:cNvGrpSpPr/>
          <p:nvPr/>
        </p:nvGrpSpPr>
        <p:grpSpPr>
          <a:xfrm>
            <a:off x="6088319" y="585432"/>
            <a:ext cx="3075051" cy="6272565"/>
            <a:chOff x="7047360" y="2074365"/>
            <a:chExt cx="2045826" cy="4861590"/>
          </a:xfrm>
        </p:grpSpPr>
        <p:sp>
          <p:nvSpPr>
            <p:cNvPr id="19" name="Freeform 53">
              <a:extLst>
                <a:ext uri="{FF2B5EF4-FFF2-40B4-BE49-F238E27FC236}">
                  <a16:creationId xmlns:a16="http://schemas.microsoft.com/office/drawing/2014/main" id="{25088957-5B4C-43FF-BB62-BC5272FC202D}"/>
                </a:ext>
              </a:extLst>
            </p:cNvPr>
            <p:cNvSpPr>
              <a:spLocks/>
            </p:cNvSpPr>
            <p:nvPr/>
          </p:nvSpPr>
          <p:spPr bwMode="auto">
            <a:xfrm>
              <a:off x="7156719" y="2948184"/>
              <a:ext cx="1829079" cy="3051306"/>
            </a:xfrm>
            <a:custGeom>
              <a:avLst/>
              <a:gdLst>
                <a:gd name="T0" fmla="*/ 621 w 847"/>
                <a:gd name="T1" fmla="*/ 172 h 1659"/>
                <a:gd name="T2" fmla="*/ 421 w 847"/>
                <a:gd name="T3" fmla="*/ 0 h 1659"/>
                <a:gd name="T4" fmla="*/ 224 w 847"/>
                <a:gd name="T5" fmla="*/ 172 h 1659"/>
                <a:gd name="T6" fmla="*/ 0 w 847"/>
                <a:gd name="T7" fmla="*/ 172 h 1659"/>
                <a:gd name="T8" fmla="*/ 0 w 847"/>
                <a:gd name="T9" fmla="*/ 1659 h 1659"/>
                <a:gd name="T10" fmla="*/ 847 w 847"/>
                <a:gd name="T11" fmla="*/ 1659 h 1659"/>
                <a:gd name="T12" fmla="*/ 847 w 847"/>
                <a:gd name="T13" fmla="*/ 172 h 1659"/>
                <a:gd name="T14" fmla="*/ 621 w 847"/>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7" h="1659">
                  <a:moveTo>
                    <a:pt x="621" y="172"/>
                  </a:moveTo>
                  <a:lnTo>
                    <a:pt x="421" y="0"/>
                  </a:lnTo>
                  <a:lnTo>
                    <a:pt x="224" y="172"/>
                  </a:lnTo>
                  <a:lnTo>
                    <a:pt x="0" y="172"/>
                  </a:lnTo>
                  <a:lnTo>
                    <a:pt x="0" y="1659"/>
                  </a:lnTo>
                  <a:lnTo>
                    <a:pt x="847" y="1659"/>
                  </a:lnTo>
                  <a:lnTo>
                    <a:pt x="847" y="172"/>
                  </a:lnTo>
                  <a:lnTo>
                    <a:pt x="621" y="1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54">
              <a:extLst>
                <a:ext uri="{FF2B5EF4-FFF2-40B4-BE49-F238E27FC236}">
                  <a16:creationId xmlns:a16="http://schemas.microsoft.com/office/drawing/2014/main" id="{F8F98CC8-C0C8-414D-AF03-4870CAF454C2}"/>
                </a:ext>
              </a:extLst>
            </p:cNvPr>
            <p:cNvSpPr>
              <a:spLocks/>
            </p:cNvSpPr>
            <p:nvPr/>
          </p:nvSpPr>
          <p:spPr bwMode="auto">
            <a:xfrm>
              <a:off x="7156719" y="2948183"/>
              <a:ext cx="1829079" cy="3582576"/>
            </a:xfrm>
            <a:custGeom>
              <a:avLst/>
              <a:gdLst>
                <a:gd name="T0" fmla="*/ 621 w 847"/>
                <a:gd name="T1" fmla="*/ 172 h 1659"/>
                <a:gd name="T2" fmla="*/ 421 w 847"/>
                <a:gd name="T3" fmla="*/ 0 h 1659"/>
                <a:gd name="T4" fmla="*/ 224 w 847"/>
                <a:gd name="T5" fmla="*/ 172 h 1659"/>
                <a:gd name="T6" fmla="*/ 0 w 847"/>
                <a:gd name="T7" fmla="*/ 172 h 1659"/>
                <a:gd name="T8" fmla="*/ 0 w 847"/>
                <a:gd name="T9" fmla="*/ 1659 h 1659"/>
                <a:gd name="T10" fmla="*/ 847 w 847"/>
                <a:gd name="T11" fmla="*/ 1659 h 1659"/>
                <a:gd name="T12" fmla="*/ 847 w 847"/>
                <a:gd name="T13" fmla="*/ 172 h 1659"/>
                <a:gd name="T14" fmla="*/ 621 w 847"/>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7" h="1659">
                  <a:moveTo>
                    <a:pt x="621" y="172"/>
                  </a:moveTo>
                  <a:lnTo>
                    <a:pt x="421" y="0"/>
                  </a:lnTo>
                  <a:lnTo>
                    <a:pt x="224" y="172"/>
                  </a:lnTo>
                  <a:lnTo>
                    <a:pt x="0" y="172"/>
                  </a:lnTo>
                  <a:lnTo>
                    <a:pt x="0" y="1659"/>
                  </a:lnTo>
                  <a:lnTo>
                    <a:pt x="847" y="1659"/>
                  </a:lnTo>
                  <a:lnTo>
                    <a:pt x="847" y="172"/>
                  </a:lnTo>
                  <a:lnTo>
                    <a:pt x="621"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Shape 54">
              <a:extLst>
                <a:ext uri="{FF2B5EF4-FFF2-40B4-BE49-F238E27FC236}">
                  <a16:creationId xmlns:a16="http://schemas.microsoft.com/office/drawing/2014/main" id="{140CE810-A481-4028-9F2B-D576336B134F}"/>
                </a:ext>
              </a:extLst>
            </p:cNvPr>
            <p:cNvSpPr/>
            <p:nvPr/>
          </p:nvSpPr>
          <p:spPr>
            <a:xfrm>
              <a:off x="7047360" y="5999488"/>
              <a:ext cx="2045826" cy="936467"/>
            </a:xfrm>
            <a:custGeom>
              <a:avLst/>
              <a:gdLst>
                <a:gd name="connsiteX0" fmla="*/ 97431 w 1822686"/>
                <a:gd name="connsiteY0" fmla="*/ 0 h 604778"/>
                <a:gd name="connsiteX1" fmla="*/ 901639 w 1822686"/>
                <a:gd name="connsiteY1" fmla="*/ 0 h 604778"/>
                <a:gd name="connsiteX2" fmla="*/ 1727010 w 1822686"/>
                <a:gd name="connsiteY2" fmla="*/ 0 h 604778"/>
                <a:gd name="connsiteX3" fmla="*/ 1822686 w 1822686"/>
                <a:gd name="connsiteY3" fmla="*/ 604778 h 604778"/>
                <a:gd name="connsiteX4" fmla="*/ 0 w 1822686"/>
                <a:gd name="connsiteY4" fmla="*/ 604778 h 604778"/>
                <a:gd name="connsiteX5" fmla="*/ 97431 w 1822686"/>
                <a:gd name="connsiteY5" fmla="*/ 0 h 6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2686" h="604778">
                  <a:moveTo>
                    <a:pt x="97431" y="0"/>
                  </a:moveTo>
                  <a:lnTo>
                    <a:pt x="901639" y="0"/>
                  </a:lnTo>
                  <a:lnTo>
                    <a:pt x="1727010" y="0"/>
                  </a:lnTo>
                  <a:lnTo>
                    <a:pt x="1822686" y="604778"/>
                  </a:lnTo>
                  <a:lnTo>
                    <a:pt x="0" y="604778"/>
                  </a:lnTo>
                  <a:lnTo>
                    <a:pt x="97431" y="0"/>
                  </a:lnTo>
                  <a:close/>
                </a:path>
              </a:pathLst>
            </a:custGeom>
            <a:solidFill>
              <a:srgbClr val="0023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Shape 2447">
              <a:extLst>
                <a:ext uri="{FF2B5EF4-FFF2-40B4-BE49-F238E27FC236}">
                  <a16:creationId xmlns:a16="http://schemas.microsoft.com/office/drawing/2014/main" id="{EDA0BF9F-5563-45C2-81B2-EE841B30FA89}"/>
                </a:ext>
              </a:extLst>
            </p:cNvPr>
            <p:cNvSpPr/>
            <p:nvPr/>
          </p:nvSpPr>
          <p:spPr>
            <a:xfrm>
              <a:off x="7876026" y="2074365"/>
              <a:ext cx="386145" cy="315913"/>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9" name="Group 8">
            <a:extLst>
              <a:ext uri="{FF2B5EF4-FFF2-40B4-BE49-F238E27FC236}">
                <a16:creationId xmlns:a16="http://schemas.microsoft.com/office/drawing/2014/main" id="{D8B5F7C5-51AD-4358-913A-5C9837230047}"/>
              </a:ext>
            </a:extLst>
          </p:cNvPr>
          <p:cNvGrpSpPr/>
          <p:nvPr/>
        </p:nvGrpSpPr>
        <p:grpSpPr>
          <a:xfrm>
            <a:off x="9000938" y="540128"/>
            <a:ext cx="3234247" cy="6317872"/>
            <a:chOff x="9140711" y="2039254"/>
            <a:chExt cx="2151738" cy="4896704"/>
          </a:xfrm>
        </p:grpSpPr>
        <p:sp>
          <p:nvSpPr>
            <p:cNvPr id="43" name="Freeform 40">
              <a:extLst>
                <a:ext uri="{FF2B5EF4-FFF2-40B4-BE49-F238E27FC236}">
                  <a16:creationId xmlns:a16="http://schemas.microsoft.com/office/drawing/2014/main" id="{701522F0-F555-47E0-B76F-22FEF8FA2151}"/>
                </a:ext>
              </a:extLst>
            </p:cNvPr>
            <p:cNvSpPr>
              <a:spLocks/>
            </p:cNvSpPr>
            <p:nvPr/>
          </p:nvSpPr>
          <p:spPr bwMode="auto">
            <a:xfrm>
              <a:off x="9140711" y="2948184"/>
              <a:ext cx="1824761" cy="3051306"/>
            </a:xfrm>
            <a:custGeom>
              <a:avLst/>
              <a:gdLst>
                <a:gd name="T0" fmla="*/ 621 w 845"/>
                <a:gd name="T1" fmla="*/ 172 h 1659"/>
                <a:gd name="T2" fmla="*/ 421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1" y="0"/>
                  </a:lnTo>
                  <a:lnTo>
                    <a:pt x="224" y="172"/>
                  </a:lnTo>
                  <a:lnTo>
                    <a:pt x="0" y="172"/>
                  </a:lnTo>
                  <a:lnTo>
                    <a:pt x="0" y="1659"/>
                  </a:lnTo>
                  <a:lnTo>
                    <a:pt x="845" y="1659"/>
                  </a:lnTo>
                  <a:lnTo>
                    <a:pt x="845" y="172"/>
                  </a:lnTo>
                  <a:lnTo>
                    <a:pt x="621" y="172"/>
                  </a:lnTo>
                  <a:close/>
                </a:path>
              </a:pathLst>
            </a:custGeom>
            <a:solidFill>
              <a:srgbClr val="84BF4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Shape 53">
              <a:extLst>
                <a:ext uri="{FF2B5EF4-FFF2-40B4-BE49-F238E27FC236}">
                  <a16:creationId xmlns:a16="http://schemas.microsoft.com/office/drawing/2014/main" id="{11BF031A-2CEE-4887-ACA3-57034E08229C}"/>
                </a:ext>
              </a:extLst>
            </p:cNvPr>
            <p:cNvSpPr/>
            <p:nvPr/>
          </p:nvSpPr>
          <p:spPr>
            <a:xfrm>
              <a:off x="9140711" y="5999489"/>
              <a:ext cx="2151738" cy="936469"/>
            </a:xfrm>
            <a:custGeom>
              <a:avLst/>
              <a:gdLst>
                <a:gd name="connsiteX0" fmla="*/ 0 w 1917046"/>
                <a:gd name="connsiteY0" fmla="*/ 0 h 604778"/>
                <a:gd name="connsiteX1" fmla="*/ 1629579 w 1917046"/>
                <a:gd name="connsiteY1" fmla="*/ 0 h 604778"/>
                <a:gd name="connsiteX2" fmla="*/ 1917046 w 1917046"/>
                <a:gd name="connsiteY2" fmla="*/ 604778 h 604778"/>
                <a:gd name="connsiteX3" fmla="*/ 97432 w 1917046"/>
                <a:gd name="connsiteY3" fmla="*/ 604778 h 604778"/>
                <a:gd name="connsiteX4" fmla="*/ 0 w 1917046"/>
                <a:gd name="connsiteY4" fmla="*/ 0 h 60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046" h="604778">
                  <a:moveTo>
                    <a:pt x="0" y="0"/>
                  </a:moveTo>
                  <a:lnTo>
                    <a:pt x="1629579" y="0"/>
                  </a:lnTo>
                  <a:lnTo>
                    <a:pt x="1917046" y="604778"/>
                  </a:lnTo>
                  <a:lnTo>
                    <a:pt x="97432" y="604778"/>
                  </a:lnTo>
                  <a:lnTo>
                    <a:pt x="0" y="0"/>
                  </a:lnTo>
                  <a:close/>
                </a:path>
              </a:pathLst>
            </a:custGeom>
            <a:solidFill>
              <a:srgbClr val="5F94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Shape 2630">
              <a:extLst>
                <a:ext uri="{FF2B5EF4-FFF2-40B4-BE49-F238E27FC236}">
                  <a16:creationId xmlns:a16="http://schemas.microsoft.com/office/drawing/2014/main" id="{9EA0F189-846A-430B-810A-56245ABB44EB}"/>
                </a:ext>
              </a:extLst>
            </p:cNvPr>
            <p:cNvSpPr/>
            <p:nvPr/>
          </p:nvSpPr>
          <p:spPr>
            <a:xfrm>
              <a:off x="9860139" y="2039254"/>
              <a:ext cx="385904" cy="386134"/>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59" name="TextBox 58">
            <a:extLst>
              <a:ext uri="{FF2B5EF4-FFF2-40B4-BE49-F238E27FC236}">
                <a16:creationId xmlns:a16="http://schemas.microsoft.com/office/drawing/2014/main" id="{1DCBBEA4-8687-DB4C-B39D-BB54B2F0B22B}"/>
              </a:ext>
            </a:extLst>
          </p:cNvPr>
          <p:cNvSpPr txBox="1"/>
          <p:nvPr/>
        </p:nvSpPr>
        <p:spPr>
          <a:xfrm>
            <a:off x="729551" y="705670"/>
            <a:ext cx="9932796" cy="590931"/>
          </a:xfrm>
          <a:prstGeom prst="rect">
            <a:avLst/>
          </a:prstGeom>
          <a:noFill/>
        </p:spPr>
        <p:txBody>
          <a:bodyPr wrap="square" rtlCol="0">
            <a:spAutoFit/>
          </a:bodyPr>
          <a:lstStyle/>
          <a:p>
            <a:pPr>
              <a:lnSpc>
                <a:spcPct val="90000"/>
              </a:lnSpc>
            </a:pPr>
            <a:r>
              <a:rPr lang="en-US" sz="3600" spc="30" dirty="0">
                <a:solidFill>
                  <a:srgbClr val="000000"/>
                </a:solidFill>
                <a:latin typeface="OSWALD " panose="02000506000000020004" pitchFamily="2" charset="0"/>
              </a:rPr>
              <a:t>ESCOBAL CONSULTATION PHASE UNDERWAY</a:t>
            </a:r>
            <a:endParaRPr lang="en-US" sz="3600" spc="30" baseline="30000" dirty="0">
              <a:solidFill>
                <a:srgbClr val="000000"/>
              </a:solidFill>
              <a:latin typeface="OSWALD " panose="02000506000000020004" pitchFamily="2" charset="0"/>
            </a:endParaRPr>
          </a:p>
        </p:txBody>
      </p:sp>
      <p:sp>
        <p:nvSpPr>
          <p:cNvPr id="3" name="TextBox 2">
            <a:extLst>
              <a:ext uri="{FF2B5EF4-FFF2-40B4-BE49-F238E27FC236}">
                <a16:creationId xmlns:a16="http://schemas.microsoft.com/office/drawing/2014/main" id="{01280201-3D9D-9344-AA01-B1A8FEFC033B}"/>
              </a:ext>
            </a:extLst>
          </p:cNvPr>
          <p:cNvSpPr txBox="1"/>
          <p:nvPr/>
        </p:nvSpPr>
        <p:spPr>
          <a:xfrm>
            <a:off x="1147069" y="5657671"/>
            <a:ext cx="1989228" cy="1089529"/>
          </a:xfrm>
          <a:prstGeom prst="rect">
            <a:avLst/>
          </a:prstGeom>
          <a:noFill/>
        </p:spPr>
        <p:txBody>
          <a:bodyPr wrap="square" rtlCol="0">
            <a:spAutoFit/>
          </a:bodyPr>
          <a:lstStyle/>
          <a:p>
            <a:pPr>
              <a:lnSpc>
                <a:spcPct val="90000"/>
              </a:lnSpc>
            </a:pPr>
            <a:r>
              <a:rPr lang="en-CA" sz="900" b="1" i="1" dirty="0">
                <a:solidFill>
                  <a:schemeClr val="tx1">
                    <a:lumMod val="20000"/>
                    <a:lumOff val="80000"/>
                  </a:schemeClr>
                </a:solidFill>
                <a:latin typeface="Calibri" panose="020F0502020204030204" pitchFamily="34" charset="0"/>
                <a:cs typeface="Calibri" panose="020F0502020204030204" pitchFamily="34" charset="0"/>
              </a:rPr>
              <a:t>MARN (Environmental Ministry) completed the area of influence analysis and submitted to the MEM in November 2018.  On February 5, 2020, the Supreme Court ruled that the MARN process for the determination of the AOI was completed properly. </a:t>
            </a:r>
          </a:p>
        </p:txBody>
      </p:sp>
      <p:sp>
        <p:nvSpPr>
          <p:cNvPr id="13" name="TextBox 12">
            <a:extLst>
              <a:ext uri="{FF2B5EF4-FFF2-40B4-BE49-F238E27FC236}">
                <a16:creationId xmlns:a16="http://schemas.microsoft.com/office/drawing/2014/main" id="{3388C19B-3474-0A47-B608-4E7DFBAB6A45}"/>
              </a:ext>
            </a:extLst>
          </p:cNvPr>
          <p:cNvSpPr txBox="1"/>
          <p:nvPr/>
        </p:nvSpPr>
        <p:spPr>
          <a:xfrm>
            <a:off x="3995078" y="5810346"/>
            <a:ext cx="1955933" cy="400516"/>
          </a:xfrm>
          <a:prstGeom prst="rect">
            <a:avLst/>
          </a:prstGeom>
          <a:noFill/>
        </p:spPr>
        <p:txBody>
          <a:bodyPr wrap="square" rtlCol="0">
            <a:spAutoFit/>
          </a:bodyPr>
          <a:lstStyle/>
          <a:p>
            <a:r>
              <a:rPr lang="en-CA" sz="1000" b="1" i="1" dirty="0">
                <a:solidFill>
                  <a:schemeClr val="tx1">
                    <a:lumMod val="20000"/>
                    <a:lumOff val="80000"/>
                  </a:schemeClr>
                </a:solidFill>
                <a:latin typeface="Calibri" panose="020F0502020204030204" pitchFamily="34" charset="0"/>
                <a:cs typeface="Calibri" panose="020F0502020204030204" pitchFamily="34" charset="0"/>
              </a:rPr>
              <a:t>Pre-consultation completed in July 2022. </a:t>
            </a:r>
          </a:p>
        </p:txBody>
      </p:sp>
      <p:sp>
        <p:nvSpPr>
          <p:cNvPr id="61" name="TextBox 60">
            <a:extLst>
              <a:ext uri="{FF2B5EF4-FFF2-40B4-BE49-F238E27FC236}">
                <a16:creationId xmlns:a16="http://schemas.microsoft.com/office/drawing/2014/main" id="{DB242E30-6C35-7E43-A902-E02032653C09}"/>
              </a:ext>
            </a:extLst>
          </p:cNvPr>
          <p:cNvSpPr txBox="1"/>
          <p:nvPr/>
        </p:nvSpPr>
        <p:spPr>
          <a:xfrm>
            <a:off x="6307962" y="2481789"/>
            <a:ext cx="2666090" cy="610424"/>
          </a:xfrm>
          <a:prstGeom prst="rect">
            <a:avLst/>
          </a:prstGeom>
          <a:noFill/>
        </p:spPr>
        <p:txBody>
          <a:bodyPr wrap="square" rtlCol="0">
            <a:spAutoFit/>
          </a:bodyPr>
          <a:lstStyle/>
          <a:p>
            <a:pPr algn="ctr">
              <a:spcAft>
                <a:spcPts val="200"/>
              </a:spcAft>
            </a:pPr>
            <a:r>
              <a:rPr lang="en-US" sz="1400" spc="30" dirty="0">
                <a:solidFill>
                  <a:schemeClr val="accent4"/>
                </a:solidFill>
                <a:latin typeface="+mj-lt"/>
              </a:rPr>
              <a:t>PHASE 2</a:t>
            </a:r>
            <a:endParaRPr lang="en-US" sz="1400" spc="30" dirty="0">
              <a:solidFill>
                <a:schemeClr val="bg1"/>
              </a:solidFill>
              <a:latin typeface="+mj-lt"/>
            </a:endParaRPr>
          </a:p>
          <a:p>
            <a:pPr algn="ctr">
              <a:spcAft>
                <a:spcPts val="600"/>
              </a:spcAft>
            </a:pPr>
            <a:r>
              <a:rPr lang="en-US" spc="30" dirty="0">
                <a:solidFill>
                  <a:schemeClr val="bg1"/>
                </a:solidFill>
                <a:latin typeface="+mj-lt"/>
              </a:rPr>
              <a:t>CONSULTATION</a:t>
            </a:r>
          </a:p>
        </p:txBody>
      </p:sp>
      <p:sp>
        <p:nvSpPr>
          <p:cNvPr id="62" name="Rectangle 61">
            <a:extLst>
              <a:ext uri="{FF2B5EF4-FFF2-40B4-BE49-F238E27FC236}">
                <a16:creationId xmlns:a16="http://schemas.microsoft.com/office/drawing/2014/main" id="{769CE07F-0155-9348-A280-F21A2E1493E1}"/>
              </a:ext>
            </a:extLst>
          </p:cNvPr>
          <p:cNvSpPr/>
          <p:nvPr/>
        </p:nvSpPr>
        <p:spPr>
          <a:xfrm>
            <a:off x="6494559" y="3256496"/>
            <a:ext cx="2223002" cy="1923604"/>
          </a:xfrm>
          <a:prstGeom prst="rect">
            <a:avLst/>
          </a:prstGeom>
        </p:spPr>
        <p:txBody>
          <a:bodyPr wrap="square">
            <a:spAutoFit/>
          </a:bodyPr>
          <a:lstStyle/>
          <a:p>
            <a:pPr algn="ctr"/>
            <a:r>
              <a:rPr lang="en-US" sz="1300" dirty="0">
                <a:solidFill>
                  <a:schemeClr val="bg1"/>
                </a:solidFill>
                <a:latin typeface="Calibri" panose="020F0502020204030204" pitchFamily="34" charset="0"/>
                <a:cs typeface="Calibri" panose="020F0502020204030204" pitchFamily="34" charset="0"/>
              </a:rPr>
              <a:t>MEM leads the process</a:t>
            </a:r>
          </a:p>
          <a:p>
            <a:pPr algn="ctr"/>
            <a:endParaRPr lang="en-US" sz="1300" dirty="0">
              <a:solidFill>
                <a:schemeClr val="bg1"/>
              </a:solidFill>
              <a:latin typeface="Calibri" panose="020F0502020204030204" pitchFamily="34" charset="0"/>
              <a:cs typeface="Calibri" panose="020F0502020204030204" pitchFamily="34" charset="0"/>
            </a:endParaRPr>
          </a:p>
          <a:p>
            <a:pPr algn="ctr"/>
            <a:r>
              <a:rPr lang="en-US" sz="1300" dirty="0">
                <a:solidFill>
                  <a:schemeClr val="bg1"/>
                </a:solidFill>
                <a:latin typeface="Calibri" panose="020F0502020204030204" pitchFamily="34" charset="0"/>
                <a:cs typeface="Calibri" panose="020F0502020204030204" pitchFamily="34" charset="0"/>
              </a:rPr>
              <a:t>Formal dialogue process to achieve agreements amongst the main participants in the process: Xinka indigenous communities, MEM and PAS Guatemala (Pan American’s subsidiary in Guatemala)</a:t>
            </a:r>
          </a:p>
        </p:txBody>
      </p:sp>
      <p:sp>
        <p:nvSpPr>
          <p:cNvPr id="63" name="TextBox 62">
            <a:extLst>
              <a:ext uri="{FF2B5EF4-FFF2-40B4-BE49-F238E27FC236}">
                <a16:creationId xmlns:a16="http://schemas.microsoft.com/office/drawing/2014/main" id="{532024C5-12E4-634B-8A48-47F017E50C62}"/>
              </a:ext>
            </a:extLst>
          </p:cNvPr>
          <p:cNvSpPr txBox="1"/>
          <p:nvPr/>
        </p:nvSpPr>
        <p:spPr>
          <a:xfrm>
            <a:off x="6775921" y="5844571"/>
            <a:ext cx="2020133" cy="246221"/>
          </a:xfrm>
          <a:prstGeom prst="rect">
            <a:avLst/>
          </a:prstGeom>
          <a:noFill/>
        </p:spPr>
        <p:txBody>
          <a:bodyPr wrap="square" rtlCol="0">
            <a:spAutoFit/>
          </a:bodyPr>
          <a:lstStyle/>
          <a:p>
            <a:r>
              <a:rPr lang="en-CA" sz="1000" b="1" i="1" dirty="0">
                <a:solidFill>
                  <a:schemeClr val="tx1">
                    <a:lumMod val="20000"/>
                    <a:lumOff val="80000"/>
                  </a:schemeClr>
                </a:solidFill>
                <a:latin typeface="Calibri" panose="020F0502020204030204" pitchFamily="34" charset="0"/>
                <a:cs typeface="Calibri" panose="020F0502020204030204" pitchFamily="34" charset="0"/>
              </a:rPr>
              <a:t>Underway.</a:t>
            </a:r>
          </a:p>
        </p:txBody>
      </p:sp>
      <p:sp>
        <p:nvSpPr>
          <p:cNvPr id="64" name="TextBox 63">
            <a:extLst>
              <a:ext uri="{FF2B5EF4-FFF2-40B4-BE49-F238E27FC236}">
                <a16:creationId xmlns:a16="http://schemas.microsoft.com/office/drawing/2014/main" id="{C4000110-5F92-A74E-8259-9E85155ED896}"/>
              </a:ext>
            </a:extLst>
          </p:cNvPr>
          <p:cNvSpPr txBox="1"/>
          <p:nvPr/>
        </p:nvSpPr>
        <p:spPr>
          <a:xfrm>
            <a:off x="9061023" y="2481789"/>
            <a:ext cx="2666090" cy="798680"/>
          </a:xfrm>
          <a:prstGeom prst="rect">
            <a:avLst/>
          </a:prstGeom>
          <a:noFill/>
        </p:spPr>
        <p:txBody>
          <a:bodyPr wrap="square" rtlCol="0">
            <a:spAutoFit/>
          </a:bodyPr>
          <a:lstStyle/>
          <a:p>
            <a:pPr algn="ctr">
              <a:lnSpc>
                <a:spcPct val="80000"/>
              </a:lnSpc>
              <a:spcAft>
                <a:spcPts val="600"/>
              </a:spcAft>
            </a:pPr>
            <a:r>
              <a:rPr lang="en-US" sz="1400" spc="30" dirty="0">
                <a:solidFill>
                  <a:schemeClr val="accent1"/>
                </a:solidFill>
                <a:latin typeface="+mj-lt"/>
              </a:rPr>
              <a:t>PHASE 3</a:t>
            </a:r>
            <a:endParaRPr lang="en-US" sz="1400" spc="30" dirty="0">
              <a:solidFill>
                <a:schemeClr val="bg1"/>
              </a:solidFill>
              <a:latin typeface="+mj-lt"/>
            </a:endParaRPr>
          </a:p>
          <a:p>
            <a:pPr algn="ctr">
              <a:lnSpc>
                <a:spcPct val="80000"/>
              </a:lnSpc>
              <a:spcAft>
                <a:spcPts val="1200"/>
              </a:spcAft>
            </a:pPr>
            <a:r>
              <a:rPr lang="en-US" spc="30" dirty="0">
                <a:solidFill>
                  <a:schemeClr val="bg1"/>
                </a:solidFill>
                <a:latin typeface="+mj-lt"/>
              </a:rPr>
              <a:t>SUPREME COURT VERIFICATION</a:t>
            </a:r>
          </a:p>
        </p:txBody>
      </p:sp>
      <p:sp>
        <p:nvSpPr>
          <p:cNvPr id="65" name="Rectangle 64">
            <a:extLst>
              <a:ext uri="{FF2B5EF4-FFF2-40B4-BE49-F238E27FC236}">
                <a16:creationId xmlns:a16="http://schemas.microsoft.com/office/drawing/2014/main" id="{366A3632-61E9-8E44-ACC7-AF2D31A50187}"/>
              </a:ext>
            </a:extLst>
          </p:cNvPr>
          <p:cNvSpPr/>
          <p:nvPr/>
        </p:nvSpPr>
        <p:spPr>
          <a:xfrm>
            <a:off x="9061024" y="3256496"/>
            <a:ext cx="2504192" cy="1892826"/>
          </a:xfrm>
          <a:prstGeom prst="rect">
            <a:avLst/>
          </a:prstGeom>
        </p:spPr>
        <p:txBody>
          <a:bodyPr wrap="square">
            <a:spAutoFit/>
          </a:bodyPr>
          <a:lstStyle/>
          <a:p>
            <a:pPr algn="ctr"/>
            <a:r>
              <a:rPr lang="en-US" sz="1300" dirty="0">
                <a:solidFill>
                  <a:schemeClr val="bg1"/>
                </a:solidFill>
                <a:latin typeface="Calibri" panose="020F0502020204030204" pitchFamily="34" charset="0"/>
                <a:cs typeface="Calibri" panose="020F0502020204030204" pitchFamily="34" charset="0"/>
              </a:rPr>
              <a:t>MEM to submit results of the consultation process to the Guatemalan Supreme Court (SC)</a:t>
            </a:r>
          </a:p>
          <a:p>
            <a:pPr algn="ctr"/>
            <a:r>
              <a:rPr lang="en-US" sz="1300" dirty="0">
                <a:solidFill>
                  <a:schemeClr val="bg1"/>
                </a:solidFill>
                <a:latin typeface="Calibri" panose="020F0502020204030204" pitchFamily="34" charset="0"/>
                <a:cs typeface="Calibri" panose="020F0502020204030204" pitchFamily="34" charset="0"/>
              </a:rPr>
              <a:t>  </a:t>
            </a:r>
            <a:br>
              <a:rPr lang="en-US" sz="1300" dirty="0">
                <a:solidFill>
                  <a:schemeClr val="bg1"/>
                </a:solidFill>
                <a:latin typeface="Calibri" panose="020F0502020204030204" pitchFamily="34" charset="0"/>
                <a:cs typeface="Calibri" panose="020F0502020204030204" pitchFamily="34" charset="0"/>
              </a:rPr>
            </a:br>
            <a:r>
              <a:rPr lang="en-US" sz="1300" dirty="0">
                <a:solidFill>
                  <a:schemeClr val="bg1"/>
                </a:solidFill>
                <a:latin typeface="Calibri" panose="020F0502020204030204" pitchFamily="34" charset="0"/>
                <a:cs typeface="Calibri" panose="020F0502020204030204" pitchFamily="34" charset="0"/>
              </a:rPr>
              <a:t>SC certifies with all three parties that the ILO 169 consultation process as outlined in the Constitutional Court’s resolution has been followed</a:t>
            </a:r>
          </a:p>
        </p:txBody>
      </p:sp>
      <p:sp>
        <p:nvSpPr>
          <p:cNvPr id="66" name="TextBox 65">
            <a:extLst>
              <a:ext uri="{FF2B5EF4-FFF2-40B4-BE49-F238E27FC236}">
                <a16:creationId xmlns:a16="http://schemas.microsoft.com/office/drawing/2014/main" id="{24084848-7AB0-6744-9C75-21E64B747F6F}"/>
              </a:ext>
            </a:extLst>
          </p:cNvPr>
          <p:cNvSpPr txBox="1"/>
          <p:nvPr/>
        </p:nvSpPr>
        <p:spPr>
          <a:xfrm>
            <a:off x="9571435" y="5829761"/>
            <a:ext cx="2307845" cy="246221"/>
          </a:xfrm>
          <a:prstGeom prst="rect">
            <a:avLst/>
          </a:prstGeom>
          <a:noFill/>
        </p:spPr>
        <p:txBody>
          <a:bodyPr wrap="square" rtlCol="0">
            <a:spAutoFit/>
          </a:bodyPr>
          <a:lstStyle/>
          <a:p>
            <a:r>
              <a:rPr lang="en-CA" sz="1000" b="1" i="1" dirty="0">
                <a:solidFill>
                  <a:schemeClr val="bg1"/>
                </a:solidFill>
                <a:latin typeface="Calibri" panose="020F0502020204030204" pitchFamily="34" charset="0"/>
                <a:cs typeface="Calibri" panose="020F0502020204030204" pitchFamily="34" charset="0"/>
              </a:rPr>
              <a:t>Awaiting completion of Phase 2.</a:t>
            </a:r>
          </a:p>
        </p:txBody>
      </p:sp>
      <p:grpSp>
        <p:nvGrpSpPr>
          <p:cNvPr id="25" name="Group 24">
            <a:extLst>
              <a:ext uri="{FF2B5EF4-FFF2-40B4-BE49-F238E27FC236}">
                <a16:creationId xmlns:a16="http://schemas.microsoft.com/office/drawing/2014/main" id="{61BBC612-E500-A84A-8F27-4F33913DF597}"/>
              </a:ext>
            </a:extLst>
          </p:cNvPr>
          <p:cNvGrpSpPr/>
          <p:nvPr/>
        </p:nvGrpSpPr>
        <p:grpSpPr>
          <a:xfrm>
            <a:off x="883241" y="5844571"/>
            <a:ext cx="247184" cy="216602"/>
            <a:chOff x="906359" y="5816758"/>
            <a:chExt cx="275845" cy="241717"/>
          </a:xfrm>
        </p:grpSpPr>
        <p:sp>
          <p:nvSpPr>
            <p:cNvPr id="21" name="Oval 20">
              <a:extLst>
                <a:ext uri="{FF2B5EF4-FFF2-40B4-BE49-F238E27FC236}">
                  <a16:creationId xmlns:a16="http://schemas.microsoft.com/office/drawing/2014/main" id="{548B2A28-0364-7A46-A031-ADA15CE6A8F7}"/>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Freeform 22">
              <a:extLst>
                <a:ext uri="{FF2B5EF4-FFF2-40B4-BE49-F238E27FC236}">
                  <a16:creationId xmlns:a16="http://schemas.microsoft.com/office/drawing/2014/main" id="{375E8CD4-9236-9B4A-B809-35C5CBF6CD8C}"/>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0" name="TextBox 69">
            <a:extLst>
              <a:ext uri="{FF2B5EF4-FFF2-40B4-BE49-F238E27FC236}">
                <a16:creationId xmlns:a16="http://schemas.microsoft.com/office/drawing/2014/main" id="{79F24FC9-BF12-EE4E-9BDE-3A32180833BE}"/>
              </a:ext>
            </a:extLst>
          </p:cNvPr>
          <p:cNvSpPr txBox="1"/>
          <p:nvPr/>
        </p:nvSpPr>
        <p:spPr>
          <a:xfrm>
            <a:off x="3585047" y="2481789"/>
            <a:ext cx="2666090" cy="610424"/>
          </a:xfrm>
          <a:prstGeom prst="rect">
            <a:avLst/>
          </a:prstGeom>
          <a:noFill/>
        </p:spPr>
        <p:txBody>
          <a:bodyPr wrap="square" rtlCol="0">
            <a:spAutoFit/>
          </a:bodyPr>
          <a:lstStyle/>
          <a:p>
            <a:pPr algn="ctr">
              <a:spcAft>
                <a:spcPts val="200"/>
              </a:spcAft>
            </a:pPr>
            <a:r>
              <a:rPr lang="en-US" sz="1400" spc="30" dirty="0">
                <a:solidFill>
                  <a:schemeClr val="accent4"/>
                </a:solidFill>
                <a:latin typeface="+mj-lt"/>
              </a:rPr>
              <a:t>PHASE 1</a:t>
            </a:r>
            <a:endParaRPr lang="en-US" sz="1400" spc="30" dirty="0">
              <a:solidFill>
                <a:schemeClr val="bg1"/>
              </a:solidFill>
              <a:latin typeface="+mj-lt"/>
            </a:endParaRPr>
          </a:p>
          <a:p>
            <a:pPr algn="ctr">
              <a:spcAft>
                <a:spcPts val="600"/>
              </a:spcAft>
            </a:pPr>
            <a:r>
              <a:rPr lang="en-US" spc="30" dirty="0">
                <a:solidFill>
                  <a:schemeClr val="bg1"/>
                </a:solidFill>
                <a:latin typeface="+mj-lt"/>
              </a:rPr>
              <a:t>PRE-CONSULTATION</a:t>
            </a:r>
          </a:p>
        </p:txBody>
      </p:sp>
      <p:sp>
        <p:nvSpPr>
          <p:cNvPr id="71" name="TextBox 70">
            <a:extLst>
              <a:ext uri="{FF2B5EF4-FFF2-40B4-BE49-F238E27FC236}">
                <a16:creationId xmlns:a16="http://schemas.microsoft.com/office/drawing/2014/main" id="{71C74C0A-5162-E949-9C91-FC16275CE440}"/>
              </a:ext>
            </a:extLst>
          </p:cNvPr>
          <p:cNvSpPr txBox="1"/>
          <p:nvPr/>
        </p:nvSpPr>
        <p:spPr>
          <a:xfrm>
            <a:off x="860039" y="2481789"/>
            <a:ext cx="2666090" cy="610424"/>
          </a:xfrm>
          <a:prstGeom prst="rect">
            <a:avLst/>
          </a:prstGeom>
          <a:noFill/>
        </p:spPr>
        <p:txBody>
          <a:bodyPr wrap="square" rtlCol="0">
            <a:spAutoFit/>
          </a:bodyPr>
          <a:lstStyle/>
          <a:p>
            <a:pPr algn="ctr">
              <a:spcAft>
                <a:spcPts val="200"/>
              </a:spcAft>
            </a:pPr>
            <a:r>
              <a:rPr lang="en-US" sz="1400" spc="30" dirty="0">
                <a:solidFill>
                  <a:schemeClr val="accent4"/>
                </a:solidFill>
                <a:latin typeface="+mj-lt"/>
              </a:rPr>
              <a:t>PRE-PHASE 1</a:t>
            </a:r>
            <a:endParaRPr lang="en-US" sz="1400" spc="30" dirty="0">
              <a:solidFill>
                <a:schemeClr val="bg1"/>
              </a:solidFill>
              <a:latin typeface="+mj-lt"/>
            </a:endParaRPr>
          </a:p>
          <a:p>
            <a:pPr algn="ctr">
              <a:spcAft>
                <a:spcPts val="600"/>
              </a:spcAft>
            </a:pPr>
            <a:r>
              <a:rPr lang="en-US" spc="30" dirty="0">
                <a:solidFill>
                  <a:schemeClr val="bg1"/>
                </a:solidFill>
                <a:latin typeface="+mj-lt"/>
              </a:rPr>
              <a:t>REVIEW</a:t>
            </a:r>
          </a:p>
        </p:txBody>
      </p:sp>
      <p:grpSp>
        <p:nvGrpSpPr>
          <p:cNvPr id="4" name="Group 3">
            <a:extLst>
              <a:ext uri="{FF2B5EF4-FFF2-40B4-BE49-F238E27FC236}">
                <a16:creationId xmlns:a16="http://schemas.microsoft.com/office/drawing/2014/main" id="{9E76E30C-6FD8-DDFF-C840-5D9ACEFB70AE}"/>
              </a:ext>
            </a:extLst>
          </p:cNvPr>
          <p:cNvGrpSpPr/>
          <p:nvPr/>
        </p:nvGrpSpPr>
        <p:grpSpPr>
          <a:xfrm>
            <a:off x="3739904" y="5844571"/>
            <a:ext cx="247184" cy="216602"/>
            <a:chOff x="906359" y="5816758"/>
            <a:chExt cx="275845" cy="241717"/>
          </a:xfrm>
        </p:grpSpPr>
        <p:sp>
          <p:nvSpPr>
            <p:cNvPr id="5" name="Oval 4">
              <a:extLst>
                <a:ext uri="{FF2B5EF4-FFF2-40B4-BE49-F238E27FC236}">
                  <a16:creationId xmlns:a16="http://schemas.microsoft.com/office/drawing/2014/main" id="{B2962F29-6DC7-FE05-2D56-14909EC41336}"/>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Freeform 22">
              <a:extLst>
                <a:ext uri="{FF2B5EF4-FFF2-40B4-BE49-F238E27FC236}">
                  <a16:creationId xmlns:a16="http://schemas.microsoft.com/office/drawing/2014/main" id="{4204EBCA-3D96-5F9D-CBD7-1DF0F0EE916A}"/>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7" name="TextBox 6">
            <a:extLst>
              <a:ext uri="{FF2B5EF4-FFF2-40B4-BE49-F238E27FC236}">
                <a16:creationId xmlns:a16="http://schemas.microsoft.com/office/drawing/2014/main" id="{CDF94636-2833-22A7-34D2-1AAF5C9ABDE7}"/>
              </a:ext>
            </a:extLst>
          </p:cNvPr>
          <p:cNvSpPr txBox="1"/>
          <p:nvPr/>
        </p:nvSpPr>
        <p:spPr>
          <a:xfrm>
            <a:off x="771238" y="1233636"/>
            <a:ext cx="10025975" cy="276999"/>
          </a:xfrm>
          <a:prstGeom prst="rect">
            <a:avLst/>
          </a:prstGeom>
          <a:noFill/>
        </p:spPr>
        <p:txBody>
          <a:bodyPr wrap="square" rtlCol="0">
            <a:spAutoFit/>
          </a:bodyPr>
          <a:lstStyle/>
          <a:p>
            <a:r>
              <a:rPr lang="en-US" sz="1200" spc="30" dirty="0">
                <a:solidFill>
                  <a:schemeClr val="accent5"/>
                </a:solidFill>
                <a:latin typeface="+mj-lt"/>
              </a:rPr>
              <a:t>// </a:t>
            </a:r>
            <a:r>
              <a:rPr lang="en-US" sz="1200" spc="30" dirty="0">
                <a:solidFill>
                  <a:schemeClr val="accent1"/>
                </a:solidFill>
                <a:latin typeface="+mj-lt"/>
              </a:rPr>
              <a:t>Escobal mining license suspended pending completion of an ILO 169 Consultation in Guatemala </a:t>
            </a:r>
            <a:endParaRPr lang="en-US" sz="1200" spc="30" baseline="30000" dirty="0">
              <a:solidFill>
                <a:schemeClr val="accent1"/>
              </a:solidFill>
              <a:latin typeface="+mj-lt"/>
            </a:endParaRPr>
          </a:p>
        </p:txBody>
      </p:sp>
      <p:sp>
        <p:nvSpPr>
          <p:cNvPr id="48" name="Oval 47">
            <a:extLst>
              <a:ext uri="{FF2B5EF4-FFF2-40B4-BE49-F238E27FC236}">
                <a16:creationId xmlns:a16="http://schemas.microsoft.com/office/drawing/2014/main" id="{373A2A35-3EF5-AB40-8A1C-BA3B1F2E89D1}"/>
              </a:ext>
            </a:extLst>
          </p:cNvPr>
          <p:cNvSpPr/>
          <p:nvPr/>
        </p:nvSpPr>
        <p:spPr>
          <a:xfrm>
            <a:off x="6515228" y="5844571"/>
            <a:ext cx="216602" cy="216602"/>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Oval 50">
            <a:extLst>
              <a:ext uri="{FF2B5EF4-FFF2-40B4-BE49-F238E27FC236}">
                <a16:creationId xmlns:a16="http://schemas.microsoft.com/office/drawing/2014/main" id="{EAAFE9A1-4672-A241-8EAE-2AE51D264733}"/>
              </a:ext>
            </a:extLst>
          </p:cNvPr>
          <p:cNvSpPr/>
          <p:nvPr/>
        </p:nvSpPr>
        <p:spPr>
          <a:xfrm>
            <a:off x="9294280" y="5844571"/>
            <a:ext cx="216602" cy="216602"/>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Rectangle 1">
            <a:extLst>
              <a:ext uri="{FF2B5EF4-FFF2-40B4-BE49-F238E27FC236}">
                <a16:creationId xmlns:a16="http://schemas.microsoft.com/office/drawing/2014/main" id="{EB72FC3B-FEA5-EA49-B0B6-80F2A9E24958}"/>
              </a:ext>
            </a:extLst>
          </p:cNvPr>
          <p:cNvSpPr/>
          <p:nvPr/>
        </p:nvSpPr>
        <p:spPr>
          <a:xfrm>
            <a:off x="9294280" y="586228"/>
            <a:ext cx="2897720" cy="1062594"/>
          </a:xfrm>
          <a:custGeom>
            <a:avLst/>
            <a:gdLst>
              <a:gd name="connsiteX0" fmla="*/ 0 w 6400800"/>
              <a:gd name="connsiteY0" fmla="*/ 0 h 1946702"/>
              <a:gd name="connsiteX1" fmla="*/ 6400800 w 6400800"/>
              <a:gd name="connsiteY1" fmla="*/ 0 h 1946702"/>
              <a:gd name="connsiteX2" fmla="*/ 6400800 w 6400800"/>
              <a:gd name="connsiteY2" fmla="*/ 1946702 h 1946702"/>
              <a:gd name="connsiteX3" fmla="*/ 0 w 6400800"/>
              <a:gd name="connsiteY3" fmla="*/ 1946702 h 1946702"/>
              <a:gd name="connsiteX4" fmla="*/ 0 w 6400800"/>
              <a:gd name="connsiteY4" fmla="*/ 0 h 1946702"/>
              <a:gd name="connsiteX0" fmla="*/ 558800 w 6959600"/>
              <a:gd name="connsiteY0" fmla="*/ 0 h 1946702"/>
              <a:gd name="connsiteX1" fmla="*/ 6959600 w 6959600"/>
              <a:gd name="connsiteY1" fmla="*/ 0 h 1946702"/>
              <a:gd name="connsiteX2" fmla="*/ 6959600 w 6959600"/>
              <a:gd name="connsiteY2" fmla="*/ 1946702 h 1946702"/>
              <a:gd name="connsiteX3" fmla="*/ 0 w 6959600"/>
              <a:gd name="connsiteY3" fmla="*/ 1946702 h 1946702"/>
              <a:gd name="connsiteX4" fmla="*/ 558800 w 6959600"/>
              <a:gd name="connsiteY4" fmla="*/ 0 h 194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1946702">
                <a:moveTo>
                  <a:pt x="558800" y="0"/>
                </a:moveTo>
                <a:lnTo>
                  <a:pt x="6959600" y="0"/>
                </a:lnTo>
                <a:lnTo>
                  <a:pt x="6959600" y="1946702"/>
                </a:lnTo>
                <a:lnTo>
                  <a:pt x="0" y="1946702"/>
                </a:lnTo>
                <a:lnTo>
                  <a:pt x="5588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2D840F5B-DF6E-5944-826D-582925BA6DA6}"/>
              </a:ext>
            </a:extLst>
          </p:cNvPr>
          <p:cNvSpPr txBox="1"/>
          <p:nvPr/>
        </p:nvSpPr>
        <p:spPr>
          <a:xfrm>
            <a:off x="9682479" y="812247"/>
            <a:ext cx="2572839" cy="830997"/>
          </a:xfrm>
          <a:prstGeom prst="rect">
            <a:avLst/>
          </a:prstGeom>
          <a:noFill/>
        </p:spPr>
        <p:txBody>
          <a:bodyPr wrap="square" rtlCol="0">
            <a:spAutoFit/>
          </a:bodyPr>
          <a:lstStyle/>
          <a:p>
            <a:r>
              <a:rPr lang="en-US" sz="1200" spc="30" dirty="0">
                <a:solidFill>
                  <a:srgbClr val="000000"/>
                </a:solidFill>
                <a:latin typeface="Calibri" panose="020F0502020204030204" pitchFamily="34" charset="0"/>
                <a:cs typeface="Calibri" panose="020F0502020204030204" pitchFamily="34" charset="0"/>
              </a:rPr>
              <a:t>For more information, please visit </a:t>
            </a:r>
            <a:r>
              <a:rPr lang="en-US" sz="1200" spc="0" dirty="0">
                <a:solidFill>
                  <a:srgbClr val="000000"/>
                </a:solidFill>
                <a:latin typeface="Calibri" panose="020F0502020204030204" pitchFamily="34" charset="0"/>
                <a:cs typeface="Calibri" panose="020F0502020204030204" pitchFamily="34" charset="0"/>
              </a:rPr>
              <a:t> </a:t>
            </a:r>
            <a:r>
              <a:rPr lang="en-US" sz="1200" spc="30" dirty="0">
                <a:solidFill>
                  <a:schemeClr val="accent1"/>
                </a:solidFill>
                <a:latin typeface="Calibri" panose="020F0502020204030204" pitchFamily="34" charset="0"/>
                <a:cs typeface="Calibri" panose="020F0502020204030204" pitchFamily="34" charset="0"/>
                <a:hlinkClick r:id="rId3"/>
              </a:rPr>
              <a:t>https://mem.gob.gt/derecho-minero-escobal/</a:t>
            </a:r>
            <a:endParaRPr lang="en-US" sz="1200" spc="30" dirty="0">
              <a:solidFill>
                <a:schemeClr val="accent1"/>
              </a:solidFill>
              <a:latin typeface="Calibri" panose="020F0502020204030204" pitchFamily="34" charset="0"/>
              <a:cs typeface="Calibri" panose="020F0502020204030204" pitchFamily="34" charset="0"/>
            </a:endParaRPr>
          </a:p>
          <a:p>
            <a:endParaRPr lang="en-US" sz="1200" spc="0" dirty="0">
              <a:solidFill>
                <a:srgbClr val="000000"/>
              </a:solidFill>
              <a:latin typeface="Calibri" panose="020F0502020204030204" pitchFamily="34" charset="0"/>
              <a:cs typeface="Calibri" panose="020F0502020204030204" pitchFamily="34" charset="0"/>
            </a:endParaRPr>
          </a:p>
        </p:txBody>
      </p:sp>
      <p:sp>
        <p:nvSpPr>
          <p:cNvPr id="49" name="Slide Number Placeholder 3">
            <a:extLst>
              <a:ext uri="{FF2B5EF4-FFF2-40B4-BE49-F238E27FC236}">
                <a16:creationId xmlns:a16="http://schemas.microsoft.com/office/drawing/2014/main" id="{8D1B226F-A71E-584E-B10D-F0FD0D8FD72C}"/>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15</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0290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20610033-100F-084A-A79C-0B6A82A9BC3D}"/>
              </a:ext>
            </a:extLst>
          </p:cNvPr>
          <p:cNvSpPr txBox="1"/>
          <p:nvPr/>
        </p:nvSpPr>
        <p:spPr>
          <a:xfrm>
            <a:off x="5730662" y="5271455"/>
            <a:ext cx="4978327" cy="1200329"/>
          </a:xfrm>
          <a:prstGeom prst="rect">
            <a:avLst/>
          </a:prstGeom>
          <a:noFill/>
        </p:spPr>
        <p:txBody>
          <a:bodyPr wrap="square" rtlCol="0">
            <a:spAutoFit/>
          </a:bodyPr>
          <a:lstStyle/>
          <a:p>
            <a:pPr marL="228600" indent="-228600" eaLnBrk="0" fontAlgn="base" hangingPunct="0">
              <a:spcBef>
                <a:spcPct val="0"/>
              </a:spcBef>
              <a:spcAft>
                <a:spcPct val="0"/>
              </a:spcAft>
              <a:buFont typeface="+mj-lt"/>
              <a:buAutoNum type="arabicPeriod"/>
              <a:tabLst>
                <a:tab pos="194945" algn="l"/>
              </a:tabLst>
            </a:pPr>
            <a:r>
              <a:rPr lang="en-US" sz="900" dirty="0">
                <a:solidFill>
                  <a:schemeClr val="tx2"/>
                </a:solidFill>
                <a:latin typeface="Calibri" panose="020F0502020204030204" pitchFamily="34" charset="0"/>
                <a:cs typeface="Calibri" panose="020F0502020204030204" pitchFamily="34" charset="0"/>
              </a:rPr>
              <a:t>Pan American estimated mineral reserves and resources reported as of June 30, 2023. See presentation Appendix for more detailed information on the Company's reserves and resources.</a:t>
            </a:r>
          </a:p>
          <a:p>
            <a:pPr marL="228600" indent="-228600" eaLnBrk="0" fontAlgn="base" hangingPunct="0">
              <a:spcBef>
                <a:spcPct val="0"/>
              </a:spcBef>
              <a:spcAft>
                <a:spcPct val="0"/>
              </a:spcAft>
              <a:buFont typeface="+mj-lt"/>
              <a:buAutoNum type="arabicPeriod"/>
              <a:tabLst>
                <a:tab pos="194945" algn="l"/>
              </a:tabLst>
            </a:pPr>
            <a:r>
              <a:rPr lang="en-US" sz="900" dirty="0">
                <a:solidFill>
                  <a:schemeClr val="tx2"/>
                </a:solidFill>
                <a:latin typeface="Calibri" panose="020F0502020204030204" pitchFamily="34" charset="0"/>
                <a:cs typeface="Calibri" panose="020F0502020204030204" pitchFamily="34" charset="0"/>
              </a:rPr>
              <a:t>Based on FactSet 90-day average trading volume as of October 6, 2023.</a:t>
            </a:r>
          </a:p>
          <a:p>
            <a:pPr marL="228600" indent="-228600" eaLnBrk="0" fontAlgn="base" hangingPunct="0">
              <a:spcBef>
                <a:spcPct val="0"/>
              </a:spcBef>
              <a:spcAft>
                <a:spcPct val="0"/>
              </a:spcAft>
              <a:buFont typeface="+mj-lt"/>
              <a:buAutoNum type="arabicPeriod"/>
              <a:tabLst>
                <a:tab pos="194945" algn="l"/>
              </a:tabLst>
            </a:pPr>
            <a:r>
              <a:rPr lang="en-US" sz="900" dirty="0">
                <a:solidFill>
                  <a:schemeClr val="tx2"/>
                </a:solidFill>
                <a:latin typeface="Calibri" panose="020F0502020204030204" pitchFamily="34" charset="0"/>
                <a:cs typeface="Calibri" panose="020F0502020204030204" pitchFamily="34" charset="0"/>
              </a:rPr>
              <a:t>The effective date of the mineral resource estimate is September 13, 2022; See presentation Appendix for more detailed information on the Company's reserves and resources and the metal price assumptions used for these estimates.</a:t>
            </a:r>
          </a:p>
          <a:p>
            <a:pPr marL="228600" indent="-228600" eaLnBrk="0" fontAlgn="base" hangingPunct="0">
              <a:spcBef>
                <a:spcPct val="0"/>
              </a:spcBef>
              <a:spcAft>
                <a:spcPct val="0"/>
              </a:spcAft>
              <a:buFont typeface="+mj-lt"/>
              <a:buAutoNum type="arabicPeriod"/>
              <a:tabLst>
                <a:tab pos="194945" algn="l"/>
              </a:tabLst>
            </a:pPr>
            <a:r>
              <a:rPr lang="en-US" sz="900" dirty="0">
                <a:solidFill>
                  <a:schemeClr val="tx2"/>
                </a:solidFill>
                <a:latin typeface="Calibri" panose="020F0502020204030204" pitchFamily="34" charset="0"/>
                <a:cs typeface="Calibri" panose="020F0502020204030204" pitchFamily="34" charset="0"/>
              </a:rPr>
              <a:t>Based on the post-transaction shares outstanding of 364.4 million multiplied by the October 6, 2023 closing price of the Pan American Shares of </a:t>
            </a:r>
            <a:r>
              <a:rPr lang="en-CA" sz="900" dirty="0">
                <a:solidFill>
                  <a:schemeClr val="tx2"/>
                </a:solidFill>
                <a:latin typeface="Calibri" panose="020F0502020204030204" pitchFamily="34" charset="0"/>
                <a:cs typeface="Calibri" panose="020F0502020204030204" pitchFamily="34" charset="0"/>
              </a:rPr>
              <a:t>$13.87.</a:t>
            </a:r>
            <a:endParaRPr lang="en-US" sz="900" dirty="0">
              <a:solidFill>
                <a:schemeClr val="tx2"/>
              </a:solidFill>
              <a:latin typeface="Calibri" panose="020F0502020204030204" pitchFamily="34" charset="0"/>
              <a:cs typeface="Calibri" panose="020F0502020204030204" pitchFamily="34" charset="0"/>
            </a:endParaRPr>
          </a:p>
        </p:txBody>
      </p:sp>
      <p:pic>
        <p:nvPicPr>
          <p:cNvPr id="15" name="Picture Placeholder 14" descr="A picture containing person, indoor, preparing&#10;&#10;Description automatically generated">
            <a:extLst>
              <a:ext uri="{FF2B5EF4-FFF2-40B4-BE49-F238E27FC236}">
                <a16:creationId xmlns:a16="http://schemas.microsoft.com/office/drawing/2014/main" id="{D81BE456-81C7-FB49-871A-D2A4CC59EC0D}"/>
              </a:ext>
            </a:extLst>
          </p:cNvPr>
          <p:cNvPicPr>
            <a:picLocks noGrp="1" noChangeAspect="1"/>
          </p:cNvPicPr>
          <p:nvPr>
            <p:ph type="pic" sz="quarter" idx="26"/>
          </p:nvPr>
        </p:nvPicPr>
        <p:blipFill rotWithShape="1">
          <a:blip r:embed="rId3">
            <a:extLst>
              <a:ext uri="{28A0092B-C50C-407E-A947-70E740481C1C}">
                <a14:useLocalDpi xmlns:a14="http://schemas.microsoft.com/office/drawing/2010/main" val="0"/>
              </a:ext>
            </a:extLst>
          </a:blip>
          <a:srcRect l="22640" r="6612"/>
          <a:stretch/>
        </p:blipFill>
        <p:spPr>
          <a:xfrm>
            <a:off x="1" y="0"/>
            <a:ext cx="4978328" cy="6858000"/>
          </a:xfrm>
        </p:spPr>
      </p:pic>
      <p:sp>
        <p:nvSpPr>
          <p:cNvPr id="21" name="TextBox 20">
            <a:extLst>
              <a:ext uri="{FF2B5EF4-FFF2-40B4-BE49-F238E27FC236}">
                <a16:creationId xmlns:a16="http://schemas.microsoft.com/office/drawing/2014/main" id="{AF85D831-2CB3-9947-8E27-3511B3B450F5}"/>
              </a:ext>
            </a:extLst>
          </p:cNvPr>
          <p:cNvSpPr txBox="1"/>
          <p:nvPr/>
        </p:nvSpPr>
        <p:spPr>
          <a:xfrm>
            <a:off x="451030" y="4363284"/>
            <a:ext cx="4108337" cy="1754326"/>
          </a:xfrm>
          <a:prstGeom prst="rect">
            <a:avLst/>
          </a:prstGeom>
          <a:noFill/>
        </p:spPr>
        <p:txBody>
          <a:bodyPr wrap="square" rtlCol="0">
            <a:spAutoFit/>
          </a:bodyPr>
          <a:lstStyle/>
          <a:p>
            <a:pPr>
              <a:lnSpc>
                <a:spcPct val="90000"/>
              </a:lnSpc>
            </a:pPr>
            <a:r>
              <a:rPr lang="en-US" sz="4000" dirty="0">
                <a:solidFill>
                  <a:schemeClr val="bg1">
                    <a:alpha val="99719"/>
                  </a:schemeClr>
                </a:solidFill>
                <a:effectLst>
                  <a:outerShdw blurRad="50800" dist="38100" dir="2700000" algn="tl" rotWithShape="0">
                    <a:prstClr val="black">
                      <a:alpha val="40000"/>
                    </a:prstClr>
                  </a:outerShdw>
                </a:effectLst>
                <a:latin typeface="OSWALD " panose="02000506000000020004" pitchFamily="2" charset="0"/>
              </a:rPr>
              <a:t>THE WORLD’S PREMIER SILVER MINING COMPANY</a:t>
            </a:r>
          </a:p>
        </p:txBody>
      </p:sp>
      <p:sp>
        <p:nvSpPr>
          <p:cNvPr id="24" name="TextBox 23">
            <a:extLst>
              <a:ext uri="{FF2B5EF4-FFF2-40B4-BE49-F238E27FC236}">
                <a16:creationId xmlns:a16="http://schemas.microsoft.com/office/drawing/2014/main" id="{AF7B61BC-2888-1443-9A05-AFD8DD84C91E}"/>
              </a:ext>
            </a:extLst>
          </p:cNvPr>
          <p:cNvSpPr txBox="1"/>
          <p:nvPr/>
        </p:nvSpPr>
        <p:spPr>
          <a:xfrm>
            <a:off x="811163" y="6057853"/>
            <a:ext cx="4108337" cy="307777"/>
          </a:xfrm>
          <a:prstGeom prst="rect">
            <a:avLst/>
          </a:prstGeom>
          <a:noFill/>
        </p:spPr>
        <p:txBody>
          <a:bodyPr wrap="square" rtlCol="0">
            <a:spAutoFit/>
          </a:bodyPr>
          <a:lstStyle/>
          <a:p>
            <a:r>
              <a:rPr lang="en-US" sz="1400" spc="30" dirty="0">
                <a:solidFill>
                  <a:schemeClr val="tx2">
                    <a:lumMod val="40000"/>
                    <a:lumOff val="60000"/>
                  </a:schemeClr>
                </a:solidFill>
                <a:latin typeface="+mj-lt"/>
              </a:rPr>
              <a:t>    The “go-to” name for investing in silver</a:t>
            </a:r>
            <a:endParaRPr lang="en-US" sz="1400" spc="30" baseline="30000" dirty="0">
              <a:solidFill>
                <a:schemeClr val="tx2">
                  <a:lumMod val="40000"/>
                  <a:lumOff val="60000"/>
                </a:schemeClr>
              </a:solidFill>
              <a:latin typeface="+mj-lt"/>
            </a:endParaRPr>
          </a:p>
        </p:txBody>
      </p:sp>
      <p:cxnSp>
        <p:nvCxnSpPr>
          <p:cNvPr id="17" name="Straight Arrow Connector 16">
            <a:extLst>
              <a:ext uri="{FF2B5EF4-FFF2-40B4-BE49-F238E27FC236}">
                <a16:creationId xmlns:a16="http://schemas.microsoft.com/office/drawing/2014/main" id="{53BAA13B-008A-284C-B2E7-39A54F5A1406}"/>
              </a:ext>
            </a:extLst>
          </p:cNvPr>
          <p:cNvCxnSpPr/>
          <p:nvPr/>
        </p:nvCxnSpPr>
        <p:spPr>
          <a:xfrm>
            <a:off x="567654" y="6230739"/>
            <a:ext cx="427382" cy="0"/>
          </a:xfrm>
          <a:prstGeom prst="straightConnector1">
            <a:avLst/>
          </a:prstGeom>
          <a:ln w="34925">
            <a:solidFill>
              <a:srgbClr val="84BF4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6F697E0-1AE5-E249-864C-309040B1F002}"/>
              </a:ext>
            </a:extLst>
          </p:cNvPr>
          <p:cNvSpPr/>
          <p:nvPr/>
        </p:nvSpPr>
        <p:spPr>
          <a:xfrm>
            <a:off x="5666440" y="1782131"/>
            <a:ext cx="5709130" cy="1066959"/>
          </a:xfrm>
          <a:prstGeom prst="rect">
            <a:avLst/>
          </a:prstGeom>
        </p:spPr>
        <p:txBody>
          <a:bodyPr wrap="square">
            <a:spAutoFit/>
          </a:bodyPr>
          <a:lstStyle/>
          <a:p>
            <a:pPr>
              <a:spcAft>
                <a:spcPts val="400"/>
              </a:spcAft>
            </a:pPr>
            <a:r>
              <a:rPr lang="en-US" b="1" dirty="0">
                <a:solidFill>
                  <a:srgbClr val="000000"/>
                </a:solidFill>
                <a:latin typeface="Calibri" panose="020F0502020204030204" pitchFamily="34" charset="0"/>
                <a:cs typeface="Calibri" panose="020F0502020204030204" pitchFamily="34" charset="0"/>
              </a:rPr>
              <a:t>Escobal mine </a:t>
            </a:r>
            <a:r>
              <a:rPr lang="en-US" sz="1600" dirty="0">
                <a:solidFill>
                  <a:srgbClr val="000000"/>
                </a:solidFill>
                <a:latin typeface="Calibri" panose="020F0502020204030204" pitchFamily="34" charset="0"/>
                <a:cs typeface="Calibri" panose="020F0502020204030204" pitchFamily="34" charset="0"/>
              </a:rPr>
              <a:t>has potential to add ~20 </a:t>
            </a:r>
            <a:r>
              <a:rPr lang="en-US" sz="1600" dirty="0" err="1">
                <a:solidFill>
                  <a:srgbClr val="000000"/>
                </a:solidFill>
                <a:latin typeface="Calibri" panose="020F0502020204030204" pitchFamily="34" charset="0"/>
                <a:cs typeface="Calibri" panose="020F0502020204030204" pitchFamily="34" charset="0"/>
              </a:rPr>
              <a:t>Moz</a:t>
            </a:r>
            <a:r>
              <a:rPr lang="en-US" sz="1600" dirty="0">
                <a:solidFill>
                  <a:srgbClr val="000000"/>
                </a:solidFill>
                <a:latin typeface="Calibri" panose="020F0502020204030204" pitchFamily="34" charset="0"/>
                <a:cs typeface="Calibri" panose="020F0502020204030204" pitchFamily="34" charset="0"/>
              </a:rPr>
              <a:t> of silver production annually following restart of operations</a:t>
            </a:r>
          </a:p>
          <a:p>
            <a:pPr>
              <a:spcAft>
                <a:spcPts val="400"/>
              </a:spcAft>
              <a:buClr>
                <a:schemeClr val="accent1"/>
              </a:buClr>
            </a:pPr>
            <a:r>
              <a:rPr lang="en-US" sz="1200" dirty="0">
                <a:solidFill>
                  <a:srgbClr val="000000"/>
                </a:solidFill>
                <a:latin typeface="Calibri" panose="020F0502020204030204" pitchFamily="34" charset="0"/>
                <a:cs typeface="Calibri" panose="020F0502020204030204" pitchFamily="34" charset="0"/>
              </a:rPr>
              <a:t>The mine is currently on care and maintenance pending completion of an ILO 169 Consultation by the government of Guatemala</a:t>
            </a:r>
          </a:p>
        </p:txBody>
      </p:sp>
      <p:sp>
        <p:nvSpPr>
          <p:cNvPr id="33" name="Rectangle 32">
            <a:extLst>
              <a:ext uri="{FF2B5EF4-FFF2-40B4-BE49-F238E27FC236}">
                <a16:creationId xmlns:a16="http://schemas.microsoft.com/office/drawing/2014/main" id="{756DC391-5C0E-E342-A613-519FBF4BB399}"/>
              </a:ext>
            </a:extLst>
          </p:cNvPr>
          <p:cNvSpPr/>
          <p:nvPr/>
        </p:nvSpPr>
        <p:spPr>
          <a:xfrm>
            <a:off x="5666440" y="786094"/>
            <a:ext cx="6039785" cy="789960"/>
          </a:xfrm>
          <a:prstGeom prst="rect">
            <a:avLst/>
          </a:prstGeom>
        </p:spPr>
        <p:txBody>
          <a:bodyPr wrap="square">
            <a:spAutoFit/>
          </a:bodyPr>
          <a:lstStyle/>
          <a:p>
            <a:pPr>
              <a:spcAft>
                <a:spcPts val="400"/>
              </a:spcAft>
            </a:pPr>
            <a:r>
              <a:rPr lang="en-US" b="1" dirty="0">
                <a:solidFill>
                  <a:srgbClr val="000000"/>
                </a:solidFill>
                <a:latin typeface="Calibri" panose="020F0502020204030204" pitchFamily="34" charset="0"/>
                <a:cs typeface="Calibri" panose="020F0502020204030204" pitchFamily="34" charset="0"/>
              </a:rPr>
              <a:t>Large silver reserves</a:t>
            </a:r>
            <a:r>
              <a:rPr lang="en-US" baseline="30000" dirty="0">
                <a:solidFill>
                  <a:srgbClr val="000000"/>
                </a:solidFill>
                <a:latin typeface="Calibri" panose="020F0502020204030204" pitchFamily="34" charset="0"/>
                <a:cs typeface="Calibri" panose="020F0502020204030204" pitchFamily="34" charset="0"/>
              </a:rPr>
              <a:t>(1)</a:t>
            </a:r>
          </a:p>
          <a:p>
            <a:pPr>
              <a:spcAft>
                <a:spcPts val="400"/>
              </a:spcAft>
              <a:buClr>
                <a:schemeClr val="accent1"/>
              </a:buClr>
            </a:pPr>
            <a:r>
              <a:rPr lang="en-US" sz="1200" dirty="0">
                <a:solidFill>
                  <a:srgbClr val="000000"/>
                </a:solidFill>
                <a:latin typeface="Calibri" panose="020F0502020204030204" pitchFamily="34" charset="0"/>
                <a:cs typeface="Calibri" panose="020F0502020204030204" pitchFamily="34" charset="0"/>
              </a:rPr>
              <a:t>Proven and probable mineral reserves of 576.6 Mozs plus measured and indicated mineral resources of 959.1 </a:t>
            </a:r>
            <a:r>
              <a:rPr lang="en-US" sz="1200" dirty="0" err="1">
                <a:solidFill>
                  <a:srgbClr val="000000"/>
                </a:solidFill>
                <a:latin typeface="Calibri" panose="020F0502020204030204" pitchFamily="34" charset="0"/>
                <a:cs typeface="Calibri" panose="020F0502020204030204" pitchFamily="34" charset="0"/>
              </a:rPr>
              <a:t>Mozs</a:t>
            </a:r>
            <a:r>
              <a:rPr lang="en-US" sz="1200" dirty="0">
                <a:solidFill>
                  <a:srgbClr val="000000"/>
                </a:solidFill>
                <a:latin typeface="Calibri" panose="020F0502020204030204" pitchFamily="34" charset="0"/>
                <a:cs typeface="Calibri" panose="020F0502020204030204" pitchFamily="34" charset="0"/>
              </a:rPr>
              <a:t>, as of June 30, 2023 </a:t>
            </a:r>
          </a:p>
        </p:txBody>
      </p:sp>
      <p:sp>
        <p:nvSpPr>
          <p:cNvPr id="36" name="Rectangle 35">
            <a:extLst>
              <a:ext uri="{FF2B5EF4-FFF2-40B4-BE49-F238E27FC236}">
                <a16:creationId xmlns:a16="http://schemas.microsoft.com/office/drawing/2014/main" id="{E319B9D6-693F-C34D-A529-764246D43808}"/>
              </a:ext>
            </a:extLst>
          </p:cNvPr>
          <p:cNvSpPr/>
          <p:nvPr/>
        </p:nvSpPr>
        <p:spPr>
          <a:xfrm>
            <a:off x="5666440" y="4328202"/>
            <a:ext cx="5792135" cy="789960"/>
          </a:xfrm>
          <a:prstGeom prst="rect">
            <a:avLst/>
          </a:prstGeom>
        </p:spPr>
        <p:txBody>
          <a:bodyPr wrap="square">
            <a:spAutoFit/>
          </a:bodyPr>
          <a:lstStyle/>
          <a:p>
            <a:pPr>
              <a:spcAft>
                <a:spcPts val="400"/>
              </a:spcAft>
            </a:pPr>
            <a:r>
              <a:rPr lang="en-US" b="1" dirty="0">
                <a:solidFill>
                  <a:srgbClr val="000000"/>
                </a:solidFill>
                <a:latin typeface="Calibri" panose="020F0502020204030204" pitchFamily="34" charset="0"/>
                <a:cs typeface="Calibri" panose="020F0502020204030204" pitchFamily="34" charset="0"/>
              </a:rPr>
              <a:t>Preferred investment for silver </a:t>
            </a:r>
            <a:r>
              <a:rPr lang="en-US" sz="1600" dirty="0">
                <a:solidFill>
                  <a:srgbClr val="000000"/>
                </a:solidFill>
                <a:latin typeface="Calibri" panose="020F0502020204030204" pitchFamily="34" charset="0"/>
                <a:cs typeface="Calibri" panose="020F0502020204030204" pitchFamily="34" charset="0"/>
              </a:rPr>
              <a:t>mining investors</a:t>
            </a:r>
          </a:p>
          <a:p>
            <a:pPr>
              <a:spcAft>
                <a:spcPts val="400"/>
              </a:spcAft>
              <a:buClr>
                <a:schemeClr val="accent1"/>
              </a:buClr>
            </a:pPr>
            <a:r>
              <a:rPr lang="en-US" sz="1200" dirty="0">
                <a:solidFill>
                  <a:srgbClr val="000000"/>
                </a:solidFill>
                <a:latin typeface="Calibri" panose="020F0502020204030204" pitchFamily="34" charset="0"/>
                <a:cs typeface="Calibri" panose="020F0502020204030204" pitchFamily="34" charset="0"/>
              </a:rPr>
              <a:t>Transaction created the world’s premier silver mining company with average daily trading liquidity of $74M</a:t>
            </a:r>
            <a:r>
              <a:rPr lang="en-US" sz="1200" baseline="30000" dirty="0">
                <a:solidFill>
                  <a:srgbClr val="000000"/>
                </a:solidFill>
                <a:latin typeface="Calibri" panose="020F0502020204030204" pitchFamily="34" charset="0"/>
                <a:cs typeface="Calibri" panose="020F0502020204030204" pitchFamily="34" charset="0"/>
              </a:rPr>
              <a:t>(2) </a:t>
            </a:r>
            <a:r>
              <a:rPr lang="en-US" sz="1200" dirty="0">
                <a:solidFill>
                  <a:srgbClr val="000000"/>
                </a:solidFill>
                <a:latin typeface="Calibri" panose="020F0502020204030204" pitchFamily="34" charset="0"/>
                <a:cs typeface="Calibri" panose="020F0502020204030204" pitchFamily="34" charset="0"/>
              </a:rPr>
              <a:t>and a market capitalization</a:t>
            </a:r>
            <a:r>
              <a:rPr lang="en-US" sz="1200" baseline="30000" dirty="0">
                <a:solidFill>
                  <a:srgbClr val="000000"/>
                </a:solidFill>
                <a:latin typeface="Calibri" panose="020F0502020204030204" pitchFamily="34" charset="0"/>
                <a:cs typeface="Calibri" panose="020F0502020204030204" pitchFamily="34" charset="0"/>
              </a:rPr>
              <a:t> </a:t>
            </a:r>
            <a:r>
              <a:rPr lang="en-US" sz="1200" dirty="0">
                <a:solidFill>
                  <a:srgbClr val="000000"/>
                </a:solidFill>
                <a:latin typeface="Calibri" panose="020F0502020204030204" pitchFamily="34" charset="0"/>
                <a:cs typeface="Calibri" panose="020F0502020204030204" pitchFamily="34" charset="0"/>
              </a:rPr>
              <a:t>of $5.1B</a:t>
            </a:r>
            <a:r>
              <a:rPr lang="en-US" sz="1200" baseline="30000" dirty="0">
                <a:solidFill>
                  <a:srgbClr val="000000"/>
                </a:solidFill>
                <a:latin typeface="Calibri" panose="020F0502020204030204" pitchFamily="34" charset="0"/>
                <a:cs typeface="Calibri" panose="020F0502020204030204" pitchFamily="34" charset="0"/>
              </a:rPr>
              <a:t>(4)</a:t>
            </a:r>
          </a:p>
        </p:txBody>
      </p:sp>
      <p:sp>
        <p:nvSpPr>
          <p:cNvPr id="40" name="Freeform 425">
            <a:extLst>
              <a:ext uri="{FF2B5EF4-FFF2-40B4-BE49-F238E27FC236}">
                <a16:creationId xmlns:a16="http://schemas.microsoft.com/office/drawing/2014/main" id="{2B09D99E-FD35-6944-9D13-299B14784E54}"/>
              </a:ext>
            </a:extLst>
          </p:cNvPr>
          <p:cNvSpPr>
            <a:spLocks noEditPoints="1"/>
          </p:cNvSpPr>
          <p:nvPr/>
        </p:nvSpPr>
        <p:spPr bwMode="auto">
          <a:xfrm>
            <a:off x="4041411" y="7251232"/>
            <a:ext cx="388101" cy="347603"/>
          </a:xfrm>
          <a:custGeom>
            <a:avLst/>
            <a:gdLst>
              <a:gd name="T0" fmla="*/ 1438 w 3450"/>
              <a:gd name="T1" fmla="*/ 2689 h 3097"/>
              <a:gd name="T2" fmla="*/ 2503 w 3450"/>
              <a:gd name="T3" fmla="*/ 2645 h 3097"/>
              <a:gd name="T4" fmla="*/ 2703 w 3450"/>
              <a:gd name="T5" fmla="*/ 2892 h 3097"/>
              <a:gd name="T6" fmla="*/ 3039 w 3450"/>
              <a:gd name="T7" fmla="*/ 2518 h 3097"/>
              <a:gd name="T8" fmla="*/ 313 w 3450"/>
              <a:gd name="T9" fmla="*/ 2735 h 3097"/>
              <a:gd name="T10" fmla="*/ 2916 w 3450"/>
              <a:gd name="T11" fmla="*/ 2262 h 3097"/>
              <a:gd name="T12" fmla="*/ 2091 w 3450"/>
              <a:gd name="T13" fmla="*/ 2441 h 3097"/>
              <a:gd name="T14" fmla="*/ 610 w 3450"/>
              <a:gd name="T15" fmla="*/ 2385 h 3097"/>
              <a:gd name="T16" fmla="*/ 604 w 3450"/>
              <a:gd name="T17" fmla="*/ 2456 h 3097"/>
              <a:gd name="T18" fmla="*/ 1923 w 3450"/>
              <a:gd name="T19" fmla="*/ 2578 h 3097"/>
              <a:gd name="T20" fmla="*/ 3106 w 3450"/>
              <a:gd name="T21" fmla="*/ 2357 h 3097"/>
              <a:gd name="T22" fmla="*/ 1658 w 3450"/>
              <a:gd name="T23" fmla="*/ 2064 h 3097"/>
              <a:gd name="T24" fmla="*/ 1495 w 3450"/>
              <a:gd name="T25" fmla="*/ 2065 h 3097"/>
              <a:gd name="T26" fmla="*/ 984 w 3450"/>
              <a:gd name="T27" fmla="*/ 2323 h 3097"/>
              <a:gd name="T28" fmla="*/ 690 w 3450"/>
              <a:gd name="T29" fmla="*/ 2283 h 3097"/>
              <a:gd name="T30" fmla="*/ 408 w 3450"/>
              <a:gd name="T31" fmla="*/ 2220 h 3097"/>
              <a:gd name="T32" fmla="*/ 2964 w 3450"/>
              <a:gd name="T33" fmla="*/ 2100 h 3097"/>
              <a:gd name="T34" fmla="*/ 288 w 3450"/>
              <a:gd name="T35" fmla="*/ 1906 h 3097"/>
              <a:gd name="T36" fmla="*/ 116 w 3450"/>
              <a:gd name="T37" fmla="*/ 1668 h 3097"/>
              <a:gd name="T38" fmla="*/ 953 w 3450"/>
              <a:gd name="T39" fmla="*/ 1919 h 3097"/>
              <a:gd name="T40" fmla="*/ 2324 w 3450"/>
              <a:gd name="T41" fmla="*/ 1897 h 3097"/>
              <a:gd name="T42" fmla="*/ 2244 w 3450"/>
              <a:gd name="T43" fmla="*/ 1825 h 3097"/>
              <a:gd name="T44" fmla="*/ 997 w 3450"/>
              <a:gd name="T45" fmla="*/ 1761 h 3097"/>
              <a:gd name="T46" fmla="*/ 2098 w 3450"/>
              <a:gd name="T47" fmla="*/ 1431 h 3097"/>
              <a:gd name="T48" fmla="*/ 1792 w 3450"/>
              <a:gd name="T49" fmla="*/ 1433 h 3097"/>
              <a:gd name="T50" fmla="*/ 1327 w 3450"/>
              <a:gd name="T51" fmla="*/ 1693 h 3097"/>
              <a:gd name="T52" fmla="*/ 2757 w 3450"/>
              <a:gd name="T53" fmla="*/ 1653 h 3097"/>
              <a:gd name="T54" fmla="*/ 2875 w 3450"/>
              <a:gd name="T55" fmla="*/ 1351 h 3097"/>
              <a:gd name="T56" fmla="*/ 748 w 3450"/>
              <a:gd name="T57" fmla="*/ 1310 h 3097"/>
              <a:gd name="T58" fmla="*/ 460 w 3450"/>
              <a:gd name="T59" fmla="*/ 1196 h 3097"/>
              <a:gd name="T60" fmla="*/ 3003 w 3450"/>
              <a:gd name="T61" fmla="*/ 896 h 3097"/>
              <a:gd name="T62" fmla="*/ 2475 w 3450"/>
              <a:gd name="T63" fmla="*/ 1070 h 3097"/>
              <a:gd name="T64" fmla="*/ 1206 w 3450"/>
              <a:gd name="T65" fmla="*/ 1137 h 3097"/>
              <a:gd name="T66" fmla="*/ 461 w 3450"/>
              <a:gd name="T67" fmla="*/ 1038 h 3097"/>
              <a:gd name="T68" fmla="*/ 1298 w 3450"/>
              <a:gd name="T69" fmla="*/ 1288 h 3097"/>
              <a:gd name="T70" fmla="*/ 2695 w 3450"/>
              <a:gd name="T71" fmla="*/ 1262 h 3097"/>
              <a:gd name="T72" fmla="*/ 3326 w 3450"/>
              <a:gd name="T73" fmla="*/ 1022 h 3097"/>
              <a:gd name="T74" fmla="*/ 1673 w 3450"/>
              <a:gd name="T75" fmla="*/ 1032 h 3097"/>
              <a:gd name="T76" fmla="*/ 2042 w 3450"/>
              <a:gd name="T77" fmla="*/ 726 h 3097"/>
              <a:gd name="T78" fmla="*/ 2243 w 3450"/>
              <a:gd name="T79" fmla="*/ 990 h 3097"/>
              <a:gd name="T80" fmla="*/ 2530 w 3450"/>
              <a:gd name="T81" fmla="*/ 941 h 3097"/>
              <a:gd name="T82" fmla="*/ 2953 w 3450"/>
              <a:gd name="T83" fmla="*/ 530 h 3097"/>
              <a:gd name="T84" fmla="*/ 115 w 3450"/>
              <a:gd name="T85" fmla="*/ 746 h 3097"/>
              <a:gd name="T86" fmla="*/ 1306 w 3450"/>
              <a:gd name="T87" fmla="*/ 119 h 3097"/>
              <a:gd name="T88" fmla="*/ 167 w 3450"/>
              <a:gd name="T89" fmla="*/ 297 h 3097"/>
              <a:gd name="T90" fmla="*/ 580 w 3450"/>
              <a:gd name="T91" fmla="*/ 541 h 3097"/>
              <a:gd name="T92" fmla="*/ 1931 w 3450"/>
              <a:gd name="T93" fmla="*/ 619 h 3097"/>
              <a:gd name="T94" fmla="*/ 2972 w 3450"/>
              <a:gd name="T95" fmla="*/ 377 h 3097"/>
              <a:gd name="T96" fmla="*/ 2401 w 3450"/>
              <a:gd name="T97" fmla="*/ 164 h 3097"/>
              <a:gd name="T98" fmla="*/ 1772 w 3450"/>
              <a:gd name="T99" fmla="*/ 4 h 3097"/>
              <a:gd name="T100" fmla="*/ 2709 w 3450"/>
              <a:gd name="T101" fmla="*/ 102 h 3097"/>
              <a:gd name="T102" fmla="*/ 3092 w 3450"/>
              <a:gd name="T103" fmla="*/ 799 h 3097"/>
              <a:gd name="T104" fmla="*/ 3399 w 3450"/>
              <a:gd name="T105" fmla="*/ 1542 h 3097"/>
              <a:gd name="T106" fmla="*/ 3263 w 3450"/>
              <a:gd name="T107" fmla="*/ 2244 h 3097"/>
              <a:gd name="T108" fmla="*/ 2858 w 3450"/>
              <a:gd name="T109" fmla="*/ 2973 h 3097"/>
              <a:gd name="T110" fmla="*/ 2070 w 3450"/>
              <a:gd name="T111" fmla="*/ 3087 h 3097"/>
              <a:gd name="T112" fmla="*/ 1093 w 3450"/>
              <a:gd name="T113" fmla="*/ 3063 h 3097"/>
              <a:gd name="T114" fmla="*/ 290 w 3450"/>
              <a:gd name="T115" fmla="*/ 2855 h 3097"/>
              <a:gd name="T116" fmla="*/ 13 w 3450"/>
              <a:gd name="T117" fmla="*/ 2120 h 3097"/>
              <a:gd name="T118" fmla="*/ 346 w 3450"/>
              <a:gd name="T119" fmla="*/ 1033 h 3097"/>
              <a:gd name="T120" fmla="*/ 17 w 3450"/>
              <a:gd name="T121" fmla="*/ 290 h 3097"/>
              <a:gd name="T122" fmla="*/ 757 w 3450"/>
              <a:gd name="T123" fmla="*/ 43 h 3097"/>
              <a:gd name="T124" fmla="*/ 1536 w 3450"/>
              <a:gd name="T125" fmla="*/ 0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0" h="3097">
                <a:moveTo>
                  <a:pt x="2013" y="2689"/>
                </a:moveTo>
                <a:lnTo>
                  <a:pt x="1839" y="2695"/>
                </a:lnTo>
                <a:lnTo>
                  <a:pt x="1830" y="2695"/>
                </a:lnTo>
                <a:lnTo>
                  <a:pt x="1783" y="2696"/>
                </a:lnTo>
                <a:lnTo>
                  <a:pt x="1783" y="2982"/>
                </a:lnTo>
                <a:lnTo>
                  <a:pt x="1900" y="2980"/>
                </a:lnTo>
                <a:lnTo>
                  <a:pt x="2013" y="2975"/>
                </a:lnTo>
                <a:lnTo>
                  <a:pt x="2013" y="2689"/>
                </a:lnTo>
                <a:close/>
                <a:moveTo>
                  <a:pt x="1438" y="2689"/>
                </a:moveTo>
                <a:lnTo>
                  <a:pt x="1438" y="2976"/>
                </a:lnTo>
                <a:lnTo>
                  <a:pt x="1550" y="2980"/>
                </a:lnTo>
                <a:lnTo>
                  <a:pt x="1668" y="2982"/>
                </a:lnTo>
                <a:lnTo>
                  <a:pt x="1668" y="2696"/>
                </a:lnTo>
                <a:lnTo>
                  <a:pt x="1620" y="2695"/>
                </a:lnTo>
                <a:lnTo>
                  <a:pt x="1611" y="2695"/>
                </a:lnTo>
                <a:lnTo>
                  <a:pt x="1438" y="2689"/>
                </a:lnTo>
                <a:close/>
                <a:moveTo>
                  <a:pt x="2300" y="2669"/>
                </a:moveTo>
                <a:lnTo>
                  <a:pt x="2214" y="2676"/>
                </a:lnTo>
                <a:lnTo>
                  <a:pt x="2128" y="2682"/>
                </a:lnTo>
                <a:lnTo>
                  <a:pt x="2128" y="2969"/>
                </a:lnTo>
                <a:lnTo>
                  <a:pt x="2215" y="2962"/>
                </a:lnTo>
                <a:lnTo>
                  <a:pt x="2300" y="2953"/>
                </a:lnTo>
                <a:lnTo>
                  <a:pt x="2300" y="2669"/>
                </a:lnTo>
                <a:close/>
                <a:moveTo>
                  <a:pt x="1150" y="2669"/>
                </a:moveTo>
                <a:lnTo>
                  <a:pt x="1150" y="2953"/>
                </a:lnTo>
                <a:lnTo>
                  <a:pt x="1235" y="2962"/>
                </a:lnTo>
                <a:lnTo>
                  <a:pt x="1323" y="2969"/>
                </a:lnTo>
                <a:lnTo>
                  <a:pt x="1323" y="2683"/>
                </a:lnTo>
                <a:lnTo>
                  <a:pt x="1236" y="2676"/>
                </a:lnTo>
                <a:lnTo>
                  <a:pt x="1150" y="2669"/>
                </a:lnTo>
                <a:close/>
                <a:moveTo>
                  <a:pt x="2588" y="2632"/>
                </a:moveTo>
                <a:lnTo>
                  <a:pt x="2503" y="2645"/>
                </a:lnTo>
                <a:lnTo>
                  <a:pt x="2415" y="2656"/>
                </a:lnTo>
                <a:lnTo>
                  <a:pt x="2415" y="2940"/>
                </a:lnTo>
                <a:lnTo>
                  <a:pt x="2504" y="2927"/>
                </a:lnTo>
                <a:lnTo>
                  <a:pt x="2588" y="2914"/>
                </a:lnTo>
                <a:lnTo>
                  <a:pt x="2588" y="2632"/>
                </a:lnTo>
                <a:close/>
                <a:moveTo>
                  <a:pt x="863" y="2632"/>
                </a:moveTo>
                <a:lnTo>
                  <a:pt x="863" y="2914"/>
                </a:lnTo>
                <a:lnTo>
                  <a:pt x="946" y="2927"/>
                </a:lnTo>
                <a:lnTo>
                  <a:pt x="1035" y="2940"/>
                </a:lnTo>
                <a:lnTo>
                  <a:pt x="1035" y="2656"/>
                </a:lnTo>
                <a:lnTo>
                  <a:pt x="947" y="2645"/>
                </a:lnTo>
                <a:lnTo>
                  <a:pt x="863" y="2632"/>
                </a:lnTo>
                <a:close/>
                <a:moveTo>
                  <a:pt x="2875" y="2573"/>
                </a:moveTo>
                <a:lnTo>
                  <a:pt x="2791" y="2592"/>
                </a:lnTo>
                <a:lnTo>
                  <a:pt x="2703" y="2611"/>
                </a:lnTo>
                <a:lnTo>
                  <a:pt x="2703" y="2892"/>
                </a:lnTo>
                <a:lnTo>
                  <a:pt x="2764" y="2878"/>
                </a:lnTo>
                <a:lnTo>
                  <a:pt x="2822" y="2863"/>
                </a:lnTo>
                <a:lnTo>
                  <a:pt x="2875" y="2849"/>
                </a:lnTo>
                <a:lnTo>
                  <a:pt x="2875" y="2573"/>
                </a:lnTo>
                <a:close/>
                <a:moveTo>
                  <a:pt x="575" y="2573"/>
                </a:moveTo>
                <a:lnTo>
                  <a:pt x="575" y="2849"/>
                </a:lnTo>
                <a:lnTo>
                  <a:pt x="628" y="2863"/>
                </a:lnTo>
                <a:lnTo>
                  <a:pt x="686" y="2878"/>
                </a:lnTo>
                <a:lnTo>
                  <a:pt x="748" y="2892"/>
                </a:lnTo>
                <a:lnTo>
                  <a:pt x="748" y="2611"/>
                </a:lnTo>
                <a:lnTo>
                  <a:pt x="659" y="2592"/>
                </a:lnTo>
                <a:lnTo>
                  <a:pt x="575" y="2573"/>
                </a:lnTo>
                <a:close/>
                <a:moveTo>
                  <a:pt x="3163" y="2458"/>
                </a:moveTo>
                <a:lnTo>
                  <a:pt x="3126" y="2480"/>
                </a:lnTo>
                <a:lnTo>
                  <a:pt x="3085" y="2500"/>
                </a:lnTo>
                <a:lnTo>
                  <a:pt x="3039" y="2518"/>
                </a:lnTo>
                <a:lnTo>
                  <a:pt x="2990" y="2537"/>
                </a:lnTo>
                <a:lnTo>
                  <a:pt x="2990" y="2811"/>
                </a:lnTo>
                <a:lnTo>
                  <a:pt x="3030" y="2796"/>
                </a:lnTo>
                <a:lnTo>
                  <a:pt x="3064" y="2780"/>
                </a:lnTo>
                <a:lnTo>
                  <a:pt x="3094" y="2765"/>
                </a:lnTo>
                <a:lnTo>
                  <a:pt x="3119" y="2750"/>
                </a:lnTo>
                <a:lnTo>
                  <a:pt x="3137" y="2735"/>
                </a:lnTo>
                <a:lnTo>
                  <a:pt x="3151" y="2722"/>
                </a:lnTo>
                <a:lnTo>
                  <a:pt x="3159" y="2708"/>
                </a:lnTo>
                <a:lnTo>
                  <a:pt x="3163" y="2696"/>
                </a:lnTo>
                <a:lnTo>
                  <a:pt x="3163" y="2458"/>
                </a:lnTo>
                <a:close/>
                <a:moveTo>
                  <a:pt x="288" y="2458"/>
                </a:moveTo>
                <a:lnTo>
                  <a:pt x="288" y="2696"/>
                </a:lnTo>
                <a:lnTo>
                  <a:pt x="291" y="2708"/>
                </a:lnTo>
                <a:lnTo>
                  <a:pt x="299" y="2722"/>
                </a:lnTo>
                <a:lnTo>
                  <a:pt x="313" y="2735"/>
                </a:lnTo>
                <a:lnTo>
                  <a:pt x="331" y="2750"/>
                </a:lnTo>
                <a:lnTo>
                  <a:pt x="357" y="2765"/>
                </a:lnTo>
                <a:lnTo>
                  <a:pt x="386" y="2780"/>
                </a:lnTo>
                <a:lnTo>
                  <a:pt x="420" y="2796"/>
                </a:lnTo>
                <a:lnTo>
                  <a:pt x="460" y="2811"/>
                </a:lnTo>
                <a:lnTo>
                  <a:pt x="460" y="2537"/>
                </a:lnTo>
                <a:lnTo>
                  <a:pt x="411" y="2518"/>
                </a:lnTo>
                <a:lnTo>
                  <a:pt x="365" y="2500"/>
                </a:lnTo>
                <a:lnTo>
                  <a:pt x="324" y="2480"/>
                </a:lnTo>
                <a:lnTo>
                  <a:pt x="288" y="2458"/>
                </a:lnTo>
                <a:close/>
                <a:moveTo>
                  <a:pt x="3013" y="2208"/>
                </a:moveTo>
                <a:lnTo>
                  <a:pt x="3005" y="2213"/>
                </a:lnTo>
                <a:lnTo>
                  <a:pt x="2996" y="2218"/>
                </a:lnTo>
                <a:lnTo>
                  <a:pt x="2977" y="2230"/>
                </a:lnTo>
                <a:lnTo>
                  <a:pt x="2962" y="2239"/>
                </a:lnTo>
                <a:lnTo>
                  <a:pt x="2916" y="2262"/>
                </a:lnTo>
                <a:lnTo>
                  <a:pt x="2865" y="2285"/>
                </a:lnTo>
                <a:lnTo>
                  <a:pt x="2809" y="2305"/>
                </a:lnTo>
                <a:lnTo>
                  <a:pt x="2749" y="2324"/>
                </a:lnTo>
                <a:lnTo>
                  <a:pt x="2684" y="2342"/>
                </a:lnTo>
                <a:lnTo>
                  <a:pt x="2616" y="2359"/>
                </a:lnTo>
                <a:lnTo>
                  <a:pt x="2545" y="2374"/>
                </a:lnTo>
                <a:lnTo>
                  <a:pt x="2538" y="2376"/>
                </a:lnTo>
                <a:lnTo>
                  <a:pt x="2532" y="2378"/>
                </a:lnTo>
                <a:lnTo>
                  <a:pt x="2478" y="2388"/>
                </a:lnTo>
                <a:lnTo>
                  <a:pt x="2386" y="2404"/>
                </a:lnTo>
                <a:lnTo>
                  <a:pt x="2289" y="2418"/>
                </a:lnTo>
                <a:lnTo>
                  <a:pt x="2188" y="2431"/>
                </a:lnTo>
                <a:lnTo>
                  <a:pt x="2187" y="2431"/>
                </a:lnTo>
                <a:lnTo>
                  <a:pt x="2185" y="2431"/>
                </a:lnTo>
                <a:lnTo>
                  <a:pt x="2184" y="2431"/>
                </a:lnTo>
                <a:lnTo>
                  <a:pt x="2091" y="2441"/>
                </a:lnTo>
                <a:lnTo>
                  <a:pt x="1996" y="2450"/>
                </a:lnTo>
                <a:lnTo>
                  <a:pt x="1899" y="2456"/>
                </a:lnTo>
                <a:lnTo>
                  <a:pt x="1898" y="2456"/>
                </a:lnTo>
                <a:lnTo>
                  <a:pt x="1774" y="2462"/>
                </a:lnTo>
                <a:lnTo>
                  <a:pt x="1650" y="2465"/>
                </a:lnTo>
                <a:lnTo>
                  <a:pt x="1553" y="2466"/>
                </a:lnTo>
                <a:lnTo>
                  <a:pt x="1480" y="2466"/>
                </a:lnTo>
                <a:lnTo>
                  <a:pt x="1342" y="2462"/>
                </a:lnTo>
                <a:lnTo>
                  <a:pt x="1208" y="2456"/>
                </a:lnTo>
                <a:lnTo>
                  <a:pt x="1208" y="2456"/>
                </a:lnTo>
                <a:lnTo>
                  <a:pt x="1100" y="2449"/>
                </a:lnTo>
                <a:lnTo>
                  <a:pt x="995" y="2439"/>
                </a:lnTo>
                <a:lnTo>
                  <a:pt x="894" y="2429"/>
                </a:lnTo>
                <a:lnTo>
                  <a:pt x="795" y="2415"/>
                </a:lnTo>
                <a:lnTo>
                  <a:pt x="700" y="2401"/>
                </a:lnTo>
                <a:lnTo>
                  <a:pt x="610" y="2385"/>
                </a:lnTo>
                <a:lnTo>
                  <a:pt x="523" y="2367"/>
                </a:lnTo>
                <a:lnTo>
                  <a:pt x="442" y="2347"/>
                </a:lnTo>
                <a:lnTo>
                  <a:pt x="414" y="2340"/>
                </a:lnTo>
                <a:lnTo>
                  <a:pt x="395" y="2335"/>
                </a:lnTo>
                <a:lnTo>
                  <a:pt x="347" y="2321"/>
                </a:lnTo>
                <a:lnTo>
                  <a:pt x="342" y="2320"/>
                </a:lnTo>
                <a:lnTo>
                  <a:pt x="289" y="2303"/>
                </a:lnTo>
                <a:lnTo>
                  <a:pt x="297" y="2317"/>
                </a:lnTo>
                <a:lnTo>
                  <a:pt x="312" y="2333"/>
                </a:lnTo>
                <a:lnTo>
                  <a:pt x="334" y="2349"/>
                </a:lnTo>
                <a:lnTo>
                  <a:pt x="362" y="2367"/>
                </a:lnTo>
                <a:lnTo>
                  <a:pt x="396" y="2384"/>
                </a:lnTo>
                <a:lnTo>
                  <a:pt x="438" y="2402"/>
                </a:lnTo>
                <a:lnTo>
                  <a:pt x="486" y="2419"/>
                </a:lnTo>
                <a:lnTo>
                  <a:pt x="539" y="2437"/>
                </a:lnTo>
                <a:lnTo>
                  <a:pt x="604" y="2456"/>
                </a:lnTo>
                <a:lnTo>
                  <a:pt x="675" y="2475"/>
                </a:lnTo>
                <a:lnTo>
                  <a:pt x="753" y="2491"/>
                </a:lnTo>
                <a:lnTo>
                  <a:pt x="837" y="2508"/>
                </a:lnTo>
                <a:lnTo>
                  <a:pt x="927" y="2524"/>
                </a:lnTo>
                <a:lnTo>
                  <a:pt x="1024" y="2537"/>
                </a:lnTo>
                <a:lnTo>
                  <a:pt x="1126" y="2550"/>
                </a:lnTo>
                <a:lnTo>
                  <a:pt x="1234" y="2560"/>
                </a:lnTo>
                <a:lnTo>
                  <a:pt x="1347" y="2568"/>
                </a:lnTo>
                <a:lnTo>
                  <a:pt x="1465" y="2575"/>
                </a:lnTo>
                <a:lnTo>
                  <a:pt x="1527" y="2578"/>
                </a:lnTo>
                <a:lnTo>
                  <a:pt x="1580" y="2579"/>
                </a:lnTo>
                <a:lnTo>
                  <a:pt x="1652" y="2581"/>
                </a:lnTo>
                <a:lnTo>
                  <a:pt x="1725" y="2581"/>
                </a:lnTo>
                <a:lnTo>
                  <a:pt x="1798" y="2581"/>
                </a:lnTo>
                <a:lnTo>
                  <a:pt x="1870" y="2580"/>
                </a:lnTo>
                <a:lnTo>
                  <a:pt x="1923" y="2578"/>
                </a:lnTo>
                <a:lnTo>
                  <a:pt x="1985" y="2576"/>
                </a:lnTo>
                <a:lnTo>
                  <a:pt x="2103" y="2569"/>
                </a:lnTo>
                <a:lnTo>
                  <a:pt x="2216" y="2560"/>
                </a:lnTo>
                <a:lnTo>
                  <a:pt x="2324" y="2550"/>
                </a:lnTo>
                <a:lnTo>
                  <a:pt x="2427" y="2537"/>
                </a:lnTo>
                <a:lnTo>
                  <a:pt x="2523" y="2524"/>
                </a:lnTo>
                <a:lnTo>
                  <a:pt x="2613" y="2508"/>
                </a:lnTo>
                <a:lnTo>
                  <a:pt x="2697" y="2491"/>
                </a:lnTo>
                <a:lnTo>
                  <a:pt x="2775" y="2475"/>
                </a:lnTo>
                <a:lnTo>
                  <a:pt x="2846" y="2456"/>
                </a:lnTo>
                <a:lnTo>
                  <a:pt x="2911" y="2437"/>
                </a:lnTo>
                <a:lnTo>
                  <a:pt x="2960" y="2421"/>
                </a:lnTo>
                <a:lnTo>
                  <a:pt x="3005" y="2405"/>
                </a:lnTo>
                <a:lnTo>
                  <a:pt x="3043" y="2388"/>
                </a:lnTo>
                <a:lnTo>
                  <a:pt x="3078" y="2372"/>
                </a:lnTo>
                <a:lnTo>
                  <a:pt x="3106" y="2357"/>
                </a:lnTo>
                <a:lnTo>
                  <a:pt x="3129" y="2341"/>
                </a:lnTo>
                <a:lnTo>
                  <a:pt x="3146" y="2327"/>
                </a:lnTo>
                <a:lnTo>
                  <a:pt x="3156" y="2312"/>
                </a:lnTo>
                <a:lnTo>
                  <a:pt x="3161" y="2298"/>
                </a:lnTo>
                <a:lnTo>
                  <a:pt x="3159" y="2292"/>
                </a:lnTo>
                <a:lnTo>
                  <a:pt x="3153" y="2284"/>
                </a:lnTo>
                <a:lnTo>
                  <a:pt x="3143" y="2274"/>
                </a:lnTo>
                <a:lnTo>
                  <a:pt x="3129" y="2263"/>
                </a:lnTo>
                <a:lnTo>
                  <a:pt x="3109" y="2250"/>
                </a:lnTo>
                <a:lnTo>
                  <a:pt x="3084" y="2237"/>
                </a:lnTo>
                <a:lnTo>
                  <a:pt x="3052" y="2222"/>
                </a:lnTo>
                <a:lnTo>
                  <a:pt x="3013" y="2208"/>
                </a:lnTo>
                <a:close/>
                <a:moveTo>
                  <a:pt x="1840" y="2059"/>
                </a:moveTo>
                <a:lnTo>
                  <a:pt x="1753" y="2062"/>
                </a:lnTo>
                <a:lnTo>
                  <a:pt x="1666" y="2064"/>
                </a:lnTo>
                <a:lnTo>
                  <a:pt x="1658" y="2064"/>
                </a:lnTo>
                <a:lnTo>
                  <a:pt x="1610" y="2065"/>
                </a:lnTo>
                <a:lnTo>
                  <a:pt x="1610" y="2352"/>
                </a:lnTo>
                <a:lnTo>
                  <a:pt x="1673" y="2350"/>
                </a:lnTo>
                <a:lnTo>
                  <a:pt x="1698" y="2349"/>
                </a:lnTo>
                <a:lnTo>
                  <a:pt x="1803" y="2346"/>
                </a:lnTo>
                <a:lnTo>
                  <a:pt x="1840" y="2344"/>
                </a:lnTo>
                <a:lnTo>
                  <a:pt x="1840" y="2059"/>
                </a:lnTo>
                <a:close/>
                <a:moveTo>
                  <a:pt x="1265" y="2059"/>
                </a:moveTo>
                <a:lnTo>
                  <a:pt x="1265" y="2344"/>
                </a:lnTo>
                <a:lnTo>
                  <a:pt x="1358" y="2348"/>
                </a:lnTo>
                <a:lnTo>
                  <a:pt x="1369" y="2348"/>
                </a:lnTo>
                <a:lnTo>
                  <a:pt x="1447" y="2350"/>
                </a:lnTo>
                <a:lnTo>
                  <a:pt x="1454" y="2350"/>
                </a:lnTo>
                <a:lnTo>
                  <a:pt x="1462" y="2350"/>
                </a:lnTo>
                <a:lnTo>
                  <a:pt x="1495" y="2352"/>
                </a:lnTo>
                <a:lnTo>
                  <a:pt x="1495" y="2065"/>
                </a:lnTo>
                <a:lnTo>
                  <a:pt x="1448" y="2064"/>
                </a:lnTo>
                <a:lnTo>
                  <a:pt x="1439" y="2064"/>
                </a:lnTo>
                <a:lnTo>
                  <a:pt x="1352" y="2062"/>
                </a:lnTo>
                <a:lnTo>
                  <a:pt x="1265" y="2059"/>
                </a:lnTo>
                <a:close/>
                <a:moveTo>
                  <a:pt x="2128" y="2038"/>
                </a:moveTo>
                <a:lnTo>
                  <a:pt x="2042" y="2045"/>
                </a:lnTo>
                <a:lnTo>
                  <a:pt x="1955" y="2052"/>
                </a:lnTo>
                <a:lnTo>
                  <a:pt x="1955" y="2338"/>
                </a:lnTo>
                <a:lnTo>
                  <a:pt x="1994" y="2335"/>
                </a:lnTo>
                <a:lnTo>
                  <a:pt x="2019" y="2333"/>
                </a:lnTo>
                <a:lnTo>
                  <a:pt x="2073" y="2328"/>
                </a:lnTo>
                <a:lnTo>
                  <a:pt x="2128" y="2322"/>
                </a:lnTo>
                <a:lnTo>
                  <a:pt x="2128" y="2038"/>
                </a:lnTo>
                <a:close/>
                <a:moveTo>
                  <a:pt x="978" y="2038"/>
                </a:moveTo>
                <a:lnTo>
                  <a:pt x="978" y="2322"/>
                </a:lnTo>
                <a:lnTo>
                  <a:pt x="984" y="2323"/>
                </a:lnTo>
                <a:lnTo>
                  <a:pt x="990" y="2324"/>
                </a:lnTo>
                <a:lnTo>
                  <a:pt x="1008" y="2325"/>
                </a:lnTo>
                <a:lnTo>
                  <a:pt x="1078" y="2332"/>
                </a:lnTo>
                <a:lnTo>
                  <a:pt x="1150" y="2338"/>
                </a:lnTo>
                <a:lnTo>
                  <a:pt x="1150" y="2052"/>
                </a:lnTo>
                <a:lnTo>
                  <a:pt x="1063" y="2045"/>
                </a:lnTo>
                <a:lnTo>
                  <a:pt x="978" y="2038"/>
                </a:lnTo>
                <a:close/>
                <a:moveTo>
                  <a:pt x="2415" y="2001"/>
                </a:moveTo>
                <a:lnTo>
                  <a:pt x="2330" y="2014"/>
                </a:lnTo>
                <a:lnTo>
                  <a:pt x="2243" y="2025"/>
                </a:lnTo>
                <a:lnTo>
                  <a:pt x="2243" y="2309"/>
                </a:lnTo>
                <a:lnTo>
                  <a:pt x="2331" y="2296"/>
                </a:lnTo>
                <a:lnTo>
                  <a:pt x="2415" y="2283"/>
                </a:lnTo>
                <a:lnTo>
                  <a:pt x="2415" y="2001"/>
                </a:lnTo>
                <a:close/>
                <a:moveTo>
                  <a:pt x="690" y="2001"/>
                </a:moveTo>
                <a:lnTo>
                  <a:pt x="690" y="2283"/>
                </a:lnTo>
                <a:lnTo>
                  <a:pt x="774" y="2296"/>
                </a:lnTo>
                <a:lnTo>
                  <a:pt x="863" y="2309"/>
                </a:lnTo>
                <a:lnTo>
                  <a:pt x="863" y="2025"/>
                </a:lnTo>
                <a:lnTo>
                  <a:pt x="775" y="2014"/>
                </a:lnTo>
                <a:lnTo>
                  <a:pt x="690" y="2001"/>
                </a:lnTo>
                <a:close/>
                <a:moveTo>
                  <a:pt x="2703" y="1941"/>
                </a:moveTo>
                <a:lnTo>
                  <a:pt x="2619" y="1962"/>
                </a:lnTo>
                <a:lnTo>
                  <a:pt x="2530" y="1980"/>
                </a:lnTo>
                <a:lnTo>
                  <a:pt x="2530" y="2261"/>
                </a:lnTo>
                <a:lnTo>
                  <a:pt x="2592" y="2247"/>
                </a:lnTo>
                <a:lnTo>
                  <a:pt x="2649" y="2233"/>
                </a:lnTo>
                <a:lnTo>
                  <a:pt x="2703" y="2218"/>
                </a:lnTo>
                <a:lnTo>
                  <a:pt x="2703" y="1941"/>
                </a:lnTo>
                <a:close/>
                <a:moveTo>
                  <a:pt x="403" y="1941"/>
                </a:moveTo>
                <a:lnTo>
                  <a:pt x="403" y="2218"/>
                </a:lnTo>
                <a:lnTo>
                  <a:pt x="408" y="2220"/>
                </a:lnTo>
                <a:lnTo>
                  <a:pt x="430" y="2225"/>
                </a:lnTo>
                <a:lnTo>
                  <a:pt x="499" y="2243"/>
                </a:lnTo>
                <a:lnTo>
                  <a:pt x="575" y="2261"/>
                </a:lnTo>
                <a:lnTo>
                  <a:pt x="575" y="1981"/>
                </a:lnTo>
                <a:lnTo>
                  <a:pt x="486" y="1962"/>
                </a:lnTo>
                <a:lnTo>
                  <a:pt x="403" y="1941"/>
                </a:lnTo>
                <a:close/>
                <a:moveTo>
                  <a:pt x="2990" y="1827"/>
                </a:moveTo>
                <a:lnTo>
                  <a:pt x="2953" y="1848"/>
                </a:lnTo>
                <a:lnTo>
                  <a:pt x="2913" y="1869"/>
                </a:lnTo>
                <a:lnTo>
                  <a:pt x="2867" y="1888"/>
                </a:lnTo>
                <a:lnTo>
                  <a:pt x="2818" y="1906"/>
                </a:lnTo>
                <a:lnTo>
                  <a:pt x="2818" y="2179"/>
                </a:lnTo>
                <a:lnTo>
                  <a:pt x="2865" y="2160"/>
                </a:lnTo>
                <a:lnTo>
                  <a:pt x="2904" y="2140"/>
                </a:lnTo>
                <a:lnTo>
                  <a:pt x="2938" y="2120"/>
                </a:lnTo>
                <a:lnTo>
                  <a:pt x="2964" y="2100"/>
                </a:lnTo>
                <a:lnTo>
                  <a:pt x="2984" y="2084"/>
                </a:lnTo>
                <a:lnTo>
                  <a:pt x="2989" y="2074"/>
                </a:lnTo>
                <a:lnTo>
                  <a:pt x="2990" y="2065"/>
                </a:lnTo>
                <a:lnTo>
                  <a:pt x="2990" y="1827"/>
                </a:lnTo>
                <a:close/>
                <a:moveTo>
                  <a:pt x="115" y="1827"/>
                </a:moveTo>
                <a:lnTo>
                  <a:pt x="115" y="2065"/>
                </a:lnTo>
                <a:lnTo>
                  <a:pt x="118" y="2077"/>
                </a:lnTo>
                <a:lnTo>
                  <a:pt x="127" y="2091"/>
                </a:lnTo>
                <a:lnTo>
                  <a:pt x="141" y="2105"/>
                </a:lnTo>
                <a:lnTo>
                  <a:pt x="161" y="2120"/>
                </a:lnTo>
                <a:lnTo>
                  <a:pt x="187" y="2136"/>
                </a:lnTo>
                <a:lnTo>
                  <a:pt x="217" y="2151"/>
                </a:lnTo>
                <a:lnTo>
                  <a:pt x="254" y="2167"/>
                </a:lnTo>
                <a:lnTo>
                  <a:pt x="255" y="2167"/>
                </a:lnTo>
                <a:lnTo>
                  <a:pt x="288" y="2179"/>
                </a:lnTo>
                <a:lnTo>
                  <a:pt x="288" y="1906"/>
                </a:lnTo>
                <a:lnTo>
                  <a:pt x="238" y="1888"/>
                </a:lnTo>
                <a:lnTo>
                  <a:pt x="192" y="1869"/>
                </a:lnTo>
                <a:lnTo>
                  <a:pt x="152" y="1848"/>
                </a:lnTo>
                <a:lnTo>
                  <a:pt x="115" y="1827"/>
                </a:lnTo>
                <a:close/>
                <a:moveTo>
                  <a:pt x="394" y="1539"/>
                </a:moveTo>
                <a:lnTo>
                  <a:pt x="339" y="1554"/>
                </a:lnTo>
                <a:lnTo>
                  <a:pt x="292" y="1567"/>
                </a:lnTo>
                <a:lnTo>
                  <a:pt x="252" y="1582"/>
                </a:lnTo>
                <a:lnTo>
                  <a:pt x="217" y="1596"/>
                </a:lnTo>
                <a:lnTo>
                  <a:pt x="189" y="1608"/>
                </a:lnTo>
                <a:lnTo>
                  <a:pt x="166" y="1621"/>
                </a:lnTo>
                <a:lnTo>
                  <a:pt x="148" y="1632"/>
                </a:lnTo>
                <a:lnTo>
                  <a:pt x="135" y="1643"/>
                </a:lnTo>
                <a:lnTo>
                  <a:pt x="124" y="1652"/>
                </a:lnTo>
                <a:lnTo>
                  <a:pt x="119" y="1660"/>
                </a:lnTo>
                <a:lnTo>
                  <a:pt x="116" y="1668"/>
                </a:lnTo>
                <a:lnTo>
                  <a:pt x="120" y="1680"/>
                </a:lnTo>
                <a:lnTo>
                  <a:pt x="132" y="1695"/>
                </a:lnTo>
                <a:lnTo>
                  <a:pt x="148" y="1709"/>
                </a:lnTo>
                <a:lnTo>
                  <a:pt x="170" y="1725"/>
                </a:lnTo>
                <a:lnTo>
                  <a:pt x="199" y="1742"/>
                </a:lnTo>
                <a:lnTo>
                  <a:pt x="233" y="1757"/>
                </a:lnTo>
                <a:lnTo>
                  <a:pt x="272" y="1774"/>
                </a:lnTo>
                <a:lnTo>
                  <a:pt x="317" y="1791"/>
                </a:lnTo>
                <a:lnTo>
                  <a:pt x="367" y="1806"/>
                </a:lnTo>
                <a:lnTo>
                  <a:pt x="432" y="1825"/>
                </a:lnTo>
                <a:lnTo>
                  <a:pt x="503" y="1844"/>
                </a:lnTo>
                <a:lnTo>
                  <a:pt x="580" y="1860"/>
                </a:lnTo>
                <a:lnTo>
                  <a:pt x="665" y="1877"/>
                </a:lnTo>
                <a:lnTo>
                  <a:pt x="755" y="1893"/>
                </a:lnTo>
                <a:lnTo>
                  <a:pt x="851" y="1906"/>
                </a:lnTo>
                <a:lnTo>
                  <a:pt x="953" y="1919"/>
                </a:lnTo>
                <a:lnTo>
                  <a:pt x="1061" y="1929"/>
                </a:lnTo>
                <a:lnTo>
                  <a:pt x="1174" y="1938"/>
                </a:lnTo>
                <a:lnTo>
                  <a:pt x="1292" y="1945"/>
                </a:lnTo>
                <a:lnTo>
                  <a:pt x="1355" y="1947"/>
                </a:lnTo>
                <a:lnTo>
                  <a:pt x="1407" y="1948"/>
                </a:lnTo>
                <a:lnTo>
                  <a:pt x="1478" y="1950"/>
                </a:lnTo>
                <a:lnTo>
                  <a:pt x="1553" y="1950"/>
                </a:lnTo>
                <a:lnTo>
                  <a:pt x="1608" y="1950"/>
                </a:lnTo>
                <a:lnTo>
                  <a:pt x="1662" y="1949"/>
                </a:lnTo>
                <a:lnTo>
                  <a:pt x="1705" y="1948"/>
                </a:lnTo>
                <a:lnTo>
                  <a:pt x="1744" y="1947"/>
                </a:lnTo>
                <a:lnTo>
                  <a:pt x="1872" y="1942"/>
                </a:lnTo>
                <a:lnTo>
                  <a:pt x="1994" y="1933"/>
                </a:lnTo>
                <a:lnTo>
                  <a:pt x="2111" y="1923"/>
                </a:lnTo>
                <a:lnTo>
                  <a:pt x="2221" y="1910"/>
                </a:lnTo>
                <a:lnTo>
                  <a:pt x="2324" y="1897"/>
                </a:lnTo>
                <a:lnTo>
                  <a:pt x="2420" y="1880"/>
                </a:lnTo>
                <a:lnTo>
                  <a:pt x="2511" y="1864"/>
                </a:lnTo>
                <a:lnTo>
                  <a:pt x="2594" y="1845"/>
                </a:lnTo>
                <a:lnTo>
                  <a:pt x="2669" y="1826"/>
                </a:lnTo>
                <a:lnTo>
                  <a:pt x="2738" y="1806"/>
                </a:lnTo>
                <a:lnTo>
                  <a:pt x="2788" y="1790"/>
                </a:lnTo>
                <a:lnTo>
                  <a:pt x="2834" y="1774"/>
                </a:lnTo>
                <a:lnTo>
                  <a:pt x="2874" y="1757"/>
                </a:lnTo>
                <a:lnTo>
                  <a:pt x="2907" y="1741"/>
                </a:lnTo>
                <a:lnTo>
                  <a:pt x="2808" y="1760"/>
                </a:lnTo>
                <a:lnTo>
                  <a:pt x="2704" y="1778"/>
                </a:lnTo>
                <a:lnTo>
                  <a:pt x="2595" y="1793"/>
                </a:lnTo>
                <a:lnTo>
                  <a:pt x="2481" y="1806"/>
                </a:lnTo>
                <a:lnTo>
                  <a:pt x="2364" y="1817"/>
                </a:lnTo>
                <a:lnTo>
                  <a:pt x="2244" y="1825"/>
                </a:lnTo>
                <a:lnTo>
                  <a:pt x="2244" y="1825"/>
                </a:lnTo>
                <a:lnTo>
                  <a:pt x="2243" y="1825"/>
                </a:lnTo>
                <a:lnTo>
                  <a:pt x="2241" y="1825"/>
                </a:lnTo>
                <a:lnTo>
                  <a:pt x="2132" y="1830"/>
                </a:lnTo>
                <a:lnTo>
                  <a:pt x="2019" y="1834"/>
                </a:lnTo>
                <a:lnTo>
                  <a:pt x="1958" y="1835"/>
                </a:lnTo>
                <a:lnTo>
                  <a:pt x="1898" y="1835"/>
                </a:lnTo>
                <a:lnTo>
                  <a:pt x="1845" y="1835"/>
                </a:lnTo>
                <a:lnTo>
                  <a:pt x="1792" y="1834"/>
                </a:lnTo>
                <a:lnTo>
                  <a:pt x="1671" y="1831"/>
                </a:lnTo>
                <a:lnTo>
                  <a:pt x="1553" y="1825"/>
                </a:lnTo>
                <a:lnTo>
                  <a:pt x="1553" y="1825"/>
                </a:lnTo>
                <a:lnTo>
                  <a:pt x="1432" y="1817"/>
                </a:lnTo>
                <a:lnTo>
                  <a:pt x="1317" y="1806"/>
                </a:lnTo>
                <a:lnTo>
                  <a:pt x="1205" y="1794"/>
                </a:lnTo>
                <a:lnTo>
                  <a:pt x="1099" y="1779"/>
                </a:lnTo>
                <a:lnTo>
                  <a:pt x="997" y="1761"/>
                </a:lnTo>
                <a:lnTo>
                  <a:pt x="901" y="1743"/>
                </a:lnTo>
                <a:lnTo>
                  <a:pt x="855" y="1733"/>
                </a:lnTo>
                <a:lnTo>
                  <a:pt x="842" y="1730"/>
                </a:lnTo>
                <a:lnTo>
                  <a:pt x="775" y="1714"/>
                </a:lnTo>
                <a:lnTo>
                  <a:pt x="712" y="1697"/>
                </a:lnTo>
                <a:lnTo>
                  <a:pt x="653" y="1678"/>
                </a:lnTo>
                <a:lnTo>
                  <a:pt x="598" y="1658"/>
                </a:lnTo>
                <a:lnTo>
                  <a:pt x="548" y="1637"/>
                </a:lnTo>
                <a:lnTo>
                  <a:pt x="502" y="1615"/>
                </a:lnTo>
                <a:lnTo>
                  <a:pt x="461" y="1592"/>
                </a:lnTo>
                <a:lnTo>
                  <a:pt x="426" y="1567"/>
                </a:lnTo>
                <a:lnTo>
                  <a:pt x="396" y="1542"/>
                </a:lnTo>
                <a:lnTo>
                  <a:pt x="395" y="1540"/>
                </a:lnTo>
                <a:lnTo>
                  <a:pt x="394" y="1539"/>
                </a:lnTo>
                <a:close/>
                <a:moveTo>
                  <a:pt x="2185" y="1428"/>
                </a:moveTo>
                <a:lnTo>
                  <a:pt x="2098" y="1431"/>
                </a:lnTo>
                <a:lnTo>
                  <a:pt x="2011" y="1433"/>
                </a:lnTo>
                <a:lnTo>
                  <a:pt x="2002" y="1433"/>
                </a:lnTo>
                <a:lnTo>
                  <a:pt x="1955" y="1434"/>
                </a:lnTo>
                <a:lnTo>
                  <a:pt x="1955" y="1720"/>
                </a:lnTo>
                <a:lnTo>
                  <a:pt x="2071" y="1718"/>
                </a:lnTo>
                <a:lnTo>
                  <a:pt x="2185" y="1713"/>
                </a:lnTo>
                <a:lnTo>
                  <a:pt x="2185" y="1428"/>
                </a:lnTo>
                <a:close/>
                <a:moveTo>
                  <a:pt x="1610" y="1428"/>
                </a:moveTo>
                <a:lnTo>
                  <a:pt x="1610" y="1713"/>
                </a:lnTo>
                <a:lnTo>
                  <a:pt x="1616" y="1714"/>
                </a:lnTo>
                <a:lnTo>
                  <a:pt x="1744" y="1719"/>
                </a:lnTo>
                <a:lnTo>
                  <a:pt x="1756" y="1720"/>
                </a:lnTo>
                <a:lnTo>
                  <a:pt x="1798" y="1720"/>
                </a:lnTo>
                <a:lnTo>
                  <a:pt x="1840" y="1721"/>
                </a:lnTo>
                <a:lnTo>
                  <a:pt x="1840" y="1434"/>
                </a:lnTo>
                <a:lnTo>
                  <a:pt x="1792" y="1433"/>
                </a:lnTo>
                <a:lnTo>
                  <a:pt x="1788" y="1433"/>
                </a:lnTo>
                <a:lnTo>
                  <a:pt x="1784" y="1433"/>
                </a:lnTo>
                <a:lnTo>
                  <a:pt x="1610" y="1428"/>
                </a:lnTo>
                <a:close/>
                <a:moveTo>
                  <a:pt x="2473" y="1407"/>
                </a:moveTo>
                <a:lnTo>
                  <a:pt x="2387" y="1414"/>
                </a:lnTo>
                <a:lnTo>
                  <a:pt x="2300" y="1420"/>
                </a:lnTo>
                <a:lnTo>
                  <a:pt x="2300" y="1706"/>
                </a:lnTo>
                <a:lnTo>
                  <a:pt x="2366" y="1702"/>
                </a:lnTo>
                <a:lnTo>
                  <a:pt x="2371" y="1702"/>
                </a:lnTo>
                <a:lnTo>
                  <a:pt x="2422" y="1697"/>
                </a:lnTo>
                <a:lnTo>
                  <a:pt x="2473" y="1692"/>
                </a:lnTo>
                <a:lnTo>
                  <a:pt x="2473" y="1407"/>
                </a:lnTo>
                <a:close/>
                <a:moveTo>
                  <a:pt x="1323" y="1407"/>
                </a:moveTo>
                <a:lnTo>
                  <a:pt x="1323" y="1692"/>
                </a:lnTo>
                <a:lnTo>
                  <a:pt x="1325" y="1693"/>
                </a:lnTo>
                <a:lnTo>
                  <a:pt x="1327" y="1693"/>
                </a:lnTo>
                <a:lnTo>
                  <a:pt x="1350" y="1695"/>
                </a:lnTo>
                <a:lnTo>
                  <a:pt x="1457" y="1704"/>
                </a:lnTo>
                <a:lnTo>
                  <a:pt x="1480" y="1706"/>
                </a:lnTo>
                <a:lnTo>
                  <a:pt x="1495" y="1707"/>
                </a:lnTo>
                <a:lnTo>
                  <a:pt x="1495" y="1420"/>
                </a:lnTo>
                <a:lnTo>
                  <a:pt x="1408" y="1414"/>
                </a:lnTo>
                <a:lnTo>
                  <a:pt x="1323" y="1407"/>
                </a:lnTo>
                <a:close/>
                <a:moveTo>
                  <a:pt x="2760" y="1370"/>
                </a:moveTo>
                <a:lnTo>
                  <a:pt x="2675" y="1383"/>
                </a:lnTo>
                <a:lnTo>
                  <a:pt x="2588" y="1394"/>
                </a:lnTo>
                <a:lnTo>
                  <a:pt x="2588" y="1678"/>
                </a:lnTo>
                <a:lnTo>
                  <a:pt x="2632" y="1673"/>
                </a:lnTo>
                <a:lnTo>
                  <a:pt x="2677" y="1665"/>
                </a:lnTo>
                <a:lnTo>
                  <a:pt x="2716" y="1659"/>
                </a:lnTo>
                <a:lnTo>
                  <a:pt x="2755" y="1653"/>
                </a:lnTo>
                <a:lnTo>
                  <a:pt x="2757" y="1653"/>
                </a:lnTo>
                <a:lnTo>
                  <a:pt x="2760" y="1652"/>
                </a:lnTo>
                <a:lnTo>
                  <a:pt x="2760" y="1370"/>
                </a:lnTo>
                <a:close/>
                <a:moveTo>
                  <a:pt x="1035" y="1370"/>
                </a:moveTo>
                <a:lnTo>
                  <a:pt x="1035" y="1652"/>
                </a:lnTo>
                <a:lnTo>
                  <a:pt x="1067" y="1657"/>
                </a:lnTo>
                <a:lnTo>
                  <a:pt x="1101" y="1663"/>
                </a:lnTo>
                <a:lnTo>
                  <a:pt x="1103" y="1663"/>
                </a:lnTo>
                <a:lnTo>
                  <a:pt x="1105" y="1663"/>
                </a:lnTo>
                <a:lnTo>
                  <a:pt x="1155" y="1672"/>
                </a:lnTo>
                <a:lnTo>
                  <a:pt x="1208" y="1678"/>
                </a:lnTo>
                <a:lnTo>
                  <a:pt x="1208" y="1394"/>
                </a:lnTo>
                <a:lnTo>
                  <a:pt x="1120" y="1383"/>
                </a:lnTo>
                <a:lnTo>
                  <a:pt x="1035" y="1370"/>
                </a:lnTo>
                <a:close/>
                <a:moveTo>
                  <a:pt x="3048" y="1310"/>
                </a:moveTo>
                <a:lnTo>
                  <a:pt x="2964" y="1331"/>
                </a:lnTo>
                <a:lnTo>
                  <a:pt x="2875" y="1351"/>
                </a:lnTo>
                <a:lnTo>
                  <a:pt x="2875" y="1630"/>
                </a:lnTo>
                <a:lnTo>
                  <a:pt x="2882" y="1628"/>
                </a:lnTo>
                <a:lnTo>
                  <a:pt x="2889" y="1627"/>
                </a:lnTo>
                <a:lnTo>
                  <a:pt x="2933" y="1617"/>
                </a:lnTo>
                <a:lnTo>
                  <a:pt x="2979" y="1606"/>
                </a:lnTo>
                <a:lnTo>
                  <a:pt x="3022" y="1595"/>
                </a:lnTo>
                <a:lnTo>
                  <a:pt x="3048" y="1587"/>
                </a:lnTo>
                <a:lnTo>
                  <a:pt x="3048" y="1310"/>
                </a:lnTo>
                <a:close/>
                <a:moveTo>
                  <a:pt x="748" y="1310"/>
                </a:moveTo>
                <a:lnTo>
                  <a:pt x="748" y="1586"/>
                </a:lnTo>
                <a:lnTo>
                  <a:pt x="801" y="1601"/>
                </a:lnTo>
                <a:lnTo>
                  <a:pt x="858" y="1615"/>
                </a:lnTo>
                <a:lnTo>
                  <a:pt x="920" y="1630"/>
                </a:lnTo>
                <a:lnTo>
                  <a:pt x="920" y="1351"/>
                </a:lnTo>
                <a:lnTo>
                  <a:pt x="831" y="1331"/>
                </a:lnTo>
                <a:lnTo>
                  <a:pt x="748" y="1310"/>
                </a:lnTo>
                <a:close/>
                <a:moveTo>
                  <a:pt x="3335" y="1196"/>
                </a:moveTo>
                <a:lnTo>
                  <a:pt x="3298" y="1217"/>
                </a:lnTo>
                <a:lnTo>
                  <a:pt x="3258" y="1238"/>
                </a:lnTo>
                <a:lnTo>
                  <a:pt x="3212" y="1257"/>
                </a:lnTo>
                <a:lnTo>
                  <a:pt x="3163" y="1275"/>
                </a:lnTo>
                <a:lnTo>
                  <a:pt x="3163" y="1550"/>
                </a:lnTo>
                <a:lnTo>
                  <a:pt x="3202" y="1534"/>
                </a:lnTo>
                <a:lnTo>
                  <a:pt x="3237" y="1518"/>
                </a:lnTo>
                <a:lnTo>
                  <a:pt x="3266" y="1503"/>
                </a:lnTo>
                <a:lnTo>
                  <a:pt x="3291" y="1488"/>
                </a:lnTo>
                <a:lnTo>
                  <a:pt x="3310" y="1474"/>
                </a:lnTo>
                <a:lnTo>
                  <a:pt x="3324" y="1460"/>
                </a:lnTo>
                <a:lnTo>
                  <a:pt x="3332" y="1446"/>
                </a:lnTo>
                <a:lnTo>
                  <a:pt x="3335" y="1434"/>
                </a:lnTo>
                <a:lnTo>
                  <a:pt x="3335" y="1196"/>
                </a:lnTo>
                <a:close/>
                <a:moveTo>
                  <a:pt x="460" y="1196"/>
                </a:moveTo>
                <a:lnTo>
                  <a:pt x="460" y="1434"/>
                </a:lnTo>
                <a:lnTo>
                  <a:pt x="460" y="1437"/>
                </a:lnTo>
                <a:lnTo>
                  <a:pt x="461" y="1439"/>
                </a:lnTo>
                <a:lnTo>
                  <a:pt x="465" y="1445"/>
                </a:lnTo>
                <a:lnTo>
                  <a:pt x="478" y="1462"/>
                </a:lnTo>
                <a:lnTo>
                  <a:pt x="497" y="1479"/>
                </a:lnTo>
                <a:lnTo>
                  <a:pt x="522" y="1496"/>
                </a:lnTo>
                <a:lnTo>
                  <a:pt x="553" y="1513"/>
                </a:lnTo>
                <a:lnTo>
                  <a:pt x="590" y="1530"/>
                </a:lnTo>
                <a:lnTo>
                  <a:pt x="633" y="1548"/>
                </a:lnTo>
                <a:lnTo>
                  <a:pt x="633" y="1275"/>
                </a:lnTo>
                <a:lnTo>
                  <a:pt x="583" y="1257"/>
                </a:lnTo>
                <a:lnTo>
                  <a:pt x="537" y="1238"/>
                </a:lnTo>
                <a:lnTo>
                  <a:pt x="497" y="1217"/>
                </a:lnTo>
                <a:lnTo>
                  <a:pt x="460" y="1196"/>
                </a:lnTo>
                <a:close/>
                <a:moveTo>
                  <a:pt x="3003" y="896"/>
                </a:moveTo>
                <a:lnTo>
                  <a:pt x="2997" y="899"/>
                </a:lnTo>
                <a:lnTo>
                  <a:pt x="2991" y="903"/>
                </a:lnTo>
                <a:lnTo>
                  <a:pt x="2971" y="915"/>
                </a:lnTo>
                <a:lnTo>
                  <a:pt x="2953" y="925"/>
                </a:lnTo>
                <a:lnTo>
                  <a:pt x="2930" y="937"/>
                </a:lnTo>
                <a:lnTo>
                  <a:pt x="2907" y="947"/>
                </a:lnTo>
                <a:lnTo>
                  <a:pt x="2901" y="950"/>
                </a:lnTo>
                <a:lnTo>
                  <a:pt x="2895" y="953"/>
                </a:lnTo>
                <a:lnTo>
                  <a:pt x="2848" y="972"/>
                </a:lnTo>
                <a:lnTo>
                  <a:pt x="2837" y="975"/>
                </a:lnTo>
                <a:lnTo>
                  <a:pt x="2778" y="996"/>
                </a:lnTo>
                <a:lnTo>
                  <a:pt x="2756" y="1003"/>
                </a:lnTo>
                <a:lnTo>
                  <a:pt x="2719" y="1014"/>
                </a:lnTo>
                <a:lnTo>
                  <a:pt x="2643" y="1034"/>
                </a:lnTo>
                <a:lnTo>
                  <a:pt x="2561" y="1052"/>
                </a:lnTo>
                <a:lnTo>
                  <a:pt x="2475" y="1070"/>
                </a:lnTo>
                <a:lnTo>
                  <a:pt x="2383" y="1086"/>
                </a:lnTo>
                <a:lnTo>
                  <a:pt x="2287" y="1100"/>
                </a:lnTo>
                <a:lnTo>
                  <a:pt x="2187" y="1113"/>
                </a:lnTo>
                <a:lnTo>
                  <a:pt x="2085" y="1123"/>
                </a:lnTo>
                <a:lnTo>
                  <a:pt x="1978" y="1132"/>
                </a:lnTo>
                <a:lnTo>
                  <a:pt x="1869" y="1139"/>
                </a:lnTo>
                <a:lnTo>
                  <a:pt x="1758" y="1144"/>
                </a:lnTo>
                <a:lnTo>
                  <a:pt x="1645" y="1146"/>
                </a:lnTo>
                <a:lnTo>
                  <a:pt x="1553" y="1147"/>
                </a:lnTo>
                <a:lnTo>
                  <a:pt x="1489" y="1147"/>
                </a:lnTo>
                <a:lnTo>
                  <a:pt x="1423" y="1146"/>
                </a:lnTo>
                <a:lnTo>
                  <a:pt x="1315" y="1142"/>
                </a:lnTo>
                <a:lnTo>
                  <a:pt x="1209" y="1137"/>
                </a:lnTo>
                <a:lnTo>
                  <a:pt x="1209" y="1137"/>
                </a:lnTo>
                <a:lnTo>
                  <a:pt x="1208" y="1137"/>
                </a:lnTo>
                <a:lnTo>
                  <a:pt x="1206" y="1137"/>
                </a:lnTo>
                <a:lnTo>
                  <a:pt x="1205" y="1137"/>
                </a:lnTo>
                <a:lnTo>
                  <a:pt x="1108" y="1131"/>
                </a:lnTo>
                <a:lnTo>
                  <a:pt x="1013" y="1122"/>
                </a:lnTo>
                <a:lnTo>
                  <a:pt x="920" y="1113"/>
                </a:lnTo>
                <a:lnTo>
                  <a:pt x="920" y="1113"/>
                </a:lnTo>
                <a:lnTo>
                  <a:pt x="919" y="1112"/>
                </a:lnTo>
                <a:lnTo>
                  <a:pt x="919" y="1112"/>
                </a:lnTo>
                <a:lnTo>
                  <a:pt x="820" y="1099"/>
                </a:lnTo>
                <a:lnTo>
                  <a:pt x="723" y="1086"/>
                </a:lnTo>
                <a:lnTo>
                  <a:pt x="631" y="1070"/>
                </a:lnTo>
                <a:lnTo>
                  <a:pt x="543" y="1052"/>
                </a:lnTo>
                <a:lnTo>
                  <a:pt x="474" y="1037"/>
                </a:lnTo>
                <a:lnTo>
                  <a:pt x="468" y="1036"/>
                </a:lnTo>
                <a:lnTo>
                  <a:pt x="462" y="1034"/>
                </a:lnTo>
                <a:lnTo>
                  <a:pt x="461" y="1036"/>
                </a:lnTo>
                <a:lnTo>
                  <a:pt x="461" y="1038"/>
                </a:lnTo>
                <a:lnTo>
                  <a:pt x="466" y="1050"/>
                </a:lnTo>
                <a:lnTo>
                  <a:pt x="477" y="1065"/>
                </a:lnTo>
                <a:lnTo>
                  <a:pt x="495" y="1079"/>
                </a:lnTo>
                <a:lnTo>
                  <a:pt x="516" y="1095"/>
                </a:lnTo>
                <a:lnTo>
                  <a:pt x="545" y="1111"/>
                </a:lnTo>
                <a:lnTo>
                  <a:pt x="579" y="1127"/>
                </a:lnTo>
                <a:lnTo>
                  <a:pt x="618" y="1143"/>
                </a:lnTo>
                <a:lnTo>
                  <a:pt x="663" y="1160"/>
                </a:lnTo>
                <a:lnTo>
                  <a:pt x="712" y="1175"/>
                </a:lnTo>
                <a:lnTo>
                  <a:pt x="777" y="1194"/>
                </a:lnTo>
                <a:lnTo>
                  <a:pt x="848" y="1212"/>
                </a:lnTo>
                <a:lnTo>
                  <a:pt x="925" y="1230"/>
                </a:lnTo>
                <a:lnTo>
                  <a:pt x="1010" y="1246"/>
                </a:lnTo>
                <a:lnTo>
                  <a:pt x="1100" y="1262"/>
                </a:lnTo>
                <a:lnTo>
                  <a:pt x="1196" y="1275"/>
                </a:lnTo>
                <a:lnTo>
                  <a:pt x="1298" y="1288"/>
                </a:lnTo>
                <a:lnTo>
                  <a:pt x="1406" y="1298"/>
                </a:lnTo>
                <a:lnTo>
                  <a:pt x="1519" y="1307"/>
                </a:lnTo>
                <a:lnTo>
                  <a:pt x="1637" y="1314"/>
                </a:lnTo>
                <a:lnTo>
                  <a:pt x="1700" y="1316"/>
                </a:lnTo>
                <a:lnTo>
                  <a:pt x="1752" y="1317"/>
                </a:lnTo>
                <a:lnTo>
                  <a:pt x="1823" y="1319"/>
                </a:lnTo>
                <a:lnTo>
                  <a:pt x="1898" y="1319"/>
                </a:lnTo>
                <a:lnTo>
                  <a:pt x="1972" y="1319"/>
                </a:lnTo>
                <a:lnTo>
                  <a:pt x="2043" y="1317"/>
                </a:lnTo>
                <a:lnTo>
                  <a:pt x="2095" y="1316"/>
                </a:lnTo>
                <a:lnTo>
                  <a:pt x="2158" y="1314"/>
                </a:lnTo>
                <a:lnTo>
                  <a:pt x="2276" y="1307"/>
                </a:lnTo>
                <a:lnTo>
                  <a:pt x="2389" y="1298"/>
                </a:lnTo>
                <a:lnTo>
                  <a:pt x="2497" y="1288"/>
                </a:lnTo>
                <a:lnTo>
                  <a:pt x="2599" y="1275"/>
                </a:lnTo>
                <a:lnTo>
                  <a:pt x="2695" y="1262"/>
                </a:lnTo>
                <a:lnTo>
                  <a:pt x="2785" y="1246"/>
                </a:lnTo>
                <a:lnTo>
                  <a:pt x="2870" y="1230"/>
                </a:lnTo>
                <a:lnTo>
                  <a:pt x="2947" y="1213"/>
                </a:lnTo>
                <a:lnTo>
                  <a:pt x="3018" y="1194"/>
                </a:lnTo>
                <a:lnTo>
                  <a:pt x="3083" y="1175"/>
                </a:lnTo>
                <a:lnTo>
                  <a:pt x="3133" y="1160"/>
                </a:lnTo>
                <a:lnTo>
                  <a:pt x="3177" y="1143"/>
                </a:lnTo>
                <a:lnTo>
                  <a:pt x="3217" y="1126"/>
                </a:lnTo>
                <a:lnTo>
                  <a:pt x="3251" y="1111"/>
                </a:lnTo>
                <a:lnTo>
                  <a:pt x="3280" y="1095"/>
                </a:lnTo>
                <a:lnTo>
                  <a:pt x="3302" y="1079"/>
                </a:lnTo>
                <a:lnTo>
                  <a:pt x="3318" y="1064"/>
                </a:lnTo>
                <a:lnTo>
                  <a:pt x="3330" y="1050"/>
                </a:lnTo>
                <a:lnTo>
                  <a:pt x="3334" y="1037"/>
                </a:lnTo>
                <a:lnTo>
                  <a:pt x="3332" y="1029"/>
                </a:lnTo>
                <a:lnTo>
                  <a:pt x="3326" y="1022"/>
                </a:lnTo>
                <a:lnTo>
                  <a:pt x="3316" y="1013"/>
                </a:lnTo>
                <a:lnTo>
                  <a:pt x="3303" y="1002"/>
                </a:lnTo>
                <a:lnTo>
                  <a:pt x="3285" y="991"/>
                </a:lnTo>
                <a:lnTo>
                  <a:pt x="3263" y="978"/>
                </a:lnTo>
                <a:lnTo>
                  <a:pt x="3235" y="966"/>
                </a:lnTo>
                <a:lnTo>
                  <a:pt x="3201" y="952"/>
                </a:lnTo>
                <a:lnTo>
                  <a:pt x="3163" y="938"/>
                </a:lnTo>
                <a:lnTo>
                  <a:pt x="3115" y="924"/>
                </a:lnTo>
                <a:lnTo>
                  <a:pt x="3063" y="911"/>
                </a:lnTo>
                <a:lnTo>
                  <a:pt x="3003" y="896"/>
                </a:lnTo>
                <a:close/>
                <a:moveTo>
                  <a:pt x="1840" y="740"/>
                </a:moveTo>
                <a:lnTo>
                  <a:pt x="1666" y="745"/>
                </a:lnTo>
                <a:lnTo>
                  <a:pt x="1657" y="745"/>
                </a:lnTo>
                <a:lnTo>
                  <a:pt x="1610" y="746"/>
                </a:lnTo>
                <a:lnTo>
                  <a:pt x="1610" y="1033"/>
                </a:lnTo>
                <a:lnTo>
                  <a:pt x="1673" y="1032"/>
                </a:lnTo>
                <a:lnTo>
                  <a:pt x="1691" y="1030"/>
                </a:lnTo>
                <a:lnTo>
                  <a:pt x="1809" y="1027"/>
                </a:lnTo>
                <a:lnTo>
                  <a:pt x="1810" y="1027"/>
                </a:lnTo>
                <a:lnTo>
                  <a:pt x="1811" y="1027"/>
                </a:lnTo>
                <a:lnTo>
                  <a:pt x="1840" y="1025"/>
                </a:lnTo>
                <a:lnTo>
                  <a:pt x="1840" y="740"/>
                </a:lnTo>
                <a:close/>
                <a:moveTo>
                  <a:pt x="1265" y="740"/>
                </a:moveTo>
                <a:lnTo>
                  <a:pt x="1265" y="1025"/>
                </a:lnTo>
                <a:lnTo>
                  <a:pt x="1379" y="1029"/>
                </a:lnTo>
                <a:lnTo>
                  <a:pt x="1495" y="1033"/>
                </a:lnTo>
                <a:lnTo>
                  <a:pt x="1495" y="746"/>
                </a:lnTo>
                <a:lnTo>
                  <a:pt x="1448" y="745"/>
                </a:lnTo>
                <a:lnTo>
                  <a:pt x="1439" y="745"/>
                </a:lnTo>
                <a:lnTo>
                  <a:pt x="1265" y="740"/>
                </a:lnTo>
                <a:close/>
                <a:moveTo>
                  <a:pt x="2128" y="719"/>
                </a:moveTo>
                <a:lnTo>
                  <a:pt x="2042" y="726"/>
                </a:lnTo>
                <a:lnTo>
                  <a:pt x="1955" y="733"/>
                </a:lnTo>
                <a:lnTo>
                  <a:pt x="1955" y="1019"/>
                </a:lnTo>
                <a:lnTo>
                  <a:pt x="2043" y="1012"/>
                </a:lnTo>
                <a:lnTo>
                  <a:pt x="2128" y="1003"/>
                </a:lnTo>
                <a:lnTo>
                  <a:pt x="2128" y="719"/>
                </a:lnTo>
                <a:close/>
                <a:moveTo>
                  <a:pt x="978" y="719"/>
                </a:moveTo>
                <a:lnTo>
                  <a:pt x="978" y="1003"/>
                </a:lnTo>
                <a:lnTo>
                  <a:pt x="1063" y="1012"/>
                </a:lnTo>
                <a:lnTo>
                  <a:pt x="1150" y="1018"/>
                </a:lnTo>
                <a:lnTo>
                  <a:pt x="1150" y="733"/>
                </a:lnTo>
                <a:lnTo>
                  <a:pt x="1063" y="726"/>
                </a:lnTo>
                <a:lnTo>
                  <a:pt x="978" y="719"/>
                </a:lnTo>
                <a:close/>
                <a:moveTo>
                  <a:pt x="2415" y="682"/>
                </a:moveTo>
                <a:lnTo>
                  <a:pt x="2330" y="695"/>
                </a:lnTo>
                <a:lnTo>
                  <a:pt x="2243" y="706"/>
                </a:lnTo>
                <a:lnTo>
                  <a:pt x="2243" y="990"/>
                </a:lnTo>
                <a:lnTo>
                  <a:pt x="2331" y="977"/>
                </a:lnTo>
                <a:lnTo>
                  <a:pt x="2415" y="964"/>
                </a:lnTo>
                <a:lnTo>
                  <a:pt x="2415" y="682"/>
                </a:lnTo>
                <a:close/>
                <a:moveTo>
                  <a:pt x="690" y="682"/>
                </a:moveTo>
                <a:lnTo>
                  <a:pt x="690" y="964"/>
                </a:lnTo>
                <a:lnTo>
                  <a:pt x="709" y="967"/>
                </a:lnTo>
                <a:lnTo>
                  <a:pt x="806" y="983"/>
                </a:lnTo>
                <a:lnTo>
                  <a:pt x="828" y="986"/>
                </a:lnTo>
                <a:lnTo>
                  <a:pt x="863" y="990"/>
                </a:lnTo>
                <a:lnTo>
                  <a:pt x="863" y="706"/>
                </a:lnTo>
                <a:lnTo>
                  <a:pt x="775" y="695"/>
                </a:lnTo>
                <a:lnTo>
                  <a:pt x="690" y="682"/>
                </a:lnTo>
                <a:close/>
                <a:moveTo>
                  <a:pt x="2703" y="623"/>
                </a:moveTo>
                <a:lnTo>
                  <a:pt x="2619" y="643"/>
                </a:lnTo>
                <a:lnTo>
                  <a:pt x="2530" y="661"/>
                </a:lnTo>
                <a:lnTo>
                  <a:pt x="2530" y="941"/>
                </a:lnTo>
                <a:lnTo>
                  <a:pt x="2592" y="927"/>
                </a:lnTo>
                <a:lnTo>
                  <a:pt x="2649" y="914"/>
                </a:lnTo>
                <a:lnTo>
                  <a:pt x="2703" y="899"/>
                </a:lnTo>
                <a:lnTo>
                  <a:pt x="2703" y="623"/>
                </a:lnTo>
                <a:close/>
                <a:moveTo>
                  <a:pt x="403" y="623"/>
                </a:moveTo>
                <a:lnTo>
                  <a:pt x="403" y="899"/>
                </a:lnTo>
                <a:lnTo>
                  <a:pt x="433" y="907"/>
                </a:lnTo>
                <a:lnTo>
                  <a:pt x="464" y="916"/>
                </a:lnTo>
                <a:lnTo>
                  <a:pt x="508" y="927"/>
                </a:lnTo>
                <a:lnTo>
                  <a:pt x="554" y="938"/>
                </a:lnTo>
                <a:lnTo>
                  <a:pt x="575" y="942"/>
                </a:lnTo>
                <a:lnTo>
                  <a:pt x="575" y="661"/>
                </a:lnTo>
                <a:lnTo>
                  <a:pt x="486" y="643"/>
                </a:lnTo>
                <a:lnTo>
                  <a:pt x="403" y="623"/>
                </a:lnTo>
                <a:close/>
                <a:moveTo>
                  <a:pt x="2990" y="508"/>
                </a:moveTo>
                <a:lnTo>
                  <a:pt x="2953" y="530"/>
                </a:lnTo>
                <a:lnTo>
                  <a:pt x="2913" y="550"/>
                </a:lnTo>
                <a:lnTo>
                  <a:pt x="2867" y="569"/>
                </a:lnTo>
                <a:lnTo>
                  <a:pt x="2818" y="587"/>
                </a:lnTo>
                <a:lnTo>
                  <a:pt x="2818" y="861"/>
                </a:lnTo>
                <a:lnTo>
                  <a:pt x="2859" y="843"/>
                </a:lnTo>
                <a:lnTo>
                  <a:pt x="2897" y="825"/>
                </a:lnTo>
                <a:lnTo>
                  <a:pt x="2928" y="807"/>
                </a:lnTo>
                <a:lnTo>
                  <a:pt x="2954" y="790"/>
                </a:lnTo>
                <a:lnTo>
                  <a:pt x="2975" y="773"/>
                </a:lnTo>
                <a:lnTo>
                  <a:pt x="2976" y="774"/>
                </a:lnTo>
                <a:lnTo>
                  <a:pt x="2984" y="764"/>
                </a:lnTo>
                <a:lnTo>
                  <a:pt x="2989" y="754"/>
                </a:lnTo>
                <a:lnTo>
                  <a:pt x="2990" y="746"/>
                </a:lnTo>
                <a:lnTo>
                  <a:pt x="2990" y="508"/>
                </a:lnTo>
                <a:close/>
                <a:moveTo>
                  <a:pt x="115" y="508"/>
                </a:moveTo>
                <a:lnTo>
                  <a:pt x="115" y="746"/>
                </a:lnTo>
                <a:lnTo>
                  <a:pt x="118" y="758"/>
                </a:lnTo>
                <a:lnTo>
                  <a:pt x="127" y="772"/>
                </a:lnTo>
                <a:lnTo>
                  <a:pt x="140" y="785"/>
                </a:lnTo>
                <a:lnTo>
                  <a:pt x="159" y="800"/>
                </a:lnTo>
                <a:lnTo>
                  <a:pt x="184" y="816"/>
                </a:lnTo>
                <a:lnTo>
                  <a:pt x="213" y="830"/>
                </a:lnTo>
                <a:lnTo>
                  <a:pt x="248" y="846"/>
                </a:lnTo>
                <a:lnTo>
                  <a:pt x="288" y="862"/>
                </a:lnTo>
                <a:lnTo>
                  <a:pt x="288" y="587"/>
                </a:lnTo>
                <a:lnTo>
                  <a:pt x="238" y="569"/>
                </a:lnTo>
                <a:lnTo>
                  <a:pt x="192" y="550"/>
                </a:lnTo>
                <a:lnTo>
                  <a:pt x="152" y="530"/>
                </a:lnTo>
                <a:lnTo>
                  <a:pt x="115" y="508"/>
                </a:lnTo>
                <a:close/>
                <a:moveTo>
                  <a:pt x="1553" y="115"/>
                </a:moveTo>
                <a:lnTo>
                  <a:pt x="1426" y="116"/>
                </a:lnTo>
                <a:lnTo>
                  <a:pt x="1306" y="119"/>
                </a:lnTo>
                <a:lnTo>
                  <a:pt x="1191" y="123"/>
                </a:lnTo>
                <a:lnTo>
                  <a:pt x="1082" y="129"/>
                </a:lnTo>
                <a:lnTo>
                  <a:pt x="979" y="136"/>
                </a:lnTo>
                <a:lnTo>
                  <a:pt x="881" y="144"/>
                </a:lnTo>
                <a:lnTo>
                  <a:pt x="790" y="154"/>
                </a:lnTo>
                <a:lnTo>
                  <a:pt x="705" y="164"/>
                </a:lnTo>
                <a:lnTo>
                  <a:pt x="624" y="175"/>
                </a:lnTo>
                <a:lnTo>
                  <a:pt x="550" y="188"/>
                </a:lnTo>
                <a:lnTo>
                  <a:pt x="482" y="200"/>
                </a:lnTo>
                <a:lnTo>
                  <a:pt x="419" y="214"/>
                </a:lnTo>
                <a:lnTo>
                  <a:pt x="363" y="228"/>
                </a:lnTo>
                <a:lnTo>
                  <a:pt x="313" y="241"/>
                </a:lnTo>
                <a:lnTo>
                  <a:pt x="268" y="256"/>
                </a:lnTo>
                <a:lnTo>
                  <a:pt x="228" y="269"/>
                </a:lnTo>
                <a:lnTo>
                  <a:pt x="194" y="284"/>
                </a:lnTo>
                <a:lnTo>
                  <a:pt x="167" y="297"/>
                </a:lnTo>
                <a:lnTo>
                  <a:pt x="146" y="311"/>
                </a:lnTo>
                <a:lnTo>
                  <a:pt x="130" y="325"/>
                </a:lnTo>
                <a:lnTo>
                  <a:pt x="120" y="337"/>
                </a:lnTo>
                <a:lnTo>
                  <a:pt x="116" y="350"/>
                </a:lnTo>
                <a:lnTo>
                  <a:pt x="121" y="363"/>
                </a:lnTo>
                <a:lnTo>
                  <a:pt x="133" y="377"/>
                </a:lnTo>
                <a:lnTo>
                  <a:pt x="150" y="391"/>
                </a:lnTo>
                <a:lnTo>
                  <a:pt x="173" y="407"/>
                </a:lnTo>
                <a:lnTo>
                  <a:pt x="201" y="423"/>
                </a:lnTo>
                <a:lnTo>
                  <a:pt x="234" y="439"/>
                </a:lnTo>
                <a:lnTo>
                  <a:pt x="273" y="455"/>
                </a:lnTo>
                <a:lnTo>
                  <a:pt x="318" y="472"/>
                </a:lnTo>
                <a:lnTo>
                  <a:pt x="367" y="487"/>
                </a:lnTo>
                <a:lnTo>
                  <a:pt x="432" y="506"/>
                </a:lnTo>
                <a:lnTo>
                  <a:pt x="503" y="525"/>
                </a:lnTo>
                <a:lnTo>
                  <a:pt x="580" y="541"/>
                </a:lnTo>
                <a:lnTo>
                  <a:pt x="665" y="558"/>
                </a:lnTo>
                <a:lnTo>
                  <a:pt x="755" y="574"/>
                </a:lnTo>
                <a:lnTo>
                  <a:pt x="851" y="587"/>
                </a:lnTo>
                <a:lnTo>
                  <a:pt x="953" y="600"/>
                </a:lnTo>
                <a:lnTo>
                  <a:pt x="1061" y="610"/>
                </a:lnTo>
                <a:lnTo>
                  <a:pt x="1174" y="619"/>
                </a:lnTo>
                <a:lnTo>
                  <a:pt x="1292" y="626"/>
                </a:lnTo>
                <a:lnTo>
                  <a:pt x="1355" y="628"/>
                </a:lnTo>
                <a:lnTo>
                  <a:pt x="1407" y="629"/>
                </a:lnTo>
                <a:lnTo>
                  <a:pt x="1478" y="631"/>
                </a:lnTo>
                <a:lnTo>
                  <a:pt x="1553" y="631"/>
                </a:lnTo>
                <a:lnTo>
                  <a:pt x="1627" y="631"/>
                </a:lnTo>
                <a:lnTo>
                  <a:pt x="1698" y="629"/>
                </a:lnTo>
                <a:lnTo>
                  <a:pt x="1750" y="628"/>
                </a:lnTo>
                <a:lnTo>
                  <a:pt x="1813" y="626"/>
                </a:lnTo>
                <a:lnTo>
                  <a:pt x="1931" y="619"/>
                </a:lnTo>
                <a:lnTo>
                  <a:pt x="2044" y="610"/>
                </a:lnTo>
                <a:lnTo>
                  <a:pt x="2152" y="600"/>
                </a:lnTo>
                <a:lnTo>
                  <a:pt x="2254" y="587"/>
                </a:lnTo>
                <a:lnTo>
                  <a:pt x="2350" y="574"/>
                </a:lnTo>
                <a:lnTo>
                  <a:pt x="2440" y="558"/>
                </a:lnTo>
                <a:lnTo>
                  <a:pt x="2525" y="541"/>
                </a:lnTo>
                <a:lnTo>
                  <a:pt x="2602" y="525"/>
                </a:lnTo>
                <a:lnTo>
                  <a:pt x="2673" y="506"/>
                </a:lnTo>
                <a:lnTo>
                  <a:pt x="2738" y="487"/>
                </a:lnTo>
                <a:lnTo>
                  <a:pt x="2787" y="472"/>
                </a:lnTo>
                <a:lnTo>
                  <a:pt x="2831" y="455"/>
                </a:lnTo>
                <a:lnTo>
                  <a:pt x="2871" y="439"/>
                </a:lnTo>
                <a:lnTo>
                  <a:pt x="2904" y="423"/>
                </a:lnTo>
                <a:lnTo>
                  <a:pt x="2933" y="407"/>
                </a:lnTo>
                <a:lnTo>
                  <a:pt x="2956" y="391"/>
                </a:lnTo>
                <a:lnTo>
                  <a:pt x="2972" y="377"/>
                </a:lnTo>
                <a:lnTo>
                  <a:pt x="2984" y="363"/>
                </a:lnTo>
                <a:lnTo>
                  <a:pt x="2989" y="350"/>
                </a:lnTo>
                <a:lnTo>
                  <a:pt x="2985" y="337"/>
                </a:lnTo>
                <a:lnTo>
                  <a:pt x="2975" y="325"/>
                </a:lnTo>
                <a:lnTo>
                  <a:pt x="2960" y="311"/>
                </a:lnTo>
                <a:lnTo>
                  <a:pt x="2938" y="297"/>
                </a:lnTo>
                <a:lnTo>
                  <a:pt x="2911" y="284"/>
                </a:lnTo>
                <a:lnTo>
                  <a:pt x="2877" y="269"/>
                </a:lnTo>
                <a:lnTo>
                  <a:pt x="2837" y="256"/>
                </a:lnTo>
                <a:lnTo>
                  <a:pt x="2792" y="241"/>
                </a:lnTo>
                <a:lnTo>
                  <a:pt x="2742" y="228"/>
                </a:lnTo>
                <a:lnTo>
                  <a:pt x="2686" y="214"/>
                </a:lnTo>
                <a:lnTo>
                  <a:pt x="2623" y="200"/>
                </a:lnTo>
                <a:lnTo>
                  <a:pt x="2555" y="188"/>
                </a:lnTo>
                <a:lnTo>
                  <a:pt x="2481" y="175"/>
                </a:lnTo>
                <a:lnTo>
                  <a:pt x="2401" y="164"/>
                </a:lnTo>
                <a:lnTo>
                  <a:pt x="2316" y="154"/>
                </a:lnTo>
                <a:lnTo>
                  <a:pt x="2224" y="144"/>
                </a:lnTo>
                <a:lnTo>
                  <a:pt x="2126" y="136"/>
                </a:lnTo>
                <a:lnTo>
                  <a:pt x="2023" y="129"/>
                </a:lnTo>
                <a:lnTo>
                  <a:pt x="1914" y="123"/>
                </a:lnTo>
                <a:lnTo>
                  <a:pt x="1799" y="119"/>
                </a:lnTo>
                <a:lnTo>
                  <a:pt x="1679" y="116"/>
                </a:lnTo>
                <a:lnTo>
                  <a:pt x="1553" y="115"/>
                </a:lnTo>
                <a:close/>
                <a:moveTo>
                  <a:pt x="1553" y="0"/>
                </a:moveTo>
                <a:lnTo>
                  <a:pt x="1569" y="0"/>
                </a:lnTo>
                <a:lnTo>
                  <a:pt x="1591" y="0"/>
                </a:lnTo>
                <a:lnTo>
                  <a:pt x="1618" y="1"/>
                </a:lnTo>
                <a:lnTo>
                  <a:pt x="1651" y="1"/>
                </a:lnTo>
                <a:lnTo>
                  <a:pt x="1687" y="2"/>
                </a:lnTo>
                <a:lnTo>
                  <a:pt x="1728" y="2"/>
                </a:lnTo>
                <a:lnTo>
                  <a:pt x="1772" y="4"/>
                </a:lnTo>
                <a:lnTo>
                  <a:pt x="1820" y="6"/>
                </a:lnTo>
                <a:lnTo>
                  <a:pt x="1871" y="8"/>
                </a:lnTo>
                <a:lnTo>
                  <a:pt x="1926" y="10"/>
                </a:lnTo>
                <a:lnTo>
                  <a:pt x="1981" y="13"/>
                </a:lnTo>
                <a:lnTo>
                  <a:pt x="2040" y="17"/>
                </a:lnTo>
                <a:lnTo>
                  <a:pt x="2099" y="20"/>
                </a:lnTo>
                <a:lnTo>
                  <a:pt x="2161" y="25"/>
                </a:lnTo>
                <a:lnTo>
                  <a:pt x="2223" y="31"/>
                </a:lnTo>
                <a:lnTo>
                  <a:pt x="2285" y="37"/>
                </a:lnTo>
                <a:lnTo>
                  <a:pt x="2348" y="43"/>
                </a:lnTo>
                <a:lnTo>
                  <a:pt x="2411" y="51"/>
                </a:lnTo>
                <a:lnTo>
                  <a:pt x="2474" y="60"/>
                </a:lnTo>
                <a:lnTo>
                  <a:pt x="2534" y="69"/>
                </a:lnTo>
                <a:lnTo>
                  <a:pt x="2595" y="79"/>
                </a:lnTo>
                <a:lnTo>
                  <a:pt x="2652" y="90"/>
                </a:lnTo>
                <a:lnTo>
                  <a:pt x="2709" y="102"/>
                </a:lnTo>
                <a:lnTo>
                  <a:pt x="2763" y="116"/>
                </a:lnTo>
                <a:lnTo>
                  <a:pt x="2815" y="131"/>
                </a:lnTo>
                <a:lnTo>
                  <a:pt x="2864" y="145"/>
                </a:lnTo>
                <a:lnTo>
                  <a:pt x="2908" y="162"/>
                </a:lnTo>
                <a:lnTo>
                  <a:pt x="2950" y="181"/>
                </a:lnTo>
                <a:lnTo>
                  <a:pt x="2987" y="199"/>
                </a:lnTo>
                <a:lnTo>
                  <a:pt x="3020" y="220"/>
                </a:lnTo>
                <a:lnTo>
                  <a:pt x="3048" y="242"/>
                </a:lnTo>
                <a:lnTo>
                  <a:pt x="3071" y="265"/>
                </a:lnTo>
                <a:lnTo>
                  <a:pt x="3088" y="290"/>
                </a:lnTo>
                <a:lnTo>
                  <a:pt x="3099" y="316"/>
                </a:lnTo>
                <a:lnTo>
                  <a:pt x="3104" y="344"/>
                </a:lnTo>
                <a:lnTo>
                  <a:pt x="3105" y="344"/>
                </a:lnTo>
                <a:lnTo>
                  <a:pt x="3105" y="746"/>
                </a:lnTo>
                <a:lnTo>
                  <a:pt x="3102" y="773"/>
                </a:lnTo>
                <a:lnTo>
                  <a:pt x="3092" y="799"/>
                </a:lnTo>
                <a:lnTo>
                  <a:pt x="3159" y="818"/>
                </a:lnTo>
                <a:lnTo>
                  <a:pt x="3219" y="837"/>
                </a:lnTo>
                <a:lnTo>
                  <a:pt x="3272" y="857"/>
                </a:lnTo>
                <a:lnTo>
                  <a:pt x="3317" y="878"/>
                </a:lnTo>
                <a:lnTo>
                  <a:pt x="3357" y="901"/>
                </a:lnTo>
                <a:lnTo>
                  <a:pt x="3388" y="925"/>
                </a:lnTo>
                <a:lnTo>
                  <a:pt x="3414" y="950"/>
                </a:lnTo>
                <a:lnTo>
                  <a:pt x="3432" y="976"/>
                </a:lnTo>
                <a:lnTo>
                  <a:pt x="3445" y="1003"/>
                </a:lnTo>
                <a:lnTo>
                  <a:pt x="3449" y="1033"/>
                </a:lnTo>
                <a:lnTo>
                  <a:pt x="3450" y="1033"/>
                </a:lnTo>
                <a:lnTo>
                  <a:pt x="3450" y="1434"/>
                </a:lnTo>
                <a:lnTo>
                  <a:pt x="3447" y="1463"/>
                </a:lnTo>
                <a:lnTo>
                  <a:pt x="3436" y="1490"/>
                </a:lnTo>
                <a:lnTo>
                  <a:pt x="3421" y="1517"/>
                </a:lnTo>
                <a:lnTo>
                  <a:pt x="3399" y="1542"/>
                </a:lnTo>
                <a:lnTo>
                  <a:pt x="3371" y="1566"/>
                </a:lnTo>
                <a:lnTo>
                  <a:pt x="3338" y="1590"/>
                </a:lnTo>
                <a:lnTo>
                  <a:pt x="3299" y="1612"/>
                </a:lnTo>
                <a:lnTo>
                  <a:pt x="3258" y="1633"/>
                </a:lnTo>
                <a:lnTo>
                  <a:pt x="3211" y="1653"/>
                </a:lnTo>
                <a:lnTo>
                  <a:pt x="3159" y="1672"/>
                </a:lnTo>
                <a:lnTo>
                  <a:pt x="3105" y="1689"/>
                </a:lnTo>
                <a:lnTo>
                  <a:pt x="3105" y="2065"/>
                </a:lnTo>
                <a:lnTo>
                  <a:pt x="3102" y="2091"/>
                </a:lnTo>
                <a:lnTo>
                  <a:pt x="3094" y="2116"/>
                </a:lnTo>
                <a:lnTo>
                  <a:pt x="3135" y="2135"/>
                </a:lnTo>
                <a:lnTo>
                  <a:pt x="3172" y="2154"/>
                </a:lnTo>
                <a:lnTo>
                  <a:pt x="3202" y="2175"/>
                </a:lnTo>
                <a:lnTo>
                  <a:pt x="3228" y="2197"/>
                </a:lnTo>
                <a:lnTo>
                  <a:pt x="3248" y="2220"/>
                </a:lnTo>
                <a:lnTo>
                  <a:pt x="3263" y="2244"/>
                </a:lnTo>
                <a:lnTo>
                  <a:pt x="3272" y="2268"/>
                </a:lnTo>
                <a:lnTo>
                  <a:pt x="3276" y="2294"/>
                </a:lnTo>
                <a:lnTo>
                  <a:pt x="3278" y="2294"/>
                </a:lnTo>
                <a:lnTo>
                  <a:pt x="3278" y="2696"/>
                </a:lnTo>
                <a:lnTo>
                  <a:pt x="3274" y="2725"/>
                </a:lnTo>
                <a:lnTo>
                  <a:pt x="3264" y="2753"/>
                </a:lnTo>
                <a:lnTo>
                  <a:pt x="3247" y="2780"/>
                </a:lnTo>
                <a:lnTo>
                  <a:pt x="3224" y="2806"/>
                </a:lnTo>
                <a:lnTo>
                  <a:pt x="3195" y="2831"/>
                </a:lnTo>
                <a:lnTo>
                  <a:pt x="3160" y="2855"/>
                </a:lnTo>
                <a:lnTo>
                  <a:pt x="3121" y="2877"/>
                </a:lnTo>
                <a:lnTo>
                  <a:pt x="3077" y="2899"/>
                </a:lnTo>
                <a:lnTo>
                  <a:pt x="3028" y="2919"/>
                </a:lnTo>
                <a:lnTo>
                  <a:pt x="2975" y="2938"/>
                </a:lnTo>
                <a:lnTo>
                  <a:pt x="2918" y="2956"/>
                </a:lnTo>
                <a:lnTo>
                  <a:pt x="2858" y="2973"/>
                </a:lnTo>
                <a:lnTo>
                  <a:pt x="2795" y="2989"/>
                </a:lnTo>
                <a:lnTo>
                  <a:pt x="2729" y="3003"/>
                </a:lnTo>
                <a:lnTo>
                  <a:pt x="2661" y="3017"/>
                </a:lnTo>
                <a:lnTo>
                  <a:pt x="2590" y="3029"/>
                </a:lnTo>
                <a:lnTo>
                  <a:pt x="2517" y="3041"/>
                </a:lnTo>
                <a:lnTo>
                  <a:pt x="2443" y="3051"/>
                </a:lnTo>
                <a:lnTo>
                  <a:pt x="2368" y="3061"/>
                </a:lnTo>
                <a:lnTo>
                  <a:pt x="2365" y="3061"/>
                </a:lnTo>
                <a:lnTo>
                  <a:pt x="2361" y="3062"/>
                </a:lnTo>
                <a:lnTo>
                  <a:pt x="2358" y="3063"/>
                </a:lnTo>
                <a:lnTo>
                  <a:pt x="2356" y="3062"/>
                </a:lnTo>
                <a:lnTo>
                  <a:pt x="2354" y="3062"/>
                </a:lnTo>
                <a:lnTo>
                  <a:pt x="2215" y="3075"/>
                </a:lnTo>
                <a:lnTo>
                  <a:pt x="2075" y="3086"/>
                </a:lnTo>
                <a:lnTo>
                  <a:pt x="2073" y="3087"/>
                </a:lnTo>
                <a:lnTo>
                  <a:pt x="2070" y="3087"/>
                </a:lnTo>
                <a:lnTo>
                  <a:pt x="2069" y="3087"/>
                </a:lnTo>
                <a:lnTo>
                  <a:pt x="2067" y="3087"/>
                </a:lnTo>
                <a:lnTo>
                  <a:pt x="1950" y="3092"/>
                </a:lnTo>
                <a:lnTo>
                  <a:pt x="1836" y="3096"/>
                </a:lnTo>
                <a:lnTo>
                  <a:pt x="1725" y="3097"/>
                </a:lnTo>
                <a:lnTo>
                  <a:pt x="1614" y="3096"/>
                </a:lnTo>
                <a:lnTo>
                  <a:pt x="1500" y="3092"/>
                </a:lnTo>
                <a:lnTo>
                  <a:pt x="1383" y="3087"/>
                </a:lnTo>
                <a:lnTo>
                  <a:pt x="1381" y="3087"/>
                </a:lnTo>
                <a:lnTo>
                  <a:pt x="1380" y="3087"/>
                </a:lnTo>
                <a:lnTo>
                  <a:pt x="1377" y="3087"/>
                </a:lnTo>
                <a:lnTo>
                  <a:pt x="1375" y="3086"/>
                </a:lnTo>
                <a:lnTo>
                  <a:pt x="1235" y="3075"/>
                </a:lnTo>
                <a:lnTo>
                  <a:pt x="1096" y="3062"/>
                </a:lnTo>
                <a:lnTo>
                  <a:pt x="1094" y="3062"/>
                </a:lnTo>
                <a:lnTo>
                  <a:pt x="1093" y="3063"/>
                </a:lnTo>
                <a:lnTo>
                  <a:pt x="1089" y="3062"/>
                </a:lnTo>
                <a:lnTo>
                  <a:pt x="1085" y="3062"/>
                </a:lnTo>
                <a:lnTo>
                  <a:pt x="1082" y="3061"/>
                </a:lnTo>
                <a:lnTo>
                  <a:pt x="1007" y="3051"/>
                </a:lnTo>
                <a:lnTo>
                  <a:pt x="933" y="3041"/>
                </a:lnTo>
                <a:lnTo>
                  <a:pt x="860" y="3029"/>
                </a:lnTo>
                <a:lnTo>
                  <a:pt x="789" y="3017"/>
                </a:lnTo>
                <a:lnTo>
                  <a:pt x="721" y="3003"/>
                </a:lnTo>
                <a:lnTo>
                  <a:pt x="656" y="2989"/>
                </a:lnTo>
                <a:lnTo>
                  <a:pt x="592" y="2973"/>
                </a:lnTo>
                <a:lnTo>
                  <a:pt x="532" y="2956"/>
                </a:lnTo>
                <a:lnTo>
                  <a:pt x="475" y="2939"/>
                </a:lnTo>
                <a:lnTo>
                  <a:pt x="422" y="2919"/>
                </a:lnTo>
                <a:lnTo>
                  <a:pt x="373" y="2899"/>
                </a:lnTo>
                <a:lnTo>
                  <a:pt x="329" y="2878"/>
                </a:lnTo>
                <a:lnTo>
                  <a:pt x="290" y="2855"/>
                </a:lnTo>
                <a:lnTo>
                  <a:pt x="255" y="2831"/>
                </a:lnTo>
                <a:lnTo>
                  <a:pt x="226" y="2807"/>
                </a:lnTo>
                <a:lnTo>
                  <a:pt x="203" y="2781"/>
                </a:lnTo>
                <a:lnTo>
                  <a:pt x="186" y="2754"/>
                </a:lnTo>
                <a:lnTo>
                  <a:pt x="176" y="2726"/>
                </a:lnTo>
                <a:lnTo>
                  <a:pt x="173" y="2696"/>
                </a:lnTo>
                <a:lnTo>
                  <a:pt x="173" y="2294"/>
                </a:lnTo>
                <a:lnTo>
                  <a:pt x="174" y="2294"/>
                </a:lnTo>
                <a:lnTo>
                  <a:pt x="176" y="2276"/>
                </a:lnTo>
                <a:lnTo>
                  <a:pt x="181" y="2259"/>
                </a:lnTo>
                <a:lnTo>
                  <a:pt x="141" y="2238"/>
                </a:lnTo>
                <a:lnTo>
                  <a:pt x="106" y="2216"/>
                </a:lnTo>
                <a:lnTo>
                  <a:pt x="74" y="2194"/>
                </a:lnTo>
                <a:lnTo>
                  <a:pt x="48" y="2170"/>
                </a:lnTo>
                <a:lnTo>
                  <a:pt x="28" y="2145"/>
                </a:lnTo>
                <a:lnTo>
                  <a:pt x="13" y="2120"/>
                </a:lnTo>
                <a:lnTo>
                  <a:pt x="3" y="2093"/>
                </a:lnTo>
                <a:lnTo>
                  <a:pt x="0" y="2065"/>
                </a:lnTo>
                <a:lnTo>
                  <a:pt x="0" y="1663"/>
                </a:lnTo>
                <a:lnTo>
                  <a:pt x="1" y="1663"/>
                </a:lnTo>
                <a:lnTo>
                  <a:pt x="5" y="1635"/>
                </a:lnTo>
                <a:lnTo>
                  <a:pt x="17" y="1608"/>
                </a:lnTo>
                <a:lnTo>
                  <a:pt x="35" y="1582"/>
                </a:lnTo>
                <a:lnTo>
                  <a:pt x="60" y="1558"/>
                </a:lnTo>
                <a:lnTo>
                  <a:pt x="90" y="1534"/>
                </a:lnTo>
                <a:lnTo>
                  <a:pt x="128" y="1512"/>
                </a:lnTo>
                <a:lnTo>
                  <a:pt x="173" y="1490"/>
                </a:lnTo>
                <a:lnTo>
                  <a:pt x="223" y="1470"/>
                </a:lnTo>
                <a:lnTo>
                  <a:pt x="280" y="1452"/>
                </a:lnTo>
                <a:lnTo>
                  <a:pt x="345" y="1433"/>
                </a:lnTo>
                <a:lnTo>
                  <a:pt x="345" y="1033"/>
                </a:lnTo>
                <a:lnTo>
                  <a:pt x="346" y="1033"/>
                </a:lnTo>
                <a:lnTo>
                  <a:pt x="351" y="1003"/>
                </a:lnTo>
                <a:lnTo>
                  <a:pt x="296" y="986"/>
                </a:lnTo>
                <a:lnTo>
                  <a:pt x="244" y="967"/>
                </a:lnTo>
                <a:lnTo>
                  <a:pt x="197" y="947"/>
                </a:lnTo>
                <a:lnTo>
                  <a:pt x="153" y="925"/>
                </a:lnTo>
                <a:lnTo>
                  <a:pt x="114" y="903"/>
                </a:lnTo>
                <a:lnTo>
                  <a:pt x="81" y="880"/>
                </a:lnTo>
                <a:lnTo>
                  <a:pt x="52" y="855"/>
                </a:lnTo>
                <a:lnTo>
                  <a:pt x="30" y="829"/>
                </a:lnTo>
                <a:lnTo>
                  <a:pt x="14" y="803"/>
                </a:lnTo>
                <a:lnTo>
                  <a:pt x="3" y="775"/>
                </a:lnTo>
                <a:lnTo>
                  <a:pt x="0" y="746"/>
                </a:lnTo>
                <a:lnTo>
                  <a:pt x="0" y="344"/>
                </a:lnTo>
                <a:lnTo>
                  <a:pt x="1" y="344"/>
                </a:lnTo>
                <a:lnTo>
                  <a:pt x="6" y="316"/>
                </a:lnTo>
                <a:lnTo>
                  <a:pt x="17" y="290"/>
                </a:lnTo>
                <a:lnTo>
                  <a:pt x="35" y="265"/>
                </a:lnTo>
                <a:lnTo>
                  <a:pt x="58" y="242"/>
                </a:lnTo>
                <a:lnTo>
                  <a:pt x="85" y="220"/>
                </a:lnTo>
                <a:lnTo>
                  <a:pt x="118" y="199"/>
                </a:lnTo>
                <a:lnTo>
                  <a:pt x="155" y="181"/>
                </a:lnTo>
                <a:lnTo>
                  <a:pt x="197" y="162"/>
                </a:lnTo>
                <a:lnTo>
                  <a:pt x="242" y="145"/>
                </a:lnTo>
                <a:lnTo>
                  <a:pt x="290" y="131"/>
                </a:lnTo>
                <a:lnTo>
                  <a:pt x="342" y="116"/>
                </a:lnTo>
                <a:lnTo>
                  <a:pt x="395" y="102"/>
                </a:lnTo>
                <a:lnTo>
                  <a:pt x="453" y="90"/>
                </a:lnTo>
                <a:lnTo>
                  <a:pt x="510" y="79"/>
                </a:lnTo>
                <a:lnTo>
                  <a:pt x="571" y="69"/>
                </a:lnTo>
                <a:lnTo>
                  <a:pt x="631" y="60"/>
                </a:lnTo>
                <a:lnTo>
                  <a:pt x="694" y="51"/>
                </a:lnTo>
                <a:lnTo>
                  <a:pt x="757" y="43"/>
                </a:lnTo>
                <a:lnTo>
                  <a:pt x="820" y="37"/>
                </a:lnTo>
                <a:lnTo>
                  <a:pt x="882" y="31"/>
                </a:lnTo>
                <a:lnTo>
                  <a:pt x="944" y="25"/>
                </a:lnTo>
                <a:lnTo>
                  <a:pt x="1006" y="20"/>
                </a:lnTo>
                <a:lnTo>
                  <a:pt x="1065" y="17"/>
                </a:lnTo>
                <a:lnTo>
                  <a:pt x="1124" y="13"/>
                </a:lnTo>
                <a:lnTo>
                  <a:pt x="1179" y="10"/>
                </a:lnTo>
                <a:lnTo>
                  <a:pt x="1234" y="8"/>
                </a:lnTo>
                <a:lnTo>
                  <a:pt x="1285" y="6"/>
                </a:lnTo>
                <a:lnTo>
                  <a:pt x="1333" y="4"/>
                </a:lnTo>
                <a:lnTo>
                  <a:pt x="1377" y="2"/>
                </a:lnTo>
                <a:lnTo>
                  <a:pt x="1418" y="2"/>
                </a:lnTo>
                <a:lnTo>
                  <a:pt x="1454" y="1"/>
                </a:lnTo>
                <a:lnTo>
                  <a:pt x="1487" y="1"/>
                </a:lnTo>
                <a:lnTo>
                  <a:pt x="1514" y="0"/>
                </a:lnTo>
                <a:lnTo>
                  <a:pt x="1536" y="0"/>
                </a:lnTo>
                <a:lnTo>
                  <a:pt x="15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1" name="Group 853">
            <a:extLst>
              <a:ext uri="{FF2B5EF4-FFF2-40B4-BE49-F238E27FC236}">
                <a16:creationId xmlns:a16="http://schemas.microsoft.com/office/drawing/2014/main" id="{AC2E6832-7EAA-5E43-AF21-43729CFB5CCE}"/>
              </a:ext>
            </a:extLst>
          </p:cNvPr>
          <p:cNvGrpSpPr>
            <a:grpSpLocks noChangeAspect="1"/>
          </p:cNvGrpSpPr>
          <p:nvPr/>
        </p:nvGrpSpPr>
        <p:grpSpPr bwMode="auto">
          <a:xfrm>
            <a:off x="2669109" y="7234297"/>
            <a:ext cx="392444" cy="333347"/>
            <a:chOff x="518" y="2848"/>
            <a:chExt cx="1109" cy="942"/>
          </a:xfrm>
          <a:solidFill>
            <a:schemeClr val="bg1"/>
          </a:solidFill>
        </p:grpSpPr>
        <p:sp>
          <p:nvSpPr>
            <p:cNvPr id="42" name="Freeform 855">
              <a:extLst>
                <a:ext uri="{FF2B5EF4-FFF2-40B4-BE49-F238E27FC236}">
                  <a16:creationId xmlns:a16="http://schemas.microsoft.com/office/drawing/2014/main" id="{B8AE25E2-9414-0940-99F5-C8CC03A78E7C}"/>
                </a:ext>
              </a:extLst>
            </p:cNvPr>
            <p:cNvSpPr>
              <a:spLocks/>
            </p:cNvSpPr>
            <p:nvPr/>
          </p:nvSpPr>
          <p:spPr bwMode="auto">
            <a:xfrm>
              <a:off x="593" y="3454"/>
              <a:ext cx="179" cy="336"/>
            </a:xfrm>
            <a:custGeom>
              <a:avLst/>
              <a:gdLst>
                <a:gd name="T0" fmla="*/ 538 w 538"/>
                <a:gd name="T1" fmla="*/ 0 h 1009"/>
                <a:gd name="T2" fmla="*/ 538 w 538"/>
                <a:gd name="T3" fmla="*/ 949 h 1009"/>
                <a:gd name="T4" fmla="*/ 536 w 538"/>
                <a:gd name="T5" fmla="*/ 965 h 1009"/>
                <a:gd name="T6" fmla="*/ 529 w 538"/>
                <a:gd name="T7" fmla="*/ 980 h 1009"/>
                <a:gd name="T8" fmla="*/ 520 w 538"/>
                <a:gd name="T9" fmla="*/ 992 h 1009"/>
                <a:gd name="T10" fmla="*/ 508 w 538"/>
                <a:gd name="T11" fmla="*/ 1001 h 1009"/>
                <a:gd name="T12" fmla="*/ 494 w 538"/>
                <a:gd name="T13" fmla="*/ 1007 h 1009"/>
                <a:gd name="T14" fmla="*/ 478 w 538"/>
                <a:gd name="T15" fmla="*/ 1009 h 1009"/>
                <a:gd name="T16" fmla="*/ 61 w 538"/>
                <a:gd name="T17" fmla="*/ 1009 h 1009"/>
                <a:gd name="T18" fmla="*/ 45 w 538"/>
                <a:gd name="T19" fmla="*/ 1007 h 1009"/>
                <a:gd name="T20" fmla="*/ 31 w 538"/>
                <a:gd name="T21" fmla="*/ 1001 h 1009"/>
                <a:gd name="T22" fmla="*/ 18 w 538"/>
                <a:gd name="T23" fmla="*/ 992 h 1009"/>
                <a:gd name="T24" fmla="*/ 8 w 538"/>
                <a:gd name="T25" fmla="*/ 979 h 1009"/>
                <a:gd name="T26" fmla="*/ 2 w 538"/>
                <a:gd name="T27" fmla="*/ 964 h 1009"/>
                <a:gd name="T28" fmla="*/ 0 w 538"/>
                <a:gd name="T29" fmla="*/ 949 h 1009"/>
                <a:gd name="T30" fmla="*/ 0 w 538"/>
                <a:gd name="T31" fmla="*/ 409 h 1009"/>
                <a:gd name="T32" fmla="*/ 44 w 538"/>
                <a:gd name="T33" fmla="*/ 404 h 1009"/>
                <a:gd name="T34" fmla="*/ 86 w 538"/>
                <a:gd name="T35" fmla="*/ 393 h 1009"/>
                <a:gd name="T36" fmla="*/ 126 w 538"/>
                <a:gd name="T37" fmla="*/ 377 h 1009"/>
                <a:gd name="T38" fmla="*/ 165 w 538"/>
                <a:gd name="T39" fmla="*/ 357 h 1009"/>
                <a:gd name="T40" fmla="*/ 201 w 538"/>
                <a:gd name="T41" fmla="*/ 332 h 1009"/>
                <a:gd name="T42" fmla="*/ 236 w 538"/>
                <a:gd name="T43" fmla="*/ 303 h 1009"/>
                <a:gd name="T44" fmla="*/ 538 w 538"/>
                <a:gd name="T45" fmla="*/ 0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8" h="1009">
                  <a:moveTo>
                    <a:pt x="538" y="0"/>
                  </a:moveTo>
                  <a:lnTo>
                    <a:pt x="538" y="949"/>
                  </a:lnTo>
                  <a:lnTo>
                    <a:pt x="536" y="965"/>
                  </a:lnTo>
                  <a:lnTo>
                    <a:pt x="529" y="980"/>
                  </a:lnTo>
                  <a:lnTo>
                    <a:pt x="520" y="992"/>
                  </a:lnTo>
                  <a:lnTo>
                    <a:pt x="508" y="1001"/>
                  </a:lnTo>
                  <a:lnTo>
                    <a:pt x="494" y="1007"/>
                  </a:lnTo>
                  <a:lnTo>
                    <a:pt x="478" y="1009"/>
                  </a:lnTo>
                  <a:lnTo>
                    <a:pt x="61" y="1009"/>
                  </a:lnTo>
                  <a:lnTo>
                    <a:pt x="45" y="1007"/>
                  </a:lnTo>
                  <a:lnTo>
                    <a:pt x="31" y="1001"/>
                  </a:lnTo>
                  <a:lnTo>
                    <a:pt x="18" y="992"/>
                  </a:lnTo>
                  <a:lnTo>
                    <a:pt x="8" y="979"/>
                  </a:lnTo>
                  <a:lnTo>
                    <a:pt x="2" y="964"/>
                  </a:lnTo>
                  <a:lnTo>
                    <a:pt x="0" y="949"/>
                  </a:lnTo>
                  <a:lnTo>
                    <a:pt x="0" y="409"/>
                  </a:lnTo>
                  <a:lnTo>
                    <a:pt x="44" y="404"/>
                  </a:lnTo>
                  <a:lnTo>
                    <a:pt x="86" y="393"/>
                  </a:lnTo>
                  <a:lnTo>
                    <a:pt x="126" y="377"/>
                  </a:lnTo>
                  <a:lnTo>
                    <a:pt x="165" y="357"/>
                  </a:lnTo>
                  <a:lnTo>
                    <a:pt x="201" y="332"/>
                  </a:lnTo>
                  <a:lnTo>
                    <a:pt x="236" y="303"/>
                  </a:lnTo>
                  <a:lnTo>
                    <a:pt x="5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856">
              <a:extLst>
                <a:ext uri="{FF2B5EF4-FFF2-40B4-BE49-F238E27FC236}">
                  <a16:creationId xmlns:a16="http://schemas.microsoft.com/office/drawing/2014/main" id="{9DF24337-FE84-D34C-BC0A-9EE8DB886A47}"/>
                </a:ext>
              </a:extLst>
            </p:cNvPr>
            <p:cNvSpPr>
              <a:spLocks/>
            </p:cNvSpPr>
            <p:nvPr/>
          </p:nvSpPr>
          <p:spPr bwMode="auto">
            <a:xfrm>
              <a:off x="842" y="3451"/>
              <a:ext cx="179" cy="339"/>
            </a:xfrm>
            <a:custGeom>
              <a:avLst/>
              <a:gdLst>
                <a:gd name="T0" fmla="*/ 0 w 537"/>
                <a:gd name="T1" fmla="*/ 0 h 1016"/>
                <a:gd name="T2" fmla="*/ 286 w 537"/>
                <a:gd name="T3" fmla="*/ 286 h 1016"/>
                <a:gd name="T4" fmla="*/ 317 w 537"/>
                <a:gd name="T5" fmla="*/ 314 h 1016"/>
                <a:gd name="T6" fmla="*/ 349 w 537"/>
                <a:gd name="T7" fmla="*/ 336 h 1016"/>
                <a:gd name="T8" fmla="*/ 383 w 537"/>
                <a:gd name="T9" fmla="*/ 356 h 1016"/>
                <a:gd name="T10" fmla="*/ 420 w 537"/>
                <a:gd name="T11" fmla="*/ 371 h 1016"/>
                <a:gd name="T12" fmla="*/ 457 w 537"/>
                <a:gd name="T13" fmla="*/ 382 h 1016"/>
                <a:gd name="T14" fmla="*/ 497 w 537"/>
                <a:gd name="T15" fmla="*/ 390 h 1016"/>
                <a:gd name="T16" fmla="*/ 537 w 537"/>
                <a:gd name="T17" fmla="*/ 393 h 1016"/>
                <a:gd name="T18" fmla="*/ 537 w 537"/>
                <a:gd name="T19" fmla="*/ 956 h 1016"/>
                <a:gd name="T20" fmla="*/ 535 w 537"/>
                <a:gd name="T21" fmla="*/ 972 h 1016"/>
                <a:gd name="T22" fmla="*/ 529 w 537"/>
                <a:gd name="T23" fmla="*/ 987 h 1016"/>
                <a:gd name="T24" fmla="*/ 520 w 537"/>
                <a:gd name="T25" fmla="*/ 999 h 1016"/>
                <a:gd name="T26" fmla="*/ 508 w 537"/>
                <a:gd name="T27" fmla="*/ 1008 h 1016"/>
                <a:gd name="T28" fmla="*/ 492 w 537"/>
                <a:gd name="T29" fmla="*/ 1014 h 1016"/>
                <a:gd name="T30" fmla="*/ 477 w 537"/>
                <a:gd name="T31" fmla="*/ 1016 h 1016"/>
                <a:gd name="T32" fmla="*/ 60 w 537"/>
                <a:gd name="T33" fmla="*/ 1016 h 1016"/>
                <a:gd name="T34" fmla="*/ 44 w 537"/>
                <a:gd name="T35" fmla="*/ 1014 h 1016"/>
                <a:gd name="T36" fmla="*/ 30 w 537"/>
                <a:gd name="T37" fmla="*/ 1008 h 1016"/>
                <a:gd name="T38" fmla="*/ 18 w 537"/>
                <a:gd name="T39" fmla="*/ 999 h 1016"/>
                <a:gd name="T40" fmla="*/ 8 w 537"/>
                <a:gd name="T41" fmla="*/ 986 h 1016"/>
                <a:gd name="T42" fmla="*/ 2 w 537"/>
                <a:gd name="T43" fmla="*/ 971 h 1016"/>
                <a:gd name="T44" fmla="*/ 0 w 537"/>
                <a:gd name="T45" fmla="*/ 956 h 1016"/>
                <a:gd name="T46" fmla="*/ 0 w 537"/>
                <a:gd name="T47"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7" h="1016">
                  <a:moveTo>
                    <a:pt x="0" y="0"/>
                  </a:moveTo>
                  <a:lnTo>
                    <a:pt x="286" y="286"/>
                  </a:lnTo>
                  <a:lnTo>
                    <a:pt x="317" y="314"/>
                  </a:lnTo>
                  <a:lnTo>
                    <a:pt x="349" y="336"/>
                  </a:lnTo>
                  <a:lnTo>
                    <a:pt x="383" y="356"/>
                  </a:lnTo>
                  <a:lnTo>
                    <a:pt x="420" y="371"/>
                  </a:lnTo>
                  <a:lnTo>
                    <a:pt x="457" y="382"/>
                  </a:lnTo>
                  <a:lnTo>
                    <a:pt x="497" y="390"/>
                  </a:lnTo>
                  <a:lnTo>
                    <a:pt x="537" y="393"/>
                  </a:lnTo>
                  <a:lnTo>
                    <a:pt x="537" y="956"/>
                  </a:lnTo>
                  <a:lnTo>
                    <a:pt x="535" y="972"/>
                  </a:lnTo>
                  <a:lnTo>
                    <a:pt x="529" y="987"/>
                  </a:lnTo>
                  <a:lnTo>
                    <a:pt x="520" y="999"/>
                  </a:lnTo>
                  <a:lnTo>
                    <a:pt x="508" y="1008"/>
                  </a:lnTo>
                  <a:lnTo>
                    <a:pt x="492" y="1014"/>
                  </a:lnTo>
                  <a:lnTo>
                    <a:pt x="477" y="1016"/>
                  </a:lnTo>
                  <a:lnTo>
                    <a:pt x="60" y="1016"/>
                  </a:lnTo>
                  <a:lnTo>
                    <a:pt x="44" y="1014"/>
                  </a:lnTo>
                  <a:lnTo>
                    <a:pt x="30" y="1008"/>
                  </a:lnTo>
                  <a:lnTo>
                    <a:pt x="18" y="999"/>
                  </a:lnTo>
                  <a:lnTo>
                    <a:pt x="8" y="986"/>
                  </a:lnTo>
                  <a:lnTo>
                    <a:pt x="2" y="971"/>
                  </a:lnTo>
                  <a:lnTo>
                    <a:pt x="0" y="95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857">
              <a:extLst>
                <a:ext uri="{FF2B5EF4-FFF2-40B4-BE49-F238E27FC236}">
                  <a16:creationId xmlns:a16="http://schemas.microsoft.com/office/drawing/2014/main" id="{7576BFA2-47BE-1E4D-A092-67F3C0C98F1E}"/>
                </a:ext>
              </a:extLst>
            </p:cNvPr>
            <p:cNvSpPr>
              <a:spLocks/>
            </p:cNvSpPr>
            <p:nvPr/>
          </p:nvSpPr>
          <p:spPr bwMode="auto">
            <a:xfrm>
              <a:off x="1090" y="3387"/>
              <a:ext cx="179" cy="403"/>
            </a:xfrm>
            <a:custGeom>
              <a:avLst/>
              <a:gdLst>
                <a:gd name="T0" fmla="*/ 537 w 537"/>
                <a:gd name="T1" fmla="*/ 0 h 1208"/>
                <a:gd name="T2" fmla="*/ 537 w 537"/>
                <a:gd name="T3" fmla="*/ 1148 h 1208"/>
                <a:gd name="T4" fmla="*/ 535 w 537"/>
                <a:gd name="T5" fmla="*/ 1164 h 1208"/>
                <a:gd name="T6" fmla="*/ 529 w 537"/>
                <a:gd name="T7" fmla="*/ 1179 h 1208"/>
                <a:gd name="T8" fmla="*/ 520 w 537"/>
                <a:gd name="T9" fmla="*/ 1191 h 1208"/>
                <a:gd name="T10" fmla="*/ 507 w 537"/>
                <a:gd name="T11" fmla="*/ 1200 h 1208"/>
                <a:gd name="T12" fmla="*/ 493 w 537"/>
                <a:gd name="T13" fmla="*/ 1206 h 1208"/>
                <a:gd name="T14" fmla="*/ 478 w 537"/>
                <a:gd name="T15" fmla="*/ 1208 h 1208"/>
                <a:gd name="T16" fmla="*/ 61 w 537"/>
                <a:gd name="T17" fmla="*/ 1208 h 1208"/>
                <a:gd name="T18" fmla="*/ 44 w 537"/>
                <a:gd name="T19" fmla="*/ 1206 h 1208"/>
                <a:gd name="T20" fmla="*/ 29 w 537"/>
                <a:gd name="T21" fmla="*/ 1200 h 1208"/>
                <a:gd name="T22" fmla="*/ 17 w 537"/>
                <a:gd name="T23" fmla="*/ 1191 h 1208"/>
                <a:gd name="T24" fmla="*/ 8 w 537"/>
                <a:gd name="T25" fmla="*/ 1178 h 1208"/>
                <a:gd name="T26" fmla="*/ 2 w 537"/>
                <a:gd name="T27" fmla="*/ 1163 h 1208"/>
                <a:gd name="T28" fmla="*/ 0 w 537"/>
                <a:gd name="T29" fmla="*/ 1148 h 1208"/>
                <a:gd name="T30" fmla="*/ 0 w 537"/>
                <a:gd name="T31" fmla="*/ 526 h 1208"/>
                <a:gd name="T32" fmla="*/ 31 w 537"/>
                <a:gd name="T33" fmla="*/ 504 h 1208"/>
                <a:gd name="T34" fmla="*/ 60 w 537"/>
                <a:gd name="T35" fmla="*/ 477 h 1208"/>
                <a:gd name="T36" fmla="*/ 537 w 537"/>
                <a:gd name="T37"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 h="1208">
                  <a:moveTo>
                    <a:pt x="537" y="0"/>
                  </a:moveTo>
                  <a:lnTo>
                    <a:pt x="537" y="1148"/>
                  </a:lnTo>
                  <a:lnTo>
                    <a:pt x="535" y="1164"/>
                  </a:lnTo>
                  <a:lnTo>
                    <a:pt x="529" y="1179"/>
                  </a:lnTo>
                  <a:lnTo>
                    <a:pt x="520" y="1191"/>
                  </a:lnTo>
                  <a:lnTo>
                    <a:pt x="507" y="1200"/>
                  </a:lnTo>
                  <a:lnTo>
                    <a:pt x="493" y="1206"/>
                  </a:lnTo>
                  <a:lnTo>
                    <a:pt x="478" y="1208"/>
                  </a:lnTo>
                  <a:lnTo>
                    <a:pt x="61" y="1208"/>
                  </a:lnTo>
                  <a:lnTo>
                    <a:pt x="44" y="1206"/>
                  </a:lnTo>
                  <a:lnTo>
                    <a:pt x="29" y="1200"/>
                  </a:lnTo>
                  <a:lnTo>
                    <a:pt x="17" y="1191"/>
                  </a:lnTo>
                  <a:lnTo>
                    <a:pt x="8" y="1178"/>
                  </a:lnTo>
                  <a:lnTo>
                    <a:pt x="2" y="1163"/>
                  </a:lnTo>
                  <a:lnTo>
                    <a:pt x="0" y="1148"/>
                  </a:lnTo>
                  <a:lnTo>
                    <a:pt x="0" y="526"/>
                  </a:lnTo>
                  <a:lnTo>
                    <a:pt x="31" y="504"/>
                  </a:lnTo>
                  <a:lnTo>
                    <a:pt x="60" y="477"/>
                  </a:lnTo>
                  <a:lnTo>
                    <a:pt x="5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858">
              <a:extLst>
                <a:ext uri="{FF2B5EF4-FFF2-40B4-BE49-F238E27FC236}">
                  <a16:creationId xmlns:a16="http://schemas.microsoft.com/office/drawing/2014/main" id="{4920278B-8FB8-FB4A-B933-DB0897842524}"/>
                </a:ext>
              </a:extLst>
            </p:cNvPr>
            <p:cNvSpPr>
              <a:spLocks/>
            </p:cNvSpPr>
            <p:nvPr/>
          </p:nvSpPr>
          <p:spPr bwMode="auto">
            <a:xfrm>
              <a:off x="1338" y="3152"/>
              <a:ext cx="180" cy="638"/>
            </a:xfrm>
            <a:custGeom>
              <a:avLst/>
              <a:gdLst>
                <a:gd name="T0" fmla="*/ 497 w 538"/>
                <a:gd name="T1" fmla="*/ 0 h 1915"/>
                <a:gd name="T2" fmla="*/ 506 w 538"/>
                <a:gd name="T3" fmla="*/ 9 h 1915"/>
                <a:gd name="T4" fmla="*/ 514 w 538"/>
                <a:gd name="T5" fmla="*/ 18 h 1915"/>
                <a:gd name="T6" fmla="*/ 526 w 538"/>
                <a:gd name="T7" fmla="*/ 28 h 1915"/>
                <a:gd name="T8" fmla="*/ 538 w 538"/>
                <a:gd name="T9" fmla="*/ 39 h 1915"/>
                <a:gd name="T10" fmla="*/ 538 w 538"/>
                <a:gd name="T11" fmla="*/ 1855 h 1915"/>
                <a:gd name="T12" fmla="*/ 536 w 538"/>
                <a:gd name="T13" fmla="*/ 1871 h 1915"/>
                <a:gd name="T14" fmla="*/ 530 w 538"/>
                <a:gd name="T15" fmla="*/ 1886 h 1915"/>
                <a:gd name="T16" fmla="*/ 520 w 538"/>
                <a:gd name="T17" fmla="*/ 1898 h 1915"/>
                <a:gd name="T18" fmla="*/ 507 w 538"/>
                <a:gd name="T19" fmla="*/ 1907 h 1915"/>
                <a:gd name="T20" fmla="*/ 493 w 538"/>
                <a:gd name="T21" fmla="*/ 1913 h 1915"/>
                <a:gd name="T22" fmla="*/ 477 w 538"/>
                <a:gd name="T23" fmla="*/ 1915 h 1915"/>
                <a:gd name="T24" fmla="*/ 60 w 538"/>
                <a:gd name="T25" fmla="*/ 1915 h 1915"/>
                <a:gd name="T26" fmla="*/ 45 w 538"/>
                <a:gd name="T27" fmla="*/ 1913 h 1915"/>
                <a:gd name="T28" fmla="*/ 30 w 538"/>
                <a:gd name="T29" fmla="*/ 1907 h 1915"/>
                <a:gd name="T30" fmla="*/ 18 w 538"/>
                <a:gd name="T31" fmla="*/ 1898 h 1915"/>
                <a:gd name="T32" fmla="*/ 8 w 538"/>
                <a:gd name="T33" fmla="*/ 1885 h 1915"/>
                <a:gd name="T34" fmla="*/ 2 w 538"/>
                <a:gd name="T35" fmla="*/ 1870 h 1915"/>
                <a:gd name="T36" fmla="*/ 0 w 538"/>
                <a:gd name="T37" fmla="*/ 1855 h 1915"/>
                <a:gd name="T38" fmla="*/ 0 w 538"/>
                <a:gd name="T39" fmla="*/ 498 h 1915"/>
                <a:gd name="T40" fmla="*/ 497 w 538"/>
                <a:gd name="T41" fmla="*/ 0 h 1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1915">
                  <a:moveTo>
                    <a:pt x="497" y="0"/>
                  </a:moveTo>
                  <a:lnTo>
                    <a:pt x="506" y="9"/>
                  </a:lnTo>
                  <a:lnTo>
                    <a:pt x="514" y="18"/>
                  </a:lnTo>
                  <a:lnTo>
                    <a:pt x="526" y="28"/>
                  </a:lnTo>
                  <a:lnTo>
                    <a:pt x="538" y="39"/>
                  </a:lnTo>
                  <a:lnTo>
                    <a:pt x="538" y="1855"/>
                  </a:lnTo>
                  <a:lnTo>
                    <a:pt x="536" y="1871"/>
                  </a:lnTo>
                  <a:lnTo>
                    <a:pt x="530" y="1886"/>
                  </a:lnTo>
                  <a:lnTo>
                    <a:pt x="520" y="1898"/>
                  </a:lnTo>
                  <a:lnTo>
                    <a:pt x="507" y="1907"/>
                  </a:lnTo>
                  <a:lnTo>
                    <a:pt x="493" y="1913"/>
                  </a:lnTo>
                  <a:lnTo>
                    <a:pt x="477" y="1915"/>
                  </a:lnTo>
                  <a:lnTo>
                    <a:pt x="60" y="1915"/>
                  </a:lnTo>
                  <a:lnTo>
                    <a:pt x="45" y="1913"/>
                  </a:lnTo>
                  <a:lnTo>
                    <a:pt x="30" y="1907"/>
                  </a:lnTo>
                  <a:lnTo>
                    <a:pt x="18" y="1898"/>
                  </a:lnTo>
                  <a:lnTo>
                    <a:pt x="8" y="1885"/>
                  </a:lnTo>
                  <a:lnTo>
                    <a:pt x="2" y="1870"/>
                  </a:lnTo>
                  <a:lnTo>
                    <a:pt x="0" y="1855"/>
                  </a:lnTo>
                  <a:lnTo>
                    <a:pt x="0" y="498"/>
                  </a:lnTo>
                  <a:lnTo>
                    <a:pt x="4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859">
              <a:extLst>
                <a:ext uri="{FF2B5EF4-FFF2-40B4-BE49-F238E27FC236}">
                  <a16:creationId xmlns:a16="http://schemas.microsoft.com/office/drawing/2014/main" id="{994B2CE0-357D-E14B-801B-EEA5C6953DBF}"/>
                </a:ext>
              </a:extLst>
            </p:cNvPr>
            <p:cNvSpPr>
              <a:spLocks/>
            </p:cNvSpPr>
            <p:nvPr/>
          </p:nvSpPr>
          <p:spPr bwMode="auto">
            <a:xfrm>
              <a:off x="518" y="2848"/>
              <a:ext cx="1109" cy="676"/>
            </a:xfrm>
            <a:custGeom>
              <a:avLst/>
              <a:gdLst>
                <a:gd name="T0" fmla="*/ 3211 w 3327"/>
                <a:gd name="T1" fmla="*/ 0 h 2029"/>
                <a:gd name="T2" fmla="*/ 3261 w 3327"/>
                <a:gd name="T3" fmla="*/ 8 h 2029"/>
                <a:gd name="T4" fmla="*/ 3299 w 3327"/>
                <a:gd name="T5" fmla="*/ 32 h 2029"/>
                <a:gd name="T6" fmla="*/ 3321 w 3327"/>
                <a:gd name="T7" fmla="*/ 72 h 2029"/>
                <a:gd name="T8" fmla="*/ 3327 w 3327"/>
                <a:gd name="T9" fmla="*/ 124 h 2029"/>
                <a:gd name="T10" fmla="*/ 3300 w 3327"/>
                <a:gd name="T11" fmla="*/ 692 h 2029"/>
                <a:gd name="T12" fmla="*/ 3295 w 3327"/>
                <a:gd name="T13" fmla="*/ 730 h 2029"/>
                <a:gd name="T14" fmla="*/ 3278 w 3327"/>
                <a:gd name="T15" fmla="*/ 770 h 2029"/>
                <a:gd name="T16" fmla="*/ 3250 w 3327"/>
                <a:gd name="T17" fmla="*/ 799 h 2029"/>
                <a:gd name="T18" fmla="*/ 3219 w 3327"/>
                <a:gd name="T19" fmla="*/ 816 h 2029"/>
                <a:gd name="T20" fmla="*/ 3187 w 3327"/>
                <a:gd name="T21" fmla="*/ 822 h 2029"/>
                <a:gd name="T22" fmla="*/ 3153 w 3327"/>
                <a:gd name="T23" fmla="*/ 815 h 2029"/>
                <a:gd name="T24" fmla="*/ 3127 w 3327"/>
                <a:gd name="T25" fmla="*/ 799 h 2029"/>
                <a:gd name="T26" fmla="*/ 3107 w 3327"/>
                <a:gd name="T27" fmla="*/ 780 h 2029"/>
                <a:gd name="T28" fmla="*/ 1634 w 3327"/>
                <a:gd name="T29" fmla="*/ 1955 h 2029"/>
                <a:gd name="T30" fmla="*/ 1591 w 3327"/>
                <a:gd name="T31" fmla="*/ 1986 h 2029"/>
                <a:gd name="T32" fmla="*/ 1541 w 3327"/>
                <a:gd name="T33" fmla="*/ 2002 h 2029"/>
                <a:gd name="T34" fmla="*/ 1488 w 3327"/>
                <a:gd name="T35" fmla="*/ 2002 h 2029"/>
                <a:gd name="T36" fmla="*/ 1438 w 3327"/>
                <a:gd name="T37" fmla="*/ 1986 h 2029"/>
                <a:gd name="T38" fmla="*/ 1396 w 3327"/>
                <a:gd name="T39" fmla="*/ 1955 h 2029"/>
                <a:gd name="T40" fmla="*/ 317 w 3327"/>
                <a:gd name="T41" fmla="*/ 1979 h 2029"/>
                <a:gd name="T42" fmla="*/ 275 w 3327"/>
                <a:gd name="T43" fmla="*/ 2011 h 2029"/>
                <a:gd name="T44" fmla="*/ 225 w 3327"/>
                <a:gd name="T45" fmla="*/ 2027 h 2029"/>
                <a:gd name="T46" fmla="*/ 172 w 3327"/>
                <a:gd name="T47" fmla="*/ 2027 h 2029"/>
                <a:gd name="T48" fmla="*/ 122 w 3327"/>
                <a:gd name="T49" fmla="*/ 2011 h 2029"/>
                <a:gd name="T50" fmla="*/ 80 w 3327"/>
                <a:gd name="T51" fmla="*/ 1979 h 2029"/>
                <a:gd name="T52" fmla="*/ 28 w 3327"/>
                <a:gd name="T53" fmla="*/ 1925 h 2029"/>
                <a:gd name="T54" fmla="*/ 4 w 3327"/>
                <a:gd name="T55" fmla="*/ 1872 h 2029"/>
                <a:gd name="T56" fmla="*/ 0 w 3327"/>
                <a:gd name="T57" fmla="*/ 1816 h 2029"/>
                <a:gd name="T58" fmla="*/ 14 w 3327"/>
                <a:gd name="T59" fmla="*/ 1760 h 2029"/>
                <a:gd name="T60" fmla="*/ 48 w 3327"/>
                <a:gd name="T61" fmla="*/ 1710 h 2029"/>
                <a:gd name="T62" fmla="*/ 771 w 3327"/>
                <a:gd name="T63" fmla="*/ 992 h 2029"/>
                <a:gd name="T64" fmla="*/ 817 w 3327"/>
                <a:gd name="T65" fmla="*/ 968 h 2029"/>
                <a:gd name="T66" fmla="*/ 869 w 3327"/>
                <a:gd name="T67" fmla="*/ 960 h 2029"/>
                <a:gd name="T68" fmla="*/ 921 w 3327"/>
                <a:gd name="T69" fmla="*/ 968 h 2029"/>
                <a:gd name="T70" fmla="*/ 968 w 3327"/>
                <a:gd name="T71" fmla="*/ 992 h 2029"/>
                <a:gd name="T72" fmla="*/ 1515 w 3327"/>
                <a:gd name="T73" fmla="*/ 1537 h 2029"/>
                <a:gd name="T74" fmla="*/ 2586 w 3327"/>
                <a:gd name="T75" fmla="*/ 261 h 2029"/>
                <a:gd name="T76" fmla="*/ 2530 w 3327"/>
                <a:gd name="T77" fmla="*/ 204 h 2029"/>
                <a:gd name="T78" fmla="*/ 2515 w 3327"/>
                <a:gd name="T79" fmla="*/ 185 h 2029"/>
                <a:gd name="T80" fmla="*/ 2502 w 3327"/>
                <a:gd name="T81" fmla="*/ 160 h 2029"/>
                <a:gd name="T82" fmla="*/ 2497 w 3327"/>
                <a:gd name="T83" fmla="*/ 127 h 2029"/>
                <a:gd name="T84" fmla="*/ 2507 w 3327"/>
                <a:gd name="T85" fmla="*/ 89 h 2029"/>
                <a:gd name="T86" fmla="*/ 2528 w 3327"/>
                <a:gd name="T87" fmla="*/ 58 h 2029"/>
                <a:gd name="T88" fmla="*/ 2558 w 3327"/>
                <a:gd name="T89" fmla="*/ 37 h 2029"/>
                <a:gd name="T90" fmla="*/ 2589 w 3327"/>
                <a:gd name="T91" fmla="*/ 29 h 2029"/>
                <a:gd name="T92" fmla="*/ 2618 w 3327"/>
                <a:gd name="T93" fmla="*/ 27 h 2029"/>
                <a:gd name="T94" fmla="*/ 3200 w 3327"/>
                <a:gd name="T95" fmla="*/ 0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27" h="2029">
                  <a:moveTo>
                    <a:pt x="3200" y="0"/>
                  </a:moveTo>
                  <a:lnTo>
                    <a:pt x="3211" y="0"/>
                  </a:lnTo>
                  <a:lnTo>
                    <a:pt x="3237" y="2"/>
                  </a:lnTo>
                  <a:lnTo>
                    <a:pt x="3261" y="8"/>
                  </a:lnTo>
                  <a:lnTo>
                    <a:pt x="3282" y="18"/>
                  </a:lnTo>
                  <a:lnTo>
                    <a:pt x="3299" y="32"/>
                  </a:lnTo>
                  <a:lnTo>
                    <a:pt x="3312" y="50"/>
                  </a:lnTo>
                  <a:lnTo>
                    <a:pt x="3321" y="72"/>
                  </a:lnTo>
                  <a:lnTo>
                    <a:pt x="3326" y="96"/>
                  </a:lnTo>
                  <a:lnTo>
                    <a:pt x="3327" y="124"/>
                  </a:lnTo>
                  <a:lnTo>
                    <a:pt x="3318" y="313"/>
                  </a:lnTo>
                  <a:lnTo>
                    <a:pt x="3300" y="692"/>
                  </a:lnTo>
                  <a:lnTo>
                    <a:pt x="3299" y="710"/>
                  </a:lnTo>
                  <a:lnTo>
                    <a:pt x="3295" y="730"/>
                  </a:lnTo>
                  <a:lnTo>
                    <a:pt x="3289" y="750"/>
                  </a:lnTo>
                  <a:lnTo>
                    <a:pt x="3278" y="770"/>
                  </a:lnTo>
                  <a:lnTo>
                    <a:pt x="3263" y="788"/>
                  </a:lnTo>
                  <a:lnTo>
                    <a:pt x="3250" y="799"/>
                  </a:lnTo>
                  <a:lnTo>
                    <a:pt x="3235" y="809"/>
                  </a:lnTo>
                  <a:lnTo>
                    <a:pt x="3219" y="816"/>
                  </a:lnTo>
                  <a:lnTo>
                    <a:pt x="3203" y="821"/>
                  </a:lnTo>
                  <a:lnTo>
                    <a:pt x="3187" y="822"/>
                  </a:lnTo>
                  <a:lnTo>
                    <a:pt x="3169" y="820"/>
                  </a:lnTo>
                  <a:lnTo>
                    <a:pt x="3153" y="815"/>
                  </a:lnTo>
                  <a:lnTo>
                    <a:pt x="3140" y="808"/>
                  </a:lnTo>
                  <a:lnTo>
                    <a:pt x="3127" y="799"/>
                  </a:lnTo>
                  <a:lnTo>
                    <a:pt x="3117" y="789"/>
                  </a:lnTo>
                  <a:lnTo>
                    <a:pt x="3107" y="780"/>
                  </a:lnTo>
                  <a:lnTo>
                    <a:pt x="2957" y="631"/>
                  </a:lnTo>
                  <a:lnTo>
                    <a:pt x="1634" y="1955"/>
                  </a:lnTo>
                  <a:lnTo>
                    <a:pt x="1613" y="1972"/>
                  </a:lnTo>
                  <a:lnTo>
                    <a:pt x="1591" y="1986"/>
                  </a:lnTo>
                  <a:lnTo>
                    <a:pt x="1567" y="1996"/>
                  </a:lnTo>
                  <a:lnTo>
                    <a:pt x="1541" y="2002"/>
                  </a:lnTo>
                  <a:lnTo>
                    <a:pt x="1515" y="2005"/>
                  </a:lnTo>
                  <a:lnTo>
                    <a:pt x="1488" y="2002"/>
                  </a:lnTo>
                  <a:lnTo>
                    <a:pt x="1462" y="1996"/>
                  </a:lnTo>
                  <a:lnTo>
                    <a:pt x="1438" y="1986"/>
                  </a:lnTo>
                  <a:lnTo>
                    <a:pt x="1416" y="1972"/>
                  </a:lnTo>
                  <a:lnTo>
                    <a:pt x="1396" y="1955"/>
                  </a:lnTo>
                  <a:lnTo>
                    <a:pt x="869" y="1428"/>
                  </a:lnTo>
                  <a:lnTo>
                    <a:pt x="317" y="1979"/>
                  </a:lnTo>
                  <a:lnTo>
                    <a:pt x="297" y="1996"/>
                  </a:lnTo>
                  <a:lnTo>
                    <a:pt x="275" y="2011"/>
                  </a:lnTo>
                  <a:lnTo>
                    <a:pt x="250" y="2021"/>
                  </a:lnTo>
                  <a:lnTo>
                    <a:pt x="225" y="2027"/>
                  </a:lnTo>
                  <a:lnTo>
                    <a:pt x="199" y="2029"/>
                  </a:lnTo>
                  <a:lnTo>
                    <a:pt x="172" y="2027"/>
                  </a:lnTo>
                  <a:lnTo>
                    <a:pt x="146" y="2021"/>
                  </a:lnTo>
                  <a:lnTo>
                    <a:pt x="122" y="2011"/>
                  </a:lnTo>
                  <a:lnTo>
                    <a:pt x="100" y="1996"/>
                  </a:lnTo>
                  <a:lnTo>
                    <a:pt x="80" y="1979"/>
                  </a:lnTo>
                  <a:lnTo>
                    <a:pt x="48" y="1948"/>
                  </a:lnTo>
                  <a:lnTo>
                    <a:pt x="28" y="1925"/>
                  </a:lnTo>
                  <a:lnTo>
                    <a:pt x="14" y="1899"/>
                  </a:lnTo>
                  <a:lnTo>
                    <a:pt x="4" y="1872"/>
                  </a:lnTo>
                  <a:lnTo>
                    <a:pt x="0" y="1844"/>
                  </a:lnTo>
                  <a:lnTo>
                    <a:pt x="0" y="1816"/>
                  </a:lnTo>
                  <a:lnTo>
                    <a:pt x="4" y="1787"/>
                  </a:lnTo>
                  <a:lnTo>
                    <a:pt x="14" y="1760"/>
                  </a:lnTo>
                  <a:lnTo>
                    <a:pt x="28" y="1734"/>
                  </a:lnTo>
                  <a:lnTo>
                    <a:pt x="48" y="1710"/>
                  </a:lnTo>
                  <a:lnTo>
                    <a:pt x="750" y="1009"/>
                  </a:lnTo>
                  <a:lnTo>
                    <a:pt x="771" y="992"/>
                  </a:lnTo>
                  <a:lnTo>
                    <a:pt x="793" y="978"/>
                  </a:lnTo>
                  <a:lnTo>
                    <a:pt x="817" y="968"/>
                  </a:lnTo>
                  <a:lnTo>
                    <a:pt x="842" y="962"/>
                  </a:lnTo>
                  <a:lnTo>
                    <a:pt x="869" y="960"/>
                  </a:lnTo>
                  <a:lnTo>
                    <a:pt x="895" y="962"/>
                  </a:lnTo>
                  <a:lnTo>
                    <a:pt x="921" y="968"/>
                  </a:lnTo>
                  <a:lnTo>
                    <a:pt x="945" y="978"/>
                  </a:lnTo>
                  <a:lnTo>
                    <a:pt x="968" y="992"/>
                  </a:lnTo>
                  <a:lnTo>
                    <a:pt x="988" y="1009"/>
                  </a:lnTo>
                  <a:lnTo>
                    <a:pt x="1515" y="1537"/>
                  </a:lnTo>
                  <a:lnTo>
                    <a:pt x="2688" y="363"/>
                  </a:lnTo>
                  <a:lnTo>
                    <a:pt x="2586" y="261"/>
                  </a:lnTo>
                  <a:lnTo>
                    <a:pt x="2537" y="211"/>
                  </a:lnTo>
                  <a:lnTo>
                    <a:pt x="2530" y="204"/>
                  </a:lnTo>
                  <a:lnTo>
                    <a:pt x="2523" y="195"/>
                  </a:lnTo>
                  <a:lnTo>
                    <a:pt x="2515" y="185"/>
                  </a:lnTo>
                  <a:lnTo>
                    <a:pt x="2508" y="173"/>
                  </a:lnTo>
                  <a:lnTo>
                    <a:pt x="2502" y="160"/>
                  </a:lnTo>
                  <a:lnTo>
                    <a:pt x="2498" y="144"/>
                  </a:lnTo>
                  <a:lnTo>
                    <a:pt x="2497" y="127"/>
                  </a:lnTo>
                  <a:lnTo>
                    <a:pt x="2500" y="109"/>
                  </a:lnTo>
                  <a:lnTo>
                    <a:pt x="2507" y="89"/>
                  </a:lnTo>
                  <a:lnTo>
                    <a:pt x="2516" y="73"/>
                  </a:lnTo>
                  <a:lnTo>
                    <a:pt x="2528" y="58"/>
                  </a:lnTo>
                  <a:lnTo>
                    <a:pt x="2542" y="45"/>
                  </a:lnTo>
                  <a:lnTo>
                    <a:pt x="2558" y="37"/>
                  </a:lnTo>
                  <a:lnTo>
                    <a:pt x="2573" y="32"/>
                  </a:lnTo>
                  <a:lnTo>
                    <a:pt x="2589" y="29"/>
                  </a:lnTo>
                  <a:lnTo>
                    <a:pt x="2604" y="28"/>
                  </a:lnTo>
                  <a:lnTo>
                    <a:pt x="2618" y="27"/>
                  </a:lnTo>
                  <a:lnTo>
                    <a:pt x="2909" y="13"/>
                  </a:lnTo>
                  <a:lnTo>
                    <a:pt x="32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1136">
            <a:extLst>
              <a:ext uri="{FF2B5EF4-FFF2-40B4-BE49-F238E27FC236}">
                <a16:creationId xmlns:a16="http://schemas.microsoft.com/office/drawing/2014/main" id="{D2F98B9F-B33A-044C-8861-2A12F3673328}"/>
              </a:ext>
            </a:extLst>
          </p:cNvPr>
          <p:cNvGrpSpPr>
            <a:grpSpLocks noChangeAspect="1"/>
          </p:cNvGrpSpPr>
          <p:nvPr/>
        </p:nvGrpSpPr>
        <p:grpSpPr bwMode="auto">
          <a:xfrm>
            <a:off x="5994716" y="7177140"/>
            <a:ext cx="349346" cy="421695"/>
            <a:chOff x="2712" y="795"/>
            <a:chExt cx="2255" cy="2722"/>
          </a:xfrm>
          <a:solidFill>
            <a:schemeClr val="bg1"/>
          </a:solidFill>
        </p:grpSpPr>
        <p:sp>
          <p:nvSpPr>
            <p:cNvPr id="51" name="Freeform 1138">
              <a:extLst>
                <a:ext uri="{FF2B5EF4-FFF2-40B4-BE49-F238E27FC236}">
                  <a16:creationId xmlns:a16="http://schemas.microsoft.com/office/drawing/2014/main" id="{090F9368-F9C5-304B-92D9-6D33D0AE376B}"/>
                </a:ext>
              </a:extLst>
            </p:cNvPr>
            <p:cNvSpPr>
              <a:spLocks/>
            </p:cNvSpPr>
            <p:nvPr/>
          </p:nvSpPr>
          <p:spPr bwMode="auto">
            <a:xfrm>
              <a:off x="3897" y="2545"/>
              <a:ext cx="148" cy="243"/>
            </a:xfrm>
            <a:custGeom>
              <a:avLst/>
              <a:gdLst>
                <a:gd name="T0" fmla="*/ 0 w 298"/>
                <a:gd name="T1" fmla="*/ 0 h 487"/>
                <a:gd name="T2" fmla="*/ 63 w 298"/>
                <a:gd name="T3" fmla="*/ 17 h 487"/>
                <a:gd name="T4" fmla="*/ 124 w 298"/>
                <a:gd name="T5" fmla="*/ 38 h 487"/>
                <a:gd name="T6" fmla="*/ 184 w 298"/>
                <a:gd name="T7" fmla="*/ 65 h 487"/>
                <a:gd name="T8" fmla="*/ 210 w 298"/>
                <a:gd name="T9" fmla="*/ 80 h 487"/>
                <a:gd name="T10" fmla="*/ 235 w 298"/>
                <a:gd name="T11" fmla="*/ 96 h 487"/>
                <a:gd name="T12" fmla="*/ 257 w 298"/>
                <a:gd name="T13" fmla="*/ 118 h 487"/>
                <a:gd name="T14" fmla="*/ 273 w 298"/>
                <a:gd name="T15" fmla="*/ 139 h 487"/>
                <a:gd name="T16" fmla="*/ 285 w 298"/>
                <a:gd name="T17" fmla="*/ 164 h 487"/>
                <a:gd name="T18" fmla="*/ 293 w 298"/>
                <a:gd name="T19" fmla="*/ 191 h 487"/>
                <a:gd name="T20" fmla="*/ 298 w 298"/>
                <a:gd name="T21" fmla="*/ 229 h 487"/>
                <a:gd name="T22" fmla="*/ 296 w 298"/>
                <a:gd name="T23" fmla="*/ 268 h 487"/>
                <a:gd name="T24" fmla="*/ 288 w 298"/>
                <a:gd name="T25" fmla="*/ 306 h 487"/>
                <a:gd name="T26" fmla="*/ 271 w 298"/>
                <a:gd name="T27" fmla="*/ 343 h 487"/>
                <a:gd name="T28" fmla="*/ 250 w 298"/>
                <a:gd name="T29" fmla="*/ 376 h 487"/>
                <a:gd name="T30" fmla="*/ 222 w 298"/>
                <a:gd name="T31" fmla="*/ 404 h 487"/>
                <a:gd name="T32" fmla="*/ 189 w 298"/>
                <a:gd name="T33" fmla="*/ 427 h 487"/>
                <a:gd name="T34" fmla="*/ 154 w 298"/>
                <a:gd name="T35" fmla="*/ 445 h 487"/>
                <a:gd name="T36" fmla="*/ 116 w 298"/>
                <a:gd name="T37" fmla="*/ 460 h 487"/>
                <a:gd name="T38" fmla="*/ 78 w 298"/>
                <a:gd name="T39" fmla="*/ 472 h 487"/>
                <a:gd name="T40" fmla="*/ 38 w 298"/>
                <a:gd name="T41" fmla="*/ 480 h 487"/>
                <a:gd name="T42" fmla="*/ 0 w 298"/>
                <a:gd name="T43" fmla="*/ 487 h 487"/>
                <a:gd name="T44" fmla="*/ 0 w 298"/>
                <a:gd name="T45"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8" h="487">
                  <a:moveTo>
                    <a:pt x="0" y="0"/>
                  </a:moveTo>
                  <a:lnTo>
                    <a:pt x="63" y="17"/>
                  </a:lnTo>
                  <a:lnTo>
                    <a:pt x="124" y="38"/>
                  </a:lnTo>
                  <a:lnTo>
                    <a:pt x="184" y="65"/>
                  </a:lnTo>
                  <a:lnTo>
                    <a:pt x="210" y="80"/>
                  </a:lnTo>
                  <a:lnTo>
                    <a:pt x="235" y="96"/>
                  </a:lnTo>
                  <a:lnTo>
                    <a:pt x="257" y="118"/>
                  </a:lnTo>
                  <a:lnTo>
                    <a:pt x="273" y="139"/>
                  </a:lnTo>
                  <a:lnTo>
                    <a:pt x="285" y="164"/>
                  </a:lnTo>
                  <a:lnTo>
                    <a:pt x="293" y="191"/>
                  </a:lnTo>
                  <a:lnTo>
                    <a:pt x="298" y="229"/>
                  </a:lnTo>
                  <a:lnTo>
                    <a:pt x="296" y="268"/>
                  </a:lnTo>
                  <a:lnTo>
                    <a:pt x="288" y="306"/>
                  </a:lnTo>
                  <a:lnTo>
                    <a:pt x="271" y="343"/>
                  </a:lnTo>
                  <a:lnTo>
                    <a:pt x="250" y="376"/>
                  </a:lnTo>
                  <a:lnTo>
                    <a:pt x="222" y="404"/>
                  </a:lnTo>
                  <a:lnTo>
                    <a:pt x="189" y="427"/>
                  </a:lnTo>
                  <a:lnTo>
                    <a:pt x="154" y="445"/>
                  </a:lnTo>
                  <a:lnTo>
                    <a:pt x="116" y="460"/>
                  </a:lnTo>
                  <a:lnTo>
                    <a:pt x="78" y="472"/>
                  </a:lnTo>
                  <a:lnTo>
                    <a:pt x="38" y="480"/>
                  </a:lnTo>
                  <a:lnTo>
                    <a:pt x="0" y="48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1139">
              <a:extLst>
                <a:ext uri="{FF2B5EF4-FFF2-40B4-BE49-F238E27FC236}">
                  <a16:creationId xmlns:a16="http://schemas.microsoft.com/office/drawing/2014/main" id="{C1E28561-84C8-1E42-A252-2C07E826F12F}"/>
                </a:ext>
              </a:extLst>
            </p:cNvPr>
            <p:cNvSpPr>
              <a:spLocks/>
            </p:cNvSpPr>
            <p:nvPr/>
          </p:nvSpPr>
          <p:spPr bwMode="auto">
            <a:xfrm>
              <a:off x="3641" y="2153"/>
              <a:ext cx="122" cy="221"/>
            </a:xfrm>
            <a:custGeom>
              <a:avLst/>
              <a:gdLst>
                <a:gd name="T0" fmla="*/ 243 w 243"/>
                <a:gd name="T1" fmla="*/ 0 h 442"/>
                <a:gd name="T2" fmla="*/ 243 w 243"/>
                <a:gd name="T3" fmla="*/ 442 h 442"/>
                <a:gd name="T4" fmla="*/ 199 w 243"/>
                <a:gd name="T5" fmla="*/ 427 h 442"/>
                <a:gd name="T6" fmla="*/ 157 w 243"/>
                <a:gd name="T7" fmla="*/ 412 h 442"/>
                <a:gd name="T8" fmla="*/ 113 w 243"/>
                <a:gd name="T9" fmla="*/ 390 h 442"/>
                <a:gd name="T10" fmla="*/ 70 w 243"/>
                <a:gd name="T11" fmla="*/ 365 h 442"/>
                <a:gd name="T12" fmla="*/ 47 w 243"/>
                <a:gd name="T13" fmla="*/ 347 h 442"/>
                <a:gd name="T14" fmla="*/ 27 w 243"/>
                <a:gd name="T15" fmla="*/ 327 h 442"/>
                <a:gd name="T16" fmla="*/ 12 w 243"/>
                <a:gd name="T17" fmla="*/ 301 h 442"/>
                <a:gd name="T18" fmla="*/ 4 w 243"/>
                <a:gd name="T19" fmla="*/ 271 h 442"/>
                <a:gd name="T20" fmla="*/ 0 w 243"/>
                <a:gd name="T21" fmla="*/ 238 h 442"/>
                <a:gd name="T22" fmla="*/ 0 w 243"/>
                <a:gd name="T23" fmla="*/ 207 h 442"/>
                <a:gd name="T24" fmla="*/ 7 w 243"/>
                <a:gd name="T25" fmla="*/ 177 h 442"/>
                <a:gd name="T26" fmla="*/ 17 w 243"/>
                <a:gd name="T27" fmla="*/ 147 h 442"/>
                <a:gd name="T28" fmla="*/ 33 w 243"/>
                <a:gd name="T29" fmla="*/ 121 h 442"/>
                <a:gd name="T30" fmla="*/ 58 w 243"/>
                <a:gd name="T31" fmla="*/ 89 h 442"/>
                <a:gd name="T32" fmla="*/ 91 w 243"/>
                <a:gd name="T33" fmla="*/ 63 h 442"/>
                <a:gd name="T34" fmla="*/ 126 w 243"/>
                <a:gd name="T35" fmla="*/ 41 h 442"/>
                <a:gd name="T36" fmla="*/ 164 w 243"/>
                <a:gd name="T37" fmla="*/ 23 h 442"/>
                <a:gd name="T38" fmla="*/ 204 w 243"/>
                <a:gd name="T39" fmla="*/ 10 h 442"/>
                <a:gd name="T40" fmla="*/ 243 w 243"/>
                <a:gd name="T4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442">
                  <a:moveTo>
                    <a:pt x="243" y="0"/>
                  </a:moveTo>
                  <a:lnTo>
                    <a:pt x="243" y="442"/>
                  </a:lnTo>
                  <a:lnTo>
                    <a:pt x="199" y="427"/>
                  </a:lnTo>
                  <a:lnTo>
                    <a:pt x="157" y="412"/>
                  </a:lnTo>
                  <a:lnTo>
                    <a:pt x="113" y="390"/>
                  </a:lnTo>
                  <a:lnTo>
                    <a:pt x="70" y="365"/>
                  </a:lnTo>
                  <a:lnTo>
                    <a:pt x="47" y="347"/>
                  </a:lnTo>
                  <a:lnTo>
                    <a:pt x="27" y="327"/>
                  </a:lnTo>
                  <a:lnTo>
                    <a:pt x="12" y="301"/>
                  </a:lnTo>
                  <a:lnTo>
                    <a:pt x="4" y="271"/>
                  </a:lnTo>
                  <a:lnTo>
                    <a:pt x="0" y="238"/>
                  </a:lnTo>
                  <a:lnTo>
                    <a:pt x="0" y="207"/>
                  </a:lnTo>
                  <a:lnTo>
                    <a:pt x="7" y="177"/>
                  </a:lnTo>
                  <a:lnTo>
                    <a:pt x="17" y="147"/>
                  </a:lnTo>
                  <a:lnTo>
                    <a:pt x="33" y="121"/>
                  </a:lnTo>
                  <a:lnTo>
                    <a:pt x="58" y="89"/>
                  </a:lnTo>
                  <a:lnTo>
                    <a:pt x="91" y="63"/>
                  </a:lnTo>
                  <a:lnTo>
                    <a:pt x="126" y="41"/>
                  </a:lnTo>
                  <a:lnTo>
                    <a:pt x="164" y="23"/>
                  </a:lnTo>
                  <a:lnTo>
                    <a:pt x="204" y="10"/>
                  </a:lnTo>
                  <a:lnTo>
                    <a:pt x="2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1140">
              <a:extLst>
                <a:ext uri="{FF2B5EF4-FFF2-40B4-BE49-F238E27FC236}">
                  <a16:creationId xmlns:a16="http://schemas.microsoft.com/office/drawing/2014/main" id="{8145A439-EBF1-A94B-86ED-997C2414DCF5}"/>
                </a:ext>
              </a:extLst>
            </p:cNvPr>
            <p:cNvSpPr>
              <a:spLocks noEditPoints="1"/>
            </p:cNvSpPr>
            <p:nvPr/>
          </p:nvSpPr>
          <p:spPr bwMode="auto">
            <a:xfrm>
              <a:off x="2712" y="795"/>
              <a:ext cx="2255" cy="2722"/>
            </a:xfrm>
            <a:custGeom>
              <a:avLst/>
              <a:gdLst>
                <a:gd name="T0" fmla="*/ 2105 w 4510"/>
                <a:gd name="T1" fmla="*/ 2268 h 5443"/>
                <a:gd name="T2" fmla="*/ 1792 w 4510"/>
                <a:gd name="T3" fmla="*/ 2563 h 5443"/>
                <a:gd name="T4" fmla="*/ 1592 w 4510"/>
                <a:gd name="T5" fmla="*/ 2900 h 5443"/>
                <a:gd name="T6" fmla="*/ 1683 w 4510"/>
                <a:gd name="T7" fmla="*/ 3220 h 5443"/>
                <a:gd name="T8" fmla="*/ 2040 w 4510"/>
                <a:gd name="T9" fmla="*/ 3420 h 5443"/>
                <a:gd name="T10" fmla="*/ 1898 w 4510"/>
                <a:gd name="T11" fmla="*/ 3837 h 5443"/>
                <a:gd name="T12" fmla="*/ 1781 w 4510"/>
                <a:gd name="T13" fmla="*/ 3635 h 5443"/>
                <a:gd name="T14" fmla="*/ 1592 w 4510"/>
                <a:gd name="T15" fmla="*/ 3688 h 5443"/>
                <a:gd name="T16" fmla="*/ 1632 w 4510"/>
                <a:gd name="T17" fmla="*/ 3916 h 5443"/>
                <a:gd name="T18" fmla="*/ 1971 w 4510"/>
                <a:gd name="T19" fmla="*/ 4206 h 5443"/>
                <a:gd name="T20" fmla="*/ 2153 w 4510"/>
                <a:gd name="T21" fmla="*/ 4502 h 5443"/>
                <a:gd name="T22" fmla="*/ 2343 w 4510"/>
                <a:gd name="T23" fmla="*/ 4476 h 5443"/>
                <a:gd name="T24" fmla="*/ 2568 w 4510"/>
                <a:gd name="T25" fmla="*/ 4214 h 5443"/>
                <a:gd name="T26" fmla="*/ 2900 w 4510"/>
                <a:gd name="T27" fmla="*/ 3920 h 5443"/>
                <a:gd name="T28" fmla="*/ 2877 w 4510"/>
                <a:gd name="T29" fmla="*/ 3511 h 5443"/>
                <a:gd name="T30" fmla="*/ 2887 w 4510"/>
                <a:gd name="T31" fmla="*/ 3529 h 5443"/>
                <a:gd name="T32" fmla="*/ 2869 w 4510"/>
                <a:gd name="T33" fmla="*/ 3496 h 5443"/>
                <a:gd name="T34" fmla="*/ 2870 w 4510"/>
                <a:gd name="T35" fmla="*/ 3498 h 5443"/>
                <a:gd name="T36" fmla="*/ 2735 w 4510"/>
                <a:gd name="T37" fmla="*/ 3362 h 5443"/>
                <a:gd name="T38" fmla="*/ 2369 w 4510"/>
                <a:gd name="T39" fmla="*/ 2715 h 5443"/>
                <a:gd name="T40" fmla="*/ 2627 w 4510"/>
                <a:gd name="T41" fmla="*/ 2874 h 5443"/>
                <a:gd name="T42" fmla="*/ 2740 w 4510"/>
                <a:gd name="T43" fmla="*/ 3021 h 5443"/>
                <a:gd name="T44" fmla="*/ 2907 w 4510"/>
                <a:gd name="T45" fmla="*/ 2925 h 5443"/>
                <a:gd name="T46" fmla="*/ 2812 w 4510"/>
                <a:gd name="T47" fmla="*/ 2669 h 5443"/>
                <a:gd name="T48" fmla="*/ 2421 w 4510"/>
                <a:gd name="T49" fmla="*/ 2452 h 5443"/>
                <a:gd name="T50" fmla="*/ 2292 w 4510"/>
                <a:gd name="T51" fmla="*/ 2176 h 5443"/>
                <a:gd name="T52" fmla="*/ 1528 w 4510"/>
                <a:gd name="T53" fmla="*/ 40 h 5443"/>
                <a:gd name="T54" fmla="*/ 1891 w 4510"/>
                <a:gd name="T55" fmla="*/ 185 h 5443"/>
                <a:gd name="T56" fmla="*/ 2263 w 4510"/>
                <a:gd name="T57" fmla="*/ 174 h 5443"/>
                <a:gd name="T58" fmla="*/ 2721 w 4510"/>
                <a:gd name="T59" fmla="*/ 50 h 5443"/>
                <a:gd name="T60" fmla="*/ 3079 w 4510"/>
                <a:gd name="T61" fmla="*/ 26 h 5443"/>
                <a:gd name="T62" fmla="*/ 3093 w 4510"/>
                <a:gd name="T63" fmla="*/ 260 h 5443"/>
                <a:gd name="T64" fmla="*/ 2931 w 4510"/>
                <a:gd name="T65" fmla="*/ 672 h 5443"/>
                <a:gd name="T66" fmla="*/ 2640 w 4510"/>
                <a:gd name="T67" fmla="*/ 1089 h 5443"/>
                <a:gd name="T68" fmla="*/ 2878 w 4510"/>
                <a:gd name="T69" fmla="*/ 1367 h 5443"/>
                <a:gd name="T70" fmla="*/ 3356 w 4510"/>
                <a:gd name="T71" fmla="*/ 1755 h 5443"/>
                <a:gd name="T72" fmla="*/ 3803 w 4510"/>
                <a:gd name="T73" fmla="*/ 2262 h 5443"/>
                <a:gd name="T74" fmla="*/ 4171 w 4510"/>
                <a:gd name="T75" fmla="*/ 2843 h 5443"/>
                <a:gd name="T76" fmla="*/ 4423 w 4510"/>
                <a:gd name="T77" fmla="*/ 3453 h 5443"/>
                <a:gd name="T78" fmla="*/ 4510 w 4510"/>
                <a:gd name="T79" fmla="*/ 4050 h 5443"/>
                <a:gd name="T80" fmla="*/ 4393 w 4510"/>
                <a:gd name="T81" fmla="*/ 4591 h 5443"/>
                <a:gd name="T82" fmla="*/ 4026 w 4510"/>
                <a:gd name="T83" fmla="*/ 5033 h 5443"/>
                <a:gd name="T84" fmla="*/ 3366 w 4510"/>
                <a:gd name="T85" fmla="*/ 5333 h 5443"/>
                <a:gd name="T86" fmla="*/ 2369 w 4510"/>
                <a:gd name="T87" fmla="*/ 5443 h 5443"/>
                <a:gd name="T88" fmla="*/ 1255 w 4510"/>
                <a:gd name="T89" fmla="*/ 5341 h 5443"/>
                <a:gd name="T90" fmla="*/ 536 w 4510"/>
                <a:gd name="T91" fmla="*/ 5038 h 5443"/>
                <a:gd name="T92" fmla="*/ 134 w 4510"/>
                <a:gd name="T93" fmla="*/ 4578 h 5443"/>
                <a:gd name="T94" fmla="*/ 0 w 4510"/>
                <a:gd name="T95" fmla="*/ 4011 h 5443"/>
                <a:gd name="T96" fmla="*/ 86 w 4510"/>
                <a:gd name="T97" fmla="*/ 3385 h 5443"/>
                <a:gd name="T98" fmla="*/ 341 w 4510"/>
                <a:gd name="T99" fmla="*/ 2750 h 5443"/>
                <a:gd name="T100" fmla="*/ 718 w 4510"/>
                <a:gd name="T101" fmla="*/ 2156 h 5443"/>
                <a:gd name="T102" fmla="*/ 1166 w 4510"/>
                <a:gd name="T103" fmla="*/ 1651 h 5443"/>
                <a:gd name="T104" fmla="*/ 1635 w 4510"/>
                <a:gd name="T105" fmla="*/ 1286 h 5443"/>
                <a:gd name="T106" fmla="*/ 1476 w 4510"/>
                <a:gd name="T107" fmla="*/ 953 h 5443"/>
                <a:gd name="T108" fmla="*/ 1209 w 4510"/>
                <a:gd name="T109" fmla="*/ 505 h 5443"/>
                <a:gd name="T110" fmla="*/ 1161 w 4510"/>
                <a:gd name="T111" fmla="*/ 134 h 5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0" h="5443">
                  <a:moveTo>
                    <a:pt x="2230" y="2164"/>
                  </a:moveTo>
                  <a:lnTo>
                    <a:pt x="2201" y="2167"/>
                  </a:lnTo>
                  <a:lnTo>
                    <a:pt x="2173" y="2179"/>
                  </a:lnTo>
                  <a:lnTo>
                    <a:pt x="2146" y="2197"/>
                  </a:lnTo>
                  <a:lnTo>
                    <a:pt x="2128" y="2219"/>
                  </a:lnTo>
                  <a:lnTo>
                    <a:pt x="2113" y="2242"/>
                  </a:lnTo>
                  <a:lnTo>
                    <a:pt x="2105" y="2268"/>
                  </a:lnTo>
                  <a:lnTo>
                    <a:pt x="2101" y="2297"/>
                  </a:lnTo>
                  <a:lnTo>
                    <a:pt x="2101" y="2445"/>
                  </a:lnTo>
                  <a:lnTo>
                    <a:pt x="2035" y="2457"/>
                  </a:lnTo>
                  <a:lnTo>
                    <a:pt x="1971" y="2475"/>
                  </a:lnTo>
                  <a:lnTo>
                    <a:pt x="1908" y="2498"/>
                  </a:lnTo>
                  <a:lnTo>
                    <a:pt x="1848" y="2528"/>
                  </a:lnTo>
                  <a:lnTo>
                    <a:pt x="1792" y="2563"/>
                  </a:lnTo>
                  <a:lnTo>
                    <a:pt x="1741" y="2606"/>
                  </a:lnTo>
                  <a:lnTo>
                    <a:pt x="1698" y="2651"/>
                  </a:lnTo>
                  <a:lnTo>
                    <a:pt x="1660" y="2702"/>
                  </a:lnTo>
                  <a:lnTo>
                    <a:pt x="1630" y="2756"/>
                  </a:lnTo>
                  <a:lnTo>
                    <a:pt x="1612" y="2803"/>
                  </a:lnTo>
                  <a:lnTo>
                    <a:pt x="1600" y="2851"/>
                  </a:lnTo>
                  <a:lnTo>
                    <a:pt x="1592" y="2900"/>
                  </a:lnTo>
                  <a:lnTo>
                    <a:pt x="1591" y="2950"/>
                  </a:lnTo>
                  <a:lnTo>
                    <a:pt x="1594" y="3000"/>
                  </a:lnTo>
                  <a:lnTo>
                    <a:pt x="1600" y="3048"/>
                  </a:lnTo>
                  <a:lnTo>
                    <a:pt x="1614" y="3096"/>
                  </a:lnTo>
                  <a:lnTo>
                    <a:pt x="1632" y="3142"/>
                  </a:lnTo>
                  <a:lnTo>
                    <a:pt x="1655" y="3183"/>
                  </a:lnTo>
                  <a:lnTo>
                    <a:pt x="1683" y="3220"/>
                  </a:lnTo>
                  <a:lnTo>
                    <a:pt x="1715" y="3254"/>
                  </a:lnTo>
                  <a:lnTo>
                    <a:pt x="1751" y="3284"/>
                  </a:lnTo>
                  <a:lnTo>
                    <a:pt x="1802" y="3321"/>
                  </a:lnTo>
                  <a:lnTo>
                    <a:pt x="1858" y="3352"/>
                  </a:lnTo>
                  <a:lnTo>
                    <a:pt x="1918" y="3379"/>
                  </a:lnTo>
                  <a:lnTo>
                    <a:pt x="1977" y="3400"/>
                  </a:lnTo>
                  <a:lnTo>
                    <a:pt x="2040" y="3420"/>
                  </a:lnTo>
                  <a:lnTo>
                    <a:pt x="2101" y="3436"/>
                  </a:lnTo>
                  <a:lnTo>
                    <a:pt x="2101" y="3966"/>
                  </a:lnTo>
                  <a:lnTo>
                    <a:pt x="2055" y="3951"/>
                  </a:lnTo>
                  <a:lnTo>
                    <a:pt x="2010" y="3930"/>
                  </a:lnTo>
                  <a:lnTo>
                    <a:pt x="1969" y="3905"/>
                  </a:lnTo>
                  <a:lnTo>
                    <a:pt x="1931" y="3873"/>
                  </a:lnTo>
                  <a:lnTo>
                    <a:pt x="1898" y="3837"/>
                  </a:lnTo>
                  <a:lnTo>
                    <a:pt x="1872" y="3797"/>
                  </a:lnTo>
                  <a:lnTo>
                    <a:pt x="1852" y="3754"/>
                  </a:lnTo>
                  <a:lnTo>
                    <a:pt x="1843" y="3731"/>
                  </a:lnTo>
                  <a:lnTo>
                    <a:pt x="1837" y="3708"/>
                  </a:lnTo>
                  <a:lnTo>
                    <a:pt x="1824" y="3680"/>
                  </a:lnTo>
                  <a:lnTo>
                    <a:pt x="1805" y="3655"/>
                  </a:lnTo>
                  <a:lnTo>
                    <a:pt x="1781" y="3635"/>
                  </a:lnTo>
                  <a:lnTo>
                    <a:pt x="1753" y="3622"/>
                  </a:lnTo>
                  <a:lnTo>
                    <a:pt x="1723" y="3617"/>
                  </a:lnTo>
                  <a:lnTo>
                    <a:pt x="1690" y="3617"/>
                  </a:lnTo>
                  <a:lnTo>
                    <a:pt x="1660" y="3625"/>
                  </a:lnTo>
                  <a:lnTo>
                    <a:pt x="1634" y="3640"/>
                  </a:lnTo>
                  <a:lnTo>
                    <a:pt x="1610" y="3662"/>
                  </a:lnTo>
                  <a:lnTo>
                    <a:pt x="1592" y="3688"/>
                  </a:lnTo>
                  <a:lnTo>
                    <a:pt x="1582" y="3711"/>
                  </a:lnTo>
                  <a:lnTo>
                    <a:pt x="1577" y="3738"/>
                  </a:lnTo>
                  <a:lnTo>
                    <a:pt x="1577" y="3762"/>
                  </a:lnTo>
                  <a:lnTo>
                    <a:pt x="1581" y="3786"/>
                  </a:lnTo>
                  <a:lnTo>
                    <a:pt x="1587" y="3809"/>
                  </a:lnTo>
                  <a:lnTo>
                    <a:pt x="1604" y="3857"/>
                  </a:lnTo>
                  <a:lnTo>
                    <a:pt x="1632" y="3916"/>
                  </a:lnTo>
                  <a:lnTo>
                    <a:pt x="1665" y="3973"/>
                  </a:lnTo>
                  <a:lnTo>
                    <a:pt x="1705" y="4024"/>
                  </a:lnTo>
                  <a:lnTo>
                    <a:pt x="1751" y="4070"/>
                  </a:lnTo>
                  <a:lnTo>
                    <a:pt x="1801" y="4113"/>
                  </a:lnTo>
                  <a:lnTo>
                    <a:pt x="1853" y="4148"/>
                  </a:lnTo>
                  <a:lnTo>
                    <a:pt x="1911" y="4179"/>
                  </a:lnTo>
                  <a:lnTo>
                    <a:pt x="1971" y="4206"/>
                  </a:lnTo>
                  <a:lnTo>
                    <a:pt x="2032" y="4226"/>
                  </a:lnTo>
                  <a:lnTo>
                    <a:pt x="2101" y="4241"/>
                  </a:lnTo>
                  <a:lnTo>
                    <a:pt x="2101" y="4396"/>
                  </a:lnTo>
                  <a:lnTo>
                    <a:pt x="2105" y="4428"/>
                  </a:lnTo>
                  <a:lnTo>
                    <a:pt x="2115" y="4456"/>
                  </a:lnTo>
                  <a:lnTo>
                    <a:pt x="2131" y="4481"/>
                  </a:lnTo>
                  <a:lnTo>
                    <a:pt x="2153" y="4502"/>
                  </a:lnTo>
                  <a:lnTo>
                    <a:pt x="2179" y="4519"/>
                  </a:lnTo>
                  <a:lnTo>
                    <a:pt x="2209" y="4528"/>
                  </a:lnTo>
                  <a:lnTo>
                    <a:pt x="2239" y="4530"/>
                  </a:lnTo>
                  <a:lnTo>
                    <a:pt x="2270" y="4525"/>
                  </a:lnTo>
                  <a:lnTo>
                    <a:pt x="2298" y="4515"/>
                  </a:lnTo>
                  <a:lnTo>
                    <a:pt x="2323" y="4497"/>
                  </a:lnTo>
                  <a:lnTo>
                    <a:pt x="2343" y="4476"/>
                  </a:lnTo>
                  <a:lnTo>
                    <a:pt x="2356" y="4452"/>
                  </a:lnTo>
                  <a:lnTo>
                    <a:pt x="2366" y="4424"/>
                  </a:lnTo>
                  <a:lnTo>
                    <a:pt x="2369" y="4396"/>
                  </a:lnTo>
                  <a:lnTo>
                    <a:pt x="2369" y="4254"/>
                  </a:lnTo>
                  <a:lnTo>
                    <a:pt x="2435" y="4246"/>
                  </a:lnTo>
                  <a:lnTo>
                    <a:pt x="2503" y="4234"/>
                  </a:lnTo>
                  <a:lnTo>
                    <a:pt x="2568" y="4214"/>
                  </a:lnTo>
                  <a:lnTo>
                    <a:pt x="2630" y="4189"/>
                  </a:lnTo>
                  <a:lnTo>
                    <a:pt x="2690" y="4160"/>
                  </a:lnTo>
                  <a:lnTo>
                    <a:pt x="2746" y="4120"/>
                  </a:lnTo>
                  <a:lnTo>
                    <a:pt x="2794" y="4078"/>
                  </a:lnTo>
                  <a:lnTo>
                    <a:pt x="2837" y="4030"/>
                  </a:lnTo>
                  <a:lnTo>
                    <a:pt x="2872" y="3978"/>
                  </a:lnTo>
                  <a:lnTo>
                    <a:pt x="2900" y="3920"/>
                  </a:lnTo>
                  <a:lnTo>
                    <a:pt x="2920" y="3858"/>
                  </a:lnTo>
                  <a:lnTo>
                    <a:pt x="2931" y="3796"/>
                  </a:lnTo>
                  <a:lnTo>
                    <a:pt x="2935" y="3738"/>
                  </a:lnTo>
                  <a:lnTo>
                    <a:pt x="2930" y="3678"/>
                  </a:lnTo>
                  <a:lnTo>
                    <a:pt x="2920" y="3620"/>
                  </a:lnTo>
                  <a:lnTo>
                    <a:pt x="2902" y="3564"/>
                  </a:lnTo>
                  <a:lnTo>
                    <a:pt x="2877" y="3511"/>
                  </a:lnTo>
                  <a:lnTo>
                    <a:pt x="2878" y="3514"/>
                  </a:lnTo>
                  <a:lnTo>
                    <a:pt x="2882" y="3518"/>
                  </a:lnTo>
                  <a:lnTo>
                    <a:pt x="2883" y="3521"/>
                  </a:lnTo>
                  <a:lnTo>
                    <a:pt x="2885" y="3524"/>
                  </a:lnTo>
                  <a:lnTo>
                    <a:pt x="2887" y="3527"/>
                  </a:lnTo>
                  <a:lnTo>
                    <a:pt x="2887" y="3527"/>
                  </a:lnTo>
                  <a:lnTo>
                    <a:pt x="2887" y="3529"/>
                  </a:lnTo>
                  <a:lnTo>
                    <a:pt x="2887" y="3527"/>
                  </a:lnTo>
                  <a:lnTo>
                    <a:pt x="2885" y="3526"/>
                  </a:lnTo>
                  <a:lnTo>
                    <a:pt x="2883" y="3523"/>
                  </a:lnTo>
                  <a:lnTo>
                    <a:pt x="2880" y="3516"/>
                  </a:lnTo>
                  <a:lnTo>
                    <a:pt x="2877" y="3509"/>
                  </a:lnTo>
                  <a:lnTo>
                    <a:pt x="2872" y="3503"/>
                  </a:lnTo>
                  <a:lnTo>
                    <a:pt x="2869" y="3496"/>
                  </a:lnTo>
                  <a:lnTo>
                    <a:pt x="2867" y="3493"/>
                  </a:lnTo>
                  <a:lnTo>
                    <a:pt x="2865" y="3491"/>
                  </a:lnTo>
                  <a:lnTo>
                    <a:pt x="2865" y="3489"/>
                  </a:lnTo>
                  <a:lnTo>
                    <a:pt x="2865" y="3491"/>
                  </a:lnTo>
                  <a:lnTo>
                    <a:pt x="2867" y="3491"/>
                  </a:lnTo>
                  <a:lnTo>
                    <a:pt x="2869" y="3494"/>
                  </a:lnTo>
                  <a:lnTo>
                    <a:pt x="2870" y="3498"/>
                  </a:lnTo>
                  <a:lnTo>
                    <a:pt x="2872" y="3501"/>
                  </a:lnTo>
                  <a:lnTo>
                    <a:pt x="2874" y="3504"/>
                  </a:lnTo>
                  <a:lnTo>
                    <a:pt x="2877" y="3509"/>
                  </a:lnTo>
                  <a:lnTo>
                    <a:pt x="2847" y="3466"/>
                  </a:lnTo>
                  <a:lnTo>
                    <a:pt x="2814" y="3427"/>
                  </a:lnTo>
                  <a:lnTo>
                    <a:pt x="2776" y="3392"/>
                  </a:lnTo>
                  <a:lnTo>
                    <a:pt x="2735" y="3362"/>
                  </a:lnTo>
                  <a:lnTo>
                    <a:pt x="2692" y="3334"/>
                  </a:lnTo>
                  <a:lnTo>
                    <a:pt x="2645" y="3311"/>
                  </a:lnTo>
                  <a:lnTo>
                    <a:pt x="2597" y="3291"/>
                  </a:lnTo>
                  <a:lnTo>
                    <a:pt x="2523" y="3264"/>
                  </a:lnTo>
                  <a:lnTo>
                    <a:pt x="2445" y="3241"/>
                  </a:lnTo>
                  <a:lnTo>
                    <a:pt x="2369" y="3223"/>
                  </a:lnTo>
                  <a:lnTo>
                    <a:pt x="2369" y="2715"/>
                  </a:lnTo>
                  <a:lnTo>
                    <a:pt x="2417" y="2727"/>
                  </a:lnTo>
                  <a:lnTo>
                    <a:pt x="2465" y="2742"/>
                  </a:lnTo>
                  <a:lnTo>
                    <a:pt x="2510" y="2761"/>
                  </a:lnTo>
                  <a:lnTo>
                    <a:pt x="2553" y="2788"/>
                  </a:lnTo>
                  <a:lnTo>
                    <a:pt x="2587" y="2818"/>
                  </a:lnTo>
                  <a:lnTo>
                    <a:pt x="2616" y="2854"/>
                  </a:lnTo>
                  <a:lnTo>
                    <a:pt x="2627" y="2874"/>
                  </a:lnTo>
                  <a:lnTo>
                    <a:pt x="2637" y="2895"/>
                  </a:lnTo>
                  <a:lnTo>
                    <a:pt x="2645" y="2919"/>
                  </a:lnTo>
                  <a:lnTo>
                    <a:pt x="2652" y="2940"/>
                  </a:lnTo>
                  <a:lnTo>
                    <a:pt x="2667" y="2968"/>
                  </a:lnTo>
                  <a:lnTo>
                    <a:pt x="2687" y="2991"/>
                  </a:lnTo>
                  <a:lnTo>
                    <a:pt x="2711" y="3010"/>
                  </a:lnTo>
                  <a:lnTo>
                    <a:pt x="2740" y="3021"/>
                  </a:lnTo>
                  <a:lnTo>
                    <a:pt x="2771" y="3026"/>
                  </a:lnTo>
                  <a:lnTo>
                    <a:pt x="2802" y="3025"/>
                  </a:lnTo>
                  <a:lnTo>
                    <a:pt x="2832" y="3015"/>
                  </a:lnTo>
                  <a:lnTo>
                    <a:pt x="2859" y="2998"/>
                  </a:lnTo>
                  <a:lnTo>
                    <a:pt x="2880" y="2977"/>
                  </a:lnTo>
                  <a:lnTo>
                    <a:pt x="2898" y="2948"/>
                  </a:lnTo>
                  <a:lnTo>
                    <a:pt x="2907" y="2925"/>
                  </a:lnTo>
                  <a:lnTo>
                    <a:pt x="2910" y="2899"/>
                  </a:lnTo>
                  <a:lnTo>
                    <a:pt x="2908" y="2872"/>
                  </a:lnTo>
                  <a:lnTo>
                    <a:pt x="2903" y="2849"/>
                  </a:lnTo>
                  <a:lnTo>
                    <a:pt x="2897" y="2824"/>
                  </a:lnTo>
                  <a:lnTo>
                    <a:pt x="2877" y="2776"/>
                  </a:lnTo>
                  <a:lnTo>
                    <a:pt x="2849" y="2720"/>
                  </a:lnTo>
                  <a:lnTo>
                    <a:pt x="2812" y="2669"/>
                  </a:lnTo>
                  <a:lnTo>
                    <a:pt x="2771" y="2622"/>
                  </a:lnTo>
                  <a:lnTo>
                    <a:pt x="2721" y="2579"/>
                  </a:lnTo>
                  <a:lnTo>
                    <a:pt x="2667" y="2541"/>
                  </a:lnTo>
                  <a:lnTo>
                    <a:pt x="2609" y="2512"/>
                  </a:lnTo>
                  <a:lnTo>
                    <a:pt x="2548" y="2487"/>
                  </a:lnTo>
                  <a:lnTo>
                    <a:pt x="2485" y="2467"/>
                  </a:lnTo>
                  <a:lnTo>
                    <a:pt x="2421" y="2452"/>
                  </a:lnTo>
                  <a:lnTo>
                    <a:pt x="2369" y="2444"/>
                  </a:lnTo>
                  <a:lnTo>
                    <a:pt x="2369" y="2297"/>
                  </a:lnTo>
                  <a:lnTo>
                    <a:pt x="2366" y="2267"/>
                  </a:lnTo>
                  <a:lnTo>
                    <a:pt x="2354" y="2239"/>
                  </a:lnTo>
                  <a:lnTo>
                    <a:pt x="2338" y="2212"/>
                  </a:lnTo>
                  <a:lnTo>
                    <a:pt x="2316" y="2192"/>
                  </a:lnTo>
                  <a:lnTo>
                    <a:pt x="2292" y="2176"/>
                  </a:lnTo>
                  <a:lnTo>
                    <a:pt x="2262" y="2166"/>
                  </a:lnTo>
                  <a:lnTo>
                    <a:pt x="2230" y="2164"/>
                  </a:lnTo>
                  <a:close/>
                  <a:moveTo>
                    <a:pt x="1346" y="0"/>
                  </a:moveTo>
                  <a:lnTo>
                    <a:pt x="1389" y="2"/>
                  </a:lnTo>
                  <a:lnTo>
                    <a:pt x="1433" y="10"/>
                  </a:lnTo>
                  <a:lnTo>
                    <a:pt x="1480" y="23"/>
                  </a:lnTo>
                  <a:lnTo>
                    <a:pt x="1528" y="40"/>
                  </a:lnTo>
                  <a:lnTo>
                    <a:pt x="1577" y="58"/>
                  </a:lnTo>
                  <a:lnTo>
                    <a:pt x="1627" y="79"/>
                  </a:lnTo>
                  <a:lnTo>
                    <a:pt x="1680" y="103"/>
                  </a:lnTo>
                  <a:lnTo>
                    <a:pt x="1731" y="126"/>
                  </a:lnTo>
                  <a:lnTo>
                    <a:pt x="1784" y="147"/>
                  </a:lnTo>
                  <a:lnTo>
                    <a:pt x="1837" y="167"/>
                  </a:lnTo>
                  <a:lnTo>
                    <a:pt x="1891" y="185"/>
                  </a:lnTo>
                  <a:lnTo>
                    <a:pt x="1944" y="199"/>
                  </a:lnTo>
                  <a:lnTo>
                    <a:pt x="1999" y="207"/>
                  </a:lnTo>
                  <a:lnTo>
                    <a:pt x="2052" y="212"/>
                  </a:lnTo>
                  <a:lnTo>
                    <a:pt x="2106" y="208"/>
                  </a:lnTo>
                  <a:lnTo>
                    <a:pt x="2153" y="200"/>
                  </a:lnTo>
                  <a:lnTo>
                    <a:pt x="2206" y="189"/>
                  </a:lnTo>
                  <a:lnTo>
                    <a:pt x="2263" y="174"/>
                  </a:lnTo>
                  <a:lnTo>
                    <a:pt x="2323" y="157"/>
                  </a:lnTo>
                  <a:lnTo>
                    <a:pt x="2387" y="139"/>
                  </a:lnTo>
                  <a:lnTo>
                    <a:pt x="2452" y="121"/>
                  </a:lnTo>
                  <a:lnTo>
                    <a:pt x="2520" y="103"/>
                  </a:lnTo>
                  <a:lnTo>
                    <a:pt x="2587" y="83"/>
                  </a:lnTo>
                  <a:lnTo>
                    <a:pt x="2655" y="66"/>
                  </a:lnTo>
                  <a:lnTo>
                    <a:pt x="2721" y="50"/>
                  </a:lnTo>
                  <a:lnTo>
                    <a:pt x="2786" y="35"/>
                  </a:lnTo>
                  <a:lnTo>
                    <a:pt x="2849" y="25"/>
                  </a:lnTo>
                  <a:lnTo>
                    <a:pt x="2908" y="17"/>
                  </a:lnTo>
                  <a:lnTo>
                    <a:pt x="2964" y="13"/>
                  </a:lnTo>
                  <a:lnTo>
                    <a:pt x="3016" y="13"/>
                  </a:lnTo>
                  <a:lnTo>
                    <a:pt x="3060" y="18"/>
                  </a:lnTo>
                  <a:lnTo>
                    <a:pt x="3079" y="26"/>
                  </a:lnTo>
                  <a:lnTo>
                    <a:pt x="3093" y="43"/>
                  </a:lnTo>
                  <a:lnTo>
                    <a:pt x="3103" y="65"/>
                  </a:lnTo>
                  <a:lnTo>
                    <a:pt x="3110" y="93"/>
                  </a:lnTo>
                  <a:lnTo>
                    <a:pt x="3112" y="127"/>
                  </a:lnTo>
                  <a:lnTo>
                    <a:pt x="3108" y="167"/>
                  </a:lnTo>
                  <a:lnTo>
                    <a:pt x="3103" y="210"/>
                  </a:lnTo>
                  <a:lnTo>
                    <a:pt x="3093" y="260"/>
                  </a:lnTo>
                  <a:lnTo>
                    <a:pt x="3080" y="311"/>
                  </a:lnTo>
                  <a:lnTo>
                    <a:pt x="3062" y="366"/>
                  </a:lnTo>
                  <a:lnTo>
                    <a:pt x="3042" y="424"/>
                  </a:lnTo>
                  <a:lnTo>
                    <a:pt x="3019" y="485"/>
                  </a:lnTo>
                  <a:lnTo>
                    <a:pt x="2993" y="546"/>
                  </a:lnTo>
                  <a:lnTo>
                    <a:pt x="2963" y="609"/>
                  </a:lnTo>
                  <a:lnTo>
                    <a:pt x="2931" y="672"/>
                  </a:lnTo>
                  <a:lnTo>
                    <a:pt x="2897" y="736"/>
                  </a:lnTo>
                  <a:lnTo>
                    <a:pt x="2860" y="799"/>
                  </a:lnTo>
                  <a:lnTo>
                    <a:pt x="2821" y="860"/>
                  </a:lnTo>
                  <a:lnTo>
                    <a:pt x="2778" y="922"/>
                  </a:lnTo>
                  <a:lnTo>
                    <a:pt x="2735" y="979"/>
                  </a:lnTo>
                  <a:lnTo>
                    <a:pt x="2688" y="1036"/>
                  </a:lnTo>
                  <a:lnTo>
                    <a:pt x="2640" y="1089"/>
                  </a:lnTo>
                  <a:lnTo>
                    <a:pt x="2591" y="1138"/>
                  </a:lnTo>
                  <a:lnTo>
                    <a:pt x="2540" y="1185"/>
                  </a:lnTo>
                  <a:lnTo>
                    <a:pt x="2606" y="1214"/>
                  </a:lnTo>
                  <a:lnTo>
                    <a:pt x="2673" y="1246"/>
                  </a:lnTo>
                  <a:lnTo>
                    <a:pt x="2741" y="1284"/>
                  </a:lnTo>
                  <a:lnTo>
                    <a:pt x="2809" y="1324"/>
                  </a:lnTo>
                  <a:lnTo>
                    <a:pt x="2878" y="1367"/>
                  </a:lnTo>
                  <a:lnTo>
                    <a:pt x="2946" y="1413"/>
                  </a:lnTo>
                  <a:lnTo>
                    <a:pt x="3016" y="1463"/>
                  </a:lnTo>
                  <a:lnTo>
                    <a:pt x="3084" y="1516"/>
                  </a:lnTo>
                  <a:lnTo>
                    <a:pt x="3153" y="1572"/>
                  </a:lnTo>
                  <a:lnTo>
                    <a:pt x="3221" y="1631"/>
                  </a:lnTo>
                  <a:lnTo>
                    <a:pt x="3289" y="1693"/>
                  </a:lnTo>
                  <a:lnTo>
                    <a:pt x="3356" y="1755"/>
                  </a:lnTo>
                  <a:lnTo>
                    <a:pt x="3422" y="1822"/>
                  </a:lnTo>
                  <a:lnTo>
                    <a:pt x="3489" y="1891"/>
                  </a:lnTo>
                  <a:lnTo>
                    <a:pt x="3553" y="1961"/>
                  </a:lnTo>
                  <a:lnTo>
                    <a:pt x="3618" y="2033"/>
                  </a:lnTo>
                  <a:lnTo>
                    <a:pt x="3680" y="2108"/>
                  </a:lnTo>
                  <a:lnTo>
                    <a:pt x="3742" y="2184"/>
                  </a:lnTo>
                  <a:lnTo>
                    <a:pt x="3803" y="2262"/>
                  </a:lnTo>
                  <a:lnTo>
                    <a:pt x="3861" y="2341"/>
                  </a:lnTo>
                  <a:lnTo>
                    <a:pt x="3917" y="2422"/>
                  </a:lnTo>
                  <a:lnTo>
                    <a:pt x="3973" y="2505"/>
                  </a:lnTo>
                  <a:lnTo>
                    <a:pt x="4026" y="2588"/>
                  </a:lnTo>
                  <a:lnTo>
                    <a:pt x="4077" y="2672"/>
                  </a:lnTo>
                  <a:lnTo>
                    <a:pt x="4125" y="2756"/>
                  </a:lnTo>
                  <a:lnTo>
                    <a:pt x="4171" y="2843"/>
                  </a:lnTo>
                  <a:lnTo>
                    <a:pt x="4216" y="2929"/>
                  </a:lnTo>
                  <a:lnTo>
                    <a:pt x="4257" y="3016"/>
                  </a:lnTo>
                  <a:lnTo>
                    <a:pt x="4297" y="3102"/>
                  </a:lnTo>
                  <a:lnTo>
                    <a:pt x="4333" y="3190"/>
                  </a:lnTo>
                  <a:lnTo>
                    <a:pt x="4367" y="3278"/>
                  </a:lnTo>
                  <a:lnTo>
                    <a:pt x="4396" y="3365"/>
                  </a:lnTo>
                  <a:lnTo>
                    <a:pt x="4423" y="3453"/>
                  </a:lnTo>
                  <a:lnTo>
                    <a:pt x="4446" y="3541"/>
                  </a:lnTo>
                  <a:lnTo>
                    <a:pt x="4467" y="3627"/>
                  </a:lnTo>
                  <a:lnTo>
                    <a:pt x="4484" y="3713"/>
                  </a:lnTo>
                  <a:lnTo>
                    <a:pt x="4495" y="3799"/>
                  </a:lnTo>
                  <a:lnTo>
                    <a:pt x="4505" y="3883"/>
                  </a:lnTo>
                  <a:lnTo>
                    <a:pt x="4510" y="3968"/>
                  </a:lnTo>
                  <a:lnTo>
                    <a:pt x="4510" y="4050"/>
                  </a:lnTo>
                  <a:lnTo>
                    <a:pt x="4509" y="4133"/>
                  </a:lnTo>
                  <a:lnTo>
                    <a:pt x="4500" y="4212"/>
                  </a:lnTo>
                  <a:lnTo>
                    <a:pt x="4489" y="4292"/>
                  </a:lnTo>
                  <a:lnTo>
                    <a:pt x="4472" y="4370"/>
                  </a:lnTo>
                  <a:lnTo>
                    <a:pt x="4451" y="4446"/>
                  </a:lnTo>
                  <a:lnTo>
                    <a:pt x="4424" y="4520"/>
                  </a:lnTo>
                  <a:lnTo>
                    <a:pt x="4393" y="4591"/>
                  </a:lnTo>
                  <a:lnTo>
                    <a:pt x="4357" y="4663"/>
                  </a:lnTo>
                  <a:lnTo>
                    <a:pt x="4315" y="4730"/>
                  </a:lnTo>
                  <a:lnTo>
                    <a:pt x="4269" y="4797"/>
                  </a:lnTo>
                  <a:lnTo>
                    <a:pt x="4216" y="4859"/>
                  </a:lnTo>
                  <a:lnTo>
                    <a:pt x="4158" y="4921"/>
                  </a:lnTo>
                  <a:lnTo>
                    <a:pt x="4095" y="4979"/>
                  </a:lnTo>
                  <a:lnTo>
                    <a:pt x="4026" y="5033"/>
                  </a:lnTo>
                  <a:lnTo>
                    <a:pt x="3950" y="5086"/>
                  </a:lnTo>
                  <a:lnTo>
                    <a:pt x="3869" y="5136"/>
                  </a:lnTo>
                  <a:lnTo>
                    <a:pt x="3781" y="5182"/>
                  </a:lnTo>
                  <a:lnTo>
                    <a:pt x="3687" y="5225"/>
                  </a:lnTo>
                  <a:lnTo>
                    <a:pt x="3586" y="5263"/>
                  </a:lnTo>
                  <a:lnTo>
                    <a:pt x="3480" y="5300"/>
                  </a:lnTo>
                  <a:lnTo>
                    <a:pt x="3366" y="5333"/>
                  </a:lnTo>
                  <a:lnTo>
                    <a:pt x="3246" y="5361"/>
                  </a:lnTo>
                  <a:lnTo>
                    <a:pt x="3117" y="5386"/>
                  </a:lnTo>
                  <a:lnTo>
                    <a:pt x="2983" y="5405"/>
                  </a:lnTo>
                  <a:lnTo>
                    <a:pt x="2840" y="5422"/>
                  </a:lnTo>
                  <a:lnTo>
                    <a:pt x="2692" y="5434"/>
                  </a:lnTo>
                  <a:lnTo>
                    <a:pt x="2535" y="5442"/>
                  </a:lnTo>
                  <a:lnTo>
                    <a:pt x="2369" y="5443"/>
                  </a:lnTo>
                  <a:lnTo>
                    <a:pt x="2197" y="5442"/>
                  </a:lnTo>
                  <a:lnTo>
                    <a:pt x="2017" y="5435"/>
                  </a:lnTo>
                  <a:lnTo>
                    <a:pt x="1829" y="5424"/>
                  </a:lnTo>
                  <a:lnTo>
                    <a:pt x="1673" y="5410"/>
                  </a:lnTo>
                  <a:lnTo>
                    <a:pt x="1526" y="5392"/>
                  </a:lnTo>
                  <a:lnTo>
                    <a:pt x="1387" y="5369"/>
                  </a:lnTo>
                  <a:lnTo>
                    <a:pt x="1255" y="5341"/>
                  </a:lnTo>
                  <a:lnTo>
                    <a:pt x="1131" y="5309"/>
                  </a:lnTo>
                  <a:lnTo>
                    <a:pt x="1015" y="5273"/>
                  </a:lnTo>
                  <a:lnTo>
                    <a:pt x="904" y="5233"/>
                  </a:lnTo>
                  <a:lnTo>
                    <a:pt x="802" y="5190"/>
                  </a:lnTo>
                  <a:lnTo>
                    <a:pt x="706" y="5142"/>
                  </a:lnTo>
                  <a:lnTo>
                    <a:pt x="618" y="5093"/>
                  </a:lnTo>
                  <a:lnTo>
                    <a:pt x="536" y="5038"/>
                  </a:lnTo>
                  <a:lnTo>
                    <a:pt x="460" y="4982"/>
                  </a:lnTo>
                  <a:lnTo>
                    <a:pt x="390" y="4921"/>
                  </a:lnTo>
                  <a:lnTo>
                    <a:pt x="327" y="4858"/>
                  </a:lnTo>
                  <a:lnTo>
                    <a:pt x="269" y="4792"/>
                  </a:lnTo>
                  <a:lnTo>
                    <a:pt x="218" y="4724"/>
                  </a:lnTo>
                  <a:lnTo>
                    <a:pt x="174" y="4653"/>
                  </a:lnTo>
                  <a:lnTo>
                    <a:pt x="134" y="4578"/>
                  </a:lnTo>
                  <a:lnTo>
                    <a:pt x="99" y="4504"/>
                  </a:lnTo>
                  <a:lnTo>
                    <a:pt x="69" y="4426"/>
                  </a:lnTo>
                  <a:lnTo>
                    <a:pt x="46" y="4345"/>
                  </a:lnTo>
                  <a:lnTo>
                    <a:pt x="26" y="4264"/>
                  </a:lnTo>
                  <a:lnTo>
                    <a:pt x="13" y="4181"/>
                  </a:lnTo>
                  <a:lnTo>
                    <a:pt x="5" y="4097"/>
                  </a:lnTo>
                  <a:lnTo>
                    <a:pt x="0" y="4011"/>
                  </a:lnTo>
                  <a:lnTo>
                    <a:pt x="0" y="3925"/>
                  </a:lnTo>
                  <a:lnTo>
                    <a:pt x="3" y="3835"/>
                  </a:lnTo>
                  <a:lnTo>
                    <a:pt x="13" y="3748"/>
                  </a:lnTo>
                  <a:lnTo>
                    <a:pt x="25" y="3657"/>
                  </a:lnTo>
                  <a:lnTo>
                    <a:pt x="41" y="3567"/>
                  </a:lnTo>
                  <a:lnTo>
                    <a:pt x="61" y="3476"/>
                  </a:lnTo>
                  <a:lnTo>
                    <a:pt x="86" y="3385"/>
                  </a:lnTo>
                  <a:lnTo>
                    <a:pt x="112" y="3294"/>
                  </a:lnTo>
                  <a:lnTo>
                    <a:pt x="144" y="3203"/>
                  </a:lnTo>
                  <a:lnTo>
                    <a:pt x="177" y="3111"/>
                  </a:lnTo>
                  <a:lnTo>
                    <a:pt x="215" y="3020"/>
                  </a:lnTo>
                  <a:lnTo>
                    <a:pt x="255" y="2930"/>
                  </a:lnTo>
                  <a:lnTo>
                    <a:pt x="296" y="2839"/>
                  </a:lnTo>
                  <a:lnTo>
                    <a:pt x="341" y="2750"/>
                  </a:lnTo>
                  <a:lnTo>
                    <a:pt x="389" y="2662"/>
                  </a:lnTo>
                  <a:lnTo>
                    <a:pt x="438" y="2574"/>
                  </a:lnTo>
                  <a:lnTo>
                    <a:pt x="491" y="2487"/>
                  </a:lnTo>
                  <a:lnTo>
                    <a:pt x="546" y="2402"/>
                  </a:lnTo>
                  <a:lnTo>
                    <a:pt x="600" y="2318"/>
                  </a:lnTo>
                  <a:lnTo>
                    <a:pt x="658" y="2237"/>
                  </a:lnTo>
                  <a:lnTo>
                    <a:pt x="718" y="2156"/>
                  </a:lnTo>
                  <a:lnTo>
                    <a:pt x="779" y="2076"/>
                  </a:lnTo>
                  <a:lnTo>
                    <a:pt x="840" y="2000"/>
                  </a:lnTo>
                  <a:lnTo>
                    <a:pt x="904" y="1926"/>
                  </a:lnTo>
                  <a:lnTo>
                    <a:pt x="969" y="1853"/>
                  </a:lnTo>
                  <a:lnTo>
                    <a:pt x="1033" y="1784"/>
                  </a:lnTo>
                  <a:lnTo>
                    <a:pt x="1099" y="1716"/>
                  </a:lnTo>
                  <a:lnTo>
                    <a:pt x="1166" y="1651"/>
                  </a:lnTo>
                  <a:lnTo>
                    <a:pt x="1232" y="1588"/>
                  </a:lnTo>
                  <a:lnTo>
                    <a:pt x="1300" y="1530"/>
                  </a:lnTo>
                  <a:lnTo>
                    <a:pt x="1367" y="1474"/>
                  </a:lnTo>
                  <a:lnTo>
                    <a:pt x="1435" y="1421"/>
                  </a:lnTo>
                  <a:lnTo>
                    <a:pt x="1501" y="1373"/>
                  </a:lnTo>
                  <a:lnTo>
                    <a:pt x="1569" y="1327"/>
                  </a:lnTo>
                  <a:lnTo>
                    <a:pt x="1635" y="1286"/>
                  </a:lnTo>
                  <a:lnTo>
                    <a:pt x="1701" y="1248"/>
                  </a:lnTo>
                  <a:lnTo>
                    <a:pt x="1766" y="1214"/>
                  </a:lnTo>
                  <a:lnTo>
                    <a:pt x="1703" y="1170"/>
                  </a:lnTo>
                  <a:lnTo>
                    <a:pt x="1642" y="1122"/>
                  </a:lnTo>
                  <a:lnTo>
                    <a:pt x="1584" y="1069"/>
                  </a:lnTo>
                  <a:lnTo>
                    <a:pt x="1529" y="1013"/>
                  </a:lnTo>
                  <a:lnTo>
                    <a:pt x="1476" y="953"/>
                  </a:lnTo>
                  <a:lnTo>
                    <a:pt x="1427" y="892"/>
                  </a:lnTo>
                  <a:lnTo>
                    <a:pt x="1382" y="829"/>
                  </a:lnTo>
                  <a:lnTo>
                    <a:pt x="1339" y="764"/>
                  </a:lnTo>
                  <a:lnTo>
                    <a:pt x="1301" y="698"/>
                  </a:lnTo>
                  <a:lnTo>
                    <a:pt x="1266" y="634"/>
                  </a:lnTo>
                  <a:lnTo>
                    <a:pt x="1235" y="569"/>
                  </a:lnTo>
                  <a:lnTo>
                    <a:pt x="1209" y="505"/>
                  </a:lnTo>
                  <a:lnTo>
                    <a:pt x="1187" y="443"/>
                  </a:lnTo>
                  <a:lnTo>
                    <a:pt x="1171" y="382"/>
                  </a:lnTo>
                  <a:lnTo>
                    <a:pt x="1157" y="326"/>
                  </a:lnTo>
                  <a:lnTo>
                    <a:pt x="1151" y="271"/>
                  </a:lnTo>
                  <a:lnTo>
                    <a:pt x="1149" y="222"/>
                  </a:lnTo>
                  <a:lnTo>
                    <a:pt x="1152" y="175"/>
                  </a:lnTo>
                  <a:lnTo>
                    <a:pt x="1161" y="134"/>
                  </a:lnTo>
                  <a:lnTo>
                    <a:pt x="1176" y="99"/>
                  </a:lnTo>
                  <a:lnTo>
                    <a:pt x="1197" y="69"/>
                  </a:lnTo>
                  <a:lnTo>
                    <a:pt x="1230" y="38"/>
                  </a:lnTo>
                  <a:lnTo>
                    <a:pt x="1266" y="18"/>
                  </a:lnTo>
                  <a:lnTo>
                    <a:pt x="1306" y="5"/>
                  </a:lnTo>
                  <a:lnTo>
                    <a:pt x="13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1141">
              <a:extLst>
                <a:ext uri="{FF2B5EF4-FFF2-40B4-BE49-F238E27FC236}">
                  <a16:creationId xmlns:a16="http://schemas.microsoft.com/office/drawing/2014/main" id="{E08D3DB7-FD3E-CD4C-896C-9A121D6B986F}"/>
                </a:ext>
              </a:extLst>
            </p:cNvPr>
            <p:cNvSpPr>
              <a:spLocks/>
            </p:cNvSpPr>
            <p:nvPr/>
          </p:nvSpPr>
          <p:spPr bwMode="auto">
            <a:xfrm>
              <a:off x="4031" y="2718"/>
              <a:ext cx="0" cy="1"/>
            </a:xfrm>
            <a:custGeom>
              <a:avLst/>
              <a:gdLst>
                <a:gd name="T0" fmla="*/ 2 w 2"/>
                <a:gd name="T1" fmla="*/ 0 h 3"/>
                <a:gd name="T2" fmla="*/ 2 w 2"/>
                <a:gd name="T3" fmla="*/ 2 h 3"/>
                <a:gd name="T4" fmla="*/ 0 w 2"/>
                <a:gd name="T5" fmla="*/ 3 h 3"/>
                <a:gd name="T6" fmla="*/ 2 w 2"/>
                <a:gd name="T7" fmla="*/ 2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lnTo>
                    <a:pt x="2" y="2"/>
                  </a:lnTo>
                  <a:lnTo>
                    <a:pt x="0" y="3"/>
                  </a:lnTo>
                  <a:lnTo>
                    <a:pt x="2"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55" name="Group 766">
            <a:extLst>
              <a:ext uri="{FF2B5EF4-FFF2-40B4-BE49-F238E27FC236}">
                <a16:creationId xmlns:a16="http://schemas.microsoft.com/office/drawing/2014/main" id="{D4A0EBA6-7A21-5B47-BA9F-5F567089E7B1}"/>
              </a:ext>
            </a:extLst>
          </p:cNvPr>
          <p:cNvGrpSpPr>
            <a:grpSpLocks noChangeAspect="1"/>
          </p:cNvGrpSpPr>
          <p:nvPr/>
        </p:nvGrpSpPr>
        <p:grpSpPr bwMode="auto">
          <a:xfrm>
            <a:off x="4683387" y="7195257"/>
            <a:ext cx="449143" cy="384212"/>
            <a:chOff x="198" y="2642"/>
            <a:chExt cx="1923" cy="1645"/>
          </a:xfrm>
          <a:solidFill>
            <a:schemeClr val="bg1"/>
          </a:solidFill>
        </p:grpSpPr>
        <p:sp>
          <p:nvSpPr>
            <p:cNvPr id="56" name="Freeform 768">
              <a:extLst>
                <a:ext uri="{FF2B5EF4-FFF2-40B4-BE49-F238E27FC236}">
                  <a16:creationId xmlns:a16="http://schemas.microsoft.com/office/drawing/2014/main" id="{99BF86A5-146A-5649-B100-D29102C76E2E}"/>
                </a:ext>
              </a:extLst>
            </p:cNvPr>
            <p:cNvSpPr>
              <a:spLocks/>
            </p:cNvSpPr>
            <p:nvPr/>
          </p:nvSpPr>
          <p:spPr bwMode="auto">
            <a:xfrm>
              <a:off x="198" y="3638"/>
              <a:ext cx="290" cy="625"/>
            </a:xfrm>
            <a:custGeom>
              <a:avLst/>
              <a:gdLst>
                <a:gd name="T0" fmla="*/ 88 w 580"/>
                <a:gd name="T1" fmla="*/ 0 h 1250"/>
                <a:gd name="T2" fmla="*/ 493 w 580"/>
                <a:gd name="T3" fmla="*/ 0 h 1250"/>
                <a:gd name="T4" fmla="*/ 516 w 580"/>
                <a:gd name="T5" fmla="*/ 3 h 1250"/>
                <a:gd name="T6" fmla="*/ 537 w 580"/>
                <a:gd name="T7" fmla="*/ 11 h 1250"/>
                <a:gd name="T8" fmla="*/ 555 w 580"/>
                <a:gd name="T9" fmla="*/ 25 h 1250"/>
                <a:gd name="T10" fmla="*/ 568 w 580"/>
                <a:gd name="T11" fmla="*/ 43 h 1250"/>
                <a:gd name="T12" fmla="*/ 577 w 580"/>
                <a:gd name="T13" fmla="*/ 64 h 1250"/>
                <a:gd name="T14" fmla="*/ 580 w 580"/>
                <a:gd name="T15" fmla="*/ 87 h 1250"/>
                <a:gd name="T16" fmla="*/ 580 w 580"/>
                <a:gd name="T17" fmla="*/ 1163 h 1250"/>
                <a:gd name="T18" fmla="*/ 577 w 580"/>
                <a:gd name="T19" fmla="*/ 1186 h 1250"/>
                <a:gd name="T20" fmla="*/ 568 w 580"/>
                <a:gd name="T21" fmla="*/ 1207 h 1250"/>
                <a:gd name="T22" fmla="*/ 555 w 580"/>
                <a:gd name="T23" fmla="*/ 1224 h 1250"/>
                <a:gd name="T24" fmla="*/ 537 w 580"/>
                <a:gd name="T25" fmla="*/ 1238 h 1250"/>
                <a:gd name="T26" fmla="*/ 516 w 580"/>
                <a:gd name="T27" fmla="*/ 1247 h 1250"/>
                <a:gd name="T28" fmla="*/ 493 w 580"/>
                <a:gd name="T29" fmla="*/ 1250 h 1250"/>
                <a:gd name="T30" fmla="*/ 88 w 580"/>
                <a:gd name="T31" fmla="*/ 1250 h 1250"/>
                <a:gd name="T32" fmla="*/ 64 w 580"/>
                <a:gd name="T33" fmla="*/ 1247 h 1250"/>
                <a:gd name="T34" fmla="*/ 43 w 580"/>
                <a:gd name="T35" fmla="*/ 1238 h 1250"/>
                <a:gd name="T36" fmla="*/ 26 w 580"/>
                <a:gd name="T37" fmla="*/ 1224 h 1250"/>
                <a:gd name="T38" fmla="*/ 12 w 580"/>
                <a:gd name="T39" fmla="*/ 1207 h 1250"/>
                <a:gd name="T40" fmla="*/ 4 w 580"/>
                <a:gd name="T41" fmla="*/ 1186 h 1250"/>
                <a:gd name="T42" fmla="*/ 0 w 580"/>
                <a:gd name="T43" fmla="*/ 1163 h 1250"/>
                <a:gd name="T44" fmla="*/ 0 w 580"/>
                <a:gd name="T45" fmla="*/ 87 h 1250"/>
                <a:gd name="T46" fmla="*/ 4 w 580"/>
                <a:gd name="T47" fmla="*/ 64 h 1250"/>
                <a:gd name="T48" fmla="*/ 12 w 580"/>
                <a:gd name="T49" fmla="*/ 43 h 1250"/>
                <a:gd name="T50" fmla="*/ 26 w 580"/>
                <a:gd name="T51" fmla="*/ 25 h 1250"/>
                <a:gd name="T52" fmla="*/ 43 w 580"/>
                <a:gd name="T53" fmla="*/ 11 h 1250"/>
                <a:gd name="T54" fmla="*/ 64 w 580"/>
                <a:gd name="T55" fmla="*/ 3 h 1250"/>
                <a:gd name="T56" fmla="*/ 88 w 580"/>
                <a:gd name="T57" fmla="*/ 0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0" h="1250">
                  <a:moveTo>
                    <a:pt x="88" y="0"/>
                  </a:moveTo>
                  <a:lnTo>
                    <a:pt x="493" y="0"/>
                  </a:lnTo>
                  <a:lnTo>
                    <a:pt x="516" y="3"/>
                  </a:lnTo>
                  <a:lnTo>
                    <a:pt x="537" y="11"/>
                  </a:lnTo>
                  <a:lnTo>
                    <a:pt x="555" y="25"/>
                  </a:lnTo>
                  <a:lnTo>
                    <a:pt x="568" y="43"/>
                  </a:lnTo>
                  <a:lnTo>
                    <a:pt x="577" y="64"/>
                  </a:lnTo>
                  <a:lnTo>
                    <a:pt x="580" y="87"/>
                  </a:lnTo>
                  <a:lnTo>
                    <a:pt x="580" y="1163"/>
                  </a:lnTo>
                  <a:lnTo>
                    <a:pt x="577" y="1186"/>
                  </a:lnTo>
                  <a:lnTo>
                    <a:pt x="568" y="1207"/>
                  </a:lnTo>
                  <a:lnTo>
                    <a:pt x="555" y="1224"/>
                  </a:lnTo>
                  <a:lnTo>
                    <a:pt x="537" y="1238"/>
                  </a:lnTo>
                  <a:lnTo>
                    <a:pt x="516" y="1247"/>
                  </a:lnTo>
                  <a:lnTo>
                    <a:pt x="493" y="1250"/>
                  </a:lnTo>
                  <a:lnTo>
                    <a:pt x="88" y="1250"/>
                  </a:lnTo>
                  <a:lnTo>
                    <a:pt x="64" y="1247"/>
                  </a:lnTo>
                  <a:lnTo>
                    <a:pt x="43" y="1238"/>
                  </a:lnTo>
                  <a:lnTo>
                    <a:pt x="26" y="1224"/>
                  </a:lnTo>
                  <a:lnTo>
                    <a:pt x="12" y="1207"/>
                  </a:lnTo>
                  <a:lnTo>
                    <a:pt x="4" y="1186"/>
                  </a:lnTo>
                  <a:lnTo>
                    <a:pt x="0" y="1163"/>
                  </a:lnTo>
                  <a:lnTo>
                    <a:pt x="0" y="87"/>
                  </a:lnTo>
                  <a:lnTo>
                    <a:pt x="4" y="64"/>
                  </a:lnTo>
                  <a:lnTo>
                    <a:pt x="12" y="43"/>
                  </a:lnTo>
                  <a:lnTo>
                    <a:pt x="26" y="25"/>
                  </a:lnTo>
                  <a:lnTo>
                    <a:pt x="43" y="11"/>
                  </a:lnTo>
                  <a:lnTo>
                    <a:pt x="64" y="3"/>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769">
              <a:extLst>
                <a:ext uri="{FF2B5EF4-FFF2-40B4-BE49-F238E27FC236}">
                  <a16:creationId xmlns:a16="http://schemas.microsoft.com/office/drawing/2014/main" id="{9E0A93AF-993F-9845-81AA-36298FC8AB70}"/>
                </a:ext>
              </a:extLst>
            </p:cNvPr>
            <p:cNvSpPr>
              <a:spLocks/>
            </p:cNvSpPr>
            <p:nvPr/>
          </p:nvSpPr>
          <p:spPr bwMode="auto">
            <a:xfrm>
              <a:off x="608" y="3396"/>
              <a:ext cx="290" cy="867"/>
            </a:xfrm>
            <a:custGeom>
              <a:avLst/>
              <a:gdLst>
                <a:gd name="T0" fmla="*/ 86 w 579"/>
                <a:gd name="T1" fmla="*/ 0 h 1734"/>
                <a:gd name="T2" fmla="*/ 493 w 579"/>
                <a:gd name="T3" fmla="*/ 0 h 1734"/>
                <a:gd name="T4" fmla="*/ 515 w 579"/>
                <a:gd name="T5" fmla="*/ 3 h 1734"/>
                <a:gd name="T6" fmla="*/ 536 w 579"/>
                <a:gd name="T7" fmla="*/ 11 h 1734"/>
                <a:gd name="T8" fmla="*/ 553 w 579"/>
                <a:gd name="T9" fmla="*/ 25 h 1734"/>
                <a:gd name="T10" fmla="*/ 567 w 579"/>
                <a:gd name="T11" fmla="*/ 43 h 1734"/>
                <a:gd name="T12" fmla="*/ 577 w 579"/>
                <a:gd name="T13" fmla="*/ 64 h 1734"/>
                <a:gd name="T14" fmla="*/ 579 w 579"/>
                <a:gd name="T15" fmla="*/ 87 h 1734"/>
                <a:gd name="T16" fmla="*/ 579 w 579"/>
                <a:gd name="T17" fmla="*/ 1647 h 1734"/>
                <a:gd name="T18" fmla="*/ 577 w 579"/>
                <a:gd name="T19" fmla="*/ 1670 h 1734"/>
                <a:gd name="T20" fmla="*/ 567 w 579"/>
                <a:gd name="T21" fmla="*/ 1691 h 1734"/>
                <a:gd name="T22" fmla="*/ 553 w 579"/>
                <a:gd name="T23" fmla="*/ 1708 h 1734"/>
                <a:gd name="T24" fmla="*/ 536 w 579"/>
                <a:gd name="T25" fmla="*/ 1722 h 1734"/>
                <a:gd name="T26" fmla="*/ 515 w 579"/>
                <a:gd name="T27" fmla="*/ 1731 h 1734"/>
                <a:gd name="T28" fmla="*/ 493 w 579"/>
                <a:gd name="T29" fmla="*/ 1734 h 1734"/>
                <a:gd name="T30" fmla="*/ 86 w 579"/>
                <a:gd name="T31" fmla="*/ 1734 h 1734"/>
                <a:gd name="T32" fmla="*/ 63 w 579"/>
                <a:gd name="T33" fmla="*/ 1731 h 1734"/>
                <a:gd name="T34" fmla="*/ 43 w 579"/>
                <a:gd name="T35" fmla="*/ 1722 h 1734"/>
                <a:gd name="T36" fmla="*/ 26 w 579"/>
                <a:gd name="T37" fmla="*/ 1708 h 1734"/>
                <a:gd name="T38" fmla="*/ 12 w 579"/>
                <a:gd name="T39" fmla="*/ 1691 h 1734"/>
                <a:gd name="T40" fmla="*/ 2 w 579"/>
                <a:gd name="T41" fmla="*/ 1670 h 1734"/>
                <a:gd name="T42" fmla="*/ 0 w 579"/>
                <a:gd name="T43" fmla="*/ 1647 h 1734"/>
                <a:gd name="T44" fmla="*/ 0 w 579"/>
                <a:gd name="T45" fmla="*/ 87 h 1734"/>
                <a:gd name="T46" fmla="*/ 2 w 579"/>
                <a:gd name="T47" fmla="*/ 64 h 1734"/>
                <a:gd name="T48" fmla="*/ 12 w 579"/>
                <a:gd name="T49" fmla="*/ 43 h 1734"/>
                <a:gd name="T50" fmla="*/ 26 w 579"/>
                <a:gd name="T51" fmla="*/ 25 h 1734"/>
                <a:gd name="T52" fmla="*/ 43 w 579"/>
                <a:gd name="T53" fmla="*/ 11 h 1734"/>
                <a:gd name="T54" fmla="*/ 63 w 579"/>
                <a:gd name="T55" fmla="*/ 3 h 1734"/>
                <a:gd name="T56" fmla="*/ 86 w 579"/>
                <a:gd name="T57" fmla="*/ 0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9" h="1734">
                  <a:moveTo>
                    <a:pt x="86" y="0"/>
                  </a:moveTo>
                  <a:lnTo>
                    <a:pt x="493" y="0"/>
                  </a:lnTo>
                  <a:lnTo>
                    <a:pt x="515" y="3"/>
                  </a:lnTo>
                  <a:lnTo>
                    <a:pt x="536" y="11"/>
                  </a:lnTo>
                  <a:lnTo>
                    <a:pt x="553" y="25"/>
                  </a:lnTo>
                  <a:lnTo>
                    <a:pt x="567" y="43"/>
                  </a:lnTo>
                  <a:lnTo>
                    <a:pt x="577" y="64"/>
                  </a:lnTo>
                  <a:lnTo>
                    <a:pt x="579" y="87"/>
                  </a:lnTo>
                  <a:lnTo>
                    <a:pt x="579" y="1647"/>
                  </a:lnTo>
                  <a:lnTo>
                    <a:pt x="577" y="1670"/>
                  </a:lnTo>
                  <a:lnTo>
                    <a:pt x="567" y="1691"/>
                  </a:lnTo>
                  <a:lnTo>
                    <a:pt x="553" y="1708"/>
                  </a:lnTo>
                  <a:lnTo>
                    <a:pt x="536" y="1722"/>
                  </a:lnTo>
                  <a:lnTo>
                    <a:pt x="515" y="1731"/>
                  </a:lnTo>
                  <a:lnTo>
                    <a:pt x="493" y="1734"/>
                  </a:lnTo>
                  <a:lnTo>
                    <a:pt x="86" y="1734"/>
                  </a:lnTo>
                  <a:lnTo>
                    <a:pt x="63" y="1731"/>
                  </a:lnTo>
                  <a:lnTo>
                    <a:pt x="43" y="1722"/>
                  </a:lnTo>
                  <a:lnTo>
                    <a:pt x="26" y="1708"/>
                  </a:lnTo>
                  <a:lnTo>
                    <a:pt x="12" y="1691"/>
                  </a:lnTo>
                  <a:lnTo>
                    <a:pt x="2" y="1670"/>
                  </a:lnTo>
                  <a:lnTo>
                    <a:pt x="0" y="1647"/>
                  </a:lnTo>
                  <a:lnTo>
                    <a:pt x="0" y="87"/>
                  </a:lnTo>
                  <a:lnTo>
                    <a:pt x="2" y="64"/>
                  </a:lnTo>
                  <a:lnTo>
                    <a:pt x="12" y="43"/>
                  </a:lnTo>
                  <a:lnTo>
                    <a:pt x="26" y="25"/>
                  </a:lnTo>
                  <a:lnTo>
                    <a:pt x="43" y="11"/>
                  </a:lnTo>
                  <a:lnTo>
                    <a:pt x="63" y="3"/>
                  </a:lnTo>
                  <a:lnTo>
                    <a:pt x="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770">
              <a:extLst>
                <a:ext uri="{FF2B5EF4-FFF2-40B4-BE49-F238E27FC236}">
                  <a16:creationId xmlns:a16="http://schemas.microsoft.com/office/drawing/2014/main" id="{7DB745FC-A714-A842-949D-53A48AB3CAC7}"/>
                </a:ext>
              </a:extLst>
            </p:cNvPr>
            <p:cNvSpPr>
              <a:spLocks/>
            </p:cNvSpPr>
            <p:nvPr/>
          </p:nvSpPr>
          <p:spPr bwMode="auto">
            <a:xfrm>
              <a:off x="844" y="2642"/>
              <a:ext cx="636" cy="1621"/>
            </a:xfrm>
            <a:custGeom>
              <a:avLst/>
              <a:gdLst>
                <a:gd name="T0" fmla="*/ 636 w 1273"/>
                <a:gd name="T1" fmla="*/ 0 h 3242"/>
                <a:gd name="T2" fmla="*/ 653 w 1273"/>
                <a:gd name="T3" fmla="*/ 1 h 3242"/>
                <a:gd name="T4" fmla="*/ 668 w 1273"/>
                <a:gd name="T5" fmla="*/ 7 h 3242"/>
                <a:gd name="T6" fmla="*/ 682 w 1273"/>
                <a:gd name="T7" fmla="*/ 18 h 3242"/>
                <a:gd name="T8" fmla="*/ 692 w 1273"/>
                <a:gd name="T9" fmla="*/ 30 h 3242"/>
                <a:gd name="T10" fmla="*/ 1262 w 1273"/>
                <a:gd name="T11" fmla="*/ 946 h 3242"/>
                <a:gd name="T12" fmla="*/ 1270 w 1273"/>
                <a:gd name="T13" fmla="*/ 962 h 3242"/>
                <a:gd name="T14" fmla="*/ 1273 w 1273"/>
                <a:gd name="T15" fmla="*/ 980 h 3242"/>
                <a:gd name="T16" fmla="*/ 1270 w 1273"/>
                <a:gd name="T17" fmla="*/ 996 h 3242"/>
                <a:gd name="T18" fmla="*/ 1264 w 1273"/>
                <a:gd name="T19" fmla="*/ 1012 h 3242"/>
                <a:gd name="T20" fmla="*/ 1254 w 1273"/>
                <a:gd name="T21" fmla="*/ 1025 h 3242"/>
                <a:gd name="T22" fmla="*/ 1241 w 1273"/>
                <a:gd name="T23" fmla="*/ 1037 h 3242"/>
                <a:gd name="T24" fmla="*/ 1225 w 1273"/>
                <a:gd name="T25" fmla="*/ 1044 h 3242"/>
                <a:gd name="T26" fmla="*/ 1207 w 1273"/>
                <a:gd name="T27" fmla="*/ 1046 h 3242"/>
                <a:gd name="T28" fmla="*/ 927 w 1273"/>
                <a:gd name="T29" fmla="*/ 1046 h 3242"/>
                <a:gd name="T30" fmla="*/ 927 w 1273"/>
                <a:gd name="T31" fmla="*/ 1766 h 3242"/>
                <a:gd name="T32" fmla="*/ 874 w 1273"/>
                <a:gd name="T33" fmla="*/ 1830 h 3242"/>
                <a:gd name="T34" fmla="*/ 828 w 1273"/>
                <a:gd name="T35" fmla="*/ 1898 h 3242"/>
                <a:gd name="T36" fmla="*/ 786 w 1273"/>
                <a:gd name="T37" fmla="*/ 1970 h 3242"/>
                <a:gd name="T38" fmla="*/ 749 w 1273"/>
                <a:gd name="T39" fmla="*/ 2044 h 3242"/>
                <a:gd name="T40" fmla="*/ 720 w 1273"/>
                <a:gd name="T41" fmla="*/ 2122 h 3242"/>
                <a:gd name="T42" fmla="*/ 696 w 1273"/>
                <a:gd name="T43" fmla="*/ 2204 h 3242"/>
                <a:gd name="T44" fmla="*/ 678 w 1273"/>
                <a:gd name="T45" fmla="*/ 2287 h 3242"/>
                <a:gd name="T46" fmla="*/ 668 w 1273"/>
                <a:gd name="T47" fmla="*/ 2373 h 3242"/>
                <a:gd name="T48" fmla="*/ 664 w 1273"/>
                <a:gd name="T49" fmla="*/ 2460 h 3242"/>
                <a:gd name="T50" fmla="*/ 668 w 1273"/>
                <a:gd name="T51" fmla="*/ 2548 h 3242"/>
                <a:gd name="T52" fmla="*/ 678 w 1273"/>
                <a:gd name="T53" fmla="*/ 2634 h 3242"/>
                <a:gd name="T54" fmla="*/ 696 w 1273"/>
                <a:gd name="T55" fmla="*/ 2718 h 3242"/>
                <a:gd name="T56" fmla="*/ 720 w 1273"/>
                <a:gd name="T57" fmla="*/ 2799 h 3242"/>
                <a:gd name="T58" fmla="*/ 749 w 1273"/>
                <a:gd name="T59" fmla="*/ 2877 h 3242"/>
                <a:gd name="T60" fmla="*/ 786 w 1273"/>
                <a:gd name="T61" fmla="*/ 2953 h 3242"/>
                <a:gd name="T62" fmla="*/ 828 w 1273"/>
                <a:gd name="T63" fmla="*/ 3024 h 3242"/>
                <a:gd name="T64" fmla="*/ 874 w 1273"/>
                <a:gd name="T65" fmla="*/ 3091 h 3242"/>
                <a:gd name="T66" fmla="*/ 926 w 1273"/>
                <a:gd name="T67" fmla="*/ 3155 h 3242"/>
                <a:gd name="T68" fmla="*/ 923 w 1273"/>
                <a:gd name="T69" fmla="*/ 3179 h 3242"/>
                <a:gd name="T70" fmla="*/ 914 w 1273"/>
                <a:gd name="T71" fmla="*/ 3199 h 3242"/>
                <a:gd name="T72" fmla="*/ 900 w 1273"/>
                <a:gd name="T73" fmla="*/ 3216 h 3242"/>
                <a:gd name="T74" fmla="*/ 883 w 1273"/>
                <a:gd name="T75" fmla="*/ 3230 h 3242"/>
                <a:gd name="T76" fmla="*/ 862 w 1273"/>
                <a:gd name="T77" fmla="*/ 3239 h 3242"/>
                <a:gd name="T78" fmla="*/ 839 w 1273"/>
                <a:gd name="T79" fmla="*/ 3242 h 3242"/>
                <a:gd name="T80" fmla="*/ 433 w 1273"/>
                <a:gd name="T81" fmla="*/ 3242 h 3242"/>
                <a:gd name="T82" fmla="*/ 410 w 1273"/>
                <a:gd name="T83" fmla="*/ 3239 h 3242"/>
                <a:gd name="T84" fmla="*/ 390 w 1273"/>
                <a:gd name="T85" fmla="*/ 3230 h 3242"/>
                <a:gd name="T86" fmla="*/ 371 w 1273"/>
                <a:gd name="T87" fmla="*/ 3216 h 3242"/>
                <a:gd name="T88" fmla="*/ 358 w 1273"/>
                <a:gd name="T89" fmla="*/ 3199 h 3242"/>
                <a:gd name="T90" fmla="*/ 349 w 1273"/>
                <a:gd name="T91" fmla="*/ 3178 h 3242"/>
                <a:gd name="T92" fmla="*/ 347 w 1273"/>
                <a:gd name="T93" fmla="*/ 3155 h 3242"/>
                <a:gd name="T94" fmla="*/ 347 w 1273"/>
                <a:gd name="T95" fmla="*/ 1046 h 3242"/>
                <a:gd name="T96" fmla="*/ 66 w 1273"/>
                <a:gd name="T97" fmla="*/ 1046 h 3242"/>
                <a:gd name="T98" fmla="*/ 48 w 1273"/>
                <a:gd name="T99" fmla="*/ 1044 h 3242"/>
                <a:gd name="T100" fmla="*/ 31 w 1273"/>
                <a:gd name="T101" fmla="*/ 1037 h 3242"/>
                <a:gd name="T102" fmla="*/ 18 w 1273"/>
                <a:gd name="T103" fmla="*/ 1025 h 3242"/>
                <a:gd name="T104" fmla="*/ 9 w 1273"/>
                <a:gd name="T105" fmla="*/ 1012 h 3242"/>
                <a:gd name="T106" fmla="*/ 2 w 1273"/>
                <a:gd name="T107" fmla="*/ 996 h 3242"/>
                <a:gd name="T108" fmla="*/ 0 w 1273"/>
                <a:gd name="T109" fmla="*/ 980 h 3242"/>
                <a:gd name="T110" fmla="*/ 3 w 1273"/>
                <a:gd name="T111" fmla="*/ 962 h 3242"/>
                <a:gd name="T112" fmla="*/ 10 w 1273"/>
                <a:gd name="T113" fmla="*/ 946 h 3242"/>
                <a:gd name="T114" fmla="*/ 580 w 1273"/>
                <a:gd name="T115" fmla="*/ 30 h 3242"/>
                <a:gd name="T116" fmla="*/ 592 w 1273"/>
                <a:gd name="T117" fmla="*/ 18 h 3242"/>
                <a:gd name="T118" fmla="*/ 605 w 1273"/>
                <a:gd name="T119" fmla="*/ 7 h 3242"/>
                <a:gd name="T120" fmla="*/ 620 w 1273"/>
                <a:gd name="T121" fmla="*/ 1 h 3242"/>
                <a:gd name="T122" fmla="*/ 636 w 1273"/>
                <a:gd name="T123" fmla="*/ 0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3242">
                  <a:moveTo>
                    <a:pt x="636" y="0"/>
                  </a:moveTo>
                  <a:lnTo>
                    <a:pt x="653" y="1"/>
                  </a:lnTo>
                  <a:lnTo>
                    <a:pt x="668" y="7"/>
                  </a:lnTo>
                  <a:lnTo>
                    <a:pt x="682" y="18"/>
                  </a:lnTo>
                  <a:lnTo>
                    <a:pt x="692" y="30"/>
                  </a:lnTo>
                  <a:lnTo>
                    <a:pt x="1262" y="946"/>
                  </a:lnTo>
                  <a:lnTo>
                    <a:pt x="1270" y="962"/>
                  </a:lnTo>
                  <a:lnTo>
                    <a:pt x="1273" y="980"/>
                  </a:lnTo>
                  <a:lnTo>
                    <a:pt x="1270" y="996"/>
                  </a:lnTo>
                  <a:lnTo>
                    <a:pt x="1264" y="1012"/>
                  </a:lnTo>
                  <a:lnTo>
                    <a:pt x="1254" y="1025"/>
                  </a:lnTo>
                  <a:lnTo>
                    <a:pt x="1241" y="1037"/>
                  </a:lnTo>
                  <a:lnTo>
                    <a:pt x="1225" y="1044"/>
                  </a:lnTo>
                  <a:lnTo>
                    <a:pt x="1207" y="1046"/>
                  </a:lnTo>
                  <a:lnTo>
                    <a:pt x="927" y="1046"/>
                  </a:lnTo>
                  <a:lnTo>
                    <a:pt x="927" y="1766"/>
                  </a:lnTo>
                  <a:lnTo>
                    <a:pt x="874" y="1830"/>
                  </a:lnTo>
                  <a:lnTo>
                    <a:pt x="828" y="1898"/>
                  </a:lnTo>
                  <a:lnTo>
                    <a:pt x="786" y="1970"/>
                  </a:lnTo>
                  <a:lnTo>
                    <a:pt x="749" y="2044"/>
                  </a:lnTo>
                  <a:lnTo>
                    <a:pt x="720" y="2122"/>
                  </a:lnTo>
                  <a:lnTo>
                    <a:pt x="696" y="2204"/>
                  </a:lnTo>
                  <a:lnTo>
                    <a:pt x="678" y="2287"/>
                  </a:lnTo>
                  <a:lnTo>
                    <a:pt x="668" y="2373"/>
                  </a:lnTo>
                  <a:lnTo>
                    <a:pt x="664" y="2460"/>
                  </a:lnTo>
                  <a:lnTo>
                    <a:pt x="668" y="2548"/>
                  </a:lnTo>
                  <a:lnTo>
                    <a:pt x="678" y="2634"/>
                  </a:lnTo>
                  <a:lnTo>
                    <a:pt x="696" y="2718"/>
                  </a:lnTo>
                  <a:lnTo>
                    <a:pt x="720" y="2799"/>
                  </a:lnTo>
                  <a:lnTo>
                    <a:pt x="749" y="2877"/>
                  </a:lnTo>
                  <a:lnTo>
                    <a:pt x="786" y="2953"/>
                  </a:lnTo>
                  <a:lnTo>
                    <a:pt x="828" y="3024"/>
                  </a:lnTo>
                  <a:lnTo>
                    <a:pt x="874" y="3091"/>
                  </a:lnTo>
                  <a:lnTo>
                    <a:pt x="926" y="3155"/>
                  </a:lnTo>
                  <a:lnTo>
                    <a:pt x="923" y="3179"/>
                  </a:lnTo>
                  <a:lnTo>
                    <a:pt x="914" y="3199"/>
                  </a:lnTo>
                  <a:lnTo>
                    <a:pt x="900" y="3216"/>
                  </a:lnTo>
                  <a:lnTo>
                    <a:pt x="883" y="3230"/>
                  </a:lnTo>
                  <a:lnTo>
                    <a:pt x="862" y="3239"/>
                  </a:lnTo>
                  <a:lnTo>
                    <a:pt x="839" y="3242"/>
                  </a:lnTo>
                  <a:lnTo>
                    <a:pt x="433" y="3242"/>
                  </a:lnTo>
                  <a:lnTo>
                    <a:pt x="410" y="3239"/>
                  </a:lnTo>
                  <a:lnTo>
                    <a:pt x="390" y="3230"/>
                  </a:lnTo>
                  <a:lnTo>
                    <a:pt x="371" y="3216"/>
                  </a:lnTo>
                  <a:lnTo>
                    <a:pt x="358" y="3199"/>
                  </a:lnTo>
                  <a:lnTo>
                    <a:pt x="349" y="3178"/>
                  </a:lnTo>
                  <a:lnTo>
                    <a:pt x="347" y="3155"/>
                  </a:lnTo>
                  <a:lnTo>
                    <a:pt x="347" y="1046"/>
                  </a:lnTo>
                  <a:lnTo>
                    <a:pt x="66" y="1046"/>
                  </a:lnTo>
                  <a:lnTo>
                    <a:pt x="48" y="1044"/>
                  </a:lnTo>
                  <a:lnTo>
                    <a:pt x="31" y="1037"/>
                  </a:lnTo>
                  <a:lnTo>
                    <a:pt x="18" y="1025"/>
                  </a:lnTo>
                  <a:lnTo>
                    <a:pt x="9" y="1012"/>
                  </a:lnTo>
                  <a:lnTo>
                    <a:pt x="2" y="996"/>
                  </a:lnTo>
                  <a:lnTo>
                    <a:pt x="0" y="980"/>
                  </a:lnTo>
                  <a:lnTo>
                    <a:pt x="3" y="962"/>
                  </a:lnTo>
                  <a:lnTo>
                    <a:pt x="10" y="946"/>
                  </a:lnTo>
                  <a:lnTo>
                    <a:pt x="580" y="30"/>
                  </a:lnTo>
                  <a:lnTo>
                    <a:pt x="592" y="18"/>
                  </a:lnTo>
                  <a:lnTo>
                    <a:pt x="605" y="7"/>
                  </a:lnTo>
                  <a:lnTo>
                    <a:pt x="620" y="1"/>
                  </a:lnTo>
                  <a:lnTo>
                    <a:pt x="6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771">
              <a:extLst>
                <a:ext uri="{FF2B5EF4-FFF2-40B4-BE49-F238E27FC236}">
                  <a16:creationId xmlns:a16="http://schemas.microsoft.com/office/drawing/2014/main" id="{D905B5C7-8382-C145-BD69-4B89C78D4D3C}"/>
                </a:ext>
              </a:extLst>
            </p:cNvPr>
            <p:cNvSpPr>
              <a:spLocks noEditPoints="1"/>
            </p:cNvSpPr>
            <p:nvPr/>
          </p:nvSpPr>
          <p:spPr bwMode="auto">
            <a:xfrm>
              <a:off x="1291" y="3458"/>
              <a:ext cx="830" cy="829"/>
            </a:xfrm>
            <a:custGeom>
              <a:avLst/>
              <a:gdLst>
                <a:gd name="T0" fmla="*/ 766 w 1661"/>
                <a:gd name="T1" fmla="*/ 276 h 1659"/>
                <a:gd name="T2" fmla="*/ 762 w 1661"/>
                <a:gd name="T3" fmla="*/ 365 h 1659"/>
                <a:gd name="T4" fmla="*/ 746 w 1661"/>
                <a:gd name="T5" fmla="*/ 398 h 1659"/>
                <a:gd name="T6" fmla="*/ 655 w 1661"/>
                <a:gd name="T7" fmla="*/ 439 h 1659"/>
                <a:gd name="T8" fmla="*/ 569 w 1661"/>
                <a:gd name="T9" fmla="*/ 530 h 1659"/>
                <a:gd name="T10" fmla="*/ 544 w 1661"/>
                <a:gd name="T11" fmla="*/ 665 h 1659"/>
                <a:gd name="T12" fmla="*/ 595 w 1661"/>
                <a:gd name="T13" fmla="*/ 782 h 1659"/>
                <a:gd name="T14" fmla="*/ 710 w 1661"/>
                <a:gd name="T15" fmla="*/ 866 h 1659"/>
                <a:gd name="T16" fmla="*/ 862 w 1661"/>
                <a:gd name="T17" fmla="*/ 932 h 1659"/>
                <a:gd name="T18" fmla="*/ 923 w 1661"/>
                <a:gd name="T19" fmla="*/ 1007 h 1659"/>
                <a:gd name="T20" fmla="*/ 891 w 1661"/>
                <a:gd name="T21" fmla="*/ 1078 h 1659"/>
                <a:gd name="T22" fmla="*/ 769 w 1661"/>
                <a:gd name="T23" fmla="*/ 1103 h 1659"/>
                <a:gd name="T24" fmla="*/ 612 w 1661"/>
                <a:gd name="T25" fmla="*/ 1057 h 1659"/>
                <a:gd name="T26" fmla="*/ 575 w 1661"/>
                <a:gd name="T27" fmla="*/ 1055 h 1659"/>
                <a:gd name="T28" fmla="*/ 542 w 1661"/>
                <a:gd name="T29" fmla="*/ 1158 h 1659"/>
                <a:gd name="T30" fmla="*/ 544 w 1661"/>
                <a:gd name="T31" fmla="*/ 1205 h 1659"/>
                <a:gd name="T32" fmla="*/ 662 w 1661"/>
                <a:gd name="T33" fmla="*/ 1252 h 1659"/>
                <a:gd name="T34" fmla="*/ 745 w 1661"/>
                <a:gd name="T35" fmla="*/ 1271 h 1659"/>
                <a:gd name="T36" fmla="*/ 752 w 1661"/>
                <a:gd name="T37" fmla="*/ 1336 h 1659"/>
                <a:gd name="T38" fmla="*/ 771 w 1661"/>
                <a:gd name="T39" fmla="*/ 1395 h 1659"/>
                <a:gd name="T40" fmla="*/ 880 w 1661"/>
                <a:gd name="T41" fmla="*/ 1395 h 1659"/>
                <a:gd name="T42" fmla="*/ 898 w 1661"/>
                <a:gd name="T43" fmla="*/ 1326 h 1659"/>
                <a:gd name="T44" fmla="*/ 908 w 1661"/>
                <a:gd name="T45" fmla="*/ 1257 h 1659"/>
                <a:gd name="T46" fmla="*/ 1007 w 1661"/>
                <a:gd name="T47" fmla="*/ 1212 h 1659"/>
                <a:gd name="T48" fmla="*/ 1108 w 1661"/>
                <a:gd name="T49" fmla="*/ 1092 h 1659"/>
                <a:gd name="T50" fmla="*/ 1120 w 1661"/>
                <a:gd name="T51" fmla="*/ 952 h 1659"/>
                <a:gd name="T52" fmla="*/ 1051 w 1661"/>
                <a:gd name="T53" fmla="*/ 826 h 1659"/>
                <a:gd name="T54" fmla="*/ 897 w 1661"/>
                <a:gd name="T55" fmla="*/ 736 h 1659"/>
                <a:gd name="T56" fmla="*/ 773 w 1661"/>
                <a:gd name="T57" fmla="*/ 674 h 1659"/>
                <a:gd name="T58" fmla="*/ 745 w 1661"/>
                <a:gd name="T59" fmla="*/ 610 h 1659"/>
                <a:gd name="T60" fmla="*/ 790 w 1661"/>
                <a:gd name="T61" fmla="*/ 557 h 1659"/>
                <a:gd name="T62" fmla="*/ 926 w 1661"/>
                <a:gd name="T63" fmla="*/ 553 h 1659"/>
                <a:gd name="T64" fmla="*/ 1038 w 1661"/>
                <a:gd name="T65" fmla="*/ 588 h 1659"/>
                <a:gd name="T66" fmla="*/ 1072 w 1661"/>
                <a:gd name="T67" fmla="*/ 516 h 1659"/>
                <a:gd name="T68" fmla="*/ 1078 w 1661"/>
                <a:gd name="T69" fmla="*/ 433 h 1659"/>
                <a:gd name="T70" fmla="*/ 954 w 1661"/>
                <a:gd name="T71" fmla="*/ 393 h 1659"/>
                <a:gd name="T72" fmla="*/ 908 w 1661"/>
                <a:gd name="T73" fmla="*/ 377 h 1659"/>
                <a:gd name="T74" fmla="*/ 904 w 1661"/>
                <a:gd name="T75" fmla="*/ 308 h 1659"/>
                <a:gd name="T76" fmla="*/ 878 w 1661"/>
                <a:gd name="T77" fmla="*/ 265 h 1659"/>
                <a:gd name="T78" fmla="*/ 830 w 1661"/>
                <a:gd name="T79" fmla="*/ 0 h 1659"/>
                <a:gd name="T80" fmla="*/ 1120 w 1661"/>
                <a:gd name="T81" fmla="*/ 53 h 1659"/>
                <a:gd name="T82" fmla="*/ 1365 w 1661"/>
                <a:gd name="T83" fmla="*/ 195 h 1659"/>
                <a:gd name="T84" fmla="*/ 1548 w 1661"/>
                <a:gd name="T85" fmla="*/ 411 h 1659"/>
                <a:gd name="T86" fmla="*/ 1648 w 1661"/>
                <a:gd name="T87" fmla="*/ 680 h 1659"/>
                <a:gd name="T88" fmla="*/ 1648 w 1661"/>
                <a:gd name="T89" fmla="*/ 979 h 1659"/>
                <a:gd name="T90" fmla="*/ 1548 w 1661"/>
                <a:gd name="T91" fmla="*/ 1248 h 1659"/>
                <a:gd name="T92" fmla="*/ 1365 w 1661"/>
                <a:gd name="T93" fmla="*/ 1464 h 1659"/>
                <a:gd name="T94" fmla="*/ 1120 w 1661"/>
                <a:gd name="T95" fmla="*/ 1606 h 1659"/>
                <a:gd name="T96" fmla="*/ 830 w 1661"/>
                <a:gd name="T97" fmla="*/ 1659 h 1659"/>
                <a:gd name="T98" fmla="*/ 541 w 1661"/>
                <a:gd name="T99" fmla="*/ 1606 h 1659"/>
                <a:gd name="T100" fmla="*/ 296 w 1661"/>
                <a:gd name="T101" fmla="*/ 1464 h 1659"/>
                <a:gd name="T102" fmla="*/ 113 w 1661"/>
                <a:gd name="T103" fmla="*/ 1248 h 1659"/>
                <a:gd name="T104" fmla="*/ 14 w 1661"/>
                <a:gd name="T105" fmla="*/ 979 h 1659"/>
                <a:gd name="T106" fmla="*/ 14 w 1661"/>
                <a:gd name="T107" fmla="*/ 680 h 1659"/>
                <a:gd name="T108" fmla="*/ 113 w 1661"/>
                <a:gd name="T109" fmla="*/ 411 h 1659"/>
                <a:gd name="T110" fmla="*/ 296 w 1661"/>
                <a:gd name="T111" fmla="*/ 195 h 1659"/>
                <a:gd name="T112" fmla="*/ 541 w 1661"/>
                <a:gd name="T113" fmla="*/ 53 h 1659"/>
                <a:gd name="T114" fmla="*/ 830 w 1661"/>
                <a:gd name="T115" fmla="*/ 0 h 1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1" h="1659">
                  <a:moveTo>
                    <a:pt x="801" y="264"/>
                  </a:moveTo>
                  <a:lnTo>
                    <a:pt x="785" y="265"/>
                  </a:lnTo>
                  <a:lnTo>
                    <a:pt x="773" y="269"/>
                  </a:lnTo>
                  <a:lnTo>
                    <a:pt x="766" y="276"/>
                  </a:lnTo>
                  <a:lnTo>
                    <a:pt x="763" y="287"/>
                  </a:lnTo>
                  <a:lnTo>
                    <a:pt x="762" y="305"/>
                  </a:lnTo>
                  <a:lnTo>
                    <a:pt x="762" y="349"/>
                  </a:lnTo>
                  <a:lnTo>
                    <a:pt x="762" y="365"/>
                  </a:lnTo>
                  <a:lnTo>
                    <a:pt x="760" y="378"/>
                  </a:lnTo>
                  <a:lnTo>
                    <a:pt x="758" y="386"/>
                  </a:lnTo>
                  <a:lnTo>
                    <a:pt x="753" y="392"/>
                  </a:lnTo>
                  <a:lnTo>
                    <a:pt x="746" y="398"/>
                  </a:lnTo>
                  <a:lnTo>
                    <a:pt x="735" y="403"/>
                  </a:lnTo>
                  <a:lnTo>
                    <a:pt x="718" y="409"/>
                  </a:lnTo>
                  <a:lnTo>
                    <a:pt x="686" y="423"/>
                  </a:lnTo>
                  <a:lnTo>
                    <a:pt x="655" y="439"/>
                  </a:lnTo>
                  <a:lnTo>
                    <a:pt x="628" y="458"/>
                  </a:lnTo>
                  <a:lnTo>
                    <a:pt x="605" y="478"/>
                  </a:lnTo>
                  <a:lnTo>
                    <a:pt x="585" y="503"/>
                  </a:lnTo>
                  <a:lnTo>
                    <a:pt x="569" y="530"/>
                  </a:lnTo>
                  <a:lnTo>
                    <a:pt x="557" y="560"/>
                  </a:lnTo>
                  <a:lnTo>
                    <a:pt x="549" y="594"/>
                  </a:lnTo>
                  <a:lnTo>
                    <a:pt x="544" y="629"/>
                  </a:lnTo>
                  <a:lnTo>
                    <a:pt x="544" y="665"/>
                  </a:lnTo>
                  <a:lnTo>
                    <a:pt x="550" y="698"/>
                  </a:lnTo>
                  <a:lnTo>
                    <a:pt x="561" y="728"/>
                  </a:lnTo>
                  <a:lnTo>
                    <a:pt x="575" y="756"/>
                  </a:lnTo>
                  <a:lnTo>
                    <a:pt x="595" y="782"/>
                  </a:lnTo>
                  <a:lnTo>
                    <a:pt x="617" y="805"/>
                  </a:lnTo>
                  <a:lnTo>
                    <a:pt x="642" y="826"/>
                  </a:lnTo>
                  <a:lnTo>
                    <a:pt x="672" y="845"/>
                  </a:lnTo>
                  <a:lnTo>
                    <a:pt x="710" y="866"/>
                  </a:lnTo>
                  <a:lnTo>
                    <a:pt x="751" y="883"/>
                  </a:lnTo>
                  <a:lnTo>
                    <a:pt x="792" y="899"/>
                  </a:lnTo>
                  <a:lnTo>
                    <a:pt x="832" y="917"/>
                  </a:lnTo>
                  <a:lnTo>
                    <a:pt x="862" y="932"/>
                  </a:lnTo>
                  <a:lnTo>
                    <a:pt x="890" y="951"/>
                  </a:lnTo>
                  <a:lnTo>
                    <a:pt x="906" y="967"/>
                  </a:lnTo>
                  <a:lnTo>
                    <a:pt x="917" y="987"/>
                  </a:lnTo>
                  <a:lnTo>
                    <a:pt x="923" y="1007"/>
                  </a:lnTo>
                  <a:lnTo>
                    <a:pt x="923" y="1027"/>
                  </a:lnTo>
                  <a:lnTo>
                    <a:pt x="917" y="1045"/>
                  </a:lnTo>
                  <a:lnTo>
                    <a:pt x="906" y="1063"/>
                  </a:lnTo>
                  <a:lnTo>
                    <a:pt x="891" y="1078"/>
                  </a:lnTo>
                  <a:lnTo>
                    <a:pt x="871" y="1089"/>
                  </a:lnTo>
                  <a:lnTo>
                    <a:pt x="837" y="1101"/>
                  </a:lnTo>
                  <a:lnTo>
                    <a:pt x="804" y="1105"/>
                  </a:lnTo>
                  <a:lnTo>
                    <a:pt x="769" y="1103"/>
                  </a:lnTo>
                  <a:lnTo>
                    <a:pt x="728" y="1096"/>
                  </a:lnTo>
                  <a:lnTo>
                    <a:pt x="688" y="1087"/>
                  </a:lnTo>
                  <a:lnTo>
                    <a:pt x="649" y="1074"/>
                  </a:lnTo>
                  <a:lnTo>
                    <a:pt x="612" y="1057"/>
                  </a:lnTo>
                  <a:lnTo>
                    <a:pt x="599" y="1051"/>
                  </a:lnTo>
                  <a:lnTo>
                    <a:pt x="590" y="1049"/>
                  </a:lnTo>
                  <a:lnTo>
                    <a:pt x="582" y="1050"/>
                  </a:lnTo>
                  <a:lnTo>
                    <a:pt x="575" y="1055"/>
                  </a:lnTo>
                  <a:lnTo>
                    <a:pt x="570" y="1063"/>
                  </a:lnTo>
                  <a:lnTo>
                    <a:pt x="565" y="1077"/>
                  </a:lnTo>
                  <a:lnTo>
                    <a:pt x="553" y="1117"/>
                  </a:lnTo>
                  <a:lnTo>
                    <a:pt x="542" y="1158"/>
                  </a:lnTo>
                  <a:lnTo>
                    <a:pt x="537" y="1175"/>
                  </a:lnTo>
                  <a:lnTo>
                    <a:pt x="537" y="1186"/>
                  </a:lnTo>
                  <a:lnTo>
                    <a:pt x="538" y="1197"/>
                  </a:lnTo>
                  <a:lnTo>
                    <a:pt x="544" y="1205"/>
                  </a:lnTo>
                  <a:lnTo>
                    <a:pt x="555" y="1212"/>
                  </a:lnTo>
                  <a:lnTo>
                    <a:pt x="570" y="1220"/>
                  </a:lnTo>
                  <a:lnTo>
                    <a:pt x="616" y="1239"/>
                  </a:lnTo>
                  <a:lnTo>
                    <a:pt x="662" y="1252"/>
                  </a:lnTo>
                  <a:lnTo>
                    <a:pt x="711" y="1261"/>
                  </a:lnTo>
                  <a:lnTo>
                    <a:pt x="728" y="1263"/>
                  </a:lnTo>
                  <a:lnTo>
                    <a:pt x="738" y="1267"/>
                  </a:lnTo>
                  <a:lnTo>
                    <a:pt x="745" y="1271"/>
                  </a:lnTo>
                  <a:lnTo>
                    <a:pt x="749" y="1280"/>
                  </a:lnTo>
                  <a:lnTo>
                    <a:pt x="751" y="1291"/>
                  </a:lnTo>
                  <a:lnTo>
                    <a:pt x="751" y="1309"/>
                  </a:lnTo>
                  <a:lnTo>
                    <a:pt x="752" y="1336"/>
                  </a:lnTo>
                  <a:lnTo>
                    <a:pt x="752" y="1362"/>
                  </a:lnTo>
                  <a:lnTo>
                    <a:pt x="755" y="1377"/>
                  </a:lnTo>
                  <a:lnTo>
                    <a:pt x="760" y="1388"/>
                  </a:lnTo>
                  <a:lnTo>
                    <a:pt x="771" y="1395"/>
                  </a:lnTo>
                  <a:lnTo>
                    <a:pt x="786" y="1397"/>
                  </a:lnTo>
                  <a:lnTo>
                    <a:pt x="825" y="1398"/>
                  </a:lnTo>
                  <a:lnTo>
                    <a:pt x="865" y="1397"/>
                  </a:lnTo>
                  <a:lnTo>
                    <a:pt x="880" y="1395"/>
                  </a:lnTo>
                  <a:lnTo>
                    <a:pt x="889" y="1388"/>
                  </a:lnTo>
                  <a:lnTo>
                    <a:pt x="896" y="1377"/>
                  </a:lnTo>
                  <a:lnTo>
                    <a:pt x="897" y="1364"/>
                  </a:lnTo>
                  <a:lnTo>
                    <a:pt x="898" y="1326"/>
                  </a:lnTo>
                  <a:lnTo>
                    <a:pt x="897" y="1290"/>
                  </a:lnTo>
                  <a:lnTo>
                    <a:pt x="898" y="1276"/>
                  </a:lnTo>
                  <a:lnTo>
                    <a:pt x="902" y="1266"/>
                  </a:lnTo>
                  <a:lnTo>
                    <a:pt x="908" y="1257"/>
                  </a:lnTo>
                  <a:lnTo>
                    <a:pt x="918" y="1250"/>
                  </a:lnTo>
                  <a:lnTo>
                    <a:pt x="931" y="1246"/>
                  </a:lnTo>
                  <a:lnTo>
                    <a:pt x="971" y="1232"/>
                  </a:lnTo>
                  <a:lnTo>
                    <a:pt x="1007" y="1212"/>
                  </a:lnTo>
                  <a:lnTo>
                    <a:pt x="1041" y="1187"/>
                  </a:lnTo>
                  <a:lnTo>
                    <a:pt x="1070" y="1157"/>
                  </a:lnTo>
                  <a:lnTo>
                    <a:pt x="1091" y="1126"/>
                  </a:lnTo>
                  <a:lnTo>
                    <a:pt x="1108" y="1092"/>
                  </a:lnTo>
                  <a:lnTo>
                    <a:pt x="1119" y="1058"/>
                  </a:lnTo>
                  <a:lnTo>
                    <a:pt x="1125" y="1022"/>
                  </a:lnTo>
                  <a:lnTo>
                    <a:pt x="1125" y="987"/>
                  </a:lnTo>
                  <a:lnTo>
                    <a:pt x="1120" y="952"/>
                  </a:lnTo>
                  <a:lnTo>
                    <a:pt x="1110" y="918"/>
                  </a:lnTo>
                  <a:lnTo>
                    <a:pt x="1096" y="885"/>
                  </a:lnTo>
                  <a:lnTo>
                    <a:pt x="1076" y="854"/>
                  </a:lnTo>
                  <a:lnTo>
                    <a:pt x="1051" y="826"/>
                  </a:lnTo>
                  <a:lnTo>
                    <a:pt x="1022" y="801"/>
                  </a:lnTo>
                  <a:lnTo>
                    <a:pt x="989" y="780"/>
                  </a:lnTo>
                  <a:lnTo>
                    <a:pt x="944" y="757"/>
                  </a:lnTo>
                  <a:lnTo>
                    <a:pt x="897" y="736"/>
                  </a:lnTo>
                  <a:lnTo>
                    <a:pt x="850" y="718"/>
                  </a:lnTo>
                  <a:lnTo>
                    <a:pt x="823" y="705"/>
                  </a:lnTo>
                  <a:lnTo>
                    <a:pt x="798" y="691"/>
                  </a:lnTo>
                  <a:lnTo>
                    <a:pt x="773" y="674"/>
                  </a:lnTo>
                  <a:lnTo>
                    <a:pt x="759" y="660"/>
                  </a:lnTo>
                  <a:lnTo>
                    <a:pt x="750" y="644"/>
                  </a:lnTo>
                  <a:lnTo>
                    <a:pt x="745" y="628"/>
                  </a:lnTo>
                  <a:lnTo>
                    <a:pt x="745" y="610"/>
                  </a:lnTo>
                  <a:lnTo>
                    <a:pt x="750" y="595"/>
                  </a:lnTo>
                  <a:lnTo>
                    <a:pt x="759" y="580"/>
                  </a:lnTo>
                  <a:lnTo>
                    <a:pt x="772" y="567"/>
                  </a:lnTo>
                  <a:lnTo>
                    <a:pt x="790" y="557"/>
                  </a:lnTo>
                  <a:lnTo>
                    <a:pt x="813" y="550"/>
                  </a:lnTo>
                  <a:lnTo>
                    <a:pt x="836" y="546"/>
                  </a:lnTo>
                  <a:lnTo>
                    <a:pt x="882" y="547"/>
                  </a:lnTo>
                  <a:lnTo>
                    <a:pt x="926" y="553"/>
                  </a:lnTo>
                  <a:lnTo>
                    <a:pt x="969" y="565"/>
                  </a:lnTo>
                  <a:lnTo>
                    <a:pt x="1013" y="581"/>
                  </a:lnTo>
                  <a:lnTo>
                    <a:pt x="1027" y="587"/>
                  </a:lnTo>
                  <a:lnTo>
                    <a:pt x="1038" y="588"/>
                  </a:lnTo>
                  <a:lnTo>
                    <a:pt x="1047" y="585"/>
                  </a:lnTo>
                  <a:lnTo>
                    <a:pt x="1052" y="576"/>
                  </a:lnTo>
                  <a:lnTo>
                    <a:pt x="1058" y="561"/>
                  </a:lnTo>
                  <a:lnTo>
                    <a:pt x="1072" y="516"/>
                  </a:lnTo>
                  <a:lnTo>
                    <a:pt x="1086" y="469"/>
                  </a:lnTo>
                  <a:lnTo>
                    <a:pt x="1089" y="455"/>
                  </a:lnTo>
                  <a:lnTo>
                    <a:pt x="1085" y="444"/>
                  </a:lnTo>
                  <a:lnTo>
                    <a:pt x="1078" y="433"/>
                  </a:lnTo>
                  <a:lnTo>
                    <a:pt x="1065" y="426"/>
                  </a:lnTo>
                  <a:lnTo>
                    <a:pt x="1029" y="412"/>
                  </a:lnTo>
                  <a:lnTo>
                    <a:pt x="993" y="400"/>
                  </a:lnTo>
                  <a:lnTo>
                    <a:pt x="954" y="393"/>
                  </a:lnTo>
                  <a:lnTo>
                    <a:pt x="936" y="390"/>
                  </a:lnTo>
                  <a:lnTo>
                    <a:pt x="923" y="388"/>
                  </a:lnTo>
                  <a:lnTo>
                    <a:pt x="913" y="383"/>
                  </a:lnTo>
                  <a:lnTo>
                    <a:pt x="908" y="377"/>
                  </a:lnTo>
                  <a:lnTo>
                    <a:pt x="905" y="368"/>
                  </a:lnTo>
                  <a:lnTo>
                    <a:pt x="904" y="354"/>
                  </a:lnTo>
                  <a:lnTo>
                    <a:pt x="904" y="335"/>
                  </a:lnTo>
                  <a:lnTo>
                    <a:pt x="904" y="308"/>
                  </a:lnTo>
                  <a:lnTo>
                    <a:pt x="903" y="290"/>
                  </a:lnTo>
                  <a:lnTo>
                    <a:pt x="898" y="277"/>
                  </a:lnTo>
                  <a:lnTo>
                    <a:pt x="891" y="269"/>
                  </a:lnTo>
                  <a:lnTo>
                    <a:pt x="878" y="265"/>
                  </a:lnTo>
                  <a:lnTo>
                    <a:pt x="858" y="264"/>
                  </a:lnTo>
                  <a:lnTo>
                    <a:pt x="833" y="264"/>
                  </a:lnTo>
                  <a:lnTo>
                    <a:pt x="801" y="264"/>
                  </a:lnTo>
                  <a:close/>
                  <a:moveTo>
                    <a:pt x="830" y="0"/>
                  </a:moveTo>
                  <a:lnTo>
                    <a:pt x="906" y="4"/>
                  </a:lnTo>
                  <a:lnTo>
                    <a:pt x="980" y="13"/>
                  </a:lnTo>
                  <a:lnTo>
                    <a:pt x="1051" y="30"/>
                  </a:lnTo>
                  <a:lnTo>
                    <a:pt x="1120" y="53"/>
                  </a:lnTo>
                  <a:lnTo>
                    <a:pt x="1187" y="80"/>
                  </a:lnTo>
                  <a:lnTo>
                    <a:pt x="1250" y="114"/>
                  </a:lnTo>
                  <a:lnTo>
                    <a:pt x="1309" y="152"/>
                  </a:lnTo>
                  <a:lnTo>
                    <a:pt x="1365" y="195"/>
                  </a:lnTo>
                  <a:lnTo>
                    <a:pt x="1418" y="243"/>
                  </a:lnTo>
                  <a:lnTo>
                    <a:pt x="1466" y="295"/>
                  </a:lnTo>
                  <a:lnTo>
                    <a:pt x="1509" y="351"/>
                  </a:lnTo>
                  <a:lnTo>
                    <a:pt x="1548" y="411"/>
                  </a:lnTo>
                  <a:lnTo>
                    <a:pt x="1581" y="474"/>
                  </a:lnTo>
                  <a:lnTo>
                    <a:pt x="1609" y="540"/>
                  </a:lnTo>
                  <a:lnTo>
                    <a:pt x="1632" y="609"/>
                  </a:lnTo>
                  <a:lnTo>
                    <a:pt x="1648" y="680"/>
                  </a:lnTo>
                  <a:lnTo>
                    <a:pt x="1657" y="754"/>
                  </a:lnTo>
                  <a:lnTo>
                    <a:pt x="1661" y="829"/>
                  </a:lnTo>
                  <a:lnTo>
                    <a:pt x="1657" y="905"/>
                  </a:lnTo>
                  <a:lnTo>
                    <a:pt x="1648" y="979"/>
                  </a:lnTo>
                  <a:lnTo>
                    <a:pt x="1632" y="1050"/>
                  </a:lnTo>
                  <a:lnTo>
                    <a:pt x="1609" y="1119"/>
                  </a:lnTo>
                  <a:lnTo>
                    <a:pt x="1581" y="1185"/>
                  </a:lnTo>
                  <a:lnTo>
                    <a:pt x="1548" y="1248"/>
                  </a:lnTo>
                  <a:lnTo>
                    <a:pt x="1509" y="1308"/>
                  </a:lnTo>
                  <a:lnTo>
                    <a:pt x="1466" y="1364"/>
                  </a:lnTo>
                  <a:lnTo>
                    <a:pt x="1418" y="1416"/>
                  </a:lnTo>
                  <a:lnTo>
                    <a:pt x="1365" y="1464"/>
                  </a:lnTo>
                  <a:lnTo>
                    <a:pt x="1309" y="1507"/>
                  </a:lnTo>
                  <a:lnTo>
                    <a:pt x="1250" y="1545"/>
                  </a:lnTo>
                  <a:lnTo>
                    <a:pt x="1187" y="1578"/>
                  </a:lnTo>
                  <a:lnTo>
                    <a:pt x="1120" y="1606"/>
                  </a:lnTo>
                  <a:lnTo>
                    <a:pt x="1051" y="1628"/>
                  </a:lnTo>
                  <a:lnTo>
                    <a:pt x="980" y="1645"/>
                  </a:lnTo>
                  <a:lnTo>
                    <a:pt x="906" y="1655"/>
                  </a:lnTo>
                  <a:lnTo>
                    <a:pt x="830" y="1659"/>
                  </a:lnTo>
                  <a:lnTo>
                    <a:pt x="756" y="1655"/>
                  </a:lnTo>
                  <a:lnTo>
                    <a:pt x="682" y="1645"/>
                  </a:lnTo>
                  <a:lnTo>
                    <a:pt x="610" y="1628"/>
                  </a:lnTo>
                  <a:lnTo>
                    <a:pt x="541" y="1606"/>
                  </a:lnTo>
                  <a:lnTo>
                    <a:pt x="475" y="1578"/>
                  </a:lnTo>
                  <a:lnTo>
                    <a:pt x="411" y="1545"/>
                  </a:lnTo>
                  <a:lnTo>
                    <a:pt x="352" y="1507"/>
                  </a:lnTo>
                  <a:lnTo>
                    <a:pt x="296" y="1464"/>
                  </a:lnTo>
                  <a:lnTo>
                    <a:pt x="244" y="1416"/>
                  </a:lnTo>
                  <a:lnTo>
                    <a:pt x="196" y="1364"/>
                  </a:lnTo>
                  <a:lnTo>
                    <a:pt x="152" y="1308"/>
                  </a:lnTo>
                  <a:lnTo>
                    <a:pt x="113" y="1248"/>
                  </a:lnTo>
                  <a:lnTo>
                    <a:pt x="81" y="1185"/>
                  </a:lnTo>
                  <a:lnTo>
                    <a:pt x="53" y="1119"/>
                  </a:lnTo>
                  <a:lnTo>
                    <a:pt x="30" y="1050"/>
                  </a:lnTo>
                  <a:lnTo>
                    <a:pt x="14" y="979"/>
                  </a:lnTo>
                  <a:lnTo>
                    <a:pt x="4" y="905"/>
                  </a:lnTo>
                  <a:lnTo>
                    <a:pt x="0" y="829"/>
                  </a:lnTo>
                  <a:lnTo>
                    <a:pt x="4" y="754"/>
                  </a:lnTo>
                  <a:lnTo>
                    <a:pt x="14" y="680"/>
                  </a:lnTo>
                  <a:lnTo>
                    <a:pt x="30" y="609"/>
                  </a:lnTo>
                  <a:lnTo>
                    <a:pt x="53" y="540"/>
                  </a:lnTo>
                  <a:lnTo>
                    <a:pt x="81" y="474"/>
                  </a:lnTo>
                  <a:lnTo>
                    <a:pt x="113" y="411"/>
                  </a:lnTo>
                  <a:lnTo>
                    <a:pt x="152" y="351"/>
                  </a:lnTo>
                  <a:lnTo>
                    <a:pt x="196" y="295"/>
                  </a:lnTo>
                  <a:lnTo>
                    <a:pt x="244" y="243"/>
                  </a:lnTo>
                  <a:lnTo>
                    <a:pt x="296" y="195"/>
                  </a:lnTo>
                  <a:lnTo>
                    <a:pt x="352" y="152"/>
                  </a:lnTo>
                  <a:lnTo>
                    <a:pt x="411" y="114"/>
                  </a:lnTo>
                  <a:lnTo>
                    <a:pt x="475" y="80"/>
                  </a:lnTo>
                  <a:lnTo>
                    <a:pt x="541" y="53"/>
                  </a:lnTo>
                  <a:lnTo>
                    <a:pt x="610" y="30"/>
                  </a:lnTo>
                  <a:lnTo>
                    <a:pt x="682" y="13"/>
                  </a:lnTo>
                  <a:lnTo>
                    <a:pt x="756" y="4"/>
                  </a:lnTo>
                  <a:lnTo>
                    <a:pt x="8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68" name="Group 98">
            <a:extLst>
              <a:ext uri="{FF2B5EF4-FFF2-40B4-BE49-F238E27FC236}">
                <a16:creationId xmlns:a16="http://schemas.microsoft.com/office/drawing/2014/main" id="{C2149CDA-EA5A-3841-ACDB-B8A1AA1D0E6A}"/>
              </a:ext>
            </a:extLst>
          </p:cNvPr>
          <p:cNvGrpSpPr>
            <a:grpSpLocks noChangeAspect="1"/>
          </p:cNvGrpSpPr>
          <p:nvPr/>
        </p:nvGrpSpPr>
        <p:grpSpPr bwMode="auto">
          <a:xfrm>
            <a:off x="3436539" y="7238275"/>
            <a:ext cx="353568" cy="329369"/>
            <a:chOff x="6894" y="3419"/>
            <a:chExt cx="263" cy="245"/>
          </a:xfrm>
          <a:solidFill>
            <a:schemeClr val="bg1"/>
          </a:solidFill>
        </p:grpSpPr>
        <p:sp>
          <p:nvSpPr>
            <p:cNvPr id="69" name="Freeform 100">
              <a:extLst>
                <a:ext uri="{FF2B5EF4-FFF2-40B4-BE49-F238E27FC236}">
                  <a16:creationId xmlns:a16="http://schemas.microsoft.com/office/drawing/2014/main" id="{8602E2A7-2D68-504B-8F62-6F95BDD54D5F}"/>
                </a:ext>
              </a:extLst>
            </p:cNvPr>
            <p:cNvSpPr>
              <a:spLocks/>
            </p:cNvSpPr>
            <p:nvPr/>
          </p:nvSpPr>
          <p:spPr bwMode="auto">
            <a:xfrm>
              <a:off x="6894" y="3566"/>
              <a:ext cx="171" cy="98"/>
            </a:xfrm>
            <a:custGeom>
              <a:avLst/>
              <a:gdLst>
                <a:gd name="T0" fmla="*/ 1157 w 2221"/>
                <a:gd name="T1" fmla="*/ 823 h 1277"/>
                <a:gd name="T2" fmla="*/ 1309 w 2221"/>
                <a:gd name="T3" fmla="*/ 604 h 1277"/>
                <a:gd name="T4" fmla="*/ 1257 w 2221"/>
                <a:gd name="T5" fmla="*/ 524 h 1277"/>
                <a:gd name="T6" fmla="*/ 1222 w 2221"/>
                <a:gd name="T7" fmla="*/ 456 h 1277"/>
                <a:gd name="T8" fmla="*/ 1203 w 2221"/>
                <a:gd name="T9" fmla="*/ 398 h 1277"/>
                <a:gd name="T10" fmla="*/ 1197 w 2221"/>
                <a:gd name="T11" fmla="*/ 350 h 1277"/>
                <a:gd name="T12" fmla="*/ 1202 w 2221"/>
                <a:gd name="T13" fmla="*/ 312 h 1277"/>
                <a:gd name="T14" fmla="*/ 1215 w 2221"/>
                <a:gd name="T15" fmla="*/ 281 h 1277"/>
                <a:gd name="T16" fmla="*/ 1236 w 2221"/>
                <a:gd name="T17" fmla="*/ 257 h 1277"/>
                <a:gd name="T18" fmla="*/ 1261 w 2221"/>
                <a:gd name="T19" fmla="*/ 240 h 1277"/>
                <a:gd name="T20" fmla="*/ 1289 w 2221"/>
                <a:gd name="T21" fmla="*/ 228 h 1277"/>
                <a:gd name="T22" fmla="*/ 1317 w 2221"/>
                <a:gd name="T23" fmla="*/ 220 h 1277"/>
                <a:gd name="T24" fmla="*/ 1343 w 2221"/>
                <a:gd name="T25" fmla="*/ 216 h 1277"/>
                <a:gd name="T26" fmla="*/ 1364 w 2221"/>
                <a:gd name="T27" fmla="*/ 213 h 1277"/>
                <a:gd name="T28" fmla="*/ 1379 w 2221"/>
                <a:gd name="T29" fmla="*/ 212 h 1277"/>
                <a:gd name="T30" fmla="*/ 1389 w 2221"/>
                <a:gd name="T31" fmla="*/ 212 h 1277"/>
                <a:gd name="T32" fmla="*/ 1408 w 2221"/>
                <a:gd name="T33" fmla="*/ 213 h 1277"/>
                <a:gd name="T34" fmla="*/ 1432 w 2221"/>
                <a:gd name="T35" fmla="*/ 217 h 1277"/>
                <a:gd name="T36" fmla="*/ 1459 w 2221"/>
                <a:gd name="T37" fmla="*/ 223 h 1277"/>
                <a:gd name="T38" fmla="*/ 1487 w 2221"/>
                <a:gd name="T39" fmla="*/ 233 h 1277"/>
                <a:gd name="T40" fmla="*/ 1514 w 2221"/>
                <a:gd name="T41" fmla="*/ 248 h 1277"/>
                <a:gd name="T42" fmla="*/ 1536 w 2221"/>
                <a:gd name="T43" fmla="*/ 268 h 1277"/>
                <a:gd name="T44" fmla="*/ 1554 w 2221"/>
                <a:gd name="T45" fmla="*/ 295 h 1277"/>
                <a:gd name="T46" fmla="*/ 1564 w 2221"/>
                <a:gd name="T47" fmla="*/ 330 h 1277"/>
                <a:gd name="T48" fmla="*/ 1563 w 2221"/>
                <a:gd name="T49" fmla="*/ 373 h 1277"/>
                <a:gd name="T50" fmla="*/ 1551 w 2221"/>
                <a:gd name="T51" fmla="*/ 426 h 1277"/>
                <a:gd name="T52" fmla="*/ 1524 w 2221"/>
                <a:gd name="T53" fmla="*/ 489 h 1277"/>
                <a:gd name="T54" fmla="*/ 1482 w 2221"/>
                <a:gd name="T55" fmla="*/ 562 h 1277"/>
                <a:gd name="T56" fmla="*/ 1570 w 2221"/>
                <a:gd name="T57" fmla="*/ 935 h 1277"/>
                <a:gd name="T58" fmla="*/ 1865 w 2221"/>
                <a:gd name="T59" fmla="*/ 0 h 1277"/>
                <a:gd name="T60" fmla="*/ 1874 w 2221"/>
                <a:gd name="T61" fmla="*/ 6 h 1277"/>
                <a:gd name="T62" fmla="*/ 1902 w 2221"/>
                <a:gd name="T63" fmla="*/ 24 h 1277"/>
                <a:gd name="T64" fmla="*/ 1949 w 2221"/>
                <a:gd name="T65" fmla="*/ 50 h 1277"/>
                <a:gd name="T66" fmla="*/ 2011 w 2221"/>
                <a:gd name="T67" fmla="*/ 84 h 1277"/>
                <a:gd name="T68" fmla="*/ 2090 w 2221"/>
                <a:gd name="T69" fmla="*/ 124 h 1277"/>
                <a:gd name="T70" fmla="*/ 2184 w 2221"/>
                <a:gd name="T71" fmla="*/ 169 h 1277"/>
                <a:gd name="T72" fmla="*/ 2183 w 2221"/>
                <a:gd name="T73" fmla="*/ 209 h 1277"/>
                <a:gd name="T74" fmla="*/ 2185 w 2221"/>
                <a:gd name="T75" fmla="*/ 1177 h 1277"/>
                <a:gd name="T76" fmla="*/ 2205 w 2221"/>
                <a:gd name="T77" fmla="*/ 1246 h 1277"/>
                <a:gd name="T78" fmla="*/ 0 w 2221"/>
                <a:gd name="T79" fmla="*/ 1277 h 1277"/>
                <a:gd name="T80" fmla="*/ 2 w 2221"/>
                <a:gd name="T81" fmla="*/ 1119 h 1277"/>
                <a:gd name="T82" fmla="*/ 4 w 2221"/>
                <a:gd name="T83" fmla="*/ 976 h 1277"/>
                <a:gd name="T84" fmla="*/ 9 w 2221"/>
                <a:gd name="T85" fmla="*/ 848 h 1277"/>
                <a:gd name="T86" fmla="*/ 19 w 2221"/>
                <a:gd name="T87" fmla="*/ 732 h 1277"/>
                <a:gd name="T88" fmla="*/ 36 w 2221"/>
                <a:gd name="T89" fmla="*/ 629 h 1277"/>
                <a:gd name="T90" fmla="*/ 62 w 2221"/>
                <a:gd name="T91" fmla="*/ 536 h 1277"/>
                <a:gd name="T92" fmla="*/ 100 w 2221"/>
                <a:gd name="T93" fmla="*/ 457 h 1277"/>
                <a:gd name="T94" fmla="*/ 152 w 2221"/>
                <a:gd name="T95" fmla="*/ 388 h 1277"/>
                <a:gd name="T96" fmla="*/ 220 w 2221"/>
                <a:gd name="T97" fmla="*/ 329 h 1277"/>
                <a:gd name="T98" fmla="*/ 306 w 2221"/>
                <a:gd name="T99" fmla="*/ 282 h 1277"/>
                <a:gd name="T100" fmla="*/ 419 w 2221"/>
                <a:gd name="T101" fmla="*/ 237 h 1277"/>
                <a:gd name="T102" fmla="*/ 531 w 2221"/>
                <a:gd name="T103" fmla="*/ 190 h 1277"/>
                <a:gd name="T104" fmla="*/ 631 w 2221"/>
                <a:gd name="T105" fmla="*/ 143 h 1277"/>
                <a:gd name="T106" fmla="*/ 717 w 2221"/>
                <a:gd name="T107" fmla="*/ 102 h 1277"/>
                <a:gd name="T108" fmla="*/ 786 w 2221"/>
                <a:gd name="T109" fmla="*/ 64 h 1277"/>
                <a:gd name="T110" fmla="*/ 839 w 2221"/>
                <a:gd name="T111" fmla="*/ 35 h 1277"/>
                <a:gd name="T112" fmla="*/ 875 w 2221"/>
                <a:gd name="T113" fmla="*/ 14 h 1277"/>
                <a:gd name="T114" fmla="*/ 894 w 2221"/>
                <a:gd name="T115" fmla="*/ 2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21" h="1277">
                  <a:moveTo>
                    <a:pt x="896" y="0"/>
                  </a:moveTo>
                  <a:lnTo>
                    <a:pt x="1157" y="823"/>
                  </a:lnTo>
                  <a:lnTo>
                    <a:pt x="1193" y="935"/>
                  </a:lnTo>
                  <a:lnTo>
                    <a:pt x="1309" y="604"/>
                  </a:lnTo>
                  <a:lnTo>
                    <a:pt x="1281" y="562"/>
                  </a:lnTo>
                  <a:lnTo>
                    <a:pt x="1257" y="524"/>
                  </a:lnTo>
                  <a:lnTo>
                    <a:pt x="1237" y="489"/>
                  </a:lnTo>
                  <a:lnTo>
                    <a:pt x="1222" y="456"/>
                  </a:lnTo>
                  <a:lnTo>
                    <a:pt x="1210" y="426"/>
                  </a:lnTo>
                  <a:lnTo>
                    <a:pt x="1203" y="398"/>
                  </a:lnTo>
                  <a:lnTo>
                    <a:pt x="1198" y="373"/>
                  </a:lnTo>
                  <a:lnTo>
                    <a:pt x="1197" y="350"/>
                  </a:lnTo>
                  <a:lnTo>
                    <a:pt x="1198" y="330"/>
                  </a:lnTo>
                  <a:lnTo>
                    <a:pt x="1202" y="312"/>
                  </a:lnTo>
                  <a:lnTo>
                    <a:pt x="1207" y="295"/>
                  </a:lnTo>
                  <a:lnTo>
                    <a:pt x="1215" y="281"/>
                  </a:lnTo>
                  <a:lnTo>
                    <a:pt x="1225" y="268"/>
                  </a:lnTo>
                  <a:lnTo>
                    <a:pt x="1236" y="257"/>
                  </a:lnTo>
                  <a:lnTo>
                    <a:pt x="1248" y="248"/>
                  </a:lnTo>
                  <a:lnTo>
                    <a:pt x="1261" y="240"/>
                  </a:lnTo>
                  <a:lnTo>
                    <a:pt x="1274" y="233"/>
                  </a:lnTo>
                  <a:lnTo>
                    <a:pt x="1289" y="228"/>
                  </a:lnTo>
                  <a:lnTo>
                    <a:pt x="1302" y="223"/>
                  </a:lnTo>
                  <a:lnTo>
                    <a:pt x="1317" y="220"/>
                  </a:lnTo>
                  <a:lnTo>
                    <a:pt x="1329" y="217"/>
                  </a:lnTo>
                  <a:lnTo>
                    <a:pt x="1343" y="216"/>
                  </a:lnTo>
                  <a:lnTo>
                    <a:pt x="1354" y="213"/>
                  </a:lnTo>
                  <a:lnTo>
                    <a:pt x="1364" y="213"/>
                  </a:lnTo>
                  <a:lnTo>
                    <a:pt x="1373" y="212"/>
                  </a:lnTo>
                  <a:lnTo>
                    <a:pt x="1379" y="212"/>
                  </a:lnTo>
                  <a:lnTo>
                    <a:pt x="1382" y="212"/>
                  </a:lnTo>
                  <a:lnTo>
                    <a:pt x="1389" y="212"/>
                  </a:lnTo>
                  <a:lnTo>
                    <a:pt x="1398" y="213"/>
                  </a:lnTo>
                  <a:lnTo>
                    <a:pt x="1408" y="213"/>
                  </a:lnTo>
                  <a:lnTo>
                    <a:pt x="1419" y="216"/>
                  </a:lnTo>
                  <a:lnTo>
                    <a:pt x="1432" y="217"/>
                  </a:lnTo>
                  <a:lnTo>
                    <a:pt x="1445" y="220"/>
                  </a:lnTo>
                  <a:lnTo>
                    <a:pt x="1459" y="223"/>
                  </a:lnTo>
                  <a:lnTo>
                    <a:pt x="1473" y="228"/>
                  </a:lnTo>
                  <a:lnTo>
                    <a:pt x="1487" y="233"/>
                  </a:lnTo>
                  <a:lnTo>
                    <a:pt x="1500" y="240"/>
                  </a:lnTo>
                  <a:lnTo>
                    <a:pt x="1514" y="248"/>
                  </a:lnTo>
                  <a:lnTo>
                    <a:pt x="1526" y="257"/>
                  </a:lnTo>
                  <a:lnTo>
                    <a:pt x="1536" y="268"/>
                  </a:lnTo>
                  <a:lnTo>
                    <a:pt x="1547" y="281"/>
                  </a:lnTo>
                  <a:lnTo>
                    <a:pt x="1554" y="295"/>
                  </a:lnTo>
                  <a:lnTo>
                    <a:pt x="1560" y="312"/>
                  </a:lnTo>
                  <a:lnTo>
                    <a:pt x="1564" y="330"/>
                  </a:lnTo>
                  <a:lnTo>
                    <a:pt x="1565" y="350"/>
                  </a:lnTo>
                  <a:lnTo>
                    <a:pt x="1563" y="373"/>
                  </a:lnTo>
                  <a:lnTo>
                    <a:pt x="1559" y="398"/>
                  </a:lnTo>
                  <a:lnTo>
                    <a:pt x="1551" y="426"/>
                  </a:lnTo>
                  <a:lnTo>
                    <a:pt x="1540" y="456"/>
                  </a:lnTo>
                  <a:lnTo>
                    <a:pt x="1524" y="489"/>
                  </a:lnTo>
                  <a:lnTo>
                    <a:pt x="1505" y="524"/>
                  </a:lnTo>
                  <a:lnTo>
                    <a:pt x="1482" y="562"/>
                  </a:lnTo>
                  <a:lnTo>
                    <a:pt x="1453" y="604"/>
                  </a:lnTo>
                  <a:lnTo>
                    <a:pt x="1570" y="935"/>
                  </a:lnTo>
                  <a:lnTo>
                    <a:pt x="1605" y="823"/>
                  </a:lnTo>
                  <a:lnTo>
                    <a:pt x="1865" y="0"/>
                  </a:lnTo>
                  <a:lnTo>
                    <a:pt x="1867" y="2"/>
                  </a:lnTo>
                  <a:lnTo>
                    <a:pt x="1874" y="6"/>
                  </a:lnTo>
                  <a:lnTo>
                    <a:pt x="1887" y="14"/>
                  </a:lnTo>
                  <a:lnTo>
                    <a:pt x="1902" y="24"/>
                  </a:lnTo>
                  <a:lnTo>
                    <a:pt x="1923" y="35"/>
                  </a:lnTo>
                  <a:lnTo>
                    <a:pt x="1949" y="50"/>
                  </a:lnTo>
                  <a:lnTo>
                    <a:pt x="1978" y="66"/>
                  </a:lnTo>
                  <a:lnTo>
                    <a:pt x="2011" y="84"/>
                  </a:lnTo>
                  <a:lnTo>
                    <a:pt x="2048" y="104"/>
                  </a:lnTo>
                  <a:lnTo>
                    <a:pt x="2090" y="124"/>
                  </a:lnTo>
                  <a:lnTo>
                    <a:pt x="2135" y="146"/>
                  </a:lnTo>
                  <a:lnTo>
                    <a:pt x="2184" y="169"/>
                  </a:lnTo>
                  <a:lnTo>
                    <a:pt x="2181" y="209"/>
                  </a:lnTo>
                  <a:lnTo>
                    <a:pt x="2183" y="209"/>
                  </a:lnTo>
                  <a:lnTo>
                    <a:pt x="2183" y="1140"/>
                  </a:lnTo>
                  <a:lnTo>
                    <a:pt x="2185" y="1177"/>
                  </a:lnTo>
                  <a:lnTo>
                    <a:pt x="2192" y="1212"/>
                  </a:lnTo>
                  <a:lnTo>
                    <a:pt x="2205" y="1246"/>
                  </a:lnTo>
                  <a:lnTo>
                    <a:pt x="2221" y="1277"/>
                  </a:lnTo>
                  <a:lnTo>
                    <a:pt x="0" y="1277"/>
                  </a:lnTo>
                  <a:lnTo>
                    <a:pt x="1" y="1196"/>
                  </a:lnTo>
                  <a:lnTo>
                    <a:pt x="2" y="1119"/>
                  </a:lnTo>
                  <a:lnTo>
                    <a:pt x="3" y="1047"/>
                  </a:lnTo>
                  <a:lnTo>
                    <a:pt x="4" y="976"/>
                  </a:lnTo>
                  <a:lnTo>
                    <a:pt x="6" y="910"/>
                  </a:lnTo>
                  <a:lnTo>
                    <a:pt x="9" y="848"/>
                  </a:lnTo>
                  <a:lnTo>
                    <a:pt x="13" y="788"/>
                  </a:lnTo>
                  <a:lnTo>
                    <a:pt x="19" y="732"/>
                  </a:lnTo>
                  <a:lnTo>
                    <a:pt x="27" y="678"/>
                  </a:lnTo>
                  <a:lnTo>
                    <a:pt x="36" y="629"/>
                  </a:lnTo>
                  <a:lnTo>
                    <a:pt x="48" y="581"/>
                  </a:lnTo>
                  <a:lnTo>
                    <a:pt x="62" y="536"/>
                  </a:lnTo>
                  <a:lnTo>
                    <a:pt x="80" y="495"/>
                  </a:lnTo>
                  <a:lnTo>
                    <a:pt x="100" y="457"/>
                  </a:lnTo>
                  <a:lnTo>
                    <a:pt x="124" y="422"/>
                  </a:lnTo>
                  <a:lnTo>
                    <a:pt x="152" y="388"/>
                  </a:lnTo>
                  <a:lnTo>
                    <a:pt x="184" y="357"/>
                  </a:lnTo>
                  <a:lnTo>
                    <a:pt x="220" y="329"/>
                  </a:lnTo>
                  <a:lnTo>
                    <a:pt x="261" y="305"/>
                  </a:lnTo>
                  <a:lnTo>
                    <a:pt x="306" y="282"/>
                  </a:lnTo>
                  <a:lnTo>
                    <a:pt x="356" y="261"/>
                  </a:lnTo>
                  <a:lnTo>
                    <a:pt x="419" y="237"/>
                  </a:lnTo>
                  <a:lnTo>
                    <a:pt x="477" y="213"/>
                  </a:lnTo>
                  <a:lnTo>
                    <a:pt x="531" y="190"/>
                  </a:lnTo>
                  <a:lnTo>
                    <a:pt x="583" y="166"/>
                  </a:lnTo>
                  <a:lnTo>
                    <a:pt x="631" y="143"/>
                  </a:lnTo>
                  <a:lnTo>
                    <a:pt x="676" y="122"/>
                  </a:lnTo>
                  <a:lnTo>
                    <a:pt x="717" y="102"/>
                  </a:lnTo>
                  <a:lnTo>
                    <a:pt x="753" y="82"/>
                  </a:lnTo>
                  <a:lnTo>
                    <a:pt x="786" y="64"/>
                  </a:lnTo>
                  <a:lnTo>
                    <a:pt x="814" y="49"/>
                  </a:lnTo>
                  <a:lnTo>
                    <a:pt x="839" y="35"/>
                  </a:lnTo>
                  <a:lnTo>
                    <a:pt x="860" y="23"/>
                  </a:lnTo>
                  <a:lnTo>
                    <a:pt x="875" y="14"/>
                  </a:lnTo>
                  <a:lnTo>
                    <a:pt x="887" y="6"/>
                  </a:lnTo>
                  <a:lnTo>
                    <a:pt x="894" y="2"/>
                  </a:lnTo>
                  <a:lnTo>
                    <a:pt x="8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101">
              <a:extLst>
                <a:ext uri="{FF2B5EF4-FFF2-40B4-BE49-F238E27FC236}">
                  <a16:creationId xmlns:a16="http://schemas.microsoft.com/office/drawing/2014/main" id="{50319D01-1992-1F4E-9897-0AAF0170AA94}"/>
                </a:ext>
              </a:extLst>
            </p:cNvPr>
            <p:cNvSpPr>
              <a:spLocks noEditPoints="1"/>
            </p:cNvSpPr>
            <p:nvPr/>
          </p:nvSpPr>
          <p:spPr bwMode="auto">
            <a:xfrm>
              <a:off x="7071" y="3544"/>
              <a:ext cx="86" cy="120"/>
            </a:xfrm>
            <a:custGeom>
              <a:avLst/>
              <a:gdLst>
                <a:gd name="T0" fmla="*/ 820 w 1112"/>
                <a:gd name="T1" fmla="*/ 120 h 1570"/>
                <a:gd name="T2" fmla="*/ 693 w 1112"/>
                <a:gd name="T3" fmla="*/ 152 h 1570"/>
                <a:gd name="T4" fmla="*/ 639 w 1112"/>
                <a:gd name="T5" fmla="*/ 173 h 1570"/>
                <a:gd name="T6" fmla="*/ 699 w 1112"/>
                <a:gd name="T7" fmla="*/ 310 h 1570"/>
                <a:gd name="T8" fmla="*/ 534 w 1112"/>
                <a:gd name="T9" fmla="*/ 357 h 1570"/>
                <a:gd name="T10" fmla="*/ 485 w 1112"/>
                <a:gd name="T11" fmla="*/ 320 h 1570"/>
                <a:gd name="T12" fmla="*/ 417 w 1112"/>
                <a:gd name="T13" fmla="*/ 315 h 1570"/>
                <a:gd name="T14" fmla="*/ 355 w 1112"/>
                <a:gd name="T15" fmla="*/ 354 h 1570"/>
                <a:gd name="T16" fmla="*/ 330 w 1112"/>
                <a:gd name="T17" fmla="*/ 426 h 1570"/>
                <a:gd name="T18" fmla="*/ 355 w 1112"/>
                <a:gd name="T19" fmla="*/ 496 h 1570"/>
                <a:gd name="T20" fmla="*/ 418 w 1112"/>
                <a:gd name="T21" fmla="*/ 535 h 1570"/>
                <a:gd name="T22" fmla="*/ 493 w 1112"/>
                <a:gd name="T23" fmla="*/ 526 h 1570"/>
                <a:gd name="T24" fmla="*/ 545 w 1112"/>
                <a:gd name="T25" fmla="*/ 474 h 1570"/>
                <a:gd name="T26" fmla="*/ 556 w 1112"/>
                <a:gd name="T27" fmla="*/ 423 h 1570"/>
                <a:gd name="T28" fmla="*/ 598 w 1112"/>
                <a:gd name="T29" fmla="*/ 410 h 1570"/>
                <a:gd name="T30" fmla="*/ 731 w 1112"/>
                <a:gd name="T31" fmla="*/ 368 h 1570"/>
                <a:gd name="T32" fmla="*/ 859 w 1112"/>
                <a:gd name="T33" fmla="*/ 302 h 1570"/>
                <a:gd name="T34" fmla="*/ 944 w 1112"/>
                <a:gd name="T35" fmla="*/ 235 h 1570"/>
                <a:gd name="T36" fmla="*/ 989 w 1112"/>
                <a:gd name="T37" fmla="*/ 178 h 1570"/>
                <a:gd name="T38" fmla="*/ 996 w 1112"/>
                <a:gd name="T39" fmla="*/ 142 h 1570"/>
                <a:gd name="T40" fmla="*/ 978 w 1112"/>
                <a:gd name="T41" fmla="*/ 126 h 1570"/>
                <a:gd name="T42" fmla="*/ 925 w 1112"/>
                <a:gd name="T43" fmla="*/ 115 h 1570"/>
                <a:gd name="T44" fmla="*/ 896 w 1112"/>
                <a:gd name="T45" fmla="*/ 0 h 1570"/>
                <a:gd name="T46" fmla="*/ 968 w 1112"/>
                <a:gd name="T47" fmla="*/ 6 h 1570"/>
                <a:gd name="T48" fmla="*/ 1039 w 1112"/>
                <a:gd name="T49" fmla="*/ 31 h 1570"/>
                <a:gd name="T50" fmla="*/ 1081 w 1112"/>
                <a:gd name="T51" fmla="*/ 65 h 1570"/>
                <a:gd name="T52" fmla="*/ 1102 w 1112"/>
                <a:gd name="T53" fmla="*/ 100 h 1570"/>
                <a:gd name="T54" fmla="*/ 1112 w 1112"/>
                <a:gd name="T55" fmla="*/ 143 h 1570"/>
                <a:gd name="T56" fmla="*/ 1102 w 1112"/>
                <a:gd name="T57" fmla="*/ 205 h 1570"/>
                <a:gd name="T58" fmla="*/ 1056 w 1112"/>
                <a:gd name="T59" fmla="*/ 284 h 1570"/>
                <a:gd name="T60" fmla="*/ 960 w 1112"/>
                <a:gd name="T61" fmla="*/ 372 h 1570"/>
                <a:gd name="T62" fmla="*/ 885 w 1112"/>
                <a:gd name="T63" fmla="*/ 450 h 1570"/>
                <a:gd name="T64" fmla="*/ 892 w 1112"/>
                <a:gd name="T65" fmla="*/ 1434 h 1570"/>
                <a:gd name="T66" fmla="*/ 869 w 1112"/>
                <a:gd name="T67" fmla="*/ 1511 h 1570"/>
                <a:gd name="T68" fmla="*/ 809 w 1112"/>
                <a:gd name="T69" fmla="*/ 1559 h 1570"/>
                <a:gd name="T70" fmla="*/ 137 w 1112"/>
                <a:gd name="T71" fmla="*/ 1570 h 1570"/>
                <a:gd name="T72" fmla="*/ 60 w 1112"/>
                <a:gd name="T73" fmla="*/ 1547 h 1570"/>
                <a:gd name="T74" fmla="*/ 12 w 1112"/>
                <a:gd name="T75" fmla="*/ 1487 h 1570"/>
                <a:gd name="T76" fmla="*/ 0 w 1112"/>
                <a:gd name="T77" fmla="*/ 502 h 1570"/>
                <a:gd name="T78" fmla="*/ 22 w 1112"/>
                <a:gd name="T79" fmla="*/ 412 h 1570"/>
                <a:gd name="T80" fmla="*/ 343 w 1112"/>
                <a:gd name="T81" fmla="*/ 88 h 1570"/>
                <a:gd name="T82" fmla="*/ 410 w 1112"/>
                <a:gd name="T83" fmla="*/ 51 h 1570"/>
                <a:gd name="T84" fmla="*/ 484 w 1112"/>
                <a:gd name="T85" fmla="*/ 51 h 1570"/>
                <a:gd name="T86" fmla="*/ 551 w 1112"/>
                <a:gd name="T87" fmla="*/ 88 h 1570"/>
                <a:gd name="T88" fmla="*/ 656 w 1112"/>
                <a:gd name="T89" fmla="*/ 46 h 1570"/>
                <a:gd name="T90" fmla="*/ 804 w 1112"/>
                <a:gd name="T91" fmla="*/ 7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2" h="1570">
                  <a:moveTo>
                    <a:pt x="896" y="113"/>
                  </a:moveTo>
                  <a:lnTo>
                    <a:pt x="859" y="115"/>
                  </a:lnTo>
                  <a:lnTo>
                    <a:pt x="820" y="120"/>
                  </a:lnTo>
                  <a:lnTo>
                    <a:pt x="778" y="129"/>
                  </a:lnTo>
                  <a:lnTo>
                    <a:pt x="736" y="139"/>
                  </a:lnTo>
                  <a:lnTo>
                    <a:pt x="693" y="152"/>
                  </a:lnTo>
                  <a:lnTo>
                    <a:pt x="650" y="169"/>
                  </a:lnTo>
                  <a:lnTo>
                    <a:pt x="645" y="171"/>
                  </a:lnTo>
                  <a:lnTo>
                    <a:pt x="639" y="173"/>
                  </a:lnTo>
                  <a:lnTo>
                    <a:pt x="753" y="284"/>
                  </a:lnTo>
                  <a:lnTo>
                    <a:pt x="726" y="297"/>
                  </a:lnTo>
                  <a:lnTo>
                    <a:pt x="699" y="310"/>
                  </a:lnTo>
                  <a:lnTo>
                    <a:pt x="643" y="330"/>
                  </a:lnTo>
                  <a:lnTo>
                    <a:pt x="588" y="346"/>
                  </a:lnTo>
                  <a:lnTo>
                    <a:pt x="534" y="357"/>
                  </a:lnTo>
                  <a:lnTo>
                    <a:pt x="520" y="343"/>
                  </a:lnTo>
                  <a:lnTo>
                    <a:pt x="504" y="329"/>
                  </a:lnTo>
                  <a:lnTo>
                    <a:pt x="485" y="320"/>
                  </a:lnTo>
                  <a:lnTo>
                    <a:pt x="464" y="314"/>
                  </a:lnTo>
                  <a:lnTo>
                    <a:pt x="443" y="312"/>
                  </a:lnTo>
                  <a:lnTo>
                    <a:pt x="417" y="315"/>
                  </a:lnTo>
                  <a:lnTo>
                    <a:pt x="393" y="324"/>
                  </a:lnTo>
                  <a:lnTo>
                    <a:pt x="372" y="337"/>
                  </a:lnTo>
                  <a:lnTo>
                    <a:pt x="355" y="354"/>
                  </a:lnTo>
                  <a:lnTo>
                    <a:pt x="341" y="376"/>
                  </a:lnTo>
                  <a:lnTo>
                    <a:pt x="333" y="400"/>
                  </a:lnTo>
                  <a:lnTo>
                    <a:pt x="330" y="426"/>
                  </a:lnTo>
                  <a:lnTo>
                    <a:pt x="333" y="452"/>
                  </a:lnTo>
                  <a:lnTo>
                    <a:pt x="341" y="475"/>
                  </a:lnTo>
                  <a:lnTo>
                    <a:pt x="355" y="496"/>
                  </a:lnTo>
                  <a:lnTo>
                    <a:pt x="372" y="514"/>
                  </a:lnTo>
                  <a:lnTo>
                    <a:pt x="394" y="527"/>
                  </a:lnTo>
                  <a:lnTo>
                    <a:pt x="418" y="535"/>
                  </a:lnTo>
                  <a:lnTo>
                    <a:pt x="443" y="539"/>
                  </a:lnTo>
                  <a:lnTo>
                    <a:pt x="470" y="535"/>
                  </a:lnTo>
                  <a:lnTo>
                    <a:pt x="493" y="526"/>
                  </a:lnTo>
                  <a:lnTo>
                    <a:pt x="514" y="514"/>
                  </a:lnTo>
                  <a:lnTo>
                    <a:pt x="532" y="496"/>
                  </a:lnTo>
                  <a:lnTo>
                    <a:pt x="545" y="474"/>
                  </a:lnTo>
                  <a:lnTo>
                    <a:pt x="553" y="451"/>
                  </a:lnTo>
                  <a:lnTo>
                    <a:pt x="557" y="426"/>
                  </a:lnTo>
                  <a:lnTo>
                    <a:pt x="556" y="423"/>
                  </a:lnTo>
                  <a:lnTo>
                    <a:pt x="556" y="421"/>
                  </a:lnTo>
                  <a:lnTo>
                    <a:pt x="556" y="418"/>
                  </a:lnTo>
                  <a:lnTo>
                    <a:pt x="598" y="410"/>
                  </a:lnTo>
                  <a:lnTo>
                    <a:pt x="642" y="399"/>
                  </a:lnTo>
                  <a:lnTo>
                    <a:pt x="686" y="385"/>
                  </a:lnTo>
                  <a:lnTo>
                    <a:pt x="731" y="368"/>
                  </a:lnTo>
                  <a:lnTo>
                    <a:pt x="778" y="347"/>
                  </a:lnTo>
                  <a:lnTo>
                    <a:pt x="822" y="324"/>
                  </a:lnTo>
                  <a:lnTo>
                    <a:pt x="859" y="302"/>
                  </a:lnTo>
                  <a:lnTo>
                    <a:pt x="892" y="280"/>
                  </a:lnTo>
                  <a:lnTo>
                    <a:pt x="920" y="257"/>
                  </a:lnTo>
                  <a:lnTo>
                    <a:pt x="944" y="235"/>
                  </a:lnTo>
                  <a:lnTo>
                    <a:pt x="963" y="214"/>
                  </a:lnTo>
                  <a:lnTo>
                    <a:pt x="977" y="196"/>
                  </a:lnTo>
                  <a:lnTo>
                    <a:pt x="989" y="178"/>
                  </a:lnTo>
                  <a:lnTo>
                    <a:pt x="995" y="164"/>
                  </a:lnTo>
                  <a:lnTo>
                    <a:pt x="998" y="151"/>
                  </a:lnTo>
                  <a:lnTo>
                    <a:pt x="996" y="142"/>
                  </a:lnTo>
                  <a:lnTo>
                    <a:pt x="993" y="138"/>
                  </a:lnTo>
                  <a:lnTo>
                    <a:pt x="988" y="133"/>
                  </a:lnTo>
                  <a:lnTo>
                    <a:pt x="978" y="126"/>
                  </a:lnTo>
                  <a:lnTo>
                    <a:pt x="965" y="122"/>
                  </a:lnTo>
                  <a:lnTo>
                    <a:pt x="947" y="118"/>
                  </a:lnTo>
                  <a:lnTo>
                    <a:pt x="925" y="115"/>
                  </a:lnTo>
                  <a:lnTo>
                    <a:pt x="899" y="113"/>
                  </a:lnTo>
                  <a:lnTo>
                    <a:pt x="896" y="113"/>
                  </a:lnTo>
                  <a:close/>
                  <a:moveTo>
                    <a:pt x="896" y="0"/>
                  </a:moveTo>
                  <a:lnTo>
                    <a:pt x="901" y="0"/>
                  </a:lnTo>
                  <a:lnTo>
                    <a:pt x="936" y="1"/>
                  </a:lnTo>
                  <a:lnTo>
                    <a:pt x="968" y="6"/>
                  </a:lnTo>
                  <a:lnTo>
                    <a:pt x="995" y="13"/>
                  </a:lnTo>
                  <a:lnTo>
                    <a:pt x="1019" y="21"/>
                  </a:lnTo>
                  <a:lnTo>
                    <a:pt x="1039" y="31"/>
                  </a:lnTo>
                  <a:lnTo>
                    <a:pt x="1056" y="43"/>
                  </a:lnTo>
                  <a:lnTo>
                    <a:pt x="1069" y="54"/>
                  </a:lnTo>
                  <a:lnTo>
                    <a:pt x="1081" y="65"/>
                  </a:lnTo>
                  <a:lnTo>
                    <a:pt x="1090" y="78"/>
                  </a:lnTo>
                  <a:lnTo>
                    <a:pt x="1096" y="89"/>
                  </a:lnTo>
                  <a:lnTo>
                    <a:pt x="1102" y="100"/>
                  </a:lnTo>
                  <a:lnTo>
                    <a:pt x="1106" y="112"/>
                  </a:lnTo>
                  <a:lnTo>
                    <a:pt x="1110" y="126"/>
                  </a:lnTo>
                  <a:lnTo>
                    <a:pt x="1112" y="143"/>
                  </a:lnTo>
                  <a:lnTo>
                    <a:pt x="1111" y="162"/>
                  </a:lnTo>
                  <a:lnTo>
                    <a:pt x="1108" y="182"/>
                  </a:lnTo>
                  <a:lnTo>
                    <a:pt x="1102" y="205"/>
                  </a:lnTo>
                  <a:lnTo>
                    <a:pt x="1091" y="229"/>
                  </a:lnTo>
                  <a:lnTo>
                    <a:pt x="1076" y="256"/>
                  </a:lnTo>
                  <a:lnTo>
                    <a:pt x="1056" y="284"/>
                  </a:lnTo>
                  <a:lnTo>
                    <a:pt x="1029" y="313"/>
                  </a:lnTo>
                  <a:lnTo>
                    <a:pt x="997" y="343"/>
                  </a:lnTo>
                  <a:lnTo>
                    <a:pt x="960" y="372"/>
                  </a:lnTo>
                  <a:lnTo>
                    <a:pt x="920" y="399"/>
                  </a:lnTo>
                  <a:lnTo>
                    <a:pt x="877" y="426"/>
                  </a:lnTo>
                  <a:lnTo>
                    <a:pt x="885" y="450"/>
                  </a:lnTo>
                  <a:lnTo>
                    <a:pt x="890" y="475"/>
                  </a:lnTo>
                  <a:lnTo>
                    <a:pt x="892" y="502"/>
                  </a:lnTo>
                  <a:lnTo>
                    <a:pt x="892" y="1434"/>
                  </a:lnTo>
                  <a:lnTo>
                    <a:pt x="890" y="1462"/>
                  </a:lnTo>
                  <a:lnTo>
                    <a:pt x="882" y="1487"/>
                  </a:lnTo>
                  <a:lnTo>
                    <a:pt x="869" y="1511"/>
                  </a:lnTo>
                  <a:lnTo>
                    <a:pt x="853" y="1530"/>
                  </a:lnTo>
                  <a:lnTo>
                    <a:pt x="832" y="1547"/>
                  </a:lnTo>
                  <a:lnTo>
                    <a:pt x="809" y="1559"/>
                  </a:lnTo>
                  <a:lnTo>
                    <a:pt x="783" y="1568"/>
                  </a:lnTo>
                  <a:lnTo>
                    <a:pt x="757" y="1570"/>
                  </a:lnTo>
                  <a:lnTo>
                    <a:pt x="137" y="1570"/>
                  </a:lnTo>
                  <a:lnTo>
                    <a:pt x="109" y="1568"/>
                  </a:lnTo>
                  <a:lnTo>
                    <a:pt x="84" y="1559"/>
                  </a:lnTo>
                  <a:lnTo>
                    <a:pt x="60" y="1547"/>
                  </a:lnTo>
                  <a:lnTo>
                    <a:pt x="41" y="1530"/>
                  </a:lnTo>
                  <a:lnTo>
                    <a:pt x="24" y="1511"/>
                  </a:lnTo>
                  <a:lnTo>
                    <a:pt x="12" y="1487"/>
                  </a:lnTo>
                  <a:lnTo>
                    <a:pt x="3" y="1462"/>
                  </a:lnTo>
                  <a:lnTo>
                    <a:pt x="0" y="1434"/>
                  </a:lnTo>
                  <a:lnTo>
                    <a:pt x="0" y="502"/>
                  </a:lnTo>
                  <a:lnTo>
                    <a:pt x="3" y="471"/>
                  </a:lnTo>
                  <a:lnTo>
                    <a:pt x="11" y="441"/>
                  </a:lnTo>
                  <a:lnTo>
                    <a:pt x="22" y="412"/>
                  </a:lnTo>
                  <a:lnTo>
                    <a:pt x="39" y="386"/>
                  </a:lnTo>
                  <a:lnTo>
                    <a:pt x="59" y="364"/>
                  </a:lnTo>
                  <a:lnTo>
                    <a:pt x="343" y="88"/>
                  </a:lnTo>
                  <a:lnTo>
                    <a:pt x="364" y="72"/>
                  </a:lnTo>
                  <a:lnTo>
                    <a:pt x="387" y="59"/>
                  </a:lnTo>
                  <a:lnTo>
                    <a:pt x="410" y="51"/>
                  </a:lnTo>
                  <a:lnTo>
                    <a:pt x="434" y="47"/>
                  </a:lnTo>
                  <a:lnTo>
                    <a:pt x="460" y="47"/>
                  </a:lnTo>
                  <a:lnTo>
                    <a:pt x="484" y="51"/>
                  </a:lnTo>
                  <a:lnTo>
                    <a:pt x="508" y="59"/>
                  </a:lnTo>
                  <a:lnTo>
                    <a:pt x="531" y="72"/>
                  </a:lnTo>
                  <a:lnTo>
                    <a:pt x="551" y="88"/>
                  </a:lnTo>
                  <a:lnTo>
                    <a:pt x="552" y="89"/>
                  </a:lnTo>
                  <a:lnTo>
                    <a:pt x="605" y="64"/>
                  </a:lnTo>
                  <a:lnTo>
                    <a:pt x="656" y="46"/>
                  </a:lnTo>
                  <a:lnTo>
                    <a:pt x="707" y="29"/>
                  </a:lnTo>
                  <a:lnTo>
                    <a:pt x="757" y="17"/>
                  </a:lnTo>
                  <a:lnTo>
                    <a:pt x="804" y="7"/>
                  </a:lnTo>
                  <a:lnTo>
                    <a:pt x="852" y="2"/>
                  </a:lnTo>
                  <a:lnTo>
                    <a:pt x="8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102">
              <a:extLst>
                <a:ext uri="{FF2B5EF4-FFF2-40B4-BE49-F238E27FC236}">
                  <a16:creationId xmlns:a16="http://schemas.microsoft.com/office/drawing/2014/main" id="{47C50200-C6E7-5D45-A1B6-F0210F6F357E}"/>
                </a:ext>
              </a:extLst>
            </p:cNvPr>
            <p:cNvSpPr>
              <a:spLocks/>
            </p:cNvSpPr>
            <p:nvPr/>
          </p:nvSpPr>
          <p:spPr bwMode="auto">
            <a:xfrm>
              <a:off x="6944" y="3419"/>
              <a:ext cx="113" cy="150"/>
            </a:xfrm>
            <a:custGeom>
              <a:avLst/>
              <a:gdLst>
                <a:gd name="T0" fmla="*/ 842 w 1460"/>
                <a:gd name="T1" fmla="*/ 7 h 1944"/>
                <a:gd name="T2" fmla="*/ 968 w 1460"/>
                <a:gd name="T3" fmla="*/ 43 h 1944"/>
                <a:gd name="T4" fmla="*/ 1069 w 1460"/>
                <a:gd name="T5" fmla="*/ 96 h 1944"/>
                <a:gd name="T6" fmla="*/ 1144 w 1460"/>
                <a:gd name="T7" fmla="*/ 157 h 1944"/>
                <a:gd name="T8" fmla="*/ 1189 w 1460"/>
                <a:gd name="T9" fmla="*/ 206 h 1944"/>
                <a:gd name="T10" fmla="*/ 1208 w 1460"/>
                <a:gd name="T11" fmla="*/ 235 h 1944"/>
                <a:gd name="T12" fmla="*/ 1213 w 1460"/>
                <a:gd name="T13" fmla="*/ 237 h 1944"/>
                <a:gd name="T14" fmla="*/ 1234 w 1460"/>
                <a:gd name="T15" fmla="*/ 242 h 1944"/>
                <a:gd name="T16" fmla="*/ 1267 w 1460"/>
                <a:gd name="T17" fmla="*/ 257 h 1944"/>
                <a:gd name="T18" fmla="*/ 1306 w 1460"/>
                <a:gd name="T19" fmla="*/ 284 h 1944"/>
                <a:gd name="T20" fmla="*/ 1346 w 1460"/>
                <a:gd name="T21" fmla="*/ 328 h 1944"/>
                <a:gd name="T22" fmla="*/ 1382 w 1460"/>
                <a:gd name="T23" fmla="*/ 396 h 1944"/>
                <a:gd name="T24" fmla="*/ 1407 w 1460"/>
                <a:gd name="T25" fmla="*/ 489 h 1944"/>
                <a:gd name="T26" fmla="*/ 1417 w 1460"/>
                <a:gd name="T27" fmla="*/ 613 h 1944"/>
                <a:gd name="T28" fmla="*/ 1407 w 1460"/>
                <a:gd name="T29" fmla="*/ 774 h 1944"/>
                <a:gd name="T30" fmla="*/ 1373 w 1460"/>
                <a:gd name="T31" fmla="*/ 928 h 1944"/>
                <a:gd name="T32" fmla="*/ 1405 w 1460"/>
                <a:gd name="T33" fmla="*/ 930 h 1944"/>
                <a:gd name="T34" fmla="*/ 1434 w 1460"/>
                <a:gd name="T35" fmla="*/ 945 h 1944"/>
                <a:gd name="T36" fmla="*/ 1453 w 1460"/>
                <a:gd name="T37" fmla="*/ 982 h 1944"/>
                <a:gd name="T38" fmla="*/ 1459 w 1460"/>
                <a:gd name="T39" fmla="*/ 1045 h 1944"/>
                <a:gd name="T40" fmla="*/ 1444 w 1460"/>
                <a:gd name="T41" fmla="*/ 1139 h 1944"/>
                <a:gd name="T42" fmla="*/ 1407 w 1460"/>
                <a:gd name="T43" fmla="*/ 1263 h 1944"/>
                <a:gd name="T44" fmla="*/ 1368 w 1460"/>
                <a:gd name="T45" fmla="*/ 1344 h 1944"/>
                <a:gd name="T46" fmla="*/ 1333 w 1460"/>
                <a:gd name="T47" fmla="*/ 1382 h 1944"/>
                <a:gd name="T48" fmla="*/ 1304 w 1460"/>
                <a:gd name="T49" fmla="*/ 1432 h 1944"/>
                <a:gd name="T50" fmla="*/ 1256 w 1460"/>
                <a:gd name="T51" fmla="*/ 1563 h 1944"/>
                <a:gd name="T52" fmla="*/ 1179 w 1460"/>
                <a:gd name="T53" fmla="*/ 1693 h 1944"/>
                <a:gd name="T54" fmla="*/ 1071 w 1460"/>
                <a:gd name="T55" fmla="*/ 1808 h 1944"/>
                <a:gd name="T56" fmla="*/ 935 w 1460"/>
                <a:gd name="T57" fmla="*/ 1896 h 1944"/>
                <a:gd name="T58" fmla="*/ 782 w 1460"/>
                <a:gd name="T59" fmla="*/ 1941 h 1944"/>
                <a:gd name="T60" fmla="*/ 623 w 1460"/>
                <a:gd name="T61" fmla="*/ 1932 h 1944"/>
                <a:gd name="T62" fmla="*/ 473 w 1460"/>
                <a:gd name="T63" fmla="*/ 1871 h 1944"/>
                <a:gd name="T64" fmla="*/ 347 w 1460"/>
                <a:gd name="T65" fmla="*/ 1773 h 1944"/>
                <a:gd name="T66" fmla="*/ 249 w 1460"/>
                <a:gd name="T67" fmla="*/ 1651 h 1944"/>
                <a:gd name="T68" fmla="*/ 182 w 1460"/>
                <a:gd name="T69" fmla="*/ 1520 h 1944"/>
                <a:gd name="T70" fmla="*/ 147 w 1460"/>
                <a:gd name="T71" fmla="*/ 1390 h 1944"/>
                <a:gd name="T72" fmla="*/ 115 w 1460"/>
                <a:gd name="T73" fmla="*/ 1374 h 1944"/>
                <a:gd name="T74" fmla="*/ 78 w 1460"/>
                <a:gd name="T75" fmla="*/ 1322 h 1944"/>
                <a:gd name="T76" fmla="*/ 39 w 1460"/>
                <a:gd name="T77" fmla="*/ 1224 h 1944"/>
                <a:gd name="T78" fmla="*/ 7 w 1460"/>
                <a:gd name="T79" fmla="*/ 1103 h 1944"/>
                <a:gd name="T80" fmla="*/ 0 w 1460"/>
                <a:gd name="T81" fmla="*/ 1020 h 1944"/>
                <a:gd name="T82" fmla="*/ 10 w 1460"/>
                <a:gd name="T83" fmla="*/ 966 h 1944"/>
                <a:gd name="T84" fmla="*/ 34 w 1460"/>
                <a:gd name="T85" fmla="*/ 937 h 1944"/>
                <a:gd name="T86" fmla="*/ 64 w 1460"/>
                <a:gd name="T87" fmla="*/ 927 h 1944"/>
                <a:gd name="T88" fmla="*/ 71 w 1460"/>
                <a:gd name="T89" fmla="*/ 881 h 1944"/>
                <a:gd name="T90" fmla="*/ 45 w 1460"/>
                <a:gd name="T91" fmla="*/ 712 h 1944"/>
                <a:gd name="T92" fmla="*/ 60 w 1460"/>
                <a:gd name="T93" fmla="*/ 541 h 1944"/>
                <a:gd name="T94" fmla="*/ 116 w 1460"/>
                <a:gd name="T95" fmla="*/ 394 h 1944"/>
                <a:gd name="T96" fmla="*/ 200 w 1460"/>
                <a:gd name="T97" fmla="*/ 274 h 1944"/>
                <a:gd name="T98" fmla="*/ 334 w 1460"/>
                <a:gd name="T99" fmla="*/ 147 h 1944"/>
                <a:gd name="T100" fmla="*/ 464 w 1460"/>
                <a:gd name="T101" fmla="*/ 64 h 1944"/>
                <a:gd name="T102" fmla="*/ 589 w 1460"/>
                <a:gd name="T103" fmla="*/ 17 h 1944"/>
                <a:gd name="T104" fmla="*/ 741 w 1460"/>
                <a:gd name="T105" fmla="*/ 0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0" h="1944">
                  <a:moveTo>
                    <a:pt x="741" y="0"/>
                  </a:moveTo>
                  <a:lnTo>
                    <a:pt x="792" y="2"/>
                  </a:lnTo>
                  <a:lnTo>
                    <a:pt x="842" y="7"/>
                  </a:lnTo>
                  <a:lnTo>
                    <a:pt x="888" y="17"/>
                  </a:lnTo>
                  <a:lnTo>
                    <a:pt x="930" y="29"/>
                  </a:lnTo>
                  <a:lnTo>
                    <a:pt x="968" y="43"/>
                  </a:lnTo>
                  <a:lnTo>
                    <a:pt x="1005" y="59"/>
                  </a:lnTo>
                  <a:lnTo>
                    <a:pt x="1038" y="78"/>
                  </a:lnTo>
                  <a:lnTo>
                    <a:pt x="1069" y="96"/>
                  </a:lnTo>
                  <a:lnTo>
                    <a:pt x="1098" y="117"/>
                  </a:lnTo>
                  <a:lnTo>
                    <a:pt x="1123" y="137"/>
                  </a:lnTo>
                  <a:lnTo>
                    <a:pt x="1144" y="157"/>
                  </a:lnTo>
                  <a:lnTo>
                    <a:pt x="1162" y="174"/>
                  </a:lnTo>
                  <a:lnTo>
                    <a:pt x="1177" y="192"/>
                  </a:lnTo>
                  <a:lnTo>
                    <a:pt x="1189" y="206"/>
                  </a:lnTo>
                  <a:lnTo>
                    <a:pt x="1197" y="220"/>
                  </a:lnTo>
                  <a:lnTo>
                    <a:pt x="1204" y="229"/>
                  </a:lnTo>
                  <a:lnTo>
                    <a:pt x="1208" y="235"/>
                  </a:lnTo>
                  <a:lnTo>
                    <a:pt x="1209" y="237"/>
                  </a:lnTo>
                  <a:lnTo>
                    <a:pt x="1210" y="237"/>
                  </a:lnTo>
                  <a:lnTo>
                    <a:pt x="1213" y="237"/>
                  </a:lnTo>
                  <a:lnTo>
                    <a:pt x="1218" y="238"/>
                  </a:lnTo>
                  <a:lnTo>
                    <a:pt x="1225" y="240"/>
                  </a:lnTo>
                  <a:lnTo>
                    <a:pt x="1234" y="242"/>
                  </a:lnTo>
                  <a:lnTo>
                    <a:pt x="1244" y="247"/>
                  </a:lnTo>
                  <a:lnTo>
                    <a:pt x="1254" y="251"/>
                  </a:lnTo>
                  <a:lnTo>
                    <a:pt x="1267" y="257"/>
                  </a:lnTo>
                  <a:lnTo>
                    <a:pt x="1279" y="264"/>
                  </a:lnTo>
                  <a:lnTo>
                    <a:pt x="1293" y="272"/>
                  </a:lnTo>
                  <a:lnTo>
                    <a:pt x="1306" y="284"/>
                  </a:lnTo>
                  <a:lnTo>
                    <a:pt x="1320" y="296"/>
                  </a:lnTo>
                  <a:lnTo>
                    <a:pt x="1333" y="311"/>
                  </a:lnTo>
                  <a:lnTo>
                    <a:pt x="1346" y="328"/>
                  </a:lnTo>
                  <a:lnTo>
                    <a:pt x="1358" y="348"/>
                  </a:lnTo>
                  <a:lnTo>
                    <a:pt x="1370" y="371"/>
                  </a:lnTo>
                  <a:lnTo>
                    <a:pt x="1382" y="396"/>
                  </a:lnTo>
                  <a:lnTo>
                    <a:pt x="1391" y="424"/>
                  </a:lnTo>
                  <a:lnTo>
                    <a:pt x="1399" y="455"/>
                  </a:lnTo>
                  <a:lnTo>
                    <a:pt x="1407" y="489"/>
                  </a:lnTo>
                  <a:lnTo>
                    <a:pt x="1413" y="527"/>
                  </a:lnTo>
                  <a:lnTo>
                    <a:pt x="1416" y="569"/>
                  </a:lnTo>
                  <a:lnTo>
                    <a:pt x="1417" y="613"/>
                  </a:lnTo>
                  <a:lnTo>
                    <a:pt x="1416" y="663"/>
                  </a:lnTo>
                  <a:lnTo>
                    <a:pt x="1413" y="716"/>
                  </a:lnTo>
                  <a:lnTo>
                    <a:pt x="1407" y="774"/>
                  </a:lnTo>
                  <a:lnTo>
                    <a:pt x="1397" y="836"/>
                  </a:lnTo>
                  <a:lnTo>
                    <a:pt x="1387" y="881"/>
                  </a:lnTo>
                  <a:lnTo>
                    <a:pt x="1373" y="928"/>
                  </a:lnTo>
                  <a:lnTo>
                    <a:pt x="1384" y="927"/>
                  </a:lnTo>
                  <a:lnTo>
                    <a:pt x="1394" y="928"/>
                  </a:lnTo>
                  <a:lnTo>
                    <a:pt x="1405" y="930"/>
                  </a:lnTo>
                  <a:lnTo>
                    <a:pt x="1415" y="933"/>
                  </a:lnTo>
                  <a:lnTo>
                    <a:pt x="1425" y="938"/>
                  </a:lnTo>
                  <a:lnTo>
                    <a:pt x="1434" y="945"/>
                  </a:lnTo>
                  <a:lnTo>
                    <a:pt x="1442" y="956"/>
                  </a:lnTo>
                  <a:lnTo>
                    <a:pt x="1448" y="967"/>
                  </a:lnTo>
                  <a:lnTo>
                    <a:pt x="1453" y="982"/>
                  </a:lnTo>
                  <a:lnTo>
                    <a:pt x="1457" y="999"/>
                  </a:lnTo>
                  <a:lnTo>
                    <a:pt x="1460" y="1020"/>
                  </a:lnTo>
                  <a:lnTo>
                    <a:pt x="1459" y="1045"/>
                  </a:lnTo>
                  <a:lnTo>
                    <a:pt x="1456" y="1072"/>
                  </a:lnTo>
                  <a:lnTo>
                    <a:pt x="1451" y="1104"/>
                  </a:lnTo>
                  <a:lnTo>
                    <a:pt x="1444" y="1139"/>
                  </a:lnTo>
                  <a:lnTo>
                    <a:pt x="1434" y="1178"/>
                  </a:lnTo>
                  <a:lnTo>
                    <a:pt x="1420" y="1224"/>
                  </a:lnTo>
                  <a:lnTo>
                    <a:pt x="1407" y="1263"/>
                  </a:lnTo>
                  <a:lnTo>
                    <a:pt x="1393" y="1295"/>
                  </a:lnTo>
                  <a:lnTo>
                    <a:pt x="1381" y="1322"/>
                  </a:lnTo>
                  <a:lnTo>
                    <a:pt x="1368" y="1344"/>
                  </a:lnTo>
                  <a:lnTo>
                    <a:pt x="1356" y="1362"/>
                  </a:lnTo>
                  <a:lnTo>
                    <a:pt x="1345" y="1374"/>
                  </a:lnTo>
                  <a:lnTo>
                    <a:pt x="1333" y="1382"/>
                  </a:lnTo>
                  <a:lnTo>
                    <a:pt x="1323" y="1387"/>
                  </a:lnTo>
                  <a:lnTo>
                    <a:pt x="1312" y="1390"/>
                  </a:lnTo>
                  <a:lnTo>
                    <a:pt x="1304" y="1432"/>
                  </a:lnTo>
                  <a:lnTo>
                    <a:pt x="1292" y="1475"/>
                  </a:lnTo>
                  <a:lnTo>
                    <a:pt x="1276" y="1519"/>
                  </a:lnTo>
                  <a:lnTo>
                    <a:pt x="1256" y="1563"/>
                  </a:lnTo>
                  <a:lnTo>
                    <a:pt x="1234" y="1608"/>
                  </a:lnTo>
                  <a:lnTo>
                    <a:pt x="1208" y="1651"/>
                  </a:lnTo>
                  <a:lnTo>
                    <a:pt x="1179" y="1693"/>
                  </a:lnTo>
                  <a:lnTo>
                    <a:pt x="1146" y="1734"/>
                  </a:lnTo>
                  <a:lnTo>
                    <a:pt x="1109" y="1773"/>
                  </a:lnTo>
                  <a:lnTo>
                    <a:pt x="1071" y="1808"/>
                  </a:lnTo>
                  <a:lnTo>
                    <a:pt x="1029" y="1841"/>
                  </a:lnTo>
                  <a:lnTo>
                    <a:pt x="984" y="1870"/>
                  </a:lnTo>
                  <a:lnTo>
                    <a:pt x="935" y="1896"/>
                  </a:lnTo>
                  <a:lnTo>
                    <a:pt x="886" y="1917"/>
                  </a:lnTo>
                  <a:lnTo>
                    <a:pt x="834" y="1932"/>
                  </a:lnTo>
                  <a:lnTo>
                    <a:pt x="782" y="1941"/>
                  </a:lnTo>
                  <a:lnTo>
                    <a:pt x="729" y="1944"/>
                  </a:lnTo>
                  <a:lnTo>
                    <a:pt x="676" y="1941"/>
                  </a:lnTo>
                  <a:lnTo>
                    <a:pt x="623" y="1932"/>
                  </a:lnTo>
                  <a:lnTo>
                    <a:pt x="573" y="1918"/>
                  </a:lnTo>
                  <a:lnTo>
                    <a:pt x="521" y="1897"/>
                  </a:lnTo>
                  <a:lnTo>
                    <a:pt x="473" y="1871"/>
                  </a:lnTo>
                  <a:lnTo>
                    <a:pt x="428" y="1842"/>
                  </a:lnTo>
                  <a:lnTo>
                    <a:pt x="386" y="1809"/>
                  </a:lnTo>
                  <a:lnTo>
                    <a:pt x="347" y="1773"/>
                  </a:lnTo>
                  <a:lnTo>
                    <a:pt x="312" y="1734"/>
                  </a:lnTo>
                  <a:lnTo>
                    <a:pt x="278" y="1694"/>
                  </a:lnTo>
                  <a:lnTo>
                    <a:pt x="249" y="1651"/>
                  </a:lnTo>
                  <a:lnTo>
                    <a:pt x="224" y="1608"/>
                  </a:lnTo>
                  <a:lnTo>
                    <a:pt x="202" y="1563"/>
                  </a:lnTo>
                  <a:lnTo>
                    <a:pt x="182" y="1520"/>
                  </a:lnTo>
                  <a:lnTo>
                    <a:pt x="168" y="1475"/>
                  </a:lnTo>
                  <a:lnTo>
                    <a:pt x="155" y="1432"/>
                  </a:lnTo>
                  <a:lnTo>
                    <a:pt x="147" y="1390"/>
                  </a:lnTo>
                  <a:lnTo>
                    <a:pt x="137" y="1387"/>
                  </a:lnTo>
                  <a:lnTo>
                    <a:pt x="126" y="1382"/>
                  </a:lnTo>
                  <a:lnTo>
                    <a:pt x="115" y="1374"/>
                  </a:lnTo>
                  <a:lnTo>
                    <a:pt x="103" y="1362"/>
                  </a:lnTo>
                  <a:lnTo>
                    <a:pt x="91" y="1344"/>
                  </a:lnTo>
                  <a:lnTo>
                    <a:pt x="78" y="1322"/>
                  </a:lnTo>
                  <a:lnTo>
                    <a:pt x="66" y="1295"/>
                  </a:lnTo>
                  <a:lnTo>
                    <a:pt x="53" y="1262"/>
                  </a:lnTo>
                  <a:lnTo>
                    <a:pt x="39" y="1224"/>
                  </a:lnTo>
                  <a:lnTo>
                    <a:pt x="25" y="1177"/>
                  </a:lnTo>
                  <a:lnTo>
                    <a:pt x="14" y="1138"/>
                  </a:lnTo>
                  <a:lnTo>
                    <a:pt x="7" y="1103"/>
                  </a:lnTo>
                  <a:lnTo>
                    <a:pt x="2" y="1072"/>
                  </a:lnTo>
                  <a:lnTo>
                    <a:pt x="0" y="1044"/>
                  </a:lnTo>
                  <a:lnTo>
                    <a:pt x="0" y="1020"/>
                  </a:lnTo>
                  <a:lnTo>
                    <a:pt x="2" y="999"/>
                  </a:lnTo>
                  <a:lnTo>
                    <a:pt x="5" y="982"/>
                  </a:lnTo>
                  <a:lnTo>
                    <a:pt x="10" y="966"/>
                  </a:lnTo>
                  <a:lnTo>
                    <a:pt x="17" y="955"/>
                  </a:lnTo>
                  <a:lnTo>
                    <a:pt x="25" y="945"/>
                  </a:lnTo>
                  <a:lnTo>
                    <a:pt x="34" y="937"/>
                  </a:lnTo>
                  <a:lnTo>
                    <a:pt x="43" y="932"/>
                  </a:lnTo>
                  <a:lnTo>
                    <a:pt x="54" y="929"/>
                  </a:lnTo>
                  <a:lnTo>
                    <a:pt x="64" y="927"/>
                  </a:lnTo>
                  <a:lnTo>
                    <a:pt x="75" y="926"/>
                  </a:lnTo>
                  <a:lnTo>
                    <a:pt x="86" y="927"/>
                  </a:lnTo>
                  <a:lnTo>
                    <a:pt x="71" y="881"/>
                  </a:lnTo>
                  <a:lnTo>
                    <a:pt x="61" y="835"/>
                  </a:lnTo>
                  <a:lnTo>
                    <a:pt x="51" y="773"/>
                  </a:lnTo>
                  <a:lnTo>
                    <a:pt x="45" y="712"/>
                  </a:lnTo>
                  <a:lnTo>
                    <a:pt x="44" y="655"/>
                  </a:lnTo>
                  <a:lnTo>
                    <a:pt x="48" y="597"/>
                  </a:lnTo>
                  <a:lnTo>
                    <a:pt x="60" y="541"/>
                  </a:lnTo>
                  <a:lnTo>
                    <a:pt x="74" y="489"/>
                  </a:lnTo>
                  <a:lnTo>
                    <a:pt x="93" y="439"/>
                  </a:lnTo>
                  <a:lnTo>
                    <a:pt x="116" y="394"/>
                  </a:lnTo>
                  <a:lnTo>
                    <a:pt x="142" y="351"/>
                  </a:lnTo>
                  <a:lnTo>
                    <a:pt x="170" y="311"/>
                  </a:lnTo>
                  <a:lnTo>
                    <a:pt x="200" y="274"/>
                  </a:lnTo>
                  <a:lnTo>
                    <a:pt x="232" y="239"/>
                  </a:lnTo>
                  <a:lnTo>
                    <a:pt x="282" y="191"/>
                  </a:lnTo>
                  <a:lnTo>
                    <a:pt x="334" y="147"/>
                  </a:lnTo>
                  <a:lnTo>
                    <a:pt x="390" y="108"/>
                  </a:lnTo>
                  <a:lnTo>
                    <a:pt x="427" y="85"/>
                  </a:lnTo>
                  <a:lnTo>
                    <a:pt x="464" y="64"/>
                  </a:lnTo>
                  <a:lnTo>
                    <a:pt x="503" y="45"/>
                  </a:lnTo>
                  <a:lnTo>
                    <a:pt x="545" y="29"/>
                  </a:lnTo>
                  <a:lnTo>
                    <a:pt x="589" y="17"/>
                  </a:lnTo>
                  <a:lnTo>
                    <a:pt x="636" y="7"/>
                  </a:lnTo>
                  <a:lnTo>
                    <a:pt x="685" y="3"/>
                  </a:lnTo>
                  <a:lnTo>
                    <a:pt x="7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2" name="Group 336">
            <a:extLst>
              <a:ext uri="{FF2B5EF4-FFF2-40B4-BE49-F238E27FC236}">
                <a16:creationId xmlns:a16="http://schemas.microsoft.com/office/drawing/2014/main" id="{4FA3591E-80F6-BC47-BBB9-F3E8EBAC1499}"/>
              </a:ext>
            </a:extLst>
          </p:cNvPr>
          <p:cNvGrpSpPr>
            <a:grpSpLocks noChangeAspect="1"/>
          </p:cNvGrpSpPr>
          <p:nvPr/>
        </p:nvGrpSpPr>
        <p:grpSpPr bwMode="auto">
          <a:xfrm>
            <a:off x="5380407" y="7251232"/>
            <a:ext cx="340047" cy="339830"/>
            <a:chOff x="3771" y="2943"/>
            <a:chExt cx="3138" cy="3136"/>
          </a:xfrm>
          <a:solidFill>
            <a:schemeClr val="bg1"/>
          </a:solidFill>
        </p:grpSpPr>
        <p:sp>
          <p:nvSpPr>
            <p:cNvPr id="83" name="Freeform 338">
              <a:extLst>
                <a:ext uri="{FF2B5EF4-FFF2-40B4-BE49-F238E27FC236}">
                  <a16:creationId xmlns:a16="http://schemas.microsoft.com/office/drawing/2014/main" id="{37CFE0ED-DD97-6E40-AD45-EC604B496960}"/>
                </a:ext>
              </a:extLst>
            </p:cNvPr>
            <p:cNvSpPr>
              <a:spLocks noEditPoints="1"/>
            </p:cNvSpPr>
            <p:nvPr/>
          </p:nvSpPr>
          <p:spPr bwMode="auto">
            <a:xfrm>
              <a:off x="3771" y="2943"/>
              <a:ext cx="3138" cy="3136"/>
            </a:xfrm>
            <a:custGeom>
              <a:avLst/>
              <a:gdLst>
                <a:gd name="T0" fmla="*/ 2318 w 6277"/>
                <a:gd name="T1" fmla="*/ 1093 h 6274"/>
                <a:gd name="T2" fmla="*/ 1689 w 6277"/>
                <a:gd name="T3" fmla="*/ 1478 h 6274"/>
                <a:gd name="T4" fmla="*/ 1223 w 6277"/>
                <a:gd name="T5" fmla="*/ 2049 h 6274"/>
                <a:gd name="T6" fmla="*/ 969 w 6277"/>
                <a:gd name="T7" fmla="*/ 2754 h 6274"/>
                <a:gd name="T8" fmla="*/ 1351 w 6277"/>
                <a:gd name="T9" fmla="*/ 2947 h 6274"/>
                <a:gd name="T10" fmla="*/ 1450 w 6277"/>
                <a:gd name="T11" fmla="*/ 3136 h 6274"/>
                <a:gd name="T12" fmla="*/ 1351 w 6277"/>
                <a:gd name="T13" fmla="*/ 3327 h 6274"/>
                <a:gd name="T14" fmla="*/ 969 w 6277"/>
                <a:gd name="T15" fmla="*/ 3520 h 6274"/>
                <a:gd name="T16" fmla="*/ 1223 w 6277"/>
                <a:gd name="T17" fmla="*/ 4225 h 6274"/>
                <a:gd name="T18" fmla="*/ 1689 w 6277"/>
                <a:gd name="T19" fmla="*/ 4794 h 6274"/>
                <a:gd name="T20" fmla="*/ 2318 w 6277"/>
                <a:gd name="T21" fmla="*/ 5181 h 6274"/>
                <a:gd name="T22" fmla="*/ 2910 w 6277"/>
                <a:gd name="T23" fmla="*/ 5051 h 6274"/>
                <a:gd name="T24" fmla="*/ 3009 w 6277"/>
                <a:gd name="T25" fmla="*/ 4862 h 6274"/>
                <a:gd name="T26" fmla="*/ 3227 w 6277"/>
                <a:gd name="T27" fmla="*/ 4841 h 6274"/>
                <a:gd name="T28" fmla="*/ 3363 w 6277"/>
                <a:gd name="T29" fmla="*/ 5006 h 6274"/>
                <a:gd name="T30" fmla="*/ 3816 w 6277"/>
                <a:gd name="T31" fmla="*/ 5231 h 6274"/>
                <a:gd name="T32" fmla="*/ 4473 w 6277"/>
                <a:gd name="T33" fmla="*/ 4887 h 6274"/>
                <a:gd name="T34" fmla="*/ 4975 w 6277"/>
                <a:gd name="T35" fmla="*/ 4351 h 6274"/>
                <a:gd name="T36" fmla="*/ 5275 w 6277"/>
                <a:gd name="T37" fmla="*/ 3669 h 6274"/>
                <a:gd name="T38" fmla="*/ 4966 w 6277"/>
                <a:gd name="T39" fmla="*/ 3348 h 6274"/>
                <a:gd name="T40" fmla="*/ 4830 w 6277"/>
                <a:gd name="T41" fmla="*/ 3184 h 6274"/>
                <a:gd name="T42" fmla="*/ 4893 w 6277"/>
                <a:gd name="T43" fmla="*/ 2974 h 6274"/>
                <a:gd name="T44" fmla="*/ 5329 w 6277"/>
                <a:gd name="T45" fmla="*/ 2907 h 6274"/>
                <a:gd name="T46" fmla="*/ 5123 w 6277"/>
                <a:gd name="T47" fmla="*/ 2181 h 6274"/>
                <a:gd name="T48" fmla="*/ 4697 w 6277"/>
                <a:gd name="T49" fmla="*/ 1580 h 6274"/>
                <a:gd name="T50" fmla="*/ 4095 w 6277"/>
                <a:gd name="T51" fmla="*/ 1154 h 6274"/>
                <a:gd name="T52" fmla="*/ 3367 w 6277"/>
                <a:gd name="T53" fmla="*/ 948 h 6274"/>
                <a:gd name="T54" fmla="*/ 3300 w 6277"/>
                <a:gd name="T55" fmla="*/ 1383 h 6274"/>
                <a:gd name="T56" fmla="*/ 3092 w 6277"/>
                <a:gd name="T57" fmla="*/ 1446 h 6274"/>
                <a:gd name="T58" fmla="*/ 2927 w 6277"/>
                <a:gd name="T59" fmla="*/ 1310 h 6274"/>
                <a:gd name="T60" fmla="*/ 3185 w 6277"/>
                <a:gd name="T61" fmla="*/ 4 h 6274"/>
                <a:gd name="T62" fmla="*/ 3349 w 6277"/>
                <a:gd name="T63" fmla="*/ 140 h 6274"/>
                <a:gd name="T64" fmla="*/ 3709 w 6277"/>
                <a:gd name="T65" fmla="*/ 556 h 6274"/>
                <a:gd name="T66" fmla="*/ 4486 w 6277"/>
                <a:gd name="T67" fmla="*/ 864 h 6274"/>
                <a:gd name="T68" fmla="*/ 5121 w 6277"/>
                <a:gd name="T69" fmla="*/ 1389 h 6274"/>
                <a:gd name="T70" fmla="*/ 5566 w 6277"/>
                <a:gd name="T71" fmla="*/ 2086 h 6274"/>
                <a:gd name="T72" fmla="*/ 5772 w 6277"/>
                <a:gd name="T73" fmla="*/ 2907 h 6274"/>
                <a:gd name="T74" fmla="*/ 6208 w 6277"/>
                <a:gd name="T75" fmla="*/ 2974 h 6274"/>
                <a:gd name="T76" fmla="*/ 6271 w 6277"/>
                <a:gd name="T77" fmla="*/ 3184 h 6274"/>
                <a:gd name="T78" fmla="*/ 6137 w 6277"/>
                <a:gd name="T79" fmla="*/ 3348 h 6274"/>
                <a:gd name="T80" fmla="*/ 5721 w 6277"/>
                <a:gd name="T81" fmla="*/ 3707 h 6274"/>
                <a:gd name="T82" fmla="*/ 5413 w 6277"/>
                <a:gd name="T83" fmla="*/ 4484 h 6274"/>
                <a:gd name="T84" fmla="*/ 4888 w 6277"/>
                <a:gd name="T85" fmla="*/ 5118 h 6274"/>
                <a:gd name="T86" fmla="*/ 4190 w 6277"/>
                <a:gd name="T87" fmla="*/ 5561 h 6274"/>
                <a:gd name="T88" fmla="*/ 3367 w 6277"/>
                <a:gd name="T89" fmla="*/ 5769 h 6274"/>
                <a:gd name="T90" fmla="*/ 3300 w 6277"/>
                <a:gd name="T91" fmla="*/ 6207 h 6274"/>
                <a:gd name="T92" fmla="*/ 3092 w 6277"/>
                <a:gd name="T93" fmla="*/ 6268 h 6274"/>
                <a:gd name="T94" fmla="*/ 2927 w 6277"/>
                <a:gd name="T95" fmla="*/ 6132 h 6274"/>
                <a:gd name="T96" fmla="*/ 2568 w 6277"/>
                <a:gd name="T97" fmla="*/ 5718 h 6274"/>
                <a:gd name="T98" fmla="*/ 1788 w 6277"/>
                <a:gd name="T99" fmla="*/ 5410 h 6274"/>
                <a:gd name="T100" fmla="*/ 1156 w 6277"/>
                <a:gd name="T101" fmla="*/ 4885 h 6274"/>
                <a:gd name="T102" fmla="*/ 711 w 6277"/>
                <a:gd name="T103" fmla="*/ 4188 h 6274"/>
                <a:gd name="T104" fmla="*/ 505 w 6277"/>
                <a:gd name="T105" fmla="*/ 3365 h 6274"/>
                <a:gd name="T106" fmla="*/ 67 w 6277"/>
                <a:gd name="T107" fmla="*/ 3298 h 6274"/>
                <a:gd name="T108" fmla="*/ 0 w 6277"/>
                <a:gd name="T109" fmla="*/ 3136 h 6274"/>
                <a:gd name="T110" fmla="*/ 101 w 6277"/>
                <a:gd name="T111" fmla="*/ 2947 h 6274"/>
                <a:gd name="T112" fmla="*/ 524 w 6277"/>
                <a:gd name="T113" fmla="*/ 2735 h 6274"/>
                <a:gd name="T114" fmla="*/ 783 w 6277"/>
                <a:gd name="T115" fmla="*/ 1935 h 6274"/>
                <a:gd name="T116" fmla="*/ 1269 w 6277"/>
                <a:gd name="T117" fmla="*/ 1268 h 6274"/>
                <a:gd name="T118" fmla="*/ 1936 w 6277"/>
                <a:gd name="T119" fmla="*/ 783 h 6274"/>
                <a:gd name="T120" fmla="*/ 2736 w 6277"/>
                <a:gd name="T121" fmla="*/ 524 h 6274"/>
                <a:gd name="T122" fmla="*/ 2948 w 6277"/>
                <a:gd name="T123" fmla="*/ 102 h 6274"/>
                <a:gd name="T124" fmla="*/ 3137 w 6277"/>
                <a:gd name="T125" fmla="*/ 0 h 6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77" h="6274">
                  <a:moveTo>
                    <a:pt x="2910" y="948"/>
                  </a:moveTo>
                  <a:lnTo>
                    <a:pt x="2755" y="969"/>
                  </a:lnTo>
                  <a:lnTo>
                    <a:pt x="2606" y="1001"/>
                  </a:lnTo>
                  <a:lnTo>
                    <a:pt x="2461" y="1041"/>
                  </a:lnTo>
                  <a:lnTo>
                    <a:pt x="2318" y="1093"/>
                  </a:lnTo>
                  <a:lnTo>
                    <a:pt x="2182" y="1154"/>
                  </a:lnTo>
                  <a:lnTo>
                    <a:pt x="2050" y="1223"/>
                  </a:lnTo>
                  <a:lnTo>
                    <a:pt x="1924" y="1301"/>
                  </a:lnTo>
                  <a:lnTo>
                    <a:pt x="1804" y="1385"/>
                  </a:lnTo>
                  <a:lnTo>
                    <a:pt x="1689" y="1478"/>
                  </a:lnTo>
                  <a:lnTo>
                    <a:pt x="1580" y="1580"/>
                  </a:lnTo>
                  <a:lnTo>
                    <a:pt x="1481" y="1689"/>
                  </a:lnTo>
                  <a:lnTo>
                    <a:pt x="1387" y="1801"/>
                  </a:lnTo>
                  <a:lnTo>
                    <a:pt x="1301" y="1923"/>
                  </a:lnTo>
                  <a:lnTo>
                    <a:pt x="1223" y="2049"/>
                  </a:lnTo>
                  <a:lnTo>
                    <a:pt x="1154" y="2181"/>
                  </a:lnTo>
                  <a:lnTo>
                    <a:pt x="1093" y="2317"/>
                  </a:lnTo>
                  <a:lnTo>
                    <a:pt x="1041" y="2458"/>
                  </a:lnTo>
                  <a:lnTo>
                    <a:pt x="1001" y="2605"/>
                  </a:lnTo>
                  <a:lnTo>
                    <a:pt x="969" y="2754"/>
                  </a:lnTo>
                  <a:lnTo>
                    <a:pt x="948" y="2907"/>
                  </a:lnTo>
                  <a:lnTo>
                    <a:pt x="1221" y="2907"/>
                  </a:lnTo>
                  <a:lnTo>
                    <a:pt x="1269" y="2913"/>
                  </a:lnTo>
                  <a:lnTo>
                    <a:pt x="1311" y="2926"/>
                  </a:lnTo>
                  <a:lnTo>
                    <a:pt x="1351" y="2947"/>
                  </a:lnTo>
                  <a:lnTo>
                    <a:pt x="1383" y="2974"/>
                  </a:lnTo>
                  <a:lnTo>
                    <a:pt x="1412" y="3008"/>
                  </a:lnTo>
                  <a:lnTo>
                    <a:pt x="1433" y="3048"/>
                  </a:lnTo>
                  <a:lnTo>
                    <a:pt x="1446" y="3090"/>
                  </a:lnTo>
                  <a:lnTo>
                    <a:pt x="1450" y="3136"/>
                  </a:lnTo>
                  <a:lnTo>
                    <a:pt x="1446" y="3184"/>
                  </a:lnTo>
                  <a:lnTo>
                    <a:pt x="1433" y="3226"/>
                  </a:lnTo>
                  <a:lnTo>
                    <a:pt x="1412" y="3264"/>
                  </a:lnTo>
                  <a:lnTo>
                    <a:pt x="1383" y="3298"/>
                  </a:lnTo>
                  <a:lnTo>
                    <a:pt x="1351" y="3327"/>
                  </a:lnTo>
                  <a:lnTo>
                    <a:pt x="1311" y="3348"/>
                  </a:lnTo>
                  <a:lnTo>
                    <a:pt x="1269" y="3361"/>
                  </a:lnTo>
                  <a:lnTo>
                    <a:pt x="1221" y="3365"/>
                  </a:lnTo>
                  <a:lnTo>
                    <a:pt x="948" y="3365"/>
                  </a:lnTo>
                  <a:lnTo>
                    <a:pt x="969" y="3520"/>
                  </a:lnTo>
                  <a:lnTo>
                    <a:pt x="1001" y="3669"/>
                  </a:lnTo>
                  <a:lnTo>
                    <a:pt x="1041" y="3814"/>
                  </a:lnTo>
                  <a:lnTo>
                    <a:pt x="1093" y="3955"/>
                  </a:lnTo>
                  <a:lnTo>
                    <a:pt x="1154" y="4093"/>
                  </a:lnTo>
                  <a:lnTo>
                    <a:pt x="1223" y="4225"/>
                  </a:lnTo>
                  <a:lnTo>
                    <a:pt x="1301" y="4351"/>
                  </a:lnTo>
                  <a:lnTo>
                    <a:pt x="1387" y="4471"/>
                  </a:lnTo>
                  <a:lnTo>
                    <a:pt x="1481" y="4585"/>
                  </a:lnTo>
                  <a:lnTo>
                    <a:pt x="1580" y="4692"/>
                  </a:lnTo>
                  <a:lnTo>
                    <a:pt x="1689" y="4794"/>
                  </a:lnTo>
                  <a:lnTo>
                    <a:pt x="1804" y="4887"/>
                  </a:lnTo>
                  <a:lnTo>
                    <a:pt x="1924" y="4973"/>
                  </a:lnTo>
                  <a:lnTo>
                    <a:pt x="2050" y="5051"/>
                  </a:lnTo>
                  <a:lnTo>
                    <a:pt x="2182" y="5120"/>
                  </a:lnTo>
                  <a:lnTo>
                    <a:pt x="2318" y="5181"/>
                  </a:lnTo>
                  <a:lnTo>
                    <a:pt x="2461" y="5231"/>
                  </a:lnTo>
                  <a:lnTo>
                    <a:pt x="2606" y="5273"/>
                  </a:lnTo>
                  <a:lnTo>
                    <a:pt x="2755" y="5305"/>
                  </a:lnTo>
                  <a:lnTo>
                    <a:pt x="2910" y="5326"/>
                  </a:lnTo>
                  <a:lnTo>
                    <a:pt x="2910" y="5051"/>
                  </a:lnTo>
                  <a:lnTo>
                    <a:pt x="2914" y="5006"/>
                  </a:lnTo>
                  <a:lnTo>
                    <a:pt x="2927" y="4964"/>
                  </a:lnTo>
                  <a:lnTo>
                    <a:pt x="2948" y="4923"/>
                  </a:lnTo>
                  <a:lnTo>
                    <a:pt x="2977" y="4891"/>
                  </a:lnTo>
                  <a:lnTo>
                    <a:pt x="3009" y="4862"/>
                  </a:lnTo>
                  <a:lnTo>
                    <a:pt x="3050" y="4841"/>
                  </a:lnTo>
                  <a:lnTo>
                    <a:pt x="3092" y="4828"/>
                  </a:lnTo>
                  <a:lnTo>
                    <a:pt x="3137" y="4822"/>
                  </a:lnTo>
                  <a:lnTo>
                    <a:pt x="3185" y="4828"/>
                  </a:lnTo>
                  <a:lnTo>
                    <a:pt x="3227" y="4841"/>
                  </a:lnTo>
                  <a:lnTo>
                    <a:pt x="3267" y="4862"/>
                  </a:lnTo>
                  <a:lnTo>
                    <a:pt x="3300" y="4891"/>
                  </a:lnTo>
                  <a:lnTo>
                    <a:pt x="3328" y="4923"/>
                  </a:lnTo>
                  <a:lnTo>
                    <a:pt x="3349" y="4964"/>
                  </a:lnTo>
                  <a:lnTo>
                    <a:pt x="3363" y="5006"/>
                  </a:lnTo>
                  <a:lnTo>
                    <a:pt x="3367" y="5051"/>
                  </a:lnTo>
                  <a:lnTo>
                    <a:pt x="3367" y="5326"/>
                  </a:lnTo>
                  <a:lnTo>
                    <a:pt x="3521" y="5305"/>
                  </a:lnTo>
                  <a:lnTo>
                    <a:pt x="3670" y="5273"/>
                  </a:lnTo>
                  <a:lnTo>
                    <a:pt x="3816" y="5231"/>
                  </a:lnTo>
                  <a:lnTo>
                    <a:pt x="3957" y="5181"/>
                  </a:lnTo>
                  <a:lnTo>
                    <a:pt x="4095" y="5120"/>
                  </a:lnTo>
                  <a:lnTo>
                    <a:pt x="4226" y="5051"/>
                  </a:lnTo>
                  <a:lnTo>
                    <a:pt x="4353" y="4973"/>
                  </a:lnTo>
                  <a:lnTo>
                    <a:pt x="4473" y="4887"/>
                  </a:lnTo>
                  <a:lnTo>
                    <a:pt x="4588" y="4794"/>
                  </a:lnTo>
                  <a:lnTo>
                    <a:pt x="4697" y="4692"/>
                  </a:lnTo>
                  <a:lnTo>
                    <a:pt x="4796" y="4585"/>
                  </a:lnTo>
                  <a:lnTo>
                    <a:pt x="4889" y="4471"/>
                  </a:lnTo>
                  <a:lnTo>
                    <a:pt x="4975" y="4351"/>
                  </a:lnTo>
                  <a:lnTo>
                    <a:pt x="5054" y="4225"/>
                  </a:lnTo>
                  <a:lnTo>
                    <a:pt x="5123" y="4093"/>
                  </a:lnTo>
                  <a:lnTo>
                    <a:pt x="5184" y="3955"/>
                  </a:lnTo>
                  <a:lnTo>
                    <a:pt x="5235" y="3814"/>
                  </a:lnTo>
                  <a:lnTo>
                    <a:pt x="5275" y="3669"/>
                  </a:lnTo>
                  <a:lnTo>
                    <a:pt x="5308" y="3520"/>
                  </a:lnTo>
                  <a:lnTo>
                    <a:pt x="5329" y="3365"/>
                  </a:lnTo>
                  <a:lnTo>
                    <a:pt x="5056" y="3365"/>
                  </a:lnTo>
                  <a:lnTo>
                    <a:pt x="5008" y="3361"/>
                  </a:lnTo>
                  <a:lnTo>
                    <a:pt x="4966" y="3348"/>
                  </a:lnTo>
                  <a:lnTo>
                    <a:pt x="4926" y="3327"/>
                  </a:lnTo>
                  <a:lnTo>
                    <a:pt x="4893" y="3298"/>
                  </a:lnTo>
                  <a:lnTo>
                    <a:pt x="4865" y="3264"/>
                  </a:lnTo>
                  <a:lnTo>
                    <a:pt x="4844" y="3226"/>
                  </a:lnTo>
                  <a:lnTo>
                    <a:pt x="4830" y="3184"/>
                  </a:lnTo>
                  <a:lnTo>
                    <a:pt x="4826" y="3136"/>
                  </a:lnTo>
                  <a:lnTo>
                    <a:pt x="4830" y="3090"/>
                  </a:lnTo>
                  <a:lnTo>
                    <a:pt x="4844" y="3048"/>
                  </a:lnTo>
                  <a:lnTo>
                    <a:pt x="4865" y="3008"/>
                  </a:lnTo>
                  <a:lnTo>
                    <a:pt x="4893" y="2974"/>
                  </a:lnTo>
                  <a:lnTo>
                    <a:pt x="4926" y="2947"/>
                  </a:lnTo>
                  <a:lnTo>
                    <a:pt x="4966" y="2926"/>
                  </a:lnTo>
                  <a:lnTo>
                    <a:pt x="5008" y="2913"/>
                  </a:lnTo>
                  <a:lnTo>
                    <a:pt x="5056" y="2907"/>
                  </a:lnTo>
                  <a:lnTo>
                    <a:pt x="5329" y="2907"/>
                  </a:lnTo>
                  <a:lnTo>
                    <a:pt x="5308" y="2754"/>
                  </a:lnTo>
                  <a:lnTo>
                    <a:pt x="5275" y="2605"/>
                  </a:lnTo>
                  <a:lnTo>
                    <a:pt x="5235" y="2458"/>
                  </a:lnTo>
                  <a:lnTo>
                    <a:pt x="5184" y="2317"/>
                  </a:lnTo>
                  <a:lnTo>
                    <a:pt x="5123" y="2181"/>
                  </a:lnTo>
                  <a:lnTo>
                    <a:pt x="5054" y="2049"/>
                  </a:lnTo>
                  <a:lnTo>
                    <a:pt x="4975" y="1923"/>
                  </a:lnTo>
                  <a:lnTo>
                    <a:pt x="4889" y="1801"/>
                  </a:lnTo>
                  <a:lnTo>
                    <a:pt x="4796" y="1689"/>
                  </a:lnTo>
                  <a:lnTo>
                    <a:pt x="4697" y="1580"/>
                  </a:lnTo>
                  <a:lnTo>
                    <a:pt x="4588" y="1478"/>
                  </a:lnTo>
                  <a:lnTo>
                    <a:pt x="4473" y="1385"/>
                  </a:lnTo>
                  <a:lnTo>
                    <a:pt x="4353" y="1301"/>
                  </a:lnTo>
                  <a:lnTo>
                    <a:pt x="4226" y="1223"/>
                  </a:lnTo>
                  <a:lnTo>
                    <a:pt x="4095" y="1154"/>
                  </a:lnTo>
                  <a:lnTo>
                    <a:pt x="3957" y="1093"/>
                  </a:lnTo>
                  <a:lnTo>
                    <a:pt x="3816" y="1041"/>
                  </a:lnTo>
                  <a:lnTo>
                    <a:pt x="3670" y="1001"/>
                  </a:lnTo>
                  <a:lnTo>
                    <a:pt x="3521" y="969"/>
                  </a:lnTo>
                  <a:lnTo>
                    <a:pt x="3367" y="948"/>
                  </a:lnTo>
                  <a:lnTo>
                    <a:pt x="3367" y="1221"/>
                  </a:lnTo>
                  <a:lnTo>
                    <a:pt x="3363" y="1266"/>
                  </a:lnTo>
                  <a:lnTo>
                    <a:pt x="3349" y="1310"/>
                  </a:lnTo>
                  <a:lnTo>
                    <a:pt x="3328" y="1349"/>
                  </a:lnTo>
                  <a:lnTo>
                    <a:pt x="3300" y="1383"/>
                  </a:lnTo>
                  <a:lnTo>
                    <a:pt x="3267" y="1412"/>
                  </a:lnTo>
                  <a:lnTo>
                    <a:pt x="3227" y="1433"/>
                  </a:lnTo>
                  <a:lnTo>
                    <a:pt x="3185" y="1446"/>
                  </a:lnTo>
                  <a:lnTo>
                    <a:pt x="3137" y="1450"/>
                  </a:lnTo>
                  <a:lnTo>
                    <a:pt x="3092" y="1446"/>
                  </a:lnTo>
                  <a:lnTo>
                    <a:pt x="3050" y="1433"/>
                  </a:lnTo>
                  <a:lnTo>
                    <a:pt x="3009" y="1412"/>
                  </a:lnTo>
                  <a:lnTo>
                    <a:pt x="2977" y="1383"/>
                  </a:lnTo>
                  <a:lnTo>
                    <a:pt x="2948" y="1349"/>
                  </a:lnTo>
                  <a:lnTo>
                    <a:pt x="2927" y="1310"/>
                  </a:lnTo>
                  <a:lnTo>
                    <a:pt x="2914" y="1266"/>
                  </a:lnTo>
                  <a:lnTo>
                    <a:pt x="2910" y="1221"/>
                  </a:lnTo>
                  <a:lnTo>
                    <a:pt x="2910" y="948"/>
                  </a:lnTo>
                  <a:close/>
                  <a:moveTo>
                    <a:pt x="3137" y="0"/>
                  </a:moveTo>
                  <a:lnTo>
                    <a:pt x="3185" y="4"/>
                  </a:lnTo>
                  <a:lnTo>
                    <a:pt x="3227" y="18"/>
                  </a:lnTo>
                  <a:lnTo>
                    <a:pt x="3267" y="39"/>
                  </a:lnTo>
                  <a:lnTo>
                    <a:pt x="3300" y="67"/>
                  </a:lnTo>
                  <a:lnTo>
                    <a:pt x="3328" y="102"/>
                  </a:lnTo>
                  <a:lnTo>
                    <a:pt x="3349" y="140"/>
                  </a:lnTo>
                  <a:lnTo>
                    <a:pt x="3363" y="184"/>
                  </a:lnTo>
                  <a:lnTo>
                    <a:pt x="3367" y="230"/>
                  </a:lnTo>
                  <a:lnTo>
                    <a:pt x="3367" y="503"/>
                  </a:lnTo>
                  <a:lnTo>
                    <a:pt x="3541" y="524"/>
                  </a:lnTo>
                  <a:lnTo>
                    <a:pt x="3709" y="556"/>
                  </a:lnTo>
                  <a:lnTo>
                    <a:pt x="3875" y="598"/>
                  </a:lnTo>
                  <a:lnTo>
                    <a:pt x="4035" y="650"/>
                  </a:lnTo>
                  <a:lnTo>
                    <a:pt x="4190" y="711"/>
                  </a:lnTo>
                  <a:lnTo>
                    <a:pt x="4341" y="783"/>
                  </a:lnTo>
                  <a:lnTo>
                    <a:pt x="4486" y="864"/>
                  </a:lnTo>
                  <a:lnTo>
                    <a:pt x="4628" y="951"/>
                  </a:lnTo>
                  <a:lnTo>
                    <a:pt x="4761" y="1049"/>
                  </a:lnTo>
                  <a:lnTo>
                    <a:pt x="4888" y="1156"/>
                  </a:lnTo>
                  <a:lnTo>
                    <a:pt x="5008" y="1268"/>
                  </a:lnTo>
                  <a:lnTo>
                    <a:pt x="5121" y="1389"/>
                  </a:lnTo>
                  <a:lnTo>
                    <a:pt x="5226" y="1515"/>
                  </a:lnTo>
                  <a:lnTo>
                    <a:pt x="5323" y="1648"/>
                  </a:lnTo>
                  <a:lnTo>
                    <a:pt x="5413" y="1788"/>
                  </a:lnTo>
                  <a:lnTo>
                    <a:pt x="5493" y="1935"/>
                  </a:lnTo>
                  <a:lnTo>
                    <a:pt x="5566" y="2086"/>
                  </a:lnTo>
                  <a:lnTo>
                    <a:pt x="5627" y="2240"/>
                  </a:lnTo>
                  <a:lnTo>
                    <a:pt x="5679" y="2401"/>
                  </a:lnTo>
                  <a:lnTo>
                    <a:pt x="5721" y="2567"/>
                  </a:lnTo>
                  <a:lnTo>
                    <a:pt x="5753" y="2735"/>
                  </a:lnTo>
                  <a:lnTo>
                    <a:pt x="5772" y="2907"/>
                  </a:lnTo>
                  <a:lnTo>
                    <a:pt x="6047" y="2907"/>
                  </a:lnTo>
                  <a:lnTo>
                    <a:pt x="6093" y="2913"/>
                  </a:lnTo>
                  <a:lnTo>
                    <a:pt x="6135" y="2926"/>
                  </a:lnTo>
                  <a:lnTo>
                    <a:pt x="6175" y="2947"/>
                  </a:lnTo>
                  <a:lnTo>
                    <a:pt x="6208" y="2974"/>
                  </a:lnTo>
                  <a:lnTo>
                    <a:pt x="6237" y="3008"/>
                  </a:lnTo>
                  <a:lnTo>
                    <a:pt x="6258" y="3048"/>
                  </a:lnTo>
                  <a:lnTo>
                    <a:pt x="6271" y="3090"/>
                  </a:lnTo>
                  <a:lnTo>
                    <a:pt x="6277" y="3136"/>
                  </a:lnTo>
                  <a:lnTo>
                    <a:pt x="6271" y="3184"/>
                  </a:lnTo>
                  <a:lnTo>
                    <a:pt x="6258" y="3226"/>
                  </a:lnTo>
                  <a:lnTo>
                    <a:pt x="6237" y="3264"/>
                  </a:lnTo>
                  <a:lnTo>
                    <a:pt x="6210" y="3298"/>
                  </a:lnTo>
                  <a:lnTo>
                    <a:pt x="6175" y="3327"/>
                  </a:lnTo>
                  <a:lnTo>
                    <a:pt x="6137" y="3348"/>
                  </a:lnTo>
                  <a:lnTo>
                    <a:pt x="6093" y="3361"/>
                  </a:lnTo>
                  <a:lnTo>
                    <a:pt x="6047" y="3365"/>
                  </a:lnTo>
                  <a:lnTo>
                    <a:pt x="5772" y="3365"/>
                  </a:lnTo>
                  <a:lnTo>
                    <a:pt x="5753" y="3539"/>
                  </a:lnTo>
                  <a:lnTo>
                    <a:pt x="5721" y="3707"/>
                  </a:lnTo>
                  <a:lnTo>
                    <a:pt x="5679" y="3871"/>
                  </a:lnTo>
                  <a:lnTo>
                    <a:pt x="5627" y="4032"/>
                  </a:lnTo>
                  <a:lnTo>
                    <a:pt x="5566" y="4188"/>
                  </a:lnTo>
                  <a:lnTo>
                    <a:pt x="5493" y="4339"/>
                  </a:lnTo>
                  <a:lnTo>
                    <a:pt x="5413" y="4484"/>
                  </a:lnTo>
                  <a:lnTo>
                    <a:pt x="5323" y="4624"/>
                  </a:lnTo>
                  <a:lnTo>
                    <a:pt x="5226" y="4757"/>
                  </a:lnTo>
                  <a:lnTo>
                    <a:pt x="5121" y="4885"/>
                  </a:lnTo>
                  <a:lnTo>
                    <a:pt x="5008" y="5006"/>
                  </a:lnTo>
                  <a:lnTo>
                    <a:pt x="4888" y="5118"/>
                  </a:lnTo>
                  <a:lnTo>
                    <a:pt x="4761" y="5223"/>
                  </a:lnTo>
                  <a:lnTo>
                    <a:pt x="4628" y="5321"/>
                  </a:lnTo>
                  <a:lnTo>
                    <a:pt x="4486" y="5410"/>
                  </a:lnTo>
                  <a:lnTo>
                    <a:pt x="4341" y="5491"/>
                  </a:lnTo>
                  <a:lnTo>
                    <a:pt x="4190" y="5561"/>
                  </a:lnTo>
                  <a:lnTo>
                    <a:pt x="4035" y="5624"/>
                  </a:lnTo>
                  <a:lnTo>
                    <a:pt x="3875" y="5676"/>
                  </a:lnTo>
                  <a:lnTo>
                    <a:pt x="3709" y="5718"/>
                  </a:lnTo>
                  <a:lnTo>
                    <a:pt x="3541" y="5750"/>
                  </a:lnTo>
                  <a:lnTo>
                    <a:pt x="3367" y="5769"/>
                  </a:lnTo>
                  <a:lnTo>
                    <a:pt x="3367" y="6044"/>
                  </a:lnTo>
                  <a:lnTo>
                    <a:pt x="3363" y="6090"/>
                  </a:lnTo>
                  <a:lnTo>
                    <a:pt x="3349" y="6132"/>
                  </a:lnTo>
                  <a:lnTo>
                    <a:pt x="3328" y="6172"/>
                  </a:lnTo>
                  <a:lnTo>
                    <a:pt x="3300" y="6207"/>
                  </a:lnTo>
                  <a:lnTo>
                    <a:pt x="3267" y="6234"/>
                  </a:lnTo>
                  <a:lnTo>
                    <a:pt x="3227" y="6255"/>
                  </a:lnTo>
                  <a:lnTo>
                    <a:pt x="3185" y="6268"/>
                  </a:lnTo>
                  <a:lnTo>
                    <a:pt x="3137" y="6274"/>
                  </a:lnTo>
                  <a:lnTo>
                    <a:pt x="3092" y="6268"/>
                  </a:lnTo>
                  <a:lnTo>
                    <a:pt x="3050" y="6255"/>
                  </a:lnTo>
                  <a:lnTo>
                    <a:pt x="3009" y="6234"/>
                  </a:lnTo>
                  <a:lnTo>
                    <a:pt x="2977" y="6207"/>
                  </a:lnTo>
                  <a:lnTo>
                    <a:pt x="2948" y="6172"/>
                  </a:lnTo>
                  <a:lnTo>
                    <a:pt x="2927" y="6132"/>
                  </a:lnTo>
                  <a:lnTo>
                    <a:pt x="2914" y="6090"/>
                  </a:lnTo>
                  <a:lnTo>
                    <a:pt x="2910" y="6044"/>
                  </a:lnTo>
                  <a:lnTo>
                    <a:pt x="2910" y="5769"/>
                  </a:lnTo>
                  <a:lnTo>
                    <a:pt x="2736" y="5750"/>
                  </a:lnTo>
                  <a:lnTo>
                    <a:pt x="2568" y="5718"/>
                  </a:lnTo>
                  <a:lnTo>
                    <a:pt x="2402" y="5676"/>
                  </a:lnTo>
                  <a:lnTo>
                    <a:pt x="2241" y="5624"/>
                  </a:lnTo>
                  <a:lnTo>
                    <a:pt x="2087" y="5561"/>
                  </a:lnTo>
                  <a:lnTo>
                    <a:pt x="1936" y="5491"/>
                  </a:lnTo>
                  <a:lnTo>
                    <a:pt x="1788" y="5410"/>
                  </a:lnTo>
                  <a:lnTo>
                    <a:pt x="1649" y="5321"/>
                  </a:lnTo>
                  <a:lnTo>
                    <a:pt x="1515" y="5223"/>
                  </a:lnTo>
                  <a:lnTo>
                    <a:pt x="1389" y="5118"/>
                  </a:lnTo>
                  <a:lnTo>
                    <a:pt x="1269" y="5006"/>
                  </a:lnTo>
                  <a:lnTo>
                    <a:pt x="1156" y="4885"/>
                  </a:lnTo>
                  <a:lnTo>
                    <a:pt x="1051" y="4757"/>
                  </a:lnTo>
                  <a:lnTo>
                    <a:pt x="954" y="4624"/>
                  </a:lnTo>
                  <a:lnTo>
                    <a:pt x="864" y="4484"/>
                  </a:lnTo>
                  <a:lnTo>
                    <a:pt x="783" y="4339"/>
                  </a:lnTo>
                  <a:lnTo>
                    <a:pt x="711" y="4188"/>
                  </a:lnTo>
                  <a:lnTo>
                    <a:pt x="650" y="4032"/>
                  </a:lnTo>
                  <a:lnTo>
                    <a:pt x="598" y="3871"/>
                  </a:lnTo>
                  <a:lnTo>
                    <a:pt x="556" y="3707"/>
                  </a:lnTo>
                  <a:lnTo>
                    <a:pt x="524" y="3539"/>
                  </a:lnTo>
                  <a:lnTo>
                    <a:pt x="505" y="3365"/>
                  </a:lnTo>
                  <a:lnTo>
                    <a:pt x="229" y="3365"/>
                  </a:lnTo>
                  <a:lnTo>
                    <a:pt x="184" y="3361"/>
                  </a:lnTo>
                  <a:lnTo>
                    <a:pt x="140" y="3348"/>
                  </a:lnTo>
                  <a:lnTo>
                    <a:pt x="101" y="3327"/>
                  </a:lnTo>
                  <a:lnTo>
                    <a:pt x="67" y="3298"/>
                  </a:lnTo>
                  <a:lnTo>
                    <a:pt x="40" y="3264"/>
                  </a:lnTo>
                  <a:lnTo>
                    <a:pt x="19" y="3226"/>
                  </a:lnTo>
                  <a:lnTo>
                    <a:pt x="6" y="3184"/>
                  </a:lnTo>
                  <a:lnTo>
                    <a:pt x="0" y="3136"/>
                  </a:lnTo>
                  <a:lnTo>
                    <a:pt x="0" y="3136"/>
                  </a:lnTo>
                  <a:lnTo>
                    <a:pt x="6" y="3090"/>
                  </a:lnTo>
                  <a:lnTo>
                    <a:pt x="19" y="3048"/>
                  </a:lnTo>
                  <a:lnTo>
                    <a:pt x="40" y="3008"/>
                  </a:lnTo>
                  <a:lnTo>
                    <a:pt x="67" y="2974"/>
                  </a:lnTo>
                  <a:lnTo>
                    <a:pt x="101" y="2947"/>
                  </a:lnTo>
                  <a:lnTo>
                    <a:pt x="140" y="2926"/>
                  </a:lnTo>
                  <a:lnTo>
                    <a:pt x="184" y="2913"/>
                  </a:lnTo>
                  <a:lnTo>
                    <a:pt x="229" y="2907"/>
                  </a:lnTo>
                  <a:lnTo>
                    <a:pt x="505" y="2907"/>
                  </a:lnTo>
                  <a:lnTo>
                    <a:pt x="524" y="2735"/>
                  </a:lnTo>
                  <a:lnTo>
                    <a:pt x="556" y="2567"/>
                  </a:lnTo>
                  <a:lnTo>
                    <a:pt x="598" y="2401"/>
                  </a:lnTo>
                  <a:lnTo>
                    <a:pt x="650" y="2240"/>
                  </a:lnTo>
                  <a:lnTo>
                    <a:pt x="711" y="2086"/>
                  </a:lnTo>
                  <a:lnTo>
                    <a:pt x="783" y="1935"/>
                  </a:lnTo>
                  <a:lnTo>
                    <a:pt x="864" y="1788"/>
                  </a:lnTo>
                  <a:lnTo>
                    <a:pt x="954" y="1648"/>
                  </a:lnTo>
                  <a:lnTo>
                    <a:pt x="1051" y="1515"/>
                  </a:lnTo>
                  <a:lnTo>
                    <a:pt x="1156" y="1389"/>
                  </a:lnTo>
                  <a:lnTo>
                    <a:pt x="1269" y="1268"/>
                  </a:lnTo>
                  <a:lnTo>
                    <a:pt x="1389" y="1156"/>
                  </a:lnTo>
                  <a:lnTo>
                    <a:pt x="1515" y="1049"/>
                  </a:lnTo>
                  <a:lnTo>
                    <a:pt x="1649" y="951"/>
                  </a:lnTo>
                  <a:lnTo>
                    <a:pt x="1788" y="864"/>
                  </a:lnTo>
                  <a:lnTo>
                    <a:pt x="1936" y="783"/>
                  </a:lnTo>
                  <a:lnTo>
                    <a:pt x="2087" y="711"/>
                  </a:lnTo>
                  <a:lnTo>
                    <a:pt x="2241" y="650"/>
                  </a:lnTo>
                  <a:lnTo>
                    <a:pt x="2402" y="598"/>
                  </a:lnTo>
                  <a:lnTo>
                    <a:pt x="2568" y="556"/>
                  </a:lnTo>
                  <a:lnTo>
                    <a:pt x="2736" y="524"/>
                  </a:lnTo>
                  <a:lnTo>
                    <a:pt x="2910" y="503"/>
                  </a:lnTo>
                  <a:lnTo>
                    <a:pt x="2910" y="230"/>
                  </a:lnTo>
                  <a:lnTo>
                    <a:pt x="2914" y="184"/>
                  </a:lnTo>
                  <a:lnTo>
                    <a:pt x="2927" y="140"/>
                  </a:lnTo>
                  <a:lnTo>
                    <a:pt x="2948" y="102"/>
                  </a:lnTo>
                  <a:lnTo>
                    <a:pt x="2977" y="67"/>
                  </a:lnTo>
                  <a:lnTo>
                    <a:pt x="3009" y="39"/>
                  </a:lnTo>
                  <a:lnTo>
                    <a:pt x="3050" y="18"/>
                  </a:lnTo>
                  <a:lnTo>
                    <a:pt x="3092" y="4"/>
                  </a:lnTo>
                  <a:lnTo>
                    <a:pt x="3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339">
              <a:extLst>
                <a:ext uri="{FF2B5EF4-FFF2-40B4-BE49-F238E27FC236}">
                  <a16:creationId xmlns:a16="http://schemas.microsoft.com/office/drawing/2014/main" id="{20E56822-C6E7-1842-8B4A-551132493CCD}"/>
                </a:ext>
              </a:extLst>
            </p:cNvPr>
            <p:cNvSpPr>
              <a:spLocks noEditPoints="1"/>
            </p:cNvSpPr>
            <p:nvPr/>
          </p:nvSpPr>
          <p:spPr bwMode="auto">
            <a:xfrm>
              <a:off x="4684" y="3856"/>
              <a:ext cx="1312" cy="1310"/>
            </a:xfrm>
            <a:custGeom>
              <a:avLst/>
              <a:gdLst>
                <a:gd name="T0" fmla="*/ 1207 w 2623"/>
                <a:gd name="T1" fmla="*/ 430 h 2622"/>
                <a:gd name="T2" fmla="*/ 1200 w 2623"/>
                <a:gd name="T3" fmla="*/ 573 h 2622"/>
                <a:gd name="T4" fmla="*/ 1175 w 2623"/>
                <a:gd name="T5" fmla="*/ 623 h 2622"/>
                <a:gd name="T6" fmla="*/ 1022 w 2623"/>
                <a:gd name="T7" fmla="*/ 695 h 2622"/>
                <a:gd name="T8" fmla="*/ 881 w 2623"/>
                <a:gd name="T9" fmla="*/ 869 h 2622"/>
                <a:gd name="T10" fmla="*/ 867 w 2623"/>
                <a:gd name="T11" fmla="*/ 1098 h 2622"/>
                <a:gd name="T12" fmla="*/ 972 w 2623"/>
                <a:gd name="T13" fmla="*/ 1266 h 2622"/>
                <a:gd name="T14" fmla="*/ 1182 w 2623"/>
                <a:gd name="T15" fmla="*/ 1392 h 2622"/>
                <a:gd name="T16" fmla="*/ 1404 w 2623"/>
                <a:gd name="T17" fmla="*/ 1499 h 2622"/>
                <a:gd name="T18" fmla="*/ 1456 w 2623"/>
                <a:gd name="T19" fmla="*/ 1619 h 2622"/>
                <a:gd name="T20" fmla="*/ 1373 w 2623"/>
                <a:gd name="T21" fmla="*/ 1721 h 2622"/>
                <a:gd name="T22" fmla="*/ 1148 w 2623"/>
                <a:gd name="T23" fmla="*/ 1732 h 2622"/>
                <a:gd name="T24" fmla="*/ 942 w 2623"/>
                <a:gd name="T25" fmla="*/ 1658 h 2622"/>
                <a:gd name="T26" fmla="*/ 890 w 2623"/>
                <a:gd name="T27" fmla="*/ 1700 h 2622"/>
                <a:gd name="T28" fmla="*/ 844 w 2623"/>
                <a:gd name="T29" fmla="*/ 1873 h 2622"/>
                <a:gd name="T30" fmla="*/ 898 w 2623"/>
                <a:gd name="T31" fmla="*/ 1927 h 2622"/>
                <a:gd name="T32" fmla="*/ 1121 w 2623"/>
                <a:gd name="T33" fmla="*/ 1992 h 2622"/>
                <a:gd name="T34" fmla="*/ 1180 w 2623"/>
                <a:gd name="T35" fmla="*/ 2020 h 2622"/>
                <a:gd name="T36" fmla="*/ 1188 w 2623"/>
                <a:gd name="T37" fmla="*/ 2173 h 2622"/>
                <a:gd name="T38" fmla="*/ 1364 w 2623"/>
                <a:gd name="T39" fmla="*/ 2208 h 2622"/>
                <a:gd name="T40" fmla="*/ 1415 w 2623"/>
                <a:gd name="T41" fmla="*/ 2154 h 2622"/>
                <a:gd name="T42" fmla="*/ 1427 w 2623"/>
                <a:gd name="T43" fmla="*/ 1992 h 2622"/>
                <a:gd name="T44" fmla="*/ 1589 w 2623"/>
                <a:gd name="T45" fmla="*/ 1915 h 2622"/>
                <a:gd name="T46" fmla="*/ 1750 w 2623"/>
                <a:gd name="T47" fmla="*/ 1724 h 2622"/>
                <a:gd name="T48" fmla="*/ 1769 w 2623"/>
                <a:gd name="T49" fmla="*/ 1503 h 2622"/>
                <a:gd name="T50" fmla="*/ 1658 w 2623"/>
                <a:gd name="T51" fmla="*/ 1302 h 2622"/>
                <a:gd name="T52" fmla="*/ 1414 w 2623"/>
                <a:gd name="T53" fmla="*/ 1159 h 2622"/>
                <a:gd name="T54" fmla="*/ 1219 w 2623"/>
                <a:gd name="T55" fmla="*/ 1060 h 2622"/>
                <a:gd name="T56" fmla="*/ 1173 w 2623"/>
                <a:gd name="T57" fmla="*/ 959 h 2622"/>
                <a:gd name="T58" fmla="*/ 1244 w 2623"/>
                <a:gd name="T59" fmla="*/ 873 h 2622"/>
                <a:gd name="T60" fmla="*/ 1459 w 2623"/>
                <a:gd name="T61" fmla="*/ 867 h 2622"/>
                <a:gd name="T62" fmla="*/ 1635 w 2623"/>
                <a:gd name="T63" fmla="*/ 924 h 2622"/>
                <a:gd name="T64" fmla="*/ 1691 w 2623"/>
                <a:gd name="T65" fmla="*/ 810 h 2622"/>
                <a:gd name="T66" fmla="*/ 1698 w 2623"/>
                <a:gd name="T67" fmla="*/ 680 h 2622"/>
                <a:gd name="T68" fmla="*/ 1503 w 2623"/>
                <a:gd name="T69" fmla="*/ 617 h 2622"/>
                <a:gd name="T70" fmla="*/ 1427 w 2623"/>
                <a:gd name="T71" fmla="*/ 581 h 2622"/>
                <a:gd name="T72" fmla="*/ 1421 w 2623"/>
                <a:gd name="T73" fmla="*/ 453 h 2622"/>
                <a:gd name="T74" fmla="*/ 1352 w 2623"/>
                <a:gd name="T75" fmla="*/ 411 h 2622"/>
                <a:gd name="T76" fmla="*/ 1438 w 2623"/>
                <a:gd name="T77" fmla="*/ 6 h 2622"/>
                <a:gd name="T78" fmla="*/ 1903 w 2623"/>
                <a:gd name="T79" fmla="*/ 139 h 2622"/>
                <a:gd name="T80" fmla="*/ 2281 w 2623"/>
                <a:gd name="T81" fmla="*/ 426 h 2622"/>
                <a:gd name="T82" fmla="*/ 2531 w 2623"/>
                <a:gd name="T83" fmla="*/ 829 h 2622"/>
                <a:gd name="T84" fmla="*/ 2623 w 2623"/>
                <a:gd name="T85" fmla="*/ 1310 h 2622"/>
                <a:gd name="T86" fmla="*/ 2531 w 2623"/>
                <a:gd name="T87" fmla="*/ 1793 h 2622"/>
                <a:gd name="T88" fmla="*/ 2281 w 2623"/>
                <a:gd name="T89" fmla="*/ 2196 h 2622"/>
                <a:gd name="T90" fmla="*/ 1903 w 2623"/>
                <a:gd name="T91" fmla="*/ 2481 h 2622"/>
                <a:gd name="T92" fmla="*/ 1438 w 2623"/>
                <a:gd name="T93" fmla="*/ 2616 h 2622"/>
                <a:gd name="T94" fmla="*/ 944 w 2623"/>
                <a:gd name="T95" fmla="*/ 2570 h 2622"/>
                <a:gd name="T96" fmla="*/ 517 w 2623"/>
                <a:gd name="T97" fmla="*/ 2355 h 2622"/>
                <a:gd name="T98" fmla="*/ 198 w 2623"/>
                <a:gd name="T99" fmla="*/ 2007 h 2622"/>
                <a:gd name="T100" fmla="*/ 23 w 2623"/>
                <a:gd name="T101" fmla="*/ 1560 h 2622"/>
                <a:gd name="T102" fmla="*/ 23 w 2623"/>
                <a:gd name="T103" fmla="*/ 1062 h 2622"/>
                <a:gd name="T104" fmla="*/ 198 w 2623"/>
                <a:gd name="T105" fmla="*/ 615 h 2622"/>
                <a:gd name="T106" fmla="*/ 517 w 2623"/>
                <a:gd name="T107" fmla="*/ 265 h 2622"/>
                <a:gd name="T108" fmla="*/ 944 w 2623"/>
                <a:gd name="T109" fmla="*/ 52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23" h="2622">
                  <a:moveTo>
                    <a:pt x="1263" y="411"/>
                  </a:moveTo>
                  <a:lnTo>
                    <a:pt x="1236" y="413"/>
                  </a:lnTo>
                  <a:lnTo>
                    <a:pt x="1219" y="418"/>
                  </a:lnTo>
                  <a:lnTo>
                    <a:pt x="1207" y="430"/>
                  </a:lnTo>
                  <a:lnTo>
                    <a:pt x="1201" y="449"/>
                  </a:lnTo>
                  <a:lnTo>
                    <a:pt x="1200" y="476"/>
                  </a:lnTo>
                  <a:lnTo>
                    <a:pt x="1200" y="546"/>
                  </a:lnTo>
                  <a:lnTo>
                    <a:pt x="1200" y="573"/>
                  </a:lnTo>
                  <a:lnTo>
                    <a:pt x="1198" y="592"/>
                  </a:lnTo>
                  <a:lnTo>
                    <a:pt x="1194" y="605"/>
                  </a:lnTo>
                  <a:lnTo>
                    <a:pt x="1188" y="615"/>
                  </a:lnTo>
                  <a:lnTo>
                    <a:pt x="1175" y="623"/>
                  </a:lnTo>
                  <a:lnTo>
                    <a:pt x="1158" y="630"/>
                  </a:lnTo>
                  <a:lnTo>
                    <a:pt x="1133" y="640"/>
                  </a:lnTo>
                  <a:lnTo>
                    <a:pt x="1073" y="665"/>
                  </a:lnTo>
                  <a:lnTo>
                    <a:pt x="1022" y="695"/>
                  </a:lnTo>
                  <a:lnTo>
                    <a:pt x="976" y="730"/>
                  </a:lnTo>
                  <a:lnTo>
                    <a:pt x="936" y="772"/>
                  </a:lnTo>
                  <a:lnTo>
                    <a:pt x="905" y="817"/>
                  </a:lnTo>
                  <a:lnTo>
                    <a:pt x="881" y="869"/>
                  </a:lnTo>
                  <a:lnTo>
                    <a:pt x="865" y="926"/>
                  </a:lnTo>
                  <a:lnTo>
                    <a:pt x="858" y="989"/>
                  </a:lnTo>
                  <a:lnTo>
                    <a:pt x="858" y="1047"/>
                  </a:lnTo>
                  <a:lnTo>
                    <a:pt x="867" y="1098"/>
                  </a:lnTo>
                  <a:lnTo>
                    <a:pt x="882" y="1146"/>
                  </a:lnTo>
                  <a:lnTo>
                    <a:pt x="905" y="1190"/>
                  </a:lnTo>
                  <a:lnTo>
                    <a:pt x="936" y="1230"/>
                  </a:lnTo>
                  <a:lnTo>
                    <a:pt x="972" y="1266"/>
                  </a:lnTo>
                  <a:lnTo>
                    <a:pt x="1012" y="1300"/>
                  </a:lnTo>
                  <a:lnTo>
                    <a:pt x="1058" y="1331"/>
                  </a:lnTo>
                  <a:lnTo>
                    <a:pt x="1119" y="1364"/>
                  </a:lnTo>
                  <a:lnTo>
                    <a:pt x="1182" y="1392"/>
                  </a:lnTo>
                  <a:lnTo>
                    <a:pt x="1247" y="1419"/>
                  </a:lnTo>
                  <a:lnTo>
                    <a:pt x="1310" y="1446"/>
                  </a:lnTo>
                  <a:lnTo>
                    <a:pt x="1360" y="1469"/>
                  </a:lnTo>
                  <a:lnTo>
                    <a:pt x="1404" y="1499"/>
                  </a:lnTo>
                  <a:lnTo>
                    <a:pt x="1429" y="1526"/>
                  </a:lnTo>
                  <a:lnTo>
                    <a:pt x="1446" y="1556"/>
                  </a:lnTo>
                  <a:lnTo>
                    <a:pt x="1456" y="1587"/>
                  </a:lnTo>
                  <a:lnTo>
                    <a:pt x="1456" y="1619"/>
                  </a:lnTo>
                  <a:lnTo>
                    <a:pt x="1448" y="1650"/>
                  </a:lnTo>
                  <a:lnTo>
                    <a:pt x="1431" y="1677"/>
                  </a:lnTo>
                  <a:lnTo>
                    <a:pt x="1406" y="1702"/>
                  </a:lnTo>
                  <a:lnTo>
                    <a:pt x="1373" y="1721"/>
                  </a:lnTo>
                  <a:lnTo>
                    <a:pt x="1322" y="1738"/>
                  </a:lnTo>
                  <a:lnTo>
                    <a:pt x="1266" y="1744"/>
                  </a:lnTo>
                  <a:lnTo>
                    <a:pt x="1211" y="1742"/>
                  </a:lnTo>
                  <a:lnTo>
                    <a:pt x="1148" y="1732"/>
                  </a:lnTo>
                  <a:lnTo>
                    <a:pt x="1085" y="1715"/>
                  </a:lnTo>
                  <a:lnTo>
                    <a:pt x="1024" y="1696"/>
                  </a:lnTo>
                  <a:lnTo>
                    <a:pt x="965" y="1667"/>
                  </a:lnTo>
                  <a:lnTo>
                    <a:pt x="942" y="1658"/>
                  </a:lnTo>
                  <a:lnTo>
                    <a:pt x="923" y="1654"/>
                  </a:lnTo>
                  <a:lnTo>
                    <a:pt x="909" y="1660"/>
                  </a:lnTo>
                  <a:lnTo>
                    <a:pt x="900" y="1675"/>
                  </a:lnTo>
                  <a:lnTo>
                    <a:pt x="890" y="1700"/>
                  </a:lnTo>
                  <a:lnTo>
                    <a:pt x="871" y="1765"/>
                  </a:lnTo>
                  <a:lnTo>
                    <a:pt x="854" y="1829"/>
                  </a:lnTo>
                  <a:lnTo>
                    <a:pt x="846" y="1854"/>
                  </a:lnTo>
                  <a:lnTo>
                    <a:pt x="844" y="1873"/>
                  </a:lnTo>
                  <a:lnTo>
                    <a:pt x="848" y="1891"/>
                  </a:lnTo>
                  <a:lnTo>
                    <a:pt x="858" y="1902"/>
                  </a:lnTo>
                  <a:lnTo>
                    <a:pt x="875" y="1915"/>
                  </a:lnTo>
                  <a:lnTo>
                    <a:pt x="898" y="1927"/>
                  </a:lnTo>
                  <a:lnTo>
                    <a:pt x="951" y="1950"/>
                  </a:lnTo>
                  <a:lnTo>
                    <a:pt x="1007" y="1967"/>
                  </a:lnTo>
                  <a:lnTo>
                    <a:pt x="1064" y="1980"/>
                  </a:lnTo>
                  <a:lnTo>
                    <a:pt x="1121" y="1992"/>
                  </a:lnTo>
                  <a:lnTo>
                    <a:pt x="1146" y="1996"/>
                  </a:lnTo>
                  <a:lnTo>
                    <a:pt x="1163" y="2001"/>
                  </a:lnTo>
                  <a:lnTo>
                    <a:pt x="1175" y="2009"/>
                  </a:lnTo>
                  <a:lnTo>
                    <a:pt x="1180" y="2020"/>
                  </a:lnTo>
                  <a:lnTo>
                    <a:pt x="1182" y="2040"/>
                  </a:lnTo>
                  <a:lnTo>
                    <a:pt x="1182" y="2066"/>
                  </a:lnTo>
                  <a:lnTo>
                    <a:pt x="1184" y="2150"/>
                  </a:lnTo>
                  <a:lnTo>
                    <a:pt x="1188" y="2173"/>
                  </a:lnTo>
                  <a:lnTo>
                    <a:pt x="1198" y="2192"/>
                  </a:lnTo>
                  <a:lnTo>
                    <a:pt x="1215" y="2204"/>
                  </a:lnTo>
                  <a:lnTo>
                    <a:pt x="1238" y="2208"/>
                  </a:lnTo>
                  <a:lnTo>
                    <a:pt x="1364" y="2208"/>
                  </a:lnTo>
                  <a:lnTo>
                    <a:pt x="1385" y="2204"/>
                  </a:lnTo>
                  <a:lnTo>
                    <a:pt x="1402" y="2192"/>
                  </a:lnTo>
                  <a:lnTo>
                    <a:pt x="1412" y="2177"/>
                  </a:lnTo>
                  <a:lnTo>
                    <a:pt x="1415" y="2154"/>
                  </a:lnTo>
                  <a:lnTo>
                    <a:pt x="1415" y="2095"/>
                  </a:lnTo>
                  <a:lnTo>
                    <a:pt x="1415" y="2038"/>
                  </a:lnTo>
                  <a:lnTo>
                    <a:pt x="1417" y="2013"/>
                  </a:lnTo>
                  <a:lnTo>
                    <a:pt x="1427" y="1992"/>
                  </a:lnTo>
                  <a:lnTo>
                    <a:pt x="1444" y="1978"/>
                  </a:lnTo>
                  <a:lnTo>
                    <a:pt x="1469" y="1969"/>
                  </a:lnTo>
                  <a:lnTo>
                    <a:pt x="1532" y="1946"/>
                  </a:lnTo>
                  <a:lnTo>
                    <a:pt x="1589" y="1915"/>
                  </a:lnTo>
                  <a:lnTo>
                    <a:pt x="1641" y="1875"/>
                  </a:lnTo>
                  <a:lnTo>
                    <a:pt x="1687" y="1828"/>
                  </a:lnTo>
                  <a:lnTo>
                    <a:pt x="1723" y="1778"/>
                  </a:lnTo>
                  <a:lnTo>
                    <a:pt x="1750" y="1724"/>
                  </a:lnTo>
                  <a:lnTo>
                    <a:pt x="1767" y="1671"/>
                  </a:lnTo>
                  <a:lnTo>
                    <a:pt x="1775" y="1614"/>
                  </a:lnTo>
                  <a:lnTo>
                    <a:pt x="1777" y="1558"/>
                  </a:lnTo>
                  <a:lnTo>
                    <a:pt x="1769" y="1503"/>
                  </a:lnTo>
                  <a:lnTo>
                    <a:pt x="1752" y="1448"/>
                  </a:lnTo>
                  <a:lnTo>
                    <a:pt x="1729" y="1396"/>
                  </a:lnTo>
                  <a:lnTo>
                    <a:pt x="1696" y="1346"/>
                  </a:lnTo>
                  <a:lnTo>
                    <a:pt x="1658" y="1302"/>
                  </a:lnTo>
                  <a:lnTo>
                    <a:pt x="1612" y="1262"/>
                  </a:lnTo>
                  <a:lnTo>
                    <a:pt x="1559" y="1228"/>
                  </a:lnTo>
                  <a:lnTo>
                    <a:pt x="1486" y="1192"/>
                  </a:lnTo>
                  <a:lnTo>
                    <a:pt x="1414" y="1159"/>
                  </a:lnTo>
                  <a:lnTo>
                    <a:pt x="1339" y="1129"/>
                  </a:lnTo>
                  <a:lnTo>
                    <a:pt x="1297" y="1110"/>
                  </a:lnTo>
                  <a:lnTo>
                    <a:pt x="1255" y="1087"/>
                  </a:lnTo>
                  <a:lnTo>
                    <a:pt x="1219" y="1060"/>
                  </a:lnTo>
                  <a:lnTo>
                    <a:pt x="1196" y="1037"/>
                  </a:lnTo>
                  <a:lnTo>
                    <a:pt x="1180" y="1012"/>
                  </a:lnTo>
                  <a:lnTo>
                    <a:pt x="1173" y="985"/>
                  </a:lnTo>
                  <a:lnTo>
                    <a:pt x="1173" y="959"/>
                  </a:lnTo>
                  <a:lnTo>
                    <a:pt x="1179" y="934"/>
                  </a:lnTo>
                  <a:lnTo>
                    <a:pt x="1194" y="909"/>
                  </a:lnTo>
                  <a:lnTo>
                    <a:pt x="1215" y="890"/>
                  </a:lnTo>
                  <a:lnTo>
                    <a:pt x="1244" y="873"/>
                  </a:lnTo>
                  <a:lnTo>
                    <a:pt x="1280" y="861"/>
                  </a:lnTo>
                  <a:lnTo>
                    <a:pt x="1316" y="857"/>
                  </a:lnTo>
                  <a:lnTo>
                    <a:pt x="1391" y="857"/>
                  </a:lnTo>
                  <a:lnTo>
                    <a:pt x="1459" y="867"/>
                  </a:lnTo>
                  <a:lnTo>
                    <a:pt x="1528" y="886"/>
                  </a:lnTo>
                  <a:lnTo>
                    <a:pt x="1595" y="913"/>
                  </a:lnTo>
                  <a:lnTo>
                    <a:pt x="1618" y="922"/>
                  </a:lnTo>
                  <a:lnTo>
                    <a:pt x="1635" y="924"/>
                  </a:lnTo>
                  <a:lnTo>
                    <a:pt x="1649" y="919"/>
                  </a:lnTo>
                  <a:lnTo>
                    <a:pt x="1660" y="905"/>
                  </a:lnTo>
                  <a:lnTo>
                    <a:pt x="1668" y="882"/>
                  </a:lnTo>
                  <a:lnTo>
                    <a:pt x="1691" y="810"/>
                  </a:lnTo>
                  <a:lnTo>
                    <a:pt x="1712" y="735"/>
                  </a:lnTo>
                  <a:lnTo>
                    <a:pt x="1715" y="714"/>
                  </a:lnTo>
                  <a:lnTo>
                    <a:pt x="1710" y="695"/>
                  </a:lnTo>
                  <a:lnTo>
                    <a:pt x="1698" y="680"/>
                  </a:lnTo>
                  <a:lnTo>
                    <a:pt x="1679" y="668"/>
                  </a:lnTo>
                  <a:lnTo>
                    <a:pt x="1622" y="645"/>
                  </a:lnTo>
                  <a:lnTo>
                    <a:pt x="1563" y="628"/>
                  </a:lnTo>
                  <a:lnTo>
                    <a:pt x="1503" y="617"/>
                  </a:lnTo>
                  <a:lnTo>
                    <a:pt x="1469" y="611"/>
                  </a:lnTo>
                  <a:lnTo>
                    <a:pt x="1448" y="605"/>
                  </a:lnTo>
                  <a:lnTo>
                    <a:pt x="1435" y="596"/>
                  </a:lnTo>
                  <a:lnTo>
                    <a:pt x="1427" y="581"/>
                  </a:lnTo>
                  <a:lnTo>
                    <a:pt x="1425" y="558"/>
                  </a:lnTo>
                  <a:lnTo>
                    <a:pt x="1423" y="523"/>
                  </a:lnTo>
                  <a:lnTo>
                    <a:pt x="1423" y="481"/>
                  </a:lnTo>
                  <a:lnTo>
                    <a:pt x="1421" y="453"/>
                  </a:lnTo>
                  <a:lnTo>
                    <a:pt x="1415" y="432"/>
                  </a:lnTo>
                  <a:lnTo>
                    <a:pt x="1402" y="420"/>
                  </a:lnTo>
                  <a:lnTo>
                    <a:pt x="1383" y="414"/>
                  </a:lnTo>
                  <a:lnTo>
                    <a:pt x="1352" y="411"/>
                  </a:lnTo>
                  <a:lnTo>
                    <a:pt x="1310" y="411"/>
                  </a:lnTo>
                  <a:lnTo>
                    <a:pt x="1263" y="411"/>
                  </a:lnTo>
                  <a:close/>
                  <a:moveTo>
                    <a:pt x="1310" y="0"/>
                  </a:moveTo>
                  <a:lnTo>
                    <a:pt x="1438" y="6"/>
                  </a:lnTo>
                  <a:lnTo>
                    <a:pt x="1561" y="23"/>
                  </a:lnTo>
                  <a:lnTo>
                    <a:pt x="1679" y="52"/>
                  </a:lnTo>
                  <a:lnTo>
                    <a:pt x="1794" y="92"/>
                  </a:lnTo>
                  <a:lnTo>
                    <a:pt x="1903" y="139"/>
                  </a:lnTo>
                  <a:lnTo>
                    <a:pt x="2008" y="199"/>
                  </a:lnTo>
                  <a:lnTo>
                    <a:pt x="2105" y="265"/>
                  </a:lnTo>
                  <a:lnTo>
                    <a:pt x="2197" y="342"/>
                  </a:lnTo>
                  <a:lnTo>
                    <a:pt x="2281" y="426"/>
                  </a:lnTo>
                  <a:lnTo>
                    <a:pt x="2356" y="518"/>
                  </a:lnTo>
                  <a:lnTo>
                    <a:pt x="2424" y="615"/>
                  </a:lnTo>
                  <a:lnTo>
                    <a:pt x="2482" y="718"/>
                  </a:lnTo>
                  <a:lnTo>
                    <a:pt x="2531" y="829"/>
                  </a:lnTo>
                  <a:lnTo>
                    <a:pt x="2571" y="943"/>
                  </a:lnTo>
                  <a:lnTo>
                    <a:pt x="2600" y="1062"/>
                  </a:lnTo>
                  <a:lnTo>
                    <a:pt x="2617" y="1184"/>
                  </a:lnTo>
                  <a:lnTo>
                    <a:pt x="2623" y="1310"/>
                  </a:lnTo>
                  <a:lnTo>
                    <a:pt x="2617" y="1436"/>
                  </a:lnTo>
                  <a:lnTo>
                    <a:pt x="2600" y="1560"/>
                  </a:lnTo>
                  <a:lnTo>
                    <a:pt x="2571" y="1679"/>
                  </a:lnTo>
                  <a:lnTo>
                    <a:pt x="2531" y="1793"/>
                  </a:lnTo>
                  <a:lnTo>
                    <a:pt x="2482" y="1902"/>
                  </a:lnTo>
                  <a:lnTo>
                    <a:pt x="2424" y="2007"/>
                  </a:lnTo>
                  <a:lnTo>
                    <a:pt x="2356" y="2104"/>
                  </a:lnTo>
                  <a:lnTo>
                    <a:pt x="2281" y="2196"/>
                  </a:lnTo>
                  <a:lnTo>
                    <a:pt x="2197" y="2278"/>
                  </a:lnTo>
                  <a:lnTo>
                    <a:pt x="2105" y="2355"/>
                  </a:lnTo>
                  <a:lnTo>
                    <a:pt x="2008" y="2423"/>
                  </a:lnTo>
                  <a:lnTo>
                    <a:pt x="1903" y="2481"/>
                  </a:lnTo>
                  <a:lnTo>
                    <a:pt x="1794" y="2530"/>
                  </a:lnTo>
                  <a:lnTo>
                    <a:pt x="1679" y="2570"/>
                  </a:lnTo>
                  <a:lnTo>
                    <a:pt x="1561" y="2599"/>
                  </a:lnTo>
                  <a:lnTo>
                    <a:pt x="1438" y="2616"/>
                  </a:lnTo>
                  <a:lnTo>
                    <a:pt x="1310" y="2622"/>
                  </a:lnTo>
                  <a:lnTo>
                    <a:pt x="1184" y="2616"/>
                  </a:lnTo>
                  <a:lnTo>
                    <a:pt x="1062" y="2599"/>
                  </a:lnTo>
                  <a:lnTo>
                    <a:pt x="944" y="2570"/>
                  </a:lnTo>
                  <a:lnTo>
                    <a:pt x="829" y="2530"/>
                  </a:lnTo>
                  <a:lnTo>
                    <a:pt x="718" y="2481"/>
                  </a:lnTo>
                  <a:lnTo>
                    <a:pt x="615" y="2423"/>
                  </a:lnTo>
                  <a:lnTo>
                    <a:pt x="517" y="2355"/>
                  </a:lnTo>
                  <a:lnTo>
                    <a:pt x="426" y="2278"/>
                  </a:lnTo>
                  <a:lnTo>
                    <a:pt x="342" y="2196"/>
                  </a:lnTo>
                  <a:lnTo>
                    <a:pt x="267" y="2104"/>
                  </a:lnTo>
                  <a:lnTo>
                    <a:pt x="198" y="2007"/>
                  </a:lnTo>
                  <a:lnTo>
                    <a:pt x="139" y="1902"/>
                  </a:lnTo>
                  <a:lnTo>
                    <a:pt x="91" y="1793"/>
                  </a:lnTo>
                  <a:lnTo>
                    <a:pt x="51" y="1679"/>
                  </a:lnTo>
                  <a:lnTo>
                    <a:pt x="23" y="1560"/>
                  </a:lnTo>
                  <a:lnTo>
                    <a:pt x="5" y="1436"/>
                  </a:lnTo>
                  <a:lnTo>
                    <a:pt x="0" y="1310"/>
                  </a:lnTo>
                  <a:lnTo>
                    <a:pt x="5" y="1184"/>
                  </a:lnTo>
                  <a:lnTo>
                    <a:pt x="23" y="1062"/>
                  </a:lnTo>
                  <a:lnTo>
                    <a:pt x="51" y="943"/>
                  </a:lnTo>
                  <a:lnTo>
                    <a:pt x="91" y="829"/>
                  </a:lnTo>
                  <a:lnTo>
                    <a:pt x="139" y="718"/>
                  </a:lnTo>
                  <a:lnTo>
                    <a:pt x="198" y="615"/>
                  </a:lnTo>
                  <a:lnTo>
                    <a:pt x="267" y="518"/>
                  </a:lnTo>
                  <a:lnTo>
                    <a:pt x="342" y="426"/>
                  </a:lnTo>
                  <a:lnTo>
                    <a:pt x="426" y="342"/>
                  </a:lnTo>
                  <a:lnTo>
                    <a:pt x="517" y="265"/>
                  </a:lnTo>
                  <a:lnTo>
                    <a:pt x="615" y="199"/>
                  </a:lnTo>
                  <a:lnTo>
                    <a:pt x="718" y="139"/>
                  </a:lnTo>
                  <a:lnTo>
                    <a:pt x="829" y="92"/>
                  </a:lnTo>
                  <a:lnTo>
                    <a:pt x="944" y="52"/>
                  </a:lnTo>
                  <a:lnTo>
                    <a:pt x="1062" y="23"/>
                  </a:lnTo>
                  <a:lnTo>
                    <a:pt x="1184" y="6"/>
                  </a:lnTo>
                  <a:lnTo>
                    <a:pt x="13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 name="Group 2">
            <a:extLst>
              <a:ext uri="{FF2B5EF4-FFF2-40B4-BE49-F238E27FC236}">
                <a16:creationId xmlns:a16="http://schemas.microsoft.com/office/drawing/2014/main" id="{304C57BF-4B2A-048E-5538-19D42D5AD401}"/>
              </a:ext>
            </a:extLst>
          </p:cNvPr>
          <p:cNvGrpSpPr/>
          <p:nvPr/>
        </p:nvGrpSpPr>
        <p:grpSpPr>
          <a:xfrm>
            <a:off x="4774731" y="825481"/>
            <a:ext cx="605675" cy="574694"/>
            <a:chOff x="950468" y="3000982"/>
            <a:chExt cx="402118" cy="402118"/>
          </a:xfrm>
        </p:grpSpPr>
        <p:sp>
          <p:nvSpPr>
            <p:cNvPr id="4" name="Oval 3">
              <a:extLst>
                <a:ext uri="{FF2B5EF4-FFF2-40B4-BE49-F238E27FC236}">
                  <a16:creationId xmlns:a16="http://schemas.microsoft.com/office/drawing/2014/main" id="{ECAF6642-FCB0-17E0-1E93-B862DE6C54AC}"/>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Freeform 22">
              <a:extLst>
                <a:ext uri="{FF2B5EF4-FFF2-40B4-BE49-F238E27FC236}">
                  <a16:creationId xmlns:a16="http://schemas.microsoft.com/office/drawing/2014/main" id="{6D068FFF-F23D-5EB4-9595-D9BC14DFF2A0}"/>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 name="Rectangle 6">
            <a:extLst>
              <a:ext uri="{FF2B5EF4-FFF2-40B4-BE49-F238E27FC236}">
                <a16:creationId xmlns:a16="http://schemas.microsoft.com/office/drawing/2014/main" id="{09E191E0-6913-592C-1CF8-7A3F7FC2C78C}"/>
              </a:ext>
            </a:extLst>
          </p:cNvPr>
          <p:cNvSpPr/>
          <p:nvPr/>
        </p:nvSpPr>
        <p:spPr>
          <a:xfrm>
            <a:off x="5666440" y="3055167"/>
            <a:ext cx="6039785" cy="1036181"/>
          </a:xfrm>
          <a:prstGeom prst="rect">
            <a:avLst/>
          </a:prstGeom>
        </p:spPr>
        <p:txBody>
          <a:bodyPr wrap="square">
            <a:spAutoFit/>
          </a:bodyPr>
          <a:lstStyle/>
          <a:p>
            <a:pPr>
              <a:spcAft>
                <a:spcPts val="400"/>
              </a:spcAft>
            </a:pPr>
            <a:r>
              <a:rPr lang="en-US" b="1" dirty="0">
                <a:solidFill>
                  <a:srgbClr val="000000"/>
                </a:solidFill>
                <a:latin typeface="Calibri" panose="020F0502020204030204" pitchFamily="34" charset="0"/>
                <a:cs typeface="Calibri" panose="020F0502020204030204" pitchFamily="34" charset="0"/>
              </a:rPr>
              <a:t>La </a:t>
            </a:r>
            <a:r>
              <a:rPr lang="en-US" b="1" dirty="0" err="1">
                <a:solidFill>
                  <a:srgbClr val="000000"/>
                </a:solidFill>
                <a:latin typeface="Calibri" panose="020F0502020204030204" pitchFamily="34" charset="0"/>
                <a:cs typeface="Calibri" panose="020F0502020204030204" pitchFamily="34" charset="0"/>
              </a:rPr>
              <a:t>Colorada</a:t>
            </a:r>
            <a:r>
              <a:rPr lang="en-US" b="1" dirty="0">
                <a:solidFill>
                  <a:srgbClr val="000000"/>
                </a:solidFill>
                <a:latin typeface="Calibri" panose="020F0502020204030204" pitchFamily="34" charset="0"/>
                <a:cs typeface="Calibri" panose="020F0502020204030204" pitchFamily="34" charset="0"/>
              </a:rPr>
              <a:t> Skarn </a:t>
            </a:r>
            <a:r>
              <a:rPr lang="en-US" sz="1600" dirty="0">
                <a:solidFill>
                  <a:srgbClr val="000000"/>
                </a:solidFill>
                <a:latin typeface="Calibri" panose="020F0502020204030204" pitchFamily="34" charset="0"/>
                <a:cs typeface="Calibri" panose="020F0502020204030204" pitchFamily="34" charset="0"/>
              </a:rPr>
              <a:t>estimated to contain 94.4 </a:t>
            </a:r>
            <a:r>
              <a:rPr lang="en-US" sz="1600" dirty="0" err="1">
                <a:solidFill>
                  <a:srgbClr val="000000"/>
                </a:solidFill>
                <a:latin typeface="Calibri" panose="020F0502020204030204" pitchFamily="34" charset="0"/>
                <a:cs typeface="Calibri" panose="020F0502020204030204" pitchFamily="34" charset="0"/>
              </a:rPr>
              <a:t>Moz</a:t>
            </a:r>
            <a:r>
              <a:rPr lang="en-US" sz="1600" dirty="0">
                <a:solidFill>
                  <a:srgbClr val="000000"/>
                </a:solidFill>
                <a:latin typeface="Calibri" panose="020F0502020204030204" pitchFamily="34" charset="0"/>
                <a:cs typeface="Calibri" panose="020F0502020204030204" pitchFamily="34" charset="0"/>
              </a:rPr>
              <a:t> of silver indicated mineral resource and 132.9 </a:t>
            </a:r>
            <a:r>
              <a:rPr lang="en-US" sz="1600" dirty="0" err="1">
                <a:solidFill>
                  <a:srgbClr val="000000"/>
                </a:solidFill>
                <a:latin typeface="Calibri" panose="020F0502020204030204" pitchFamily="34" charset="0"/>
                <a:cs typeface="Calibri" panose="020F0502020204030204" pitchFamily="34" charset="0"/>
              </a:rPr>
              <a:t>Moz</a:t>
            </a:r>
            <a:r>
              <a:rPr lang="en-US" sz="1600" dirty="0">
                <a:solidFill>
                  <a:srgbClr val="000000"/>
                </a:solidFill>
                <a:latin typeface="Calibri" panose="020F0502020204030204" pitchFamily="34" charset="0"/>
                <a:cs typeface="Calibri" panose="020F0502020204030204" pitchFamily="34" charset="0"/>
              </a:rPr>
              <a:t> inferred mineral resource</a:t>
            </a:r>
            <a:r>
              <a:rPr lang="en-US" sz="1600" baseline="30000" dirty="0">
                <a:solidFill>
                  <a:srgbClr val="000000"/>
                </a:solidFill>
                <a:latin typeface="Calibri" panose="020F0502020204030204" pitchFamily="34" charset="0"/>
                <a:cs typeface="Calibri" panose="020F0502020204030204" pitchFamily="34" charset="0"/>
              </a:rPr>
              <a:t>(3)</a:t>
            </a:r>
            <a:endParaRPr lang="en-US" baseline="30000" dirty="0">
              <a:solidFill>
                <a:srgbClr val="000000"/>
              </a:solidFill>
              <a:latin typeface="Calibri" panose="020F0502020204030204" pitchFamily="34" charset="0"/>
              <a:cs typeface="Calibri" panose="020F0502020204030204" pitchFamily="34" charset="0"/>
            </a:endParaRPr>
          </a:p>
          <a:p>
            <a:pPr>
              <a:spcAft>
                <a:spcPts val="400"/>
              </a:spcAft>
              <a:buClr>
                <a:schemeClr val="accent1"/>
              </a:buClr>
            </a:pPr>
            <a:r>
              <a:rPr lang="en-US" sz="1200" dirty="0">
                <a:solidFill>
                  <a:srgbClr val="000000"/>
                </a:solidFill>
                <a:latin typeface="Calibri" panose="020F0502020204030204" pitchFamily="34" charset="0"/>
                <a:cs typeface="Calibri" panose="020F0502020204030204" pitchFamily="34" charset="0"/>
              </a:rPr>
              <a:t>Pan American advancing the project through continued infill and exploration drilling and preparation of a preliminary economic assessment for release in late 2023</a:t>
            </a:r>
            <a:endParaRPr lang="en-US" sz="1200" baseline="30000" dirty="0">
              <a:solidFill>
                <a:srgbClr val="000000"/>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4086E5F2-29F0-E16F-1DE5-351F004ADBAE}"/>
              </a:ext>
            </a:extLst>
          </p:cNvPr>
          <p:cNvGrpSpPr/>
          <p:nvPr/>
        </p:nvGrpSpPr>
        <p:grpSpPr>
          <a:xfrm>
            <a:off x="4774731" y="1984052"/>
            <a:ext cx="605675" cy="574694"/>
            <a:chOff x="950468" y="3000982"/>
            <a:chExt cx="402118" cy="402118"/>
          </a:xfrm>
        </p:grpSpPr>
        <p:sp>
          <p:nvSpPr>
            <p:cNvPr id="9" name="Oval 8">
              <a:extLst>
                <a:ext uri="{FF2B5EF4-FFF2-40B4-BE49-F238E27FC236}">
                  <a16:creationId xmlns:a16="http://schemas.microsoft.com/office/drawing/2014/main" id="{119FFAB8-C7AC-480C-BFB4-D51C7CCC77BB}"/>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Freeform 22">
              <a:extLst>
                <a:ext uri="{FF2B5EF4-FFF2-40B4-BE49-F238E27FC236}">
                  <a16:creationId xmlns:a16="http://schemas.microsoft.com/office/drawing/2014/main" id="{396BF720-1F37-75BF-62CA-E062F7F0C419}"/>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E1ADB508-A36D-84AF-6A4B-D0B8CACF5CF9}"/>
              </a:ext>
            </a:extLst>
          </p:cNvPr>
          <p:cNvGrpSpPr/>
          <p:nvPr/>
        </p:nvGrpSpPr>
        <p:grpSpPr>
          <a:xfrm>
            <a:off x="4774731" y="3142623"/>
            <a:ext cx="605675" cy="574694"/>
            <a:chOff x="950468" y="3000982"/>
            <a:chExt cx="402118" cy="402118"/>
          </a:xfrm>
        </p:grpSpPr>
        <p:sp>
          <p:nvSpPr>
            <p:cNvPr id="12" name="Oval 11">
              <a:extLst>
                <a:ext uri="{FF2B5EF4-FFF2-40B4-BE49-F238E27FC236}">
                  <a16:creationId xmlns:a16="http://schemas.microsoft.com/office/drawing/2014/main" id="{95B6ACD4-9F29-6318-787E-C2D737B5CC57}"/>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Freeform 22">
              <a:extLst>
                <a:ext uri="{FF2B5EF4-FFF2-40B4-BE49-F238E27FC236}">
                  <a16:creationId xmlns:a16="http://schemas.microsoft.com/office/drawing/2014/main" id="{976DF034-C05D-821B-B6A7-0F404ACDD8EE}"/>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13">
            <a:extLst>
              <a:ext uri="{FF2B5EF4-FFF2-40B4-BE49-F238E27FC236}">
                <a16:creationId xmlns:a16="http://schemas.microsoft.com/office/drawing/2014/main" id="{68490259-CDC1-3AB3-D85E-FA9BE0A33E20}"/>
              </a:ext>
            </a:extLst>
          </p:cNvPr>
          <p:cNvGrpSpPr/>
          <p:nvPr/>
        </p:nvGrpSpPr>
        <p:grpSpPr>
          <a:xfrm>
            <a:off x="4774731" y="4301195"/>
            <a:ext cx="605675" cy="574694"/>
            <a:chOff x="950468" y="3000982"/>
            <a:chExt cx="402118" cy="402118"/>
          </a:xfrm>
        </p:grpSpPr>
        <p:sp>
          <p:nvSpPr>
            <p:cNvPr id="16" name="Oval 15">
              <a:extLst>
                <a:ext uri="{FF2B5EF4-FFF2-40B4-BE49-F238E27FC236}">
                  <a16:creationId xmlns:a16="http://schemas.microsoft.com/office/drawing/2014/main" id="{6568615E-CBBB-9366-91A6-AD7B3FFB014E}"/>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Freeform 22">
              <a:extLst>
                <a:ext uri="{FF2B5EF4-FFF2-40B4-BE49-F238E27FC236}">
                  <a16:creationId xmlns:a16="http://schemas.microsoft.com/office/drawing/2014/main" id="{3C4379AE-8FB2-62D3-3DEE-0B3386D0051D}"/>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48" name="Slide Number Placeholder 3">
            <a:extLst>
              <a:ext uri="{FF2B5EF4-FFF2-40B4-BE49-F238E27FC236}">
                <a16:creationId xmlns:a16="http://schemas.microsoft.com/office/drawing/2014/main" id="{D6003DB6-4A56-0A48-B635-2939E705E4E9}"/>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16</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8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78A7-60B0-A24E-AC16-A2C03ED0D357}"/>
              </a:ext>
            </a:extLst>
          </p:cNvPr>
          <p:cNvSpPr>
            <a:spLocks noGrp="1"/>
          </p:cNvSpPr>
          <p:nvPr>
            <p:ph type="title"/>
          </p:nvPr>
        </p:nvSpPr>
        <p:spPr/>
        <p:txBody>
          <a:bodyPr/>
          <a:lstStyle/>
          <a:p>
            <a:r>
              <a:rPr lang="en-CA" dirty="0"/>
              <a:t>WORLD SILVER SUPPLY &amp; DEMAND</a:t>
            </a:r>
          </a:p>
        </p:txBody>
      </p:sp>
      <p:sp>
        <p:nvSpPr>
          <p:cNvPr id="7" name="TextBox 6">
            <a:extLst>
              <a:ext uri="{FF2B5EF4-FFF2-40B4-BE49-F238E27FC236}">
                <a16:creationId xmlns:a16="http://schemas.microsoft.com/office/drawing/2014/main" id="{3D545139-D726-BE42-A58F-F43FF74EFCA6}"/>
              </a:ext>
            </a:extLst>
          </p:cNvPr>
          <p:cNvSpPr txBox="1"/>
          <p:nvPr/>
        </p:nvSpPr>
        <p:spPr>
          <a:xfrm>
            <a:off x="838199" y="1265247"/>
            <a:ext cx="5257801" cy="338554"/>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sz="1200" dirty="0">
                <a:solidFill>
                  <a:schemeClr val="accent5"/>
                </a:solidFill>
              </a:rPr>
              <a:t>//</a:t>
            </a:r>
            <a:r>
              <a:rPr lang="en-US" sz="1200" dirty="0"/>
              <a:t>   </a:t>
            </a:r>
            <a:r>
              <a:rPr lang="en-US" dirty="0"/>
              <a:t>2022 actual</a:t>
            </a:r>
            <a:r>
              <a:rPr lang="en-US" baseline="30000" dirty="0"/>
              <a:t>(1)</a:t>
            </a:r>
            <a:r>
              <a:rPr lang="en-US" dirty="0"/>
              <a:t>; in million ounces</a:t>
            </a:r>
          </a:p>
        </p:txBody>
      </p:sp>
      <p:sp>
        <p:nvSpPr>
          <p:cNvPr id="9" name="TextBox 8">
            <a:extLst>
              <a:ext uri="{FF2B5EF4-FFF2-40B4-BE49-F238E27FC236}">
                <a16:creationId xmlns:a16="http://schemas.microsoft.com/office/drawing/2014/main" id="{E6909232-5F12-49DF-A137-2E55DA1F3A22}"/>
              </a:ext>
            </a:extLst>
          </p:cNvPr>
          <p:cNvSpPr txBox="1"/>
          <p:nvPr/>
        </p:nvSpPr>
        <p:spPr>
          <a:xfrm>
            <a:off x="9391785" y="4787316"/>
            <a:ext cx="2378222" cy="377989"/>
          </a:xfrm>
          <a:prstGeom prst="rect">
            <a:avLst/>
          </a:prstGeom>
          <a:noFill/>
        </p:spPr>
        <p:txBody>
          <a:bodyPr wrap="square" rtlCol="0">
            <a:spAutoFit/>
          </a:bodyPr>
          <a:lstStyle/>
          <a:p>
            <a:pPr marL="228600" indent="-228600">
              <a:lnSpc>
                <a:spcPct val="120000"/>
              </a:lnSpc>
              <a:buFontTx/>
              <a:buAutoNum type="arabicPeriod"/>
            </a:pPr>
            <a:r>
              <a:rPr lang="en-CA" sz="800" dirty="0">
                <a:solidFill>
                  <a:schemeClr val="accent6"/>
                </a:solidFill>
                <a:latin typeface="Calibri" panose="020F0502020204030204" pitchFamily="34" charset="0"/>
                <a:cs typeface="Calibri" panose="020F0502020204030204" pitchFamily="34" charset="0"/>
              </a:rPr>
              <a:t>Source: Silver Institute, April 2023</a:t>
            </a:r>
            <a:r>
              <a:rPr lang="en-CA" sz="800" kern="800" dirty="0">
                <a:latin typeface="Calibri" panose="020F0502020204030204" pitchFamily="34" charset="0"/>
                <a:cs typeface="Calibri" panose="020F0502020204030204" pitchFamily="34" charset="0"/>
              </a:rPr>
              <a:t>.</a:t>
            </a:r>
          </a:p>
          <a:p>
            <a:pPr marL="228600" indent="-228600">
              <a:lnSpc>
                <a:spcPct val="120000"/>
              </a:lnSpc>
              <a:buAutoNum type="arabicPeriod"/>
            </a:pPr>
            <a:r>
              <a:rPr lang="en-CA" sz="800" dirty="0">
                <a:solidFill>
                  <a:schemeClr val="accent6"/>
                </a:solidFill>
                <a:latin typeface="Calibri" panose="020F0502020204030204" pitchFamily="34" charset="0"/>
                <a:cs typeface="Calibri" panose="020F0502020204030204" pitchFamily="34" charset="0"/>
              </a:rPr>
              <a:t>Net physical investment in coins and bars. </a:t>
            </a:r>
          </a:p>
        </p:txBody>
      </p:sp>
      <p:grpSp>
        <p:nvGrpSpPr>
          <p:cNvPr id="11" name="Group 10">
            <a:extLst>
              <a:ext uri="{FF2B5EF4-FFF2-40B4-BE49-F238E27FC236}">
                <a16:creationId xmlns:a16="http://schemas.microsoft.com/office/drawing/2014/main" id="{4F09250B-2BC3-4BA5-8290-E506ED0F9FBF}"/>
              </a:ext>
            </a:extLst>
          </p:cNvPr>
          <p:cNvGrpSpPr/>
          <p:nvPr/>
        </p:nvGrpSpPr>
        <p:grpSpPr>
          <a:xfrm>
            <a:off x="6322014" y="1803298"/>
            <a:ext cx="3499728" cy="3630133"/>
            <a:chOff x="7667143" y="1367338"/>
            <a:chExt cx="3943206" cy="4197412"/>
          </a:xfrm>
        </p:grpSpPr>
        <p:grpSp>
          <p:nvGrpSpPr>
            <p:cNvPr id="12" name="Group 11">
              <a:extLst>
                <a:ext uri="{FF2B5EF4-FFF2-40B4-BE49-F238E27FC236}">
                  <a16:creationId xmlns:a16="http://schemas.microsoft.com/office/drawing/2014/main" id="{FAEE6B39-5050-4959-9C95-D60294BC0A1E}"/>
                </a:ext>
              </a:extLst>
            </p:cNvPr>
            <p:cNvGrpSpPr/>
            <p:nvPr/>
          </p:nvGrpSpPr>
          <p:grpSpPr>
            <a:xfrm>
              <a:off x="7667143" y="1367338"/>
              <a:ext cx="3943206" cy="4197412"/>
              <a:chOff x="1198087" y="1597870"/>
              <a:chExt cx="4659762" cy="4960164"/>
            </a:xfrm>
          </p:grpSpPr>
          <p:graphicFrame>
            <p:nvGraphicFramePr>
              <p:cNvPr id="14" name="Chart 13">
                <a:extLst>
                  <a:ext uri="{FF2B5EF4-FFF2-40B4-BE49-F238E27FC236}">
                    <a16:creationId xmlns:a16="http://schemas.microsoft.com/office/drawing/2014/main" id="{1439957A-C2C6-4A06-9152-B36CCE916933}"/>
                  </a:ext>
                </a:extLst>
              </p:cNvPr>
              <p:cNvGraphicFramePr/>
              <p:nvPr>
                <p:extLst>
                  <p:ext uri="{D42A27DB-BD31-4B8C-83A1-F6EECF244321}">
                    <p14:modId xmlns:p14="http://schemas.microsoft.com/office/powerpoint/2010/main" val="1187360127"/>
                  </p:ext>
                </p:extLst>
              </p:nvPr>
            </p:nvGraphicFramePr>
            <p:xfrm>
              <a:off x="1198087" y="1597870"/>
              <a:ext cx="4659762" cy="4960164"/>
            </p:xfrm>
            <a:graphic>
              <a:graphicData uri="http://schemas.openxmlformats.org/drawingml/2006/chart">
                <c:chart xmlns:c="http://schemas.openxmlformats.org/drawingml/2006/chart" xmlns:r="http://schemas.openxmlformats.org/officeDocument/2006/relationships" r:id="rId2"/>
              </a:graphicData>
            </a:graphic>
          </p:graphicFrame>
          <p:sp>
            <p:nvSpPr>
              <p:cNvPr id="15" name="Oval 14">
                <a:extLst>
                  <a:ext uri="{FF2B5EF4-FFF2-40B4-BE49-F238E27FC236}">
                    <a16:creationId xmlns:a16="http://schemas.microsoft.com/office/drawing/2014/main" id="{7DA38DAE-FCC5-43C9-84E5-21BFB2BE949C}"/>
                  </a:ext>
                </a:extLst>
              </p:cNvPr>
              <p:cNvSpPr/>
              <p:nvPr/>
            </p:nvSpPr>
            <p:spPr>
              <a:xfrm>
                <a:off x="2422907" y="2960705"/>
                <a:ext cx="2230901" cy="22309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0839C475-44D3-4F86-B2EE-F136EF9E9A76}"/>
                </a:ext>
              </a:extLst>
            </p:cNvPr>
            <p:cNvSpPr txBox="1"/>
            <p:nvPr/>
          </p:nvSpPr>
          <p:spPr>
            <a:xfrm>
              <a:off x="8820581" y="3001081"/>
              <a:ext cx="1653914" cy="1067618"/>
            </a:xfrm>
            <a:prstGeom prst="rect">
              <a:avLst/>
            </a:prstGeom>
            <a:noFill/>
          </p:spPr>
          <p:txBody>
            <a:bodyPr wrap="square" rtlCol="0">
              <a:spAutoFit/>
            </a:bodyPr>
            <a:lstStyle/>
            <a:p>
              <a:pPr algn="ctr"/>
              <a:r>
                <a:rPr lang="en-US" spc="30" dirty="0">
                  <a:solidFill>
                    <a:schemeClr val="accent1"/>
                  </a:solidFill>
                  <a:latin typeface="+mj-lt"/>
                </a:rPr>
                <a:t>Silver Demand</a:t>
              </a:r>
              <a:br>
                <a:rPr lang="en-US" spc="30" dirty="0">
                  <a:solidFill>
                    <a:schemeClr val="accent1"/>
                  </a:solidFill>
                  <a:latin typeface="+mj-lt"/>
                </a:rPr>
              </a:br>
              <a:r>
                <a:rPr lang="en-US" spc="30" dirty="0">
                  <a:solidFill>
                    <a:schemeClr val="accent1"/>
                  </a:solidFill>
                  <a:latin typeface="+mj-lt"/>
                </a:rPr>
                <a:t>1,242</a:t>
              </a:r>
              <a:endParaRPr lang="en-US" spc="30" baseline="30000" dirty="0">
                <a:solidFill>
                  <a:schemeClr val="accent1"/>
                </a:solidFill>
                <a:latin typeface="+mj-lt"/>
              </a:endParaRPr>
            </a:p>
          </p:txBody>
        </p:sp>
      </p:grpSp>
      <p:grpSp>
        <p:nvGrpSpPr>
          <p:cNvPr id="16" name="Group 15">
            <a:extLst>
              <a:ext uri="{FF2B5EF4-FFF2-40B4-BE49-F238E27FC236}">
                <a16:creationId xmlns:a16="http://schemas.microsoft.com/office/drawing/2014/main" id="{5C796FFD-E38F-4A6E-B7EF-242B7BF8C5EE}"/>
              </a:ext>
            </a:extLst>
          </p:cNvPr>
          <p:cNvGrpSpPr/>
          <p:nvPr/>
        </p:nvGrpSpPr>
        <p:grpSpPr>
          <a:xfrm>
            <a:off x="1803397" y="1803298"/>
            <a:ext cx="3499728" cy="3614125"/>
            <a:chOff x="3978756" y="1367338"/>
            <a:chExt cx="3943206" cy="4197412"/>
          </a:xfrm>
        </p:grpSpPr>
        <p:grpSp>
          <p:nvGrpSpPr>
            <p:cNvPr id="17" name="Group 16">
              <a:extLst>
                <a:ext uri="{FF2B5EF4-FFF2-40B4-BE49-F238E27FC236}">
                  <a16:creationId xmlns:a16="http://schemas.microsoft.com/office/drawing/2014/main" id="{1B93AE56-A10D-441F-B941-9EDC85A31AE2}"/>
                </a:ext>
              </a:extLst>
            </p:cNvPr>
            <p:cNvGrpSpPr/>
            <p:nvPr/>
          </p:nvGrpSpPr>
          <p:grpSpPr>
            <a:xfrm>
              <a:off x="3978756" y="1367338"/>
              <a:ext cx="3943206" cy="4197412"/>
              <a:chOff x="649423" y="1415609"/>
              <a:chExt cx="4659762" cy="4960164"/>
            </a:xfrm>
          </p:grpSpPr>
          <p:graphicFrame>
            <p:nvGraphicFramePr>
              <p:cNvPr id="19" name="Chart 18">
                <a:extLst>
                  <a:ext uri="{FF2B5EF4-FFF2-40B4-BE49-F238E27FC236}">
                    <a16:creationId xmlns:a16="http://schemas.microsoft.com/office/drawing/2014/main" id="{A58925F9-42D5-44C1-BAD8-DCA78C3D5D1C}"/>
                  </a:ext>
                </a:extLst>
              </p:cNvPr>
              <p:cNvGraphicFramePr/>
              <p:nvPr>
                <p:extLst>
                  <p:ext uri="{D42A27DB-BD31-4B8C-83A1-F6EECF244321}">
                    <p14:modId xmlns:p14="http://schemas.microsoft.com/office/powerpoint/2010/main" val="633466132"/>
                  </p:ext>
                </p:extLst>
              </p:nvPr>
            </p:nvGraphicFramePr>
            <p:xfrm>
              <a:off x="649423" y="1415609"/>
              <a:ext cx="4659762" cy="4960164"/>
            </p:xfrm>
            <a:graphic>
              <a:graphicData uri="http://schemas.openxmlformats.org/drawingml/2006/chart">
                <c:chart xmlns:c="http://schemas.openxmlformats.org/drawingml/2006/chart" xmlns:r="http://schemas.openxmlformats.org/officeDocument/2006/relationships" r:id="rId3"/>
              </a:graphicData>
            </a:graphic>
          </p:graphicFrame>
          <p:sp>
            <p:nvSpPr>
              <p:cNvPr id="20" name="Oval 19">
                <a:extLst>
                  <a:ext uri="{FF2B5EF4-FFF2-40B4-BE49-F238E27FC236}">
                    <a16:creationId xmlns:a16="http://schemas.microsoft.com/office/drawing/2014/main" id="{587A0477-8E05-4051-AAC3-93016955592B}"/>
                  </a:ext>
                </a:extLst>
              </p:cNvPr>
              <p:cNvSpPr/>
              <p:nvPr/>
            </p:nvSpPr>
            <p:spPr>
              <a:xfrm>
                <a:off x="1874243" y="2778444"/>
                <a:ext cx="2230901" cy="22309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9439D0D6-1475-47EA-A733-FF4A4452EA60}"/>
                </a:ext>
              </a:extLst>
            </p:cNvPr>
            <p:cNvSpPr txBox="1"/>
            <p:nvPr/>
          </p:nvSpPr>
          <p:spPr>
            <a:xfrm>
              <a:off x="5272951" y="3070398"/>
              <a:ext cx="1316969" cy="1072347"/>
            </a:xfrm>
            <a:prstGeom prst="rect">
              <a:avLst/>
            </a:prstGeom>
            <a:noFill/>
          </p:spPr>
          <p:txBody>
            <a:bodyPr wrap="square" rtlCol="0">
              <a:spAutoFit/>
            </a:bodyPr>
            <a:lstStyle/>
            <a:p>
              <a:pPr algn="ctr"/>
              <a:r>
                <a:rPr lang="en-US" spc="30" dirty="0">
                  <a:solidFill>
                    <a:schemeClr val="accent1"/>
                  </a:solidFill>
                  <a:latin typeface="+mj-lt"/>
                </a:rPr>
                <a:t>Silver Supply  1,005</a:t>
              </a:r>
              <a:endParaRPr lang="en-US" spc="30" baseline="30000" dirty="0">
                <a:solidFill>
                  <a:schemeClr val="accent1"/>
                </a:solidFill>
                <a:latin typeface="+mj-lt"/>
              </a:endParaRPr>
            </a:p>
          </p:txBody>
        </p:sp>
      </p:grpSp>
      <p:sp>
        <p:nvSpPr>
          <p:cNvPr id="21" name="TextBox 20">
            <a:extLst>
              <a:ext uri="{FF2B5EF4-FFF2-40B4-BE49-F238E27FC236}">
                <a16:creationId xmlns:a16="http://schemas.microsoft.com/office/drawing/2014/main" id="{8F694F08-52C2-4491-B824-2C05D45698B8}"/>
              </a:ext>
            </a:extLst>
          </p:cNvPr>
          <p:cNvSpPr txBox="1"/>
          <p:nvPr/>
        </p:nvSpPr>
        <p:spPr>
          <a:xfrm>
            <a:off x="1025193" y="5349514"/>
            <a:ext cx="9344360" cy="677108"/>
          </a:xfrm>
          <a:prstGeom prst="rect">
            <a:avLst/>
          </a:prstGeom>
          <a:noFill/>
        </p:spPr>
        <p:txBody>
          <a:bodyPr wrap="square" rtlCol="0">
            <a:spAutoFit/>
          </a:bodyPr>
          <a:lstStyle/>
          <a:p>
            <a:pPr algn="ctr"/>
            <a:r>
              <a:rPr lang="en-US" sz="2400" dirty="0">
                <a:solidFill>
                  <a:srgbClr val="000000"/>
                </a:solidFill>
                <a:latin typeface="Calibri" panose="020F0502020204030204" pitchFamily="34" charset="0"/>
                <a:cs typeface="Calibri" panose="020F0502020204030204" pitchFamily="34" charset="0"/>
              </a:rPr>
              <a:t>~ 142 Moz supply shortfall estimated for 2023</a:t>
            </a:r>
          </a:p>
          <a:p>
            <a:pPr algn="ctr"/>
            <a:r>
              <a:rPr lang="en-US" sz="1400" b="1" i="1" dirty="0">
                <a:solidFill>
                  <a:schemeClr val="accent1"/>
                </a:solidFill>
              </a:rPr>
              <a:t>By YE 2023, global silver inventories estimated to have decreased by 430.9M ozs Since 2020</a:t>
            </a:r>
          </a:p>
        </p:txBody>
      </p:sp>
      <p:sp>
        <p:nvSpPr>
          <p:cNvPr id="22" name="Slide Number Placeholder 3">
            <a:extLst>
              <a:ext uri="{FF2B5EF4-FFF2-40B4-BE49-F238E27FC236}">
                <a16:creationId xmlns:a16="http://schemas.microsoft.com/office/drawing/2014/main" id="{7B89097A-DD61-6C43-9DBA-578DB4B08D57}"/>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17</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339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F276FF3B-9701-FB40-AABD-C6CE161F6800}"/>
              </a:ext>
            </a:extLst>
          </p:cNvPr>
          <p:cNvSpPr txBox="1"/>
          <p:nvPr/>
        </p:nvSpPr>
        <p:spPr>
          <a:xfrm>
            <a:off x="729550" y="705670"/>
            <a:ext cx="9540886" cy="590931"/>
          </a:xfrm>
          <a:prstGeom prst="rect">
            <a:avLst/>
          </a:prstGeom>
          <a:noFill/>
        </p:spPr>
        <p:txBody>
          <a:bodyPr wrap="square" rtlCol="0">
            <a:spAutoFit/>
          </a:bodyPr>
          <a:lstStyle/>
          <a:p>
            <a:pPr>
              <a:lnSpc>
                <a:spcPct val="90000"/>
              </a:lnSpc>
            </a:pPr>
            <a:r>
              <a:rPr lang="en-US" sz="3600" spc="30" dirty="0">
                <a:solidFill>
                  <a:srgbClr val="000000"/>
                </a:solidFill>
                <a:latin typeface="OSWALD " panose="02000506000000020004" pitchFamily="2" charset="0"/>
              </a:rPr>
              <a:t>PHOTOVOLTAIC DEMAND</a:t>
            </a:r>
          </a:p>
        </p:txBody>
      </p:sp>
      <p:sp>
        <p:nvSpPr>
          <p:cNvPr id="56" name="TextBox 55">
            <a:extLst>
              <a:ext uri="{FF2B5EF4-FFF2-40B4-BE49-F238E27FC236}">
                <a16:creationId xmlns:a16="http://schemas.microsoft.com/office/drawing/2014/main" id="{2A30B933-625D-4892-8A47-5CB931E7F933}"/>
              </a:ext>
            </a:extLst>
          </p:cNvPr>
          <p:cNvSpPr txBox="1"/>
          <p:nvPr/>
        </p:nvSpPr>
        <p:spPr>
          <a:xfrm>
            <a:off x="996025" y="6061121"/>
            <a:ext cx="2329066" cy="369332"/>
          </a:xfrm>
          <a:prstGeom prst="rect">
            <a:avLst/>
          </a:prstGeom>
          <a:noFill/>
        </p:spPr>
        <p:txBody>
          <a:bodyPr wrap="square" rtlCol="0">
            <a:spAutoFit/>
          </a:bodyPr>
          <a:lstStyle/>
          <a:p>
            <a:pPr eaLnBrk="0" fontAlgn="base" hangingPunct="0">
              <a:spcBef>
                <a:spcPct val="0"/>
              </a:spcBef>
              <a:spcAft>
                <a:spcPct val="0"/>
              </a:spcAft>
              <a:tabLst>
                <a:tab pos="194945" algn="l"/>
              </a:tabLst>
            </a:pPr>
            <a:r>
              <a:rPr lang="en-US" sz="900" dirty="0">
                <a:solidFill>
                  <a:schemeClr val="tx2"/>
                </a:solidFill>
                <a:latin typeface="Calibri" panose="020F0502020204030204" pitchFamily="34" charset="0"/>
                <a:cs typeface="Calibri" panose="020F0502020204030204" pitchFamily="34" charset="0"/>
              </a:rPr>
              <a:t>Index is based on silver loadings per cell.  Source: Metals Focus, April 2023</a:t>
            </a:r>
            <a:endParaRPr lang="en-US" sz="900" dirty="0">
              <a:solidFill>
                <a:schemeClr val="tx2"/>
              </a:solidFill>
              <a:latin typeface="Calibri" panose="020F0502020204030204" pitchFamily="34" charset="0"/>
              <a:ea typeface="Verdana" panose="020B060403050404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4B171CC9-55D4-A118-1B23-17CDA13398E2}"/>
              </a:ext>
            </a:extLst>
          </p:cNvPr>
          <p:cNvGraphicFramePr>
            <a:graphicFrameLocks/>
          </p:cNvGraphicFramePr>
          <p:nvPr>
            <p:extLst>
              <p:ext uri="{D42A27DB-BD31-4B8C-83A1-F6EECF244321}">
                <p14:modId xmlns:p14="http://schemas.microsoft.com/office/powerpoint/2010/main" val="2174436375"/>
              </p:ext>
            </p:extLst>
          </p:nvPr>
        </p:nvGraphicFramePr>
        <p:xfrm>
          <a:off x="750368" y="1792854"/>
          <a:ext cx="10691263" cy="459711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5E0D38C-860B-5060-DCDC-BED7493C9A52}"/>
              </a:ext>
            </a:extLst>
          </p:cNvPr>
          <p:cNvSpPr txBox="1"/>
          <p:nvPr/>
        </p:nvSpPr>
        <p:spPr>
          <a:xfrm>
            <a:off x="729532" y="1208079"/>
            <a:ext cx="10495515" cy="584775"/>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sz="1400" dirty="0">
                <a:solidFill>
                  <a:schemeClr val="accent5"/>
                </a:solidFill>
              </a:rPr>
              <a:t>//</a:t>
            </a:r>
            <a:r>
              <a:rPr lang="en-US" sz="1400" dirty="0"/>
              <a:t>  </a:t>
            </a:r>
            <a:r>
              <a:rPr lang="en-US" dirty="0"/>
              <a:t>Silver demand for solar installations has grown, representing 140 Moz, or ~11% of total demand, in 2022 while thrifting has plateaued</a:t>
            </a:r>
          </a:p>
        </p:txBody>
      </p:sp>
      <p:sp>
        <p:nvSpPr>
          <p:cNvPr id="7" name="Slide Number Placeholder 3">
            <a:extLst>
              <a:ext uri="{FF2B5EF4-FFF2-40B4-BE49-F238E27FC236}">
                <a16:creationId xmlns:a16="http://schemas.microsoft.com/office/drawing/2014/main" id="{91B7BD3D-50D9-4E41-A8BE-5AA1BE9752B1}"/>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18</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82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833A74D-FE04-BB46-9A37-3D2180F55F2F}"/>
              </a:ext>
            </a:extLst>
          </p:cNvPr>
          <p:cNvSpPr/>
          <p:nvPr/>
        </p:nvSpPr>
        <p:spPr>
          <a:xfrm>
            <a:off x="10474036" y="5417127"/>
            <a:ext cx="1551709" cy="133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7" name="Picture Placeholder 46" descr="A close - up of a guitar&#10;&#10;Description automatically generated with medium confidence">
            <a:extLst>
              <a:ext uri="{FF2B5EF4-FFF2-40B4-BE49-F238E27FC236}">
                <a16:creationId xmlns:a16="http://schemas.microsoft.com/office/drawing/2014/main" id="{53F91370-6F55-2F41-8FE1-5DCEFC1318A9}"/>
              </a:ext>
            </a:extLst>
          </p:cNvPr>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1082" r="11082"/>
          <a:stretch>
            <a:fillRect/>
          </a:stretch>
        </p:blipFill>
        <p:spPr/>
      </p:pic>
      <p:sp>
        <p:nvSpPr>
          <p:cNvPr id="11" name="Rectangle 10">
            <a:extLst>
              <a:ext uri="{FF2B5EF4-FFF2-40B4-BE49-F238E27FC236}">
                <a16:creationId xmlns:a16="http://schemas.microsoft.com/office/drawing/2014/main" id="{5CC0D0DA-0049-4DB1-9FC8-F2C0D73D24E6}"/>
              </a:ext>
            </a:extLst>
          </p:cNvPr>
          <p:cNvSpPr/>
          <p:nvPr/>
        </p:nvSpPr>
        <p:spPr>
          <a:xfrm>
            <a:off x="7778154" y="1850125"/>
            <a:ext cx="2429706" cy="35154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7EBD06-1251-4A53-A682-5F364E452BE5}"/>
              </a:ext>
            </a:extLst>
          </p:cNvPr>
          <p:cNvSpPr/>
          <p:nvPr/>
        </p:nvSpPr>
        <p:spPr>
          <a:xfrm>
            <a:off x="6821441" y="130773"/>
            <a:ext cx="2171566" cy="12454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6BA2D1E-39C2-4254-BAEA-8F5E018A9A9C}"/>
              </a:ext>
            </a:extLst>
          </p:cNvPr>
          <p:cNvSpPr txBox="1"/>
          <p:nvPr/>
        </p:nvSpPr>
        <p:spPr>
          <a:xfrm>
            <a:off x="784590" y="1080647"/>
            <a:ext cx="6058662" cy="553998"/>
          </a:xfrm>
          <a:prstGeom prst="rect">
            <a:avLst/>
          </a:prstGeom>
          <a:noFill/>
        </p:spPr>
        <p:txBody>
          <a:bodyPr wrap="square" lIns="0" tIns="0" rIns="0" bIns="0" rtlCol="0">
            <a:spAutoFit/>
          </a:bodyPr>
          <a:lstStyle/>
          <a:p>
            <a:r>
              <a:rPr lang="en-US" sz="3600" dirty="0">
                <a:solidFill>
                  <a:srgbClr val="000000"/>
                </a:solidFill>
                <a:latin typeface="OSWALD " panose="02000506000000020004" pitchFamily="2" charset="0"/>
              </a:rPr>
              <a:t>SILVER: METAL OF THE FUTURE</a:t>
            </a:r>
          </a:p>
        </p:txBody>
      </p:sp>
      <p:pic>
        <p:nvPicPr>
          <p:cNvPr id="15" name="Picture Placeholder 14" descr="A picture containing sky, outdoor, solar cell, outdoor object&#10;&#10;Description automatically generated">
            <a:extLst>
              <a:ext uri="{FF2B5EF4-FFF2-40B4-BE49-F238E27FC236}">
                <a16:creationId xmlns:a16="http://schemas.microsoft.com/office/drawing/2014/main" id="{0EF58E76-DA3E-854A-93E6-7E9E273B6223}"/>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l="27783" r="27783"/>
          <a:stretch>
            <a:fillRect/>
          </a:stretch>
        </p:blipFill>
        <p:spPr/>
      </p:pic>
      <p:pic>
        <p:nvPicPr>
          <p:cNvPr id="9" name="Picture Placeholder 8" descr="A picture containing car, outdoor, light&#10;&#10;Description automatically generated">
            <a:extLst>
              <a:ext uri="{FF2B5EF4-FFF2-40B4-BE49-F238E27FC236}">
                <a16:creationId xmlns:a16="http://schemas.microsoft.com/office/drawing/2014/main" id="{089ADD18-428A-7848-A639-EB25F4489AEA}"/>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rcRect t="22948" b="22948"/>
          <a:stretch>
            <a:fillRect/>
          </a:stretch>
        </p:blipFill>
        <p:spPr>
          <a:xfrm>
            <a:off x="7004050" y="76200"/>
            <a:ext cx="2171700" cy="1246188"/>
          </a:xfrm>
        </p:spPr>
      </p:pic>
      <p:pic>
        <p:nvPicPr>
          <p:cNvPr id="43" name="Picture Placeholder 42" descr="A glass of water&#10;&#10;Description automatically generated with low confidence">
            <a:extLst>
              <a:ext uri="{FF2B5EF4-FFF2-40B4-BE49-F238E27FC236}">
                <a16:creationId xmlns:a16="http://schemas.microsoft.com/office/drawing/2014/main" id="{92B05457-7025-4344-BF3B-ABB206829B1B}"/>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l="24100" r="24100"/>
          <a:stretch>
            <a:fillRect/>
          </a:stretch>
        </p:blipFill>
        <p:spPr>
          <a:xfrm>
            <a:off x="10627748" y="1181987"/>
            <a:ext cx="1469002" cy="2182478"/>
          </a:xfrm>
        </p:spPr>
      </p:pic>
      <p:pic>
        <p:nvPicPr>
          <p:cNvPr id="5" name="Picture Placeholder 4" descr="A picture containing electronics, circuit&#10;&#10;Description automatically generated">
            <a:extLst>
              <a:ext uri="{FF2B5EF4-FFF2-40B4-BE49-F238E27FC236}">
                <a16:creationId xmlns:a16="http://schemas.microsoft.com/office/drawing/2014/main" id="{0CCB99F8-1FC3-7246-89B3-456D8AC3148A}"/>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l="16727" r="16727"/>
          <a:stretch>
            <a:fillRect/>
          </a:stretch>
        </p:blipFill>
        <p:spPr>
          <a:xfrm>
            <a:off x="5249863" y="2355850"/>
            <a:ext cx="1970087" cy="1970088"/>
          </a:xfrm>
        </p:spPr>
      </p:pic>
      <p:sp>
        <p:nvSpPr>
          <p:cNvPr id="19" name="Rectangle 18">
            <a:extLst>
              <a:ext uri="{FF2B5EF4-FFF2-40B4-BE49-F238E27FC236}">
                <a16:creationId xmlns:a16="http://schemas.microsoft.com/office/drawing/2014/main" id="{4358A930-3AD1-5141-BE86-3FCC67FD77D3}"/>
              </a:ext>
            </a:extLst>
          </p:cNvPr>
          <p:cNvSpPr/>
          <p:nvPr/>
        </p:nvSpPr>
        <p:spPr>
          <a:xfrm>
            <a:off x="723805" y="2453479"/>
            <a:ext cx="4357063" cy="3200876"/>
          </a:xfrm>
          <a:prstGeom prst="rect">
            <a:avLst/>
          </a:prstGeom>
          <a:noFill/>
        </p:spPr>
        <p:txBody>
          <a:bodyPr wrap="square" rtlCol="0">
            <a:spAutoFit/>
          </a:bodyPr>
          <a:lstStyle/>
          <a:p>
            <a:pPr marL="285750" indent="-285750">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Silver has the highest electrical and thermal conductivity of all metals, making it an important metal in the transition to a low carbon economy.</a:t>
            </a:r>
          </a:p>
          <a:p>
            <a:pPr marL="285750" indent="-285750">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~11% of silver demand is for photovoltaics (solar panels).</a:t>
            </a:r>
          </a:p>
          <a:p>
            <a:pPr marL="285750" indent="-285750">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~19% of silver demand is for electrical applications. Shift to a low carbon economy involves increase in electrical componentry, including electrical vehicles.</a:t>
            </a:r>
          </a:p>
          <a:p>
            <a:pPr marL="285750" indent="-285750">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Silver is an important component in the buildout of 5G networks, the next major evolution in communication technology.</a:t>
            </a:r>
          </a:p>
          <a:p>
            <a:pPr marL="285750" indent="-285750">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Silver has medical and sanitary applications because of its anti-bacterial properties.</a:t>
            </a:r>
          </a:p>
        </p:txBody>
      </p:sp>
      <p:sp>
        <p:nvSpPr>
          <p:cNvPr id="20" name="TextBox 19">
            <a:extLst>
              <a:ext uri="{FF2B5EF4-FFF2-40B4-BE49-F238E27FC236}">
                <a16:creationId xmlns:a16="http://schemas.microsoft.com/office/drawing/2014/main" id="{D2EF96B3-5231-8F4F-821B-31763024DE94}"/>
              </a:ext>
            </a:extLst>
          </p:cNvPr>
          <p:cNvSpPr txBox="1"/>
          <p:nvPr/>
        </p:nvSpPr>
        <p:spPr>
          <a:xfrm>
            <a:off x="773630" y="5941321"/>
            <a:ext cx="4225354" cy="215444"/>
          </a:xfrm>
          <a:prstGeom prst="rect">
            <a:avLst/>
          </a:prstGeom>
          <a:noFill/>
        </p:spPr>
        <p:txBody>
          <a:bodyPr wrap="square" rtlCol="0">
            <a:spAutoFit/>
          </a:bodyPr>
          <a:lstStyle/>
          <a:p>
            <a:r>
              <a:rPr lang="en-CA" sz="800" dirty="0">
                <a:solidFill>
                  <a:schemeClr val="tx1">
                    <a:lumMod val="85000"/>
                    <a:lumOff val="15000"/>
                  </a:schemeClr>
                </a:solidFill>
                <a:latin typeface="Calibri" panose="020F0502020204030204" pitchFamily="34" charset="0"/>
                <a:cs typeface="Calibri" panose="020F0502020204030204" pitchFamily="34" charset="0"/>
              </a:rPr>
              <a:t>Source: Silver Institute, World Silver Survey 2023</a:t>
            </a:r>
            <a:endParaRPr lang="en-US" sz="8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930DA0A-55E2-E148-BAF6-F5A6F301299E}"/>
              </a:ext>
            </a:extLst>
          </p:cNvPr>
          <p:cNvSpPr txBox="1"/>
          <p:nvPr/>
        </p:nvSpPr>
        <p:spPr>
          <a:xfrm>
            <a:off x="729551" y="1733707"/>
            <a:ext cx="5238630" cy="523220"/>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sz="1200" dirty="0">
                <a:solidFill>
                  <a:schemeClr val="accent5"/>
                </a:solidFill>
              </a:rPr>
              <a:t>//</a:t>
            </a:r>
            <a:r>
              <a:rPr lang="en-US" sz="1200" dirty="0">
                <a:solidFill>
                  <a:srgbClr val="84BF41"/>
                </a:solidFill>
              </a:rPr>
              <a:t>   </a:t>
            </a:r>
            <a:r>
              <a:rPr lang="en-US" sz="1400" dirty="0"/>
              <a:t>Growing industrial demand from global transition </a:t>
            </a:r>
            <a:br>
              <a:rPr lang="en-US" sz="1400" dirty="0"/>
            </a:br>
            <a:r>
              <a:rPr lang="en-US" sz="1400" dirty="0"/>
              <a:t>      to decarbonization and electrification</a:t>
            </a:r>
          </a:p>
        </p:txBody>
      </p:sp>
      <p:pic>
        <p:nvPicPr>
          <p:cNvPr id="53" name="Picture Placeholder 52" descr="Graphical user interface&#10;&#10;Description automatically generated with medium confidence">
            <a:extLst>
              <a:ext uri="{FF2B5EF4-FFF2-40B4-BE49-F238E27FC236}">
                <a16:creationId xmlns:a16="http://schemas.microsoft.com/office/drawing/2014/main" id="{BE6F1E92-28A2-754A-BD8A-6F09A9EDD31F}"/>
              </a:ext>
            </a:extLst>
          </p:cNvPr>
          <p:cNvPicPr>
            <a:picLocks noGrp="1" noChangeAspect="1"/>
          </p:cNvPicPr>
          <p:nvPr>
            <p:ph type="pic" sz="quarter" idx="23"/>
          </p:nvPr>
        </p:nvPicPr>
        <p:blipFill>
          <a:blip r:embed="rId8">
            <a:extLst>
              <a:ext uri="{28A0092B-C50C-407E-A947-70E740481C1C}">
                <a14:useLocalDpi xmlns:a14="http://schemas.microsoft.com/office/drawing/2010/main" val="0"/>
              </a:ext>
            </a:extLst>
          </a:blip>
          <a:srcRect t="10936" b="10936"/>
          <a:stretch>
            <a:fillRect/>
          </a:stretch>
        </p:blipFill>
        <p:spPr>
          <a:xfrm>
            <a:off x="5741205" y="4890160"/>
            <a:ext cx="2905842" cy="1910691"/>
          </a:xfrm>
        </p:spPr>
      </p:pic>
      <p:sp>
        <p:nvSpPr>
          <p:cNvPr id="16" name="Slide Number Placeholder 3">
            <a:extLst>
              <a:ext uri="{FF2B5EF4-FFF2-40B4-BE49-F238E27FC236}">
                <a16:creationId xmlns:a16="http://schemas.microsoft.com/office/drawing/2014/main" id="{729DCC13-8DBC-B348-A0FE-5AB3B4ADA2E3}"/>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19</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77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3FB21-85F8-4568-8E98-D51430667EAF}"/>
              </a:ext>
            </a:extLst>
          </p:cNvPr>
          <p:cNvSpPr/>
          <p:nvPr/>
        </p:nvSpPr>
        <p:spPr>
          <a:xfrm>
            <a:off x="729552" y="955138"/>
            <a:ext cx="10732897" cy="5445662"/>
          </a:xfrm>
          <a:prstGeom prst="rect">
            <a:avLst/>
          </a:prstGeom>
        </p:spPr>
        <p:txBody>
          <a:bodyPr wrap="square" numCol="3" spcCol="360000">
            <a:noAutofit/>
          </a:bodyPr>
          <a:lstStyle/>
          <a:p>
            <a:pPr algn="just"/>
            <a:r>
              <a:rPr lang="en-US" sz="3200" spc="30" dirty="0">
                <a:solidFill>
                  <a:srgbClr val="000000"/>
                </a:solidFill>
                <a:latin typeface="OSWALD " panose="02000506000000020004" pitchFamily="2" charset="0"/>
              </a:rPr>
              <a:t>CAUTIONARY NOTE</a:t>
            </a:r>
          </a:p>
          <a:p>
            <a:pPr algn="just"/>
            <a:endParaRPr lang="en-US" sz="800" b="1" dirty="0">
              <a:solidFill>
                <a:srgbClr val="000000"/>
              </a:solidFill>
              <a:latin typeface="Calibri" panose="020F0502020204030204" pitchFamily="34" charset="0"/>
              <a:cs typeface="Calibri" panose="020F0502020204030204" pitchFamily="34" charset="0"/>
            </a:endParaRPr>
          </a:p>
          <a:p>
            <a:pPr algn="just"/>
            <a:endParaRPr lang="en-US" sz="800" b="1" dirty="0">
              <a:solidFill>
                <a:srgbClr val="000000"/>
              </a:solidFill>
              <a:latin typeface="Calibri" panose="020F0502020204030204" pitchFamily="34" charset="0"/>
              <a:cs typeface="Calibri" panose="020F0502020204030204" pitchFamily="34" charset="0"/>
            </a:endParaRPr>
          </a:p>
          <a:p>
            <a:pPr algn="just"/>
            <a:endParaRPr lang="en-US" sz="800" b="1" dirty="0">
              <a:solidFill>
                <a:srgbClr val="000000"/>
              </a:solidFill>
              <a:latin typeface="Calibri" panose="020F0502020204030204" pitchFamily="34" charset="0"/>
              <a:cs typeface="Calibri" panose="020F0502020204030204" pitchFamily="34" charset="0"/>
            </a:endParaRPr>
          </a:p>
          <a:p>
            <a:pPr algn="just"/>
            <a:r>
              <a:rPr lang="en-US" sz="800" b="1" dirty="0">
                <a:solidFill>
                  <a:srgbClr val="000000"/>
                </a:solidFill>
                <a:latin typeface="Calibri" panose="020F0502020204030204" pitchFamily="34" charset="0"/>
                <a:cs typeface="Calibri" panose="020F0502020204030204" pitchFamily="34" charset="0"/>
              </a:rPr>
              <a:t>Non-GAAP Measures</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This presentation of Pan American Silver Corp. and its subsidiaries (collectively, “Pan American”, “Pan American Silver”, the “Company”, “we” or “our”) refers to various non-GAAP measures, such as “AISC", “cash costs per ounce sold”, “adjusted earnings” and “basic adjusted earnings per share”, "total debt", "capital", “operating margin”, “free cash flow” and “working capital".  These measures do not have a standardized meaning prescribed by IFRS as an indicator of performance, and may differ from methods used by other companies. Silver segment Cash Costs and AISC are calculated net of credits for realized revenues from all metals other than silver, and are calculated per ounce of silver sold. Gold segment Cash Costs and AISC are calculated net of credits for realized silver revenues, and are calculated per ounce of gold sold. Consolidated Cash Costs and AISC are based on total silver ounces sold and are net of by-product credits from all metals other than silver.</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Readers should refer to the “Alternative Performance (Non-GAAP) Measures” section of the Company’s Management’s Discussion and Analysis (“MD&amp;A”) for the period ended June 30, 2023, available at www.sedarplus.com.</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800" b="1" dirty="0">
                <a:solidFill>
                  <a:srgbClr val="000000"/>
                </a:solidFill>
                <a:latin typeface="Calibri" panose="020F0502020204030204" pitchFamily="34" charset="0"/>
                <a:cs typeface="Calibri" panose="020F0502020204030204" pitchFamily="34" charset="0"/>
              </a:rPr>
              <a:t>Reporting Currency and Financial Information</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Unless we have specified otherwise, all references to dollar amounts or $ are to United States dollars.</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800" b="1" dirty="0">
                <a:solidFill>
                  <a:srgbClr val="000000"/>
                </a:solidFill>
                <a:latin typeface="Calibri" panose="020F0502020204030204" pitchFamily="34" charset="0"/>
                <a:cs typeface="Calibri" panose="020F0502020204030204" pitchFamily="34" charset="0"/>
              </a:rPr>
              <a:t>Cautionary Note Regarding Forward Looking Statements and Information</a:t>
            </a:r>
          </a:p>
          <a:p>
            <a:pPr algn="just"/>
            <a:endParaRPr lang="en-US" sz="790" b="1"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Certain of the statements and information in this presentation constitute "forward-looking statements" within the meaning of the United States Private Securities Litigation Reform Act of 1995 and "forward-looking information" within the meaning of applicable Canadian provincial securities laws. All statements, other than statements of historical fact, are forward-looking statements or information. Forward-looking statements or information in this presentation relate to, among other things: future financial or operational performance, and estimates of current production levels that remain subject to verification and adjustment, including our estimated production of silver, gold and other metals forecasted for 2023, our estimated Cash Costs, AISC and expenditures in 2023; future anticipated prices for gold, silver and other metals and assumed foreign exchange rates; estimated global silver inventories; estimated timing for publication of an updated technical report for La </a:t>
            </a:r>
            <a:r>
              <a:rPr lang="en-US" sz="790" dirty="0" err="1">
                <a:solidFill>
                  <a:schemeClr val="tx2"/>
                </a:solidFill>
                <a:latin typeface="Calibri" panose="020F0502020204030204" pitchFamily="34" charset="0"/>
                <a:cs typeface="Calibri" panose="020F0502020204030204" pitchFamily="34" charset="0"/>
              </a:rPr>
              <a:t>Colorada</a:t>
            </a:r>
            <a:r>
              <a:rPr lang="en-US" sz="790" dirty="0">
                <a:solidFill>
                  <a:schemeClr val="tx2"/>
                </a:solidFill>
                <a:latin typeface="Calibri" panose="020F0502020204030204" pitchFamily="34" charset="0"/>
                <a:cs typeface="Calibri" panose="020F0502020204030204" pitchFamily="34" charset="0"/>
              </a:rPr>
              <a:t>; estimated synergies following the acquisition of Yamana Gold Inc. (“Yamana”); whether Pan American will be able to complete the divestment of its interests in certain non-core assets, including Agua de la  Falda, as well as the anticipated terms, economic returns, and timing for completion thereof; whether Pan American is able to maintain a strong financial condition and have sufficient capital, or have access to capital through our corporate credit facility or otherwise, to sustain our business and operations and complete any anticipate capital spending; the ability of Pan American to successfully complete any capital projects, including with respect to Jacobina and La </a:t>
            </a:r>
            <a:r>
              <a:rPr lang="en-US" sz="790" dirty="0" err="1">
                <a:solidFill>
                  <a:schemeClr val="tx2"/>
                </a:solidFill>
                <a:latin typeface="Calibri" panose="020F0502020204030204" pitchFamily="34" charset="0"/>
                <a:cs typeface="Calibri" panose="020F0502020204030204" pitchFamily="34" charset="0"/>
              </a:rPr>
              <a:t>Colorada</a:t>
            </a:r>
            <a:r>
              <a:rPr lang="en-US" sz="790" dirty="0">
                <a:solidFill>
                  <a:schemeClr val="tx2"/>
                </a:solidFill>
                <a:latin typeface="Calibri" panose="020F0502020204030204" pitchFamily="34" charset="0"/>
                <a:cs typeface="Calibri" panose="020F0502020204030204" pitchFamily="34" charset="0"/>
              </a:rPr>
              <a:t> and the expected economic or operational results derived from those projects, and the impacts of any such projects on Pan American; and the future results of exploration activities, including with respect to the Skarn exploration program at La Colorada.</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These forward-looking statements and information reflect Pan American’s current views with respect to future events and are necessarily based upon a number of assumptions that, while considered reasonable by Pan American, are inherently subject to significant operational, business, economic and regulatory uncertainties and contingencies. These assumptions include: tonnage of ore to be mined and processed; ore grades and recoveries; prices for silver, gold and base metals remaining as estimated; currency exchange rates remaining as estimated; capital, decommissioning and reclamation estimates; our mineral reserve and resource estimates and the assumptions upon which they are based; prices for energy inputs, labour, materials, supplies and services (including transportation); no labour-related disruptions at any of our operations; no unplanned delays or interruptions in scheduled production; all necessary permits, licenses and regulatory approvals for our operations are received in a timely manner; our ability to secure and maintain title and ownership to properties and the surface rights necessary for our operations; the ability to satisfy the closing conditions and, where necessary, receive regulatory approval, to complete the sale of the non-core assets; and our ability to comply with environmental, health and safety laws. The foregoing list of assumptions is not exhaustive.</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dirty="0">
                <a:solidFill>
                  <a:schemeClr val="tx2"/>
                </a:solidFill>
                <a:latin typeface="Calibri" panose="020F0502020204030204" pitchFamily="34" charset="0"/>
                <a:cs typeface="Calibri" panose="020F0502020204030204" pitchFamily="34" charset="0"/>
              </a:rPr>
              <a:t>Pan American cautions the reader that forward-looking statements and information involve known and unknown risks, uncertainties and other factors that may cause actual results and developments to differ materially from those expressed or implied by such forward-looking statements or information contained in this presentation and Pan American has made assumptions and estimates based on or related to many of these factors. Such factors include, without limitation: fluctuations in silver, gold and base metal prices; fluctuations in prices for energy inputs, labour, materials, supplies and services (including transportation); fluctuations in currency markets (such as the PEN, MXN, ARS, BOB, GTQ, CAD, CLP, and BRL versus the USD); operational risks and hazards inherent with the business of mining (including environmental accidents and hazards, industrial accidents, equipment breakdown, unusual or unexpected geological or structural formations, cave-ins, flooding and severe weather); risks relating to the credit worthiness or financial condition of suppliers, refiners and other parties with whom Pan American does business; inadequate insurance, or inability to obtain insurance, to cover these risks and hazards; employee relations; relationships with, and claims by, local communities and indigenous populations; our ability to obtain all necessary permits, licenses and regulatory approvals in a timely manner; changes in laws, regulations and government practices in the jurisdictions where we operate, including environmental, export and import laws and regulations; changes in national and local government, legislation, taxation, controls or regulations and political, legal or economic developments in Canada, the United States, Mexico, Peru, Argentina, Bolivia, Guatemala, Chile, Brazil or other countries where Pan American may carry on business, including legal restrictions relating to mining, including in Chubut, Argentina, risks relating to expropriation, and risks relating to the constitutional court-mandated ILO 169 consultation process in Guatemala; diminishing quantities or grades of mineral reserves as properties are mined; increased competition in the mining industry for equipment and qualified personnel; and those factors identified under the caption "Risks Related to Pan American's Business" in Pan American's most recent form 40-F and Annual Information Form and those factors identified under the caption "Risks of the Business" in Yamana's most recent form 40-F and Annual Information Form filed with the United States Securities and Exchange Commission and Canadian provincial securities regulatory authorities, respectively.” filed with the United States Securities and Exchange Commission and Canadian provincial securities regulatory authorities, respectively. Although Pan American has attempted to identify important factors that could cause actual results to differ materially, there may be other factors that cause results not to be as anticipated, estimated, described or intended. Investors are cautioned against undue reliance on forward-looking statements or information. Forward-looking statements and information are designed to help readers understand management's current views of our near- and longer-term prospects and may not be appropriate for other purposes. Pan American does not intend, nor does it assume any obligation to update or revise forward-looking statements or information, whether as a result of new information, changes in assumptions, future events or otherwise, except to the extent required by applicable law.</a:t>
            </a:r>
          </a:p>
          <a:p>
            <a:pPr algn="just"/>
            <a:endParaRPr lang="en-US" sz="790" dirty="0">
              <a:solidFill>
                <a:schemeClr val="tx2"/>
              </a:solidFill>
              <a:latin typeface="Calibri" panose="020F0502020204030204" pitchFamily="34" charset="0"/>
              <a:cs typeface="Calibri" panose="020F0502020204030204" pitchFamily="34" charset="0"/>
            </a:endParaRPr>
          </a:p>
          <a:p>
            <a:pPr algn="just"/>
            <a:r>
              <a:rPr lang="en-US" sz="790" spc="300" dirty="0">
                <a:solidFill>
                  <a:schemeClr val="tx2"/>
                </a:solidFill>
                <a:latin typeface="Calibri" panose="020F0502020204030204" pitchFamily="34" charset="0"/>
                <a:cs typeface="Calibri" panose="020F0502020204030204" pitchFamily="34" charset="0"/>
              </a:rPr>
              <a:t>CONTINUED ON NEXT PAGE</a:t>
            </a:r>
            <a:endParaRPr lang="en-US" sz="790" spc="300" dirty="0">
              <a:solidFill>
                <a:srgbClr val="000000"/>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75AA34A9-FD79-4228-A0C9-AF0B8D9F4893}"/>
              </a:ext>
            </a:extLst>
          </p:cNvPr>
          <p:cNvCxnSpPr>
            <a:cxnSpLocks/>
          </p:cNvCxnSpPr>
          <p:nvPr/>
        </p:nvCxnSpPr>
        <p:spPr>
          <a:xfrm>
            <a:off x="855008" y="1601624"/>
            <a:ext cx="6775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C379880E-CCB8-9D47-A785-5906FA3E8BC7}"/>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2</a:t>
            </a:fld>
            <a:endParaRPr lang="en-US" dirty="0"/>
          </a:p>
        </p:txBody>
      </p:sp>
    </p:spTree>
    <p:extLst>
      <p:ext uri="{BB962C8B-B14F-4D97-AF65-F5344CB8AC3E}">
        <p14:creationId xmlns:p14="http://schemas.microsoft.com/office/powerpoint/2010/main" val="80822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sport, green&#10;&#10;Description automatically generated">
            <a:extLst>
              <a:ext uri="{FF2B5EF4-FFF2-40B4-BE49-F238E27FC236}">
                <a16:creationId xmlns:a16="http://schemas.microsoft.com/office/drawing/2014/main" id="{5BC230AE-1AE0-644B-9A6F-ACDFDBB7FDD1}"/>
              </a:ext>
            </a:extLst>
          </p:cNvPr>
          <p:cNvPicPr>
            <a:picLocks noChangeAspect="1"/>
          </p:cNvPicPr>
          <p:nvPr/>
        </p:nvPicPr>
        <p:blipFill rotWithShape="1">
          <a:blip r:embed="rId3">
            <a:extLst>
              <a:ext uri="{28A0092B-C50C-407E-A947-70E740481C1C}">
                <a14:useLocalDpi xmlns:a14="http://schemas.microsoft.com/office/drawing/2010/main" val="0"/>
              </a:ext>
            </a:extLst>
          </a:blip>
          <a:srcRect l="36547" t="1" r="4112" b="-1"/>
          <a:stretch/>
        </p:blipFill>
        <p:spPr>
          <a:xfrm>
            <a:off x="6096001" y="-18129"/>
            <a:ext cx="6099834" cy="6858000"/>
          </a:xfrm>
          <a:prstGeom prst="rect">
            <a:avLst/>
          </a:prstGeom>
        </p:spPr>
      </p:pic>
      <p:sp>
        <p:nvSpPr>
          <p:cNvPr id="5" name="Title 4">
            <a:extLst>
              <a:ext uri="{FF2B5EF4-FFF2-40B4-BE49-F238E27FC236}">
                <a16:creationId xmlns:a16="http://schemas.microsoft.com/office/drawing/2014/main" id="{6B495914-FB4A-E543-ADD2-CCAC13F4A118}"/>
              </a:ext>
            </a:extLst>
          </p:cNvPr>
          <p:cNvSpPr>
            <a:spLocks noGrp="1"/>
          </p:cNvSpPr>
          <p:nvPr>
            <p:ph type="title"/>
          </p:nvPr>
        </p:nvSpPr>
        <p:spPr>
          <a:xfrm>
            <a:off x="730048" y="1021442"/>
            <a:ext cx="4813407" cy="590931"/>
          </a:xfrm>
        </p:spPr>
        <p:txBody>
          <a:bodyPr/>
          <a:lstStyle/>
          <a:p>
            <a:r>
              <a:rPr lang="en-CA" dirty="0">
                <a:ea typeface="+mn-ea"/>
                <a:cs typeface="+mn-cs"/>
              </a:rPr>
              <a:t>ESG DISCLOSURE &amp; PERFORMANCE</a:t>
            </a:r>
          </a:p>
        </p:txBody>
      </p:sp>
      <p:grpSp>
        <p:nvGrpSpPr>
          <p:cNvPr id="21" name="Group 20">
            <a:extLst>
              <a:ext uri="{FF2B5EF4-FFF2-40B4-BE49-F238E27FC236}">
                <a16:creationId xmlns:a16="http://schemas.microsoft.com/office/drawing/2014/main" id="{FB43DEBB-E39C-BC4E-A3FC-E7D53488A7C7}"/>
              </a:ext>
            </a:extLst>
          </p:cNvPr>
          <p:cNvGrpSpPr/>
          <p:nvPr/>
        </p:nvGrpSpPr>
        <p:grpSpPr>
          <a:xfrm>
            <a:off x="5989821" y="940816"/>
            <a:ext cx="3481819" cy="592472"/>
            <a:chOff x="5989821" y="876080"/>
            <a:chExt cx="3481819" cy="592472"/>
          </a:xfrm>
        </p:grpSpPr>
        <p:sp>
          <p:nvSpPr>
            <p:cNvPr id="3" name="Rectangle 2">
              <a:extLst>
                <a:ext uri="{FF2B5EF4-FFF2-40B4-BE49-F238E27FC236}">
                  <a16:creationId xmlns:a16="http://schemas.microsoft.com/office/drawing/2014/main" id="{FFF6D3DD-96CC-CD4A-8E4D-1B2AB8506B4E}"/>
                </a:ext>
              </a:extLst>
            </p:cNvPr>
            <p:cNvSpPr/>
            <p:nvPr/>
          </p:nvSpPr>
          <p:spPr>
            <a:xfrm>
              <a:off x="5989821" y="876080"/>
              <a:ext cx="3084437" cy="592472"/>
            </a:xfrm>
            <a:prstGeom prst="rect">
              <a:avLst/>
            </a:prstGeom>
            <a:solidFill>
              <a:schemeClr val="accent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2" name="TextBox 11">
              <a:extLst>
                <a:ext uri="{FF2B5EF4-FFF2-40B4-BE49-F238E27FC236}">
                  <a16:creationId xmlns:a16="http://schemas.microsoft.com/office/drawing/2014/main" id="{C2CAC7A5-7962-F5E9-3ECC-22415893905E}"/>
                </a:ext>
              </a:extLst>
            </p:cNvPr>
            <p:cNvSpPr txBox="1"/>
            <p:nvPr/>
          </p:nvSpPr>
          <p:spPr>
            <a:xfrm>
              <a:off x="6194085" y="1014185"/>
              <a:ext cx="3277555" cy="400110"/>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sz="2000" dirty="0">
                  <a:solidFill>
                    <a:schemeClr val="bg1"/>
                  </a:solidFill>
                  <a:latin typeface="OSWALD " panose="02000506000000020004" pitchFamily="2" charset="0"/>
                  <a:ea typeface="+mj-ea"/>
                  <a:cs typeface="+mj-cs"/>
                </a:rPr>
                <a:t>RATINGS &amp; RANKINGS</a:t>
              </a:r>
              <a:endParaRPr lang="en-US" sz="1200" dirty="0">
                <a:solidFill>
                  <a:schemeClr val="bg1"/>
                </a:solidFill>
                <a:highlight>
                  <a:srgbClr val="FFFF00"/>
                </a:highlight>
              </a:endParaRPr>
            </a:p>
          </p:txBody>
        </p:sp>
      </p:grpSp>
      <p:sp>
        <p:nvSpPr>
          <p:cNvPr id="14" name="Rectangle 13">
            <a:extLst>
              <a:ext uri="{FF2B5EF4-FFF2-40B4-BE49-F238E27FC236}">
                <a16:creationId xmlns:a16="http://schemas.microsoft.com/office/drawing/2014/main" id="{9197D94E-C575-1C28-E8EA-42F1D0BE39F0}"/>
              </a:ext>
            </a:extLst>
          </p:cNvPr>
          <p:cNvSpPr/>
          <p:nvPr/>
        </p:nvSpPr>
        <p:spPr>
          <a:xfrm>
            <a:off x="6574093" y="1700023"/>
            <a:ext cx="2560320" cy="1828800"/>
          </a:xfrm>
          <a:prstGeom prst="rect">
            <a:avLst/>
          </a:prstGeom>
          <a:solidFill>
            <a:schemeClr val="bg1"/>
          </a:solidFill>
          <a:ln w="38100"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68C6513-E39D-63CD-58DF-B435FFF336B9}"/>
              </a:ext>
            </a:extLst>
          </p:cNvPr>
          <p:cNvSpPr/>
          <p:nvPr/>
        </p:nvSpPr>
        <p:spPr>
          <a:xfrm>
            <a:off x="6574093" y="3660480"/>
            <a:ext cx="2560320" cy="1828800"/>
          </a:xfrm>
          <a:prstGeom prst="rect">
            <a:avLst/>
          </a:prstGeom>
          <a:solidFill>
            <a:schemeClr val="bg1"/>
          </a:solidFill>
          <a:ln w="38100"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A67873A-89D5-CE32-B5EA-F87ADA9F72AE}"/>
              </a:ext>
            </a:extLst>
          </p:cNvPr>
          <p:cNvSpPr/>
          <p:nvPr/>
        </p:nvSpPr>
        <p:spPr>
          <a:xfrm>
            <a:off x="9265505" y="1700023"/>
            <a:ext cx="2560320" cy="1828800"/>
          </a:xfrm>
          <a:prstGeom prst="rect">
            <a:avLst/>
          </a:prstGeom>
          <a:solidFill>
            <a:schemeClr val="bg1"/>
          </a:solidFill>
          <a:ln w="38100"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A2D8C4F-2C0A-3897-83B2-1516C98A7B55}"/>
              </a:ext>
            </a:extLst>
          </p:cNvPr>
          <p:cNvSpPr/>
          <p:nvPr/>
        </p:nvSpPr>
        <p:spPr>
          <a:xfrm>
            <a:off x="9265505" y="3660480"/>
            <a:ext cx="2560320" cy="1828800"/>
          </a:xfrm>
          <a:prstGeom prst="rect">
            <a:avLst/>
          </a:prstGeom>
          <a:solidFill>
            <a:schemeClr val="bg1"/>
          </a:solidFill>
          <a:ln w="38100" cmpd="dbl">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4D71FD82-73EC-A1B7-E48F-BB4CD631573B}"/>
              </a:ext>
            </a:extLst>
          </p:cNvPr>
          <p:cNvSpPr/>
          <p:nvPr/>
        </p:nvSpPr>
        <p:spPr>
          <a:xfrm>
            <a:off x="6566414" y="5623464"/>
            <a:ext cx="5259411" cy="457200"/>
          </a:xfrm>
          <a:prstGeom prst="roundRect">
            <a:avLst>
              <a:gd name="adj" fmla="val 2733"/>
            </a:avLst>
          </a:prstGeom>
          <a:solidFill>
            <a:schemeClr val="accent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pc="100" dirty="0">
                <a:solidFill>
                  <a:schemeClr val="bg1"/>
                </a:solidFill>
                <a:latin typeface="+mj-lt"/>
              </a:rPr>
              <a:t>$750 MILLION REVOLVING CREDIT FACILITY LINKED TO </a:t>
            </a:r>
          </a:p>
          <a:p>
            <a:pPr algn="ctr"/>
            <a:r>
              <a:rPr lang="en-US" sz="1200" spc="100" dirty="0">
                <a:solidFill>
                  <a:schemeClr val="bg1"/>
                </a:solidFill>
                <a:latin typeface="+mj-lt"/>
              </a:rPr>
              <a:t>THIRD-PARTY ESG RATINGS (S&amp;P GLOBAL AND MSCI)</a:t>
            </a:r>
          </a:p>
        </p:txBody>
      </p:sp>
      <p:pic>
        <p:nvPicPr>
          <p:cNvPr id="29" name="Picture 28" descr="A blue logo with white text&#10;&#10;Description automatically generated with low confidence">
            <a:extLst>
              <a:ext uri="{FF2B5EF4-FFF2-40B4-BE49-F238E27FC236}">
                <a16:creationId xmlns:a16="http://schemas.microsoft.com/office/drawing/2014/main" id="{BDB3F5BC-D344-B002-5BC9-8E6B62480E38}"/>
              </a:ext>
            </a:extLst>
          </p:cNvPr>
          <p:cNvPicPr>
            <a:picLocks noChangeAspect="1"/>
          </p:cNvPicPr>
          <p:nvPr/>
        </p:nvPicPr>
        <p:blipFill>
          <a:blip r:embed="rId4"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24894" y="2609672"/>
            <a:ext cx="1373918" cy="435426"/>
          </a:xfrm>
          <a:prstGeom prst="rect">
            <a:avLst/>
          </a:prstGeom>
        </p:spPr>
      </p:pic>
      <p:pic>
        <p:nvPicPr>
          <p:cNvPr id="31" name="Graphic 30">
            <a:extLst>
              <a:ext uri="{FF2B5EF4-FFF2-40B4-BE49-F238E27FC236}">
                <a16:creationId xmlns:a16="http://schemas.microsoft.com/office/drawing/2014/main" id="{D2D8E0E6-CE07-251C-DBAA-C12407926DE5}"/>
              </a:ext>
            </a:extLst>
          </p:cNvPr>
          <p:cNvPicPr>
            <a:picLocks noChangeAspect="1"/>
          </p:cNvPicPr>
          <p:nvPr/>
        </p:nvPicPr>
        <p:blipFill>
          <a:blip r:embed="rId5" cstate="hqprint">
            <a:alphaModFix amt="70000"/>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3470" y="2643419"/>
            <a:ext cx="1463896" cy="401679"/>
          </a:xfrm>
          <a:prstGeom prst="rect">
            <a:avLst/>
          </a:prstGeom>
        </p:spPr>
      </p:pic>
      <p:pic>
        <p:nvPicPr>
          <p:cNvPr id="33" name="Picture 32" descr="Logo&#10;&#10;Description automatically generated">
            <a:extLst>
              <a:ext uri="{FF2B5EF4-FFF2-40B4-BE49-F238E27FC236}">
                <a16:creationId xmlns:a16="http://schemas.microsoft.com/office/drawing/2014/main" id="{00CBB077-5D7C-1230-5BB9-F4F1CA3BA5A5}"/>
              </a:ext>
            </a:extLst>
          </p:cNvPr>
          <p:cNvPicPr>
            <a:picLocks noChangeAspect="1"/>
          </p:cNvPicPr>
          <p:nvPr/>
        </p:nvPicPr>
        <p:blipFill>
          <a:blip r:embed="rId7"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52107" y="2615207"/>
            <a:ext cx="1551681" cy="287061"/>
          </a:xfrm>
          <a:prstGeom prst="rect">
            <a:avLst/>
          </a:prstGeom>
        </p:spPr>
      </p:pic>
      <p:pic>
        <p:nvPicPr>
          <p:cNvPr id="56" name="Picture 55" descr="Logo&#10;&#10;Description automatically generated">
            <a:extLst>
              <a:ext uri="{FF2B5EF4-FFF2-40B4-BE49-F238E27FC236}">
                <a16:creationId xmlns:a16="http://schemas.microsoft.com/office/drawing/2014/main" id="{D3A85600-21D3-8F9B-8312-E0AA428312BC}"/>
              </a:ext>
            </a:extLst>
          </p:cNvPr>
          <p:cNvPicPr>
            <a:picLocks noChangeAspect="1"/>
          </p:cNvPicPr>
          <p:nvPr/>
        </p:nvPicPr>
        <p:blipFill>
          <a:blip r:embed="rId8" cstate="hqprint">
            <a:alphaModFix amt="70000"/>
            <a:extLst>
              <a:ext uri="{28A0092B-C50C-407E-A947-70E740481C1C}">
                <a14:useLocalDpi xmlns:a14="http://schemas.microsoft.com/office/drawing/2010/main" val="0"/>
              </a:ext>
            </a:extLst>
          </a:blip>
          <a:stretch>
            <a:fillRect/>
          </a:stretch>
        </p:blipFill>
        <p:spPr>
          <a:xfrm>
            <a:off x="9494176" y="3831222"/>
            <a:ext cx="1381507" cy="256032"/>
          </a:xfrm>
          <a:prstGeom prst="rect">
            <a:avLst/>
          </a:prstGeom>
        </p:spPr>
      </p:pic>
      <p:pic>
        <p:nvPicPr>
          <p:cNvPr id="63" name="Graphic 62">
            <a:extLst>
              <a:ext uri="{FF2B5EF4-FFF2-40B4-BE49-F238E27FC236}">
                <a16:creationId xmlns:a16="http://schemas.microsoft.com/office/drawing/2014/main" id="{EB1C2736-A194-FD39-9510-9F23D0862FFF}"/>
              </a:ext>
            </a:extLst>
          </p:cNvPr>
          <p:cNvPicPr>
            <a:picLocks noChangeAspect="1"/>
          </p:cNvPicPr>
          <p:nvPr/>
        </p:nvPicPr>
        <p:blipFill>
          <a:blip r:embed="rId9" cstate="hq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52848" y="1853813"/>
            <a:ext cx="1252728" cy="274320"/>
          </a:xfrm>
          <a:prstGeom prst="rect">
            <a:avLst/>
          </a:prstGeom>
        </p:spPr>
      </p:pic>
      <p:pic>
        <p:nvPicPr>
          <p:cNvPr id="80" name="Picture 79" descr="Icon&#10;&#10;Description automatically generated">
            <a:extLst>
              <a:ext uri="{FF2B5EF4-FFF2-40B4-BE49-F238E27FC236}">
                <a16:creationId xmlns:a16="http://schemas.microsoft.com/office/drawing/2014/main" id="{6B0CA798-29E1-E41A-708E-78118DF2FF8C}"/>
              </a:ext>
            </a:extLst>
          </p:cNvPr>
          <p:cNvPicPr>
            <a:picLocks noChangeAspect="1"/>
          </p:cNvPicPr>
          <p:nvPr/>
        </p:nvPicPr>
        <p:blipFill>
          <a:blip r:embed="rId11" cstate="hqprint">
            <a:alphaModFix amt="70000"/>
            <a:extLst>
              <a:ext uri="{28A0092B-C50C-407E-A947-70E740481C1C}">
                <a14:useLocalDpi xmlns:a14="http://schemas.microsoft.com/office/drawing/2010/main" val="0"/>
              </a:ext>
            </a:extLst>
          </a:blip>
          <a:stretch>
            <a:fillRect/>
          </a:stretch>
        </p:blipFill>
        <p:spPr>
          <a:xfrm>
            <a:off x="9484187" y="1853813"/>
            <a:ext cx="1131570" cy="301752"/>
          </a:xfrm>
          <a:prstGeom prst="rect">
            <a:avLst/>
          </a:prstGeom>
        </p:spPr>
      </p:pic>
      <p:pic>
        <p:nvPicPr>
          <p:cNvPr id="116" name="Picture 115" descr="Text&#10;&#10;Description automatically generated">
            <a:extLst>
              <a:ext uri="{FF2B5EF4-FFF2-40B4-BE49-F238E27FC236}">
                <a16:creationId xmlns:a16="http://schemas.microsoft.com/office/drawing/2014/main" id="{25741128-4A36-3744-964C-EC2EEDA0962B}"/>
              </a:ext>
            </a:extLst>
          </p:cNvPr>
          <p:cNvPicPr>
            <a:picLocks noChangeAspect="1"/>
          </p:cNvPicPr>
          <p:nvPr/>
        </p:nvPicPr>
        <p:blipFill>
          <a:blip r:embed="rId12">
            <a:alphaModFix amt="70000"/>
            <a:extLst>
              <a:ext uri="{28A0092B-C50C-407E-A947-70E740481C1C}">
                <a14:useLocalDpi xmlns:a14="http://schemas.microsoft.com/office/drawing/2010/main" val="0"/>
              </a:ext>
            </a:extLst>
          </a:blip>
          <a:stretch>
            <a:fillRect/>
          </a:stretch>
        </p:blipFill>
        <p:spPr>
          <a:xfrm>
            <a:off x="6752848" y="3803414"/>
            <a:ext cx="1603183" cy="440875"/>
          </a:xfrm>
          <a:prstGeom prst="rect">
            <a:avLst/>
          </a:prstGeom>
        </p:spPr>
      </p:pic>
      <p:sp>
        <p:nvSpPr>
          <p:cNvPr id="119" name="Content Placeholder 2">
            <a:extLst>
              <a:ext uri="{FF2B5EF4-FFF2-40B4-BE49-F238E27FC236}">
                <a16:creationId xmlns:a16="http://schemas.microsoft.com/office/drawing/2014/main" id="{5ECCDE99-CA43-32F5-66CE-076F52559EA4}"/>
              </a:ext>
            </a:extLst>
          </p:cNvPr>
          <p:cNvSpPr txBox="1">
            <a:spLocks/>
          </p:cNvSpPr>
          <p:nvPr/>
        </p:nvSpPr>
        <p:spPr>
          <a:xfrm>
            <a:off x="9410225" y="2301780"/>
            <a:ext cx="2103120" cy="806498"/>
          </a:xfrm>
          <a:prstGeom prst="rect">
            <a:avLst/>
          </a:prstGeom>
          <a:ln w="3810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200"/>
              </a:spcAft>
              <a:buFont typeface="Arial" panose="020B0604020202020204" pitchFamily="34" charset="0"/>
              <a:buNone/>
            </a:pPr>
            <a:r>
              <a:rPr lang="en-US" sz="2000" dirty="0">
                <a:solidFill>
                  <a:schemeClr val="accent1"/>
                </a:solidFill>
                <a:latin typeface="Poppins" pitchFamily="2" charset="77"/>
                <a:cs typeface="Poppins" pitchFamily="2" charset="77"/>
              </a:rPr>
              <a:t>BBB rating</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u="none" strike="noStrike" kern="1200" cap="none" spc="0" normalizeH="0" baseline="0" noProof="0" dirty="0">
                <a:ln>
                  <a:noFill/>
                </a:ln>
                <a:solidFill>
                  <a:schemeClr val="tx2">
                    <a:lumMod val="50000"/>
                  </a:schemeClr>
                </a:solidFill>
                <a:effectLst/>
                <a:uLnTx/>
                <a:uFillTx/>
                <a:latin typeface="Calibri" panose="020F0502020204030204"/>
              </a:rPr>
              <a:t>Ranked in the top 45</a:t>
            </a:r>
            <a:r>
              <a:rPr kumimoji="0" lang="en-US" sz="1200" b="0" u="none" strike="noStrike" kern="1200" cap="none" spc="0" normalizeH="0" baseline="30000" noProof="0" dirty="0">
                <a:ln>
                  <a:noFill/>
                </a:ln>
                <a:solidFill>
                  <a:schemeClr val="tx2">
                    <a:lumMod val="50000"/>
                  </a:schemeClr>
                </a:solidFill>
                <a:effectLst/>
                <a:uLnTx/>
                <a:uFillTx/>
                <a:latin typeface="Calibri" panose="020F0502020204030204"/>
              </a:rPr>
              <a:t>th</a:t>
            </a:r>
            <a:r>
              <a:rPr kumimoji="0" lang="en-US" sz="1200" b="0" u="none" strike="noStrike" kern="1200" cap="none" spc="0" normalizeH="0" baseline="0" noProof="0" dirty="0">
                <a:ln>
                  <a:noFill/>
                </a:ln>
                <a:solidFill>
                  <a:schemeClr val="tx2">
                    <a:lumMod val="50000"/>
                  </a:schemeClr>
                </a:solidFill>
                <a:effectLst/>
                <a:uLnTx/>
                <a:uFillTx/>
                <a:latin typeface="Calibri" panose="020F0502020204030204"/>
              </a:rPr>
              <a:t> percentile </a:t>
            </a:r>
            <a:endParaRPr lang="en-US" sz="1200" b="1" dirty="0">
              <a:solidFill>
                <a:schemeClr val="tx2">
                  <a:lumMod val="50000"/>
                </a:schemeClr>
              </a:solidFill>
              <a:latin typeface="Calibri" panose="020F0502020204030204"/>
            </a:endParaRPr>
          </a:p>
        </p:txBody>
      </p:sp>
      <p:sp>
        <p:nvSpPr>
          <p:cNvPr id="121" name="Rectangle 1">
            <a:extLst>
              <a:ext uri="{FF2B5EF4-FFF2-40B4-BE49-F238E27FC236}">
                <a16:creationId xmlns:a16="http://schemas.microsoft.com/office/drawing/2014/main" id="{89828022-7263-1C33-7EEE-1581A05227A6}"/>
              </a:ext>
            </a:extLst>
          </p:cNvPr>
          <p:cNvSpPr>
            <a:spLocks noChangeArrowheads="1"/>
          </p:cNvSpPr>
          <p:nvPr/>
        </p:nvSpPr>
        <p:spPr bwMode="auto">
          <a:xfrm>
            <a:off x="9999677" y="3298476"/>
            <a:ext cx="1828800" cy="23083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lvl="1" algn="r" fontAlgn="base">
              <a:spcBef>
                <a:spcPct val="0"/>
              </a:spcBef>
              <a:spcAft>
                <a:spcPct val="0"/>
              </a:spcAft>
            </a:pPr>
            <a:r>
              <a:rPr lang="en-US" sz="900" dirty="0">
                <a:solidFill>
                  <a:schemeClr val="tx2">
                    <a:lumMod val="50000"/>
                  </a:schemeClr>
                </a:solidFill>
                <a:latin typeface="Calibri" panose="020F0502020204030204" pitchFamily="34" charset="0"/>
                <a:ea typeface="Verdana" panose="020B0604030504040204" pitchFamily="34" charset="0"/>
              </a:rPr>
              <a:t>Scale: CCC (worst) to AAA (best).</a:t>
            </a:r>
          </a:p>
        </p:txBody>
      </p:sp>
      <p:sp>
        <p:nvSpPr>
          <p:cNvPr id="6" name="Content Placeholder 2">
            <a:extLst>
              <a:ext uri="{FF2B5EF4-FFF2-40B4-BE49-F238E27FC236}">
                <a16:creationId xmlns:a16="http://schemas.microsoft.com/office/drawing/2014/main" id="{46FC1130-4C63-C10D-6052-2717D31DD282}"/>
              </a:ext>
            </a:extLst>
          </p:cNvPr>
          <p:cNvSpPr txBox="1">
            <a:spLocks/>
          </p:cNvSpPr>
          <p:nvPr/>
        </p:nvSpPr>
        <p:spPr>
          <a:xfrm>
            <a:off x="6694457" y="2301780"/>
            <a:ext cx="2103120" cy="806498"/>
          </a:xfrm>
          <a:prstGeom prst="rect">
            <a:avLst/>
          </a:prstGeom>
          <a:ln w="3810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200"/>
              </a:spcAft>
              <a:buFont typeface="Arial" panose="020B0604020202020204" pitchFamily="34" charset="0"/>
              <a:buNone/>
            </a:pPr>
            <a:r>
              <a:rPr lang="en-US" sz="2000" dirty="0">
                <a:solidFill>
                  <a:schemeClr val="accent1"/>
                </a:solidFill>
                <a:latin typeface="Poppins" pitchFamily="2" charset="77"/>
                <a:cs typeface="Poppins" pitchFamily="2" charset="77"/>
              </a:rPr>
              <a:t>68</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2">
                    <a:lumMod val="50000"/>
                  </a:schemeClr>
                </a:solidFill>
                <a:latin typeface="Calibri" panose="020F0502020204030204"/>
              </a:rPr>
              <a:t>Ranked t</a:t>
            </a:r>
            <a:r>
              <a:rPr kumimoji="0" lang="en-US" sz="1200" b="0" u="none" strike="noStrike" kern="1200" cap="none" spc="0" normalizeH="0" baseline="0" noProof="0" dirty="0">
                <a:ln>
                  <a:noFill/>
                </a:ln>
                <a:solidFill>
                  <a:schemeClr val="tx2">
                    <a:lumMod val="50000"/>
                  </a:schemeClr>
                </a:solidFill>
                <a:effectLst/>
                <a:uLnTx/>
                <a:uFillTx/>
                <a:latin typeface="Calibri" panose="020F0502020204030204"/>
                <a:ea typeface="+mn-ea"/>
                <a:cs typeface="+mn-cs"/>
              </a:rPr>
              <a:t>op </a:t>
            </a:r>
            <a:r>
              <a:rPr lang="en-US" sz="1200" dirty="0">
                <a:solidFill>
                  <a:schemeClr val="tx2">
                    <a:lumMod val="50000"/>
                  </a:schemeClr>
                </a:solidFill>
                <a:latin typeface="Calibri" panose="020F0502020204030204"/>
              </a:rPr>
              <a:t>7</a:t>
            </a:r>
            <a:r>
              <a:rPr kumimoji="0" lang="en-US" sz="1200" b="0" u="none" strike="noStrike" kern="1200" cap="none" spc="0" normalizeH="0" baseline="0" noProof="0" dirty="0">
                <a:ln>
                  <a:noFill/>
                </a:ln>
                <a:solidFill>
                  <a:schemeClr val="tx2">
                    <a:lumMod val="50000"/>
                  </a:schemeClr>
                </a:solidFill>
                <a:effectLst/>
                <a:uLnTx/>
                <a:uFillTx/>
                <a:latin typeface="Calibri" panose="020F0502020204030204"/>
              </a:rPr>
              <a:t>% in the Metals &amp; Mining industry</a:t>
            </a:r>
            <a:endParaRPr lang="en-US" sz="1200" b="1" dirty="0">
              <a:solidFill>
                <a:schemeClr val="tx2">
                  <a:lumMod val="50000"/>
                </a:schemeClr>
              </a:solidFill>
              <a:latin typeface="Calibri" panose="020F0502020204030204"/>
            </a:endParaRPr>
          </a:p>
        </p:txBody>
      </p:sp>
      <p:sp>
        <p:nvSpPr>
          <p:cNvPr id="11" name="Content Placeholder 2">
            <a:extLst>
              <a:ext uri="{FF2B5EF4-FFF2-40B4-BE49-F238E27FC236}">
                <a16:creationId xmlns:a16="http://schemas.microsoft.com/office/drawing/2014/main" id="{0588649A-610A-B23D-058C-7EBA44713AEA}"/>
              </a:ext>
            </a:extLst>
          </p:cNvPr>
          <p:cNvSpPr txBox="1">
            <a:spLocks/>
          </p:cNvSpPr>
          <p:nvPr/>
        </p:nvSpPr>
        <p:spPr>
          <a:xfrm>
            <a:off x="6694457" y="4346625"/>
            <a:ext cx="2429528" cy="806498"/>
          </a:xfrm>
          <a:prstGeom prst="rect">
            <a:avLst/>
          </a:prstGeom>
          <a:ln w="3810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200"/>
              </a:spcAft>
              <a:buFont typeface="Arial" panose="020B0604020202020204" pitchFamily="34" charset="0"/>
              <a:buNone/>
            </a:pPr>
            <a:r>
              <a:rPr lang="en-US" sz="2000" dirty="0">
                <a:solidFill>
                  <a:schemeClr val="accent1"/>
                </a:solidFill>
                <a:latin typeface="Poppins" pitchFamily="2" charset="77"/>
                <a:cs typeface="Poppins" pitchFamily="2" charset="77"/>
              </a:rPr>
              <a:t>27.9 </a:t>
            </a:r>
            <a:r>
              <a:rPr lang="en-US" sz="1400" dirty="0">
                <a:solidFill>
                  <a:schemeClr val="accent1"/>
                </a:solidFill>
                <a:latin typeface="Poppins" pitchFamily="2" charset="77"/>
                <a:cs typeface="Poppins" pitchFamily="2" charset="77"/>
              </a:rPr>
              <a:t>(medium risk)</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u="none" strike="noStrike" kern="1200" cap="none" spc="0" normalizeH="0" baseline="0" noProof="0" dirty="0">
                <a:ln>
                  <a:noFill/>
                </a:ln>
                <a:solidFill>
                  <a:schemeClr val="tx2">
                    <a:lumMod val="50000"/>
                  </a:schemeClr>
                </a:solidFill>
                <a:effectLst/>
                <a:uLnTx/>
                <a:uFillTx/>
                <a:latin typeface="Calibri" panose="020F0502020204030204"/>
              </a:rPr>
              <a:t>#8 out of 29 companies in Precious Metals Mining sector | Ranked top 25th percentile</a:t>
            </a:r>
            <a:endParaRPr lang="en-US" sz="1200" b="1" dirty="0">
              <a:solidFill>
                <a:schemeClr val="tx2">
                  <a:lumMod val="50000"/>
                </a:schemeClr>
              </a:solidFill>
              <a:latin typeface="Calibri" panose="020F0502020204030204"/>
            </a:endParaRPr>
          </a:p>
        </p:txBody>
      </p:sp>
      <p:sp>
        <p:nvSpPr>
          <p:cNvPr id="15" name="Rectangle 1">
            <a:extLst>
              <a:ext uri="{FF2B5EF4-FFF2-40B4-BE49-F238E27FC236}">
                <a16:creationId xmlns:a16="http://schemas.microsoft.com/office/drawing/2014/main" id="{477B024F-63B8-B684-8522-FC2C4A198319}"/>
              </a:ext>
            </a:extLst>
          </p:cNvPr>
          <p:cNvSpPr>
            <a:spLocks noChangeArrowheads="1"/>
          </p:cNvSpPr>
          <p:nvPr/>
        </p:nvSpPr>
        <p:spPr bwMode="auto">
          <a:xfrm>
            <a:off x="7305173" y="3295464"/>
            <a:ext cx="1828800" cy="23083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lvl="1" algn="r" fontAlgn="base">
              <a:spcBef>
                <a:spcPct val="0"/>
              </a:spcBef>
              <a:spcAft>
                <a:spcPct val="0"/>
              </a:spcAft>
            </a:pPr>
            <a:r>
              <a:rPr lang="en-US" sz="900" dirty="0">
                <a:solidFill>
                  <a:schemeClr val="tx2">
                    <a:lumMod val="50000"/>
                  </a:schemeClr>
                </a:solidFill>
                <a:latin typeface="Calibri" panose="020F0502020204030204" pitchFamily="34" charset="0"/>
                <a:ea typeface="Verdana" panose="020B0604030504040204" pitchFamily="34" charset="0"/>
              </a:rPr>
              <a:t>Scale: 0 (worst) to 100 (best).</a:t>
            </a:r>
          </a:p>
        </p:txBody>
      </p:sp>
      <p:sp>
        <p:nvSpPr>
          <p:cNvPr id="24" name="Rectangle 1">
            <a:extLst>
              <a:ext uri="{FF2B5EF4-FFF2-40B4-BE49-F238E27FC236}">
                <a16:creationId xmlns:a16="http://schemas.microsoft.com/office/drawing/2014/main" id="{657DFAEA-EA5C-054F-93C3-E82507CE6934}"/>
              </a:ext>
            </a:extLst>
          </p:cNvPr>
          <p:cNvSpPr>
            <a:spLocks noChangeArrowheads="1"/>
          </p:cNvSpPr>
          <p:nvPr/>
        </p:nvSpPr>
        <p:spPr bwMode="auto">
          <a:xfrm>
            <a:off x="7302521" y="5253175"/>
            <a:ext cx="1828800" cy="23083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lvl="1" algn="r" fontAlgn="base">
              <a:spcBef>
                <a:spcPct val="0"/>
              </a:spcBef>
              <a:spcAft>
                <a:spcPct val="0"/>
              </a:spcAft>
            </a:pPr>
            <a:r>
              <a:rPr lang="en-US" sz="900" dirty="0">
                <a:solidFill>
                  <a:schemeClr val="tx2">
                    <a:lumMod val="50000"/>
                  </a:schemeClr>
                </a:solidFill>
                <a:latin typeface="Calibri" panose="020F0502020204030204" pitchFamily="34" charset="0"/>
                <a:ea typeface="Verdana" panose="020B0604030504040204" pitchFamily="34" charset="0"/>
              </a:rPr>
              <a:t>Scale: 100 (worst) to 0 (best).</a:t>
            </a:r>
          </a:p>
        </p:txBody>
      </p:sp>
      <p:sp>
        <p:nvSpPr>
          <p:cNvPr id="48" name="Rectangle 47">
            <a:extLst>
              <a:ext uri="{FF2B5EF4-FFF2-40B4-BE49-F238E27FC236}">
                <a16:creationId xmlns:a16="http://schemas.microsoft.com/office/drawing/2014/main" id="{AD7838BF-12F8-EB42-A3C1-1C73DED2466F}"/>
              </a:ext>
            </a:extLst>
          </p:cNvPr>
          <p:cNvSpPr/>
          <p:nvPr/>
        </p:nvSpPr>
        <p:spPr>
          <a:xfrm>
            <a:off x="805204" y="2007383"/>
            <a:ext cx="4066054" cy="352771"/>
          </a:xfrm>
          <a:prstGeom prst="rect">
            <a:avLst/>
          </a:prstGeom>
          <a:solidFill>
            <a:srgbClr val="84BF41"/>
          </a:solidFill>
        </p:spPr>
        <p:txBody>
          <a:bodyPr wrap="square" lIns="144000" tIns="72000" rIns="0" bIns="72000">
            <a:spAutoFit/>
          </a:bodyPr>
          <a:lstStyle/>
          <a:p>
            <a:pPr>
              <a:lnSpc>
                <a:spcPct val="130000"/>
              </a:lnSpc>
            </a:pPr>
            <a:r>
              <a:rPr lang="en-US" sz="1100" spc="250" dirty="0">
                <a:solidFill>
                  <a:schemeClr val="bg1"/>
                </a:solidFill>
                <a:latin typeface="Poppins" pitchFamily="2" charset="77"/>
                <a:cs typeface="Poppins" pitchFamily="2" charset="77"/>
              </a:rPr>
              <a:t>REPORTING FRAMEWORKS &amp; STANDARDS</a:t>
            </a:r>
          </a:p>
        </p:txBody>
      </p:sp>
      <p:sp>
        <p:nvSpPr>
          <p:cNvPr id="50" name="Rectangle 49">
            <a:extLst>
              <a:ext uri="{FF2B5EF4-FFF2-40B4-BE49-F238E27FC236}">
                <a16:creationId xmlns:a16="http://schemas.microsoft.com/office/drawing/2014/main" id="{44B75F39-CC75-CE45-9030-6C446AFABC26}"/>
              </a:ext>
            </a:extLst>
          </p:cNvPr>
          <p:cNvSpPr/>
          <p:nvPr/>
        </p:nvSpPr>
        <p:spPr>
          <a:xfrm>
            <a:off x="805204" y="3447950"/>
            <a:ext cx="3186871" cy="352771"/>
          </a:xfrm>
          <a:prstGeom prst="rect">
            <a:avLst/>
          </a:prstGeom>
          <a:solidFill>
            <a:srgbClr val="84BF41"/>
          </a:solidFill>
        </p:spPr>
        <p:txBody>
          <a:bodyPr wrap="none" lIns="144000" tIns="72000" rIns="72000" bIns="72000" anchor="ctr" anchorCtr="0">
            <a:spAutoFit/>
          </a:bodyPr>
          <a:lstStyle/>
          <a:p>
            <a:pPr>
              <a:lnSpc>
                <a:spcPct val="130000"/>
              </a:lnSpc>
            </a:pPr>
            <a:r>
              <a:rPr lang="en-US" sz="1100" spc="250" dirty="0">
                <a:solidFill>
                  <a:schemeClr val="bg1"/>
                </a:solidFill>
                <a:latin typeface="Poppins" pitchFamily="2" charset="77"/>
                <a:cs typeface="Poppins" pitchFamily="2" charset="77"/>
              </a:rPr>
              <a:t>MEMBERSHIPS &amp; COMMITMENTS </a:t>
            </a:r>
          </a:p>
        </p:txBody>
      </p:sp>
      <p:sp>
        <p:nvSpPr>
          <p:cNvPr id="17" name="TextBox 16">
            <a:extLst>
              <a:ext uri="{FF2B5EF4-FFF2-40B4-BE49-F238E27FC236}">
                <a16:creationId xmlns:a16="http://schemas.microsoft.com/office/drawing/2014/main" id="{D76C4324-599D-A44A-8ACA-574DF783C24B}"/>
              </a:ext>
            </a:extLst>
          </p:cNvPr>
          <p:cNvSpPr txBox="1"/>
          <p:nvPr/>
        </p:nvSpPr>
        <p:spPr>
          <a:xfrm>
            <a:off x="6694457" y="6162277"/>
            <a:ext cx="1816608" cy="276999"/>
          </a:xfrm>
          <a:prstGeom prst="rect">
            <a:avLst/>
          </a:prstGeom>
          <a:noFill/>
        </p:spPr>
        <p:txBody>
          <a:bodyPr wrap="square" rtlCol="0">
            <a:spAutoFit/>
          </a:bodyPr>
          <a:lstStyle/>
          <a:p>
            <a:r>
              <a:rPr lang="en-US" sz="1200" dirty="0">
                <a:solidFill>
                  <a:schemeClr val="tx1">
                    <a:lumMod val="50000"/>
                  </a:schemeClr>
                </a:solidFill>
                <a:latin typeface="Calibri" panose="020F0502020204030204" pitchFamily="34" charset="0"/>
                <a:cs typeface="Calibri" panose="020F0502020204030204" pitchFamily="34" charset="0"/>
              </a:rPr>
              <a:t>(as of July 25, 2023)</a:t>
            </a:r>
            <a:endParaRPr lang="en-CA" sz="12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13FA4AD-0086-C545-C876-711CD839F77E}"/>
              </a:ext>
            </a:extLst>
          </p:cNvPr>
          <p:cNvSpPr txBox="1">
            <a:spLocks/>
          </p:cNvSpPr>
          <p:nvPr/>
        </p:nvSpPr>
        <p:spPr>
          <a:xfrm>
            <a:off x="9423345" y="4341885"/>
            <a:ext cx="2103120" cy="806498"/>
          </a:xfrm>
          <a:prstGeom prst="rect">
            <a:avLst/>
          </a:prstGeom>
          <a:ln w="38100">
            <a:no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200"/>
              </a:spcAft>
              <a:buFont typeface="Arial" panose="020B0604020202020204" pitchFamily="34" charset="0"/>
              <a:buNone/>
            </a:pPr>
            <a:r>
              <a:rPr lang="en-US" sz="2000" b="1" dirty="0">
                <a:solidFill>
                  <a:schemeClr val="accent1"/>
                </a:solidFill>
                <a:latin typeface="Calibri" panose="020F0502020204030204"/>
              </a:rPr>
              <a:t>C+ rating</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u="none" strike="noStrike" kern="1200" cap="none" spc="0" normalizeH="0" baseline="0" noProof="0" dirty="0">
                <a:ln>
                  <a:noFill/>
                </a:ln>
                <a:solidFill>
                  <a:srgbClr val="006C9D"/>
                </a:solidFill>
                <a:effectLst/>
                <a:uLnTx/>
                <a:uFillTx/>
                <a:latin typeface="Calibri" panose="020F0502020204030204"/>
                <a:ea typeface="+mn-ea"/>
                <a:cs typeface="+mn-cs"/>
              </a:rPr>
              <a:t>Upgraded from ‘C’ to </a:t>
            </a:r>
            <a:r>
              <a:rPr lang="en-US" sz="1200" dirty="0">
                <a:solidFill>
                  <a:srgbClr val="006C9D"/>
                </a:solidFill>
                <a:latin typeface="Calibri" panose="020F0502020204030204"/>
              </a:rPr>
              <a:t>‘C+’ in March 2022 | Ranked t</a:t>
            </a:r>
            <a:r>
              <a:rPr kumimoji="0" lang="en-US" sz="1200" b="0" u="none" strike="noStrike" kern="1200" cap="none" spc="0" normalizeH="0" baseline="0" noProof="0" dirty="0">
                <a:ln>
                  <a:noFill/>
                </a:ln>
                <a:solidFill>
                  <a:srgbClr val="006C9D"/>
                </a:solidFill>
                <a:effectLst/>
                <a:uLnTx/>
                <a:uFillTx/>
                <a:latin typeface="Calibri" panose="020F0502020204030204"/>
                <a:ea typeface="+mn-ea"/>
                <a:cs typeface="+mn-cs"/>
              </a:rPr>
              <a:t>op 20%</a:t>
            </a:r>
            <a:endParaRPr lang="en-US" sz="1200" b="1" dirty="0">
              <a:solidFill>
                <a:schemeClr val="accent1"/>
              </a:solidFill>
              <a:latin typeface="Calibri" panose="020F0502020204030204"/>
            </a:endParaRPr>
          </a:p>
        </p:txBody>
      </p:sp>
      <p:sp>
        <p:nvSpPr>
          <p:cNvPr id="10" name="Rectangle 1">
            <a:extLst>
              <a:ext uri="{FF2B5EF4-FFF2-40B4-BE49-F238E27FC236}">
                <a16:creationId xmlns:a16="http://schemas.microsoft.com/office/drawing/2014/main" id="{504F566B-E141-1EBA-C06A-70B993697C67}"/>
              </a:ext>
            </a:extLst>
          </p:cNvPr>
          <p:cNvSpPr>
            <a:spLocks noChangeArrowheads="1"/>
          </p:cNvSpPr>
          <p:nvPr/>
        </p:nvSpPr>
        <p:spPr bwMode="auto">
          <a:xfrm>
            <a:off x="10018267" y="5248435"/>
            <a:ext cx="1828800" cy="23083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lvl="1" algn="r" fontAlgn="base">
              <a:spcBef>
                <a:spcPct val="0"/>
              </a:spcBef>
              <a:spcAft>
                <a:spcPct val="0"/>
              </a:spcAft>
            </a:pPr>
            <a:r>
              <a:rPr lang="en-US" sz="900" dirty="0">
                <a:solidFill>
                  <a:schemeClr val="accent6"/>
                </a:solidFill>
                <a:latin typeface="Calibri" panose="020F0502020204030204" pitchFamily="34" charset="0"/>
                <a:ea typeface="Verdana" panose="020B0604030504040204" pitchFamily="34" charset="0"/>
              </a:rPr>
              <a:t>Scale: D- (worst) to A+ (best).</a:t>
            </a:r>
          </a:p>
        </p:txBody>
      </p:sp>
      <p:pic>
        <p:nvPicPr>
          <p:cNvPr id="42" name="Picture 41" descr="Logo&#10;&#10;Description automatically generated">
            <a:extLst>
              <a:ext uri="{FF2B5EF4-FFF2-40B4-BE49-F238E27FC236}">
                <a16:creationId xmlns:a16="http://schemas.microsoft.com/office/drawing/2014/main" id="{B2AA85A5-A149-76F2-173C-2A17A9CACB19}"/>
              </a:ext>
            </a:extLst>
          </p:cNvPr>
          <p:cNvPicPr>
            <a:picLocks noChangeAspect="1"/>
          </p:cNvPicPr>
          <p:nvPr/>
        </p:nvPicPr>
        <p:blipFill>
          <a:blip r:embed="rId13"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28667" y="5514533"/>
            <a:ext cx="1477998" cy="369500"/>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7B2A628B-1B21-0810-13BB-0D8EB153AD83}"/>
              </a:ext>
            </a:extLst>
          </p:cNvPr>
          <p:cNvPicPr>
            <a:picLocks noChangeAspect="1"/>
          </p:cNvPicPr>
          <p:nvPr/>
        </p:nvPicPr>
        <p:blipFill>
          <a:blip r:embed="rId14"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48492" y="4817677"/>
            <a:ext cx="1253783" cy="256633"/>
          </a:xfrm>
          <a:prstGeom prst="rect">
            <a:avLst/>
          </a:prstGeom>
        </p:spPr>
      </p:pic>
      <p:pic>
        <p:nvPicPr>
          <p:cNvPr id="45" name="Picture 44" descr="Logo&#10;&#10;Description automatically generated">
            <a:extLst>
              <a:ext uri="{FF2B5EF4-FFF2-40B4-BE49-F238E27FC236}">
                <a16:creationId xmlns:a16="http://schemas.microsoft.com/office/drawing/2014/main" id="{646C53D3-6C61-456C-0DBD-28FDE5679ED9}"/>
              </a:ext>
            </a:extLst>
          </p:cNvPr>
          <p:cNvPicPr>
            <a:picLocks noChangeAspect="1"/>
          </p:cNvPicPr>
          <p:nvPr/>
        </p:nvPicPr>
        <p:blipFill rotWithShape="1">
          <a:blip r:embed="rId15"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rcRect l="8596" t="19029" r="9602" b="35627"/>
          <a:stretch/>
        </p:blipFill>
        <p:spPr>
          <a:xfrm>
            <a:off x="800274" y="4825745"/>
            <a:ext cx="1737360" cy="263599"/>
          </a:xfrm>
          <a:prstGeom prst="rect">
            <a:avLst/>
          </a:prstGeom>
        </p:spPr>
      </p:pic>
      <p:pic>
        <p:nvPicPr>
          <p:cNvPr id="46" name="Picture 45" descr="A picture containing text, businesscard&#10;&#10;Description automatically generated">
            <a:extLst>
              <a:ext uri="{FF2B5EF4-FFF2-40B4-BE49-F238E27FC236}">
                <a16:creationId xmlns:a16="http://schemas.microsoft.com/office/drawing/2014/main" id="{44971972-4D94-80FC-52F0-0E60D63809A4}"/>
              </a:ext>
            </a:extLst>
          </p:cNvPr>
          <p:cNvPicPr>
            <a:picLocks noChangeAspect="1"/>
          </p:cNvPicPr>
          <p:nvPr/>
        </p:nvPicPr>
        <p:blipFill rotWithShape="1">
          <a:blip r:embed="rId16"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rcRect l="16603" t="28127" r="44173" b="22613"/>
          <a:stretch/>
        </p:blipFill>
        <p:spPr>
          <a:xfrm>
            <a:off x="2758506" y="5485241"/>
            <a:ext cx="822960" cy="516740"/>
          </a:xfrm>
          <a:prstGeom prst="rect">
            <a:avLst/>
          </a:prstGeom>
        </p:spPr>
      </p:pic>
      <p:pic>
        <p:nvPicPr>
          <p:cNvPr id="52" name="Picture 51" descr="Logo&#10;&#10;Description automatically generated">
            <a:extLst>
              <a:ext uri="{FF2B5EF4-FFF2-40B4-BE49-F238E27FC236}">
                <a16:creationId xmlns:a16="http://schemas.microsoft.com/office/drawing/2014/main" id="{B67ADE93-FE00-3F44-6696-1CD4DA93840D}"/>
              </a:ext>
            </a:extLst>
          </p:cNvPr>
          <p:cNvPicPr>
            <a:picLocks noChangeAspect="1"/>
          </p:cNvPicPr>
          <p:nvPr/>
        </p:nvPicPr>
        <p:blipFill>
          <a:blip r:embed="rId17"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69094" y="4695712"/>
            <a:ext cx="390736" cy="548640"/>
          </a:xfrm>
          <a:prstGeom prst="rect">
            <a:avLst/>
          </a:prstGeom>
        </p:spPr>
      </p:pic>
      <p:pic>
        <p:nvPicPr>
          <p:cNvPr id="53" name="Picture 52" descr="Logo, company name&#10;&#10;Description automatically generated">
            <a:extLst>
              <a:ext uri="{FF2B5EF4-FFF2-40B4-BE49-F238E27FC236}">
                <a16:creationId xmlns:a16="http://schemas.microsoft.com/office/drawing/2014/main" id="{91F80CC5-7C25-8F1D-0E9B-6B7E2F43BD97}"/>
              </a:ext>
            </a:extLst>
          </p:cNvPr>
          <p:cNvPicPr>
            <a:picLocks noChangeAspect="1"/>
          </p:cNvPicPr>
          <p:nvPr/>
        </p:nvPicPr>
        <p:blipFill rotWithShape="1">
          <a:blip r:embed="rId18" cstate="hqprint">
            <a:alphaModFix amt="70000"/>
            <a:extLst>
              <a:ext uri="{28A0092B-C50C-407E-A947-70E740481C1C}">
                <a14:useLocalDpi xmlns:a14="http://schemas.microsoft.com/office/drawing/2010/main" val="0"/>
              </a:ext>
            </a:extLst>
          </a:blip>
          <a:srcRect t="21781" b="25374"/>
          <a:stretch/>
        </p:blipFill>
        <p:spPr>
          <a:xfrm>
            <a:off x="3066597" y="4006385"/>
            <a:ext cx="1554480" cy="449551"/>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E9267B75-F3DB-FA3D-C0D7-9A8BE455577A}"/>
              </a:ext>
            </a:extLst>
          </p:cNvPr>
          <p:cNvPicPr>
            <a:picLocks noChangeAspect="1"/>
          </p:cNvPicPr>
          <p:nvPr/>
        </p:nvPicPr>
        <p:blipFill rotWithShape="1">
          <a:blip r:embed="rId19" cstate="hqprint">
            <a:alphaModFix amt="70000"/>
            <a:duotone>
              <a:schemeClr val="accent2">
                <a:shade val="45000"/>
                <a:satMod val="135000"/>
              </a:schemeClr>
              <a:prstClr val="white"/>
            </a:duotone>
            <a:extLst>
              <a:ext uri="{28A0092B-C50C-407E-A947-70E740481C1C}">
                <a14:useLocalDpi xmlns:a14="http://schemas.microsoft.com/office/drawing/2010/main" val="0"/>
              </a:ext>
            </a:extLst>
          </a:blip>
          <a:srcRect l="3436" t="8589" r="3640" b="9155"/>
          <a:stretch/>
        </p:blipFill>
        <p:spPr>
          <a:xfrm>
            <a:off x="2123450" y="4048913"/>
            <a:ext cx="822960" cy="431114"/>
          </a:xfrm>
          <a:prstGeom prst="rect">
            <a:avLst/>
          </a:prstGeom>
        </p:spPr>
      </p:pic>
      <p:pic>
        <p:nvPicPr>
          <p:cNvPr id="55" name="Picture 54" descr="Text&#10;&#10;Description automatically generated">
            <a:extLst>
              <a:ext uri="{FF2B5EF4-FFF2-40B4-BE49-F238E27FC236}">
                <a16:creationId xmlns:a16="http://schemas.microsoft.com/office/drawing/2014/main" id="{88A2D563-33EF-5528-4422-5B1D87AC53C0}"/>
              </a:ext>
            </a:extLst>
          </p:cNvPr>
          <p:cNvPicPr>
            <a:picLocks noChangeAspect="1"/>
          </p:cNvPicPr>
          <p:nvPr/>
        </p:nvPicPr>
        <p:blipFill>
          <a:blip r:embed="rId20">
            <a:alphaModFix amt="7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8036" y="5492087"/>
            <a:ext cx="1588165" cy="411480"/>
          </a:xfrm>
          <a:prstGeom prst="rect">
            <a:avLst/>
          </a:prstGeom>
        </p:spPr>
      </p:pic>
      <p:pic>
        <p:nvPicPr>
          <p:cNvPr id="57" name="Picture 2" descr="Home - The Mining Association of Canada">
            <a:extLst>
              <a:ext uri="{FF2B5EF4-FFF2-40B4-BE49-F238E27FC236}">
                <a16:creationId xmlns:a16="http://schemas.microsoft.com/office/drawing/2014/main" id="{423C841C-8901-6A43-BBD5-266ECFA160A6}"/>
              </a:ext>
            </a:extLst>
          </p:cNvPr>
          <p:cNvPicPr>
            <a:picLocks noChangeAspect="1" noChangeArrowheads="1"/>
          </p:cNvPicPr>
          <p:nvPr/>
        </p:nvPicPr>
        <p:blipFill>
          <a:blip r:embed="rId21" cstate="hq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960" y="4037036"/>
            <a:ext cx="1097280" cy="51287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Shape&#10;&#10;Description automatically generated with medium confidence">
            <a:extLst>
              <a:ext uri="{FF2B5EF4-FFF2-40B4-BE49-F238E27FC236}">
                <a16:creationId xmlns:a16="http://schemas.microsoft.com/office/drawing/2014/main" id="{19A5AC89-CB36-097C-D4E9-55C088951528}"/>
              </a:ext>
            </a:extLst>
          </p:cNvPr>
          <p:cNvPicPr>
            <a:picLocks noChangeAspect="1"/>
          </p:cNvPicPr>
          <p:nvPr/>
        </p:nvPicPr>
        <p:blipFill>
          <a:blip r:embed="rId22" cstate="hqprint">
            <a:duotone>
              <a:schemeClr val="accent2">
                <a:shade val="45000"/>
                <a:satMod val="135000"/>
              </a:schemeClr>
              <a:prstClr val="white"/>
            </a:duotone>
            <a:alphaModFix amt="50000"/>
            <a:extLst>
              <a:ext uri="{BEBA8EAE-BF5A-486C-A8C5-ECC9F3942E4B}">
                <a14:imgProps xmlns:a14="http://schemas.microsoft.com/office/drawing/2010/main">
                  <a14:imgLayer r:embed="rId23">
                    <a14:imgEffect>
                      <a14:artisticFilmGrain/>
                    </a14:imgEffect>
                  </a14:imgLayer>
                </a14:imgProps>
              </a:ext>
              <a:ext uri="{28A0092B-C50C-407E-A947-70E740481C1C}">
                <a14:useLocalDpi xmlns:a14="http://schemas.microsoft.com/office/drawing/2010/main" val="0"/>
              </a:ext>
            </a:extLst>
          </a:blip>
          <a:stretch>
            <a:fillRect/>
          </a:stretch>
        </p:blipFill>
        <p:spPr>
          <a:xfrm>
            <a:off x="4780504" y="4023135"/>
            <a:ext cx="1005840" cy="468957"/>
          </a:xfrm>
          <a:prstGeom prst="rect">
            <a:avLst/>
          </a:prstGeom>
        </p:spPr>
      </p:pic>
      <p:sp>
        <p:nvSpPr>
          <p:cNvPr id="41" name="Slide Number Placeholder 3">
            <a:extLst>
              <a:ext uri="{FF2B5EF4-FFF2-40B4-BE49-F238E27FC236}">
                <a16:creationId xmlns:a16="http://schemas.microsoft.com/office/drawing/2014/main" id="{12B16669-68B3-694D-8B15-21EFAB51F827}"/>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20</a:t>
            </a:fld>
            <a:endParaRPr lang="en-US" sz="1100"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34C57C7B-5495-E910-B14F-B95B5EAED338}"/>
              </a:ext>
            </a:extLst>
          </p:cNvPr>
          <p:cNvSpPr/>
          <p:nvPr/>
        </p:nvSpPr>
        <p:spPr>
          <a:xfrm>
            <a:off x="748037" y="6172156"/>
            <a:ext cx="4855752" cy="549659"/>
          </a:xfrm>
          <a:prstGeom prst="roundRect">
            <a:avLst>
              <a:gd name="adj" fmla="val 2733"/>
            </a:avLst>
          </a:prstGeom>
          <a:solidFill>
            <a:schemeClr val="accent1"/>
          </a:solidFill>
          <a:ln>
            <a:noFill/>
          </a:ln>
          <a:effectLst>
            <a:outerShdw blurRad="38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100" dirty="0">
              <a:solidFill>
                <a:schemeClr val="bg1"/>
              </a:solidFill>
              <a:latin typeface="+mj-lt"/>
            </a:endParaRPr>
          </a:p>
        </p:txBody>
      </p:sp>
      <p:sp>
        <p:nvSpPr>
          <p:cNvPr id="19" name="TextBox 18">
            <a:extLst>
              <a:ext uri="{FF2B5EF4-FFF2-40B4-BE49-F238E27FC236}">
                <a16:creationId xmlns:a16="http://schemas.microsoft.com/office/drawing/2014/main" id="{8BAEBA1C-7166-3459-D8D1-209C0668DE95}"/>
              </a:ext>
            </a:extLst>
          </p:cNvPr>
          <p:cNvSpPr txBox="1"/>
          <p:nvPr/>
        </p:nvSpPr>
        <p:spPr>
          <a:xfrm>
            <a:off x="659008" y="6127533"/>
            <a:ext cx="5107545" cy="584775"/>
          </a:xfrm>
          <a:prstGeom prst="rect">
            <a:avLst/>
          </a:prstGeom>
          <a:noFill/>
        </p:spPr>
        <p:txBody>
          <a:bodyPr wrap="square" rtlCol="0">
            <a:spAutoFit/>
          </a:bodyPr>
          <a:lstStyle/>
          <a:p>
            <a:r>
              <a:rPr lang="en-US" sz="1600" b="1" dirty="0">
                <a:solidFill>
                  <a:schemeClr val="bg1"/>
                </a:solidFill>
              </a:rPr>
              <a:t>  PAAS to host ESG call on October 19th , 2023 </a:t>
            </a:r>
          </a:p>
          <a:p>
            <a:r>
              <a:rPr lang="en-US" sz="1600" b="1" dirty="0">
                <a:solidFill>
                  <a:schemeClr val="bg1"/>
                </a:solidFill>
              </a:rPr>
              <a:t>  Details provided at panamericansilver.com</a:t>
            </a:r>
            <a:endParaRPr lang="en-CA" sz="1600" b="1" dirty="0">
              <a:solidFill>
                <a:schemeClr val="bg1"/>
              </a:solidFill>
            </a:endParaRPr>
          </a:p>
        </p:txBody>
      </p:sp>
    </p:spTree>
    <p:extLst>
      <p:ext uri="{BB962C8B-B14F-4D97-AF65-F5344CB8AC3E}">
        <p14:creationId xmlns:p14="http://schemas.microsoft.com/office/powerpoint/2010/main" val="1631831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0F866-5783-2F46-8D5E-DB92AFB2A8F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Shape&#10;&#10;Description automatically generated with low confidence">
            <a:extLst>
              <a:ext uri="{FF2B5EF4-FFF2-40B4-BE49-F238E27FC236}">
                <a16:creationId xmlns:a16="http://schemas.microsoft.com/office/drawing/2014/main" id="{46966F76-9BB6-4549-98D6-8A2A9DA907AA}"/>
              </a:ext>
            </a:extLst>
          </p:cNvPr>
          <p:cNvPicPr>
            <a:picLocks noChangeAspect="1"/>
          </p:cNvPicPr>
          <p:nvPr/>
        </p:nvPicPr>
        <p:blipFill rotWithShape="1">
          <a:blip r:embed="rId3">
            <a:extLst>
              <a:ext uri="{28A0092B-C50C-407E-A947-70E740481C1C}">
                <a14:useLocalDpi xmlns:a14="http://schemas.microsoft.com/office/drawing/2010/main" val="0"/>
              </a:ext>
            </a:extLst>
          </a:blip>
          <a:srcRect b="43182"/>
          <a:stretch/>
        </p:blipFill>
        <p:spPr>
          <a:xfrm>
            <a:off x="-3521" y="3835"/>
            <a:ext cx="12192000" cy="6858000"/>
          </a:xfrm>
          <a:prstGeom prst="rect">
            <a:avLst/>
          </a:prstGeom>
        </p:spPr>
      </p:pic>
      <p:sp>
        <p:nvSpPr>
          <p:cNvPr id="11" name="TextBox 10">
            <a:extLst>
              <a:ext uri="{FF2B5EF4-FFF2-40B4-BE49-F238E27FC236}">
                <a16:creationId xmlns:a16="http://schemas.microsoft.com/office/drawing/2014/main" id="{FFA7C04B-64CE-0D41-89EF-471DFC9D450A}"/>
              </a:ext>
            </a:extLst>
          </p:cNvPr>
          <p:cNvSpPr txBox="1"/>
          <p:nvPr/>
        </p:nvSpPr>
        <p:spPr>
          <a:xfrm>
            <a:off x="937301" y="1248346"/>
            <a:ext cx="5027792" cy="1661993"/>
          </a:xfrm>
          <a:prstGeom prst="rect">
            <a:avLst/>
          </a:prstGeom>
          <a:noFill/>
        </p:spPr>
        <p:txBody>
          <a:bodyPr wrap="square" lIns="0" tIns="0" rIns="0" bIns="0" rtlCol="0">
            <a:spAutoFit/>
          </a:bodyPr>
          <a:lstStyle/>
          <a:p>
            <a:r>
              <a:rPr lang="en-US" sz="3600" b="1" spc="30" dirty="0">
                <a:solidFill>
                  <a:schemeClr val="bg1"/>
                </a:solidFill>
                <a:latin typeface="OSWALD " panose="02000506000000020004" pitchFamily="2" charset="0"/>
              </a:rPr>
              <a:t>A LEADING PRODUCER OF SILVER AND GOLD IN THE AMERICAS</a:t>
            </a:r>
          </a:p>
        </p:txBody>
      </p:sp>
      <p:sp>
        <p:nvSpPr>
          <p:cNvPr id="13" name="Rectangle 12">
            <a:extLst>
              <a:ext uri="{FF2B5EF4-FFF2-40B4-BE49-F238E27FC236}">
                <a16:creationId xmlns:a16="http://schemas.microsoft.com/office/drawing/2014/main" id="{0F0AB06D-5251-3047-9A20-92C663733B4F}"/>
              </a:ext>
            </a:extLst>
          </p:cNvPr>
          <p:cNvSpPr/>
          <p:nvPr/>
        </p:nvSpPr>
        <p:spPr>
          <a:xfrm>
            <a:off x="1633790" y="3244100"/>
            <a:ext cx="4767995" cy="2308324"/>
          </a:xfrm>
          <a:prstGeom prst="rect">
            <a:avLst/>
          </a:prstGeom>
        </p:spPr>
        <p:txBody>
          <a:bodyPr wrap="square" lIns="0" tIns="0" rIns="0" bIns="0">
            <a:spAutoFit/>
          </a:bodyPr>
          <a:lstStyle/>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Long-life silver reserves </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Medium and long-term growth projects </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Committed to best-in-class ESG performance</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Experienced management team </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Strong balance sheet</a:t>
            </a:r>
          </a:p>
        </p:txBody>
      </p:sp>
      <p:sp>
        <p:nvSpPr>
          <p:cNvPr id="29" name="Rectangle 28">
            <a:extLst>
              <a:ext uri="{FF2B5EF4-FFF2-40B4-BE49-F238E27FC236}">
                <a16:creationId xmlns:a16="http://schemas.microsoft.com/office/drawing/2014/main" id="{0187964C-0B59-D247-988D-8E10E73FDF2C}"/>
              </a:ext>
            </a:extLst>
          </p:cNvPr>
          <p:cNvSpPr/>
          <p:nvPr/>
        </p:nvSpPr>
        <p:spPr>
          <a:xfrm>
            <a:off x="6672399" y="1285470"/>
            <a:ext cx="4299451" cy="4653603"/>
          </a:xfrm>
          <a:prstGeom prst="rect">
            <a:avLst/>
          </a:prstGeom>
          <a:solidFill>
            <a:schemeClr val="bg1">
              <a:lumMod val="95000"/>
            </a:schemeClr>
          </a:solidFill>
          <a:ln w="381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A534A2E9-19FE-5A42-88D8-3C6519BB0D8B}"/>
              </a:ext>
            </a:extLst>
          </p:cNvPr>
          <p:cNvSpPr txBox="1"/>
          <p:nvPr/>
        </p:nvSpPr>
        <p:spPr>
          <a:xfrm>
            <a:off x="7019820" y="2282092"/>
            <a:ext cx="4041640" cy="2277737"/>
          </a:xfrm>
          <a:prstGeom prst="rect">
            <a:avLst/>
          </a:prstGeom>
          <a:noFill/>
        </p:spPr>
        <p:txBody>
          <a:bodyPr wrap="square" numCol="2" rtlCol="0">
            <a:noAutofit/>
          </a:bodyPr>
          <a:lstStyle/>
          <a:p>
            <a:pPr>
              <a:lnSpc>
                <a:spcPct val="90000"/>
              </a:lnSpc>
            </a:pPr>
            <a:r>
              <a:rPr lang="en-CA" sz="2400" dirty="0">
                <a:solidFill>
                  <a:schemeClr val="accent1"/>
                </a:solidFill>
                <a:latin typeface="Poppins" pitchFamily="2" charset="77"/>
                <a:cs typeface="Poppins" pitchFamily="2" charset="77"/>
              </a:rPr>
              <a:t>$5.1B</a:t>
            </a:r>
          </a:p>
          <a:p>
            <a:pPr>
              <a:lnSpc>
                <a:spcPct val="90000"/>
              </a:lnSpc>
              <a:spcAft>
                <a:spcPts val="1200"/>
              </a:spcAft>
            </a:pPr>
            <a:r>
              <a:rPr lang="en-CA" sz="1100" spc="300" dirty="0">
                <a:latin typeface="Poppins" pitchFamily="2" charset="77"/>
                <a:cs typeface="Poppins" pitchFamily="2" charset="77"/>
              </a:rPr>
              <a:t>MARKET CAP</a:t>
            </a:r>
          </a:p>
          <a:p>
            <a:pPr>
              <a:lnSpc>
                <a:spcPct val="90000"/>
              </a:lnSpc>
            </a:pPr>
            <a:r>
              <a:rPr lang="en-CA" sz="2400" dirty="0">
                <a:solidFill>
                  <a:schemeClr val="accent1"/>
                </a:solidFill>
                <a:latin typeface="Poppins" pitchFamily="2" charset="77"/>
                <a:cs typeface="Poppins" pitchFamily="2" charset="77"/>
              </a:rPr>
              <a:t>364.4M </a:t>
            </a:r>
          </a:p>
          <a:p>
            <a:pPr>
              <a:lnSpc>
                <a:spcPct val="90000"/>
              </a:lnSpc>
              <a:spcAft>
                <a:spcPts val="1200"/>
              </a:spcAft>
            </a:pPr>
            <a:r>
              <a:rPr lang="en-CA" sz="1100" spc="300" dirty="0">
                <a:latin typeface="Poppins" pitchFamily="2" charset="77"/>
                <a:cs typeface="Poppins" pitchFamily="2" charset="77"/>
              </a:rPr>
              <a:t>SHARES OUTSTANDING</a:t>
            </a:r>
          </a:p>
          <a:p>
            <a:pPr>
              <a:lnSpc>
                <a:spcPct val="90000"/>
              </a:lnSpc>
            </a:pPr>
            <a:r>
              <a:rPr lang="en-CA" sz="2400" dirty="0">
                <a:solidFill>
                  <a:schemeClr val="accent1"/>
                </a:solidFill>
                <a:latin typeface="Poppins" pitchFamily="2" charset="77"/>
                <a:cs typeface="Poppins" pitchFamily="2" charset="77"/>
              </a:rPr>
              <a:t>$74M</a:t>
            </a:r>
          </a:p>
          <a:p>
            <a:pPr>
              <a:lnSpc>
                <a:spcPct val="90000"/>
              </a:lnSpc>
            </a:pPr>
            <a:r>
              <a:rPr lang="en-CA" sz="1100" spc="300" dirty="0">
                <a:latin typeface="Poppins" pitchFamily="2" charset="77"/>
                <a:cs typeface="Poppins" pitchFamily="2" charset="77"/>
              </a:rPr>
              <a:t>AVERAGE DAILY TRADING VALUE</a:t>
            </a:r>
            <a:r>
              <a:rPr lang="en-CA" sz="800" spc="300" baseline="30000" dirty="0">
                <a:latin typeface="Poppins" pitchFamily="2" charset="77"/>
                <a:cs typeface="Poppins" pitchFamily="2" charset="77"/>
              </a:rPr>
              <a:t>(3)</a:t>
            </a:r>
          </a:p>
          <a:p>
            <a:pPr>
              <a:lnSpc>
                <a:spcPct val="90000"/>
              </a:lnSpc>
            </a:pPr>
            <a:endParaRPr lang="en-CA" sz="1100" spc="300" dirty="0">
              <a:latin typeface="Poppins" pitchFamily="2" charset="77"/>
              <a:cs typeface="Poppins" pitchFamily="2" charset="77"/>
            </a:endParaRPr>
          </a:p>
          <a:p>
            <a:pPr>
              <a:lnSpc>
                <a:spcPct val="90000"/>
              </a:lnSpc>
            </a:pPr>
            <a:r>
              <a:rPr lang="en-CA" sz="2400" dirty="0">
                <a:solidFill>
                  <a:schemeClr val="accent1"/>
                </a:solidFill>
                <a:latin typeface="Poppins" pitchFamily="2" charset="77"/>
                <a:cs typeface="Poppins" pitchFamily="2" charset="77"/>
              </a:rPr>
              <a:t>$0.10</a:t>
            </a:r>
          </a:p>
          <a:p>
            <a:pPr>
              <a:lnSpc>
                <a:spcPct val="90000"/>
              </a:lnSpc>
              <a:spcAft>
                <a:spcPts val="1200"/>
              </a:spcAft>
            </a:pPr>
            <a:r>
              <a:rPr lang="en-CA" sz="1100" spc="300" dirty="0">
                <a:latin typeface="Poppins" pitchFamily="2" charset="77"/>
                <a:cs typeface="Poppins" pitchFamily="2" charset="77"/>
              </a:rPr>
              <a:t>QUARTERLY DIVIDEND</a:t>
            </a:r>
            <a:r>
              <a:rPr lang="en-CA" sz="1100" spc="300" baseline="30000" dirty="0">
                <a:latin typeface="Poppins" pitchFamily="2" charset="77"/>
                <a:cs typeface="Poppins" pitchFamily="2" charset="77"/>
              </a:rPr>
              <a:t>2</a:t>
            </a:r>
          </a:p>
          <a:p>
            <a:pPr>
              <a:lnSpc>
                <a:spcPct val="90000"/>
              </a:lnSpc>
            </a:pPr>
            <a:r>
              <a:rPr lang="en-CA" sz="2400" dirty="0">
                <a:solidFill>
                  <a:schemeClr val="accent1"/>
                </a:solidFill>
                <a:latin typeface="Poppins" pitchFamily="2" charset="77"/>
                <a:cs typeface="Poppins" pitchFamily="2" charset="77"/>
              </a:rPr>
              <a:t>2.9% </a:t>
            </a:r>
          </a:p>
          <a:p>
            <a:pPr>
              <a:lnSpc>
                <a:spcPct val="90000"/>
              </a:lnSpc>
              <a:spcAft>
                <a:spcPts val="1200"/>
              </a:spcAft>
            </a:pPr>
            <a:r>
              <a:rPr lang="en-CA" sz="1100" spc="300" dirty="0">
                <a:latin typeface="Poppins" pitchFamily="2" charset="77"/>
                <a:cs typeface="Poppins" pitchFamily="2" charset="77"/>
              </a:rPr>
              <a:t>DIVIDEND YIELD </a:t>
            </a:r>
          </a:p>
          <a:p>
            <a:pPr>
              <a:lnSpc>
                <a:spcPct val="90000"/>
              </a:lnSpc>
            </a:pPr>
            <a:r>
              <a:rPr lang="en-CA" sz="2400" dirty="0">
                <a:solidFill>
                  <a:schemeClr val="accent1"/>
                </a:solidFill>
                <a:latin typeface="Poppins" pitchFamily="2" charset="77"/>
                <a:cs typeface="Poppins" pitchFamily="2" charset="77"/>
              </a:rPr>
              <a:t>9</a:t>
            </a:r>
          </a:p>
          <a:p>
            <a:pPr>
              <a:lnSpc>
                <a:spcPct val="90000"/>
              </a:lnSpc>
              <a:spcAft>
                <a:spcPts val="1200"/>
              </a:spcAft>
            </a:pPr>
            <a:r>
              <a:rPr lang="en-CA" sz="1100" spc="300" dirty="0">
                <a:latin typeface="Poppins" pitchFamily="2" charset="77"/>
                <a:cs typeface="Poppins" pitchFamily="2" charset="77"/>
              </a:rPr>
              <a:t>SELL SIDE ANALYSTS</a:t>
            </a:r>
          </a:p>
        </p:txBody>
      </p:sp>
      <p:sp>
        <p:nvSpPr>
          <p:cNvPr id="35" name="Rectangle 34">
            <a:extLst>
              <a:ext uri="{FF2B5EF4-FFF2-40B4-BE49-F238E27FC236}">
                <a16:creationId xmlns:a16="http://schemas.microsoft.com/office/drawing/2014/main" id="{CBFF2783-6F6E-E44E-ACA8-7FE9AA1205E2}"/>
              </a:ext>
            </a:extLst>
          </p:cNvPr>
          <p:cNvSpPr/>
          <p:nvPr/>
        </p:nvSpPr>
        <p:spPr>
          <a:xfrm>
            <a:off x="7044208" y="1711361"/>
            <a:ext cx="1502263" cy="329693"/>
          </a:xfrm>
          <a:prstGeom prst="rect">
            <a:avLst/>
          </a:prstGeom>
          <a:solidFill>
            <a:schemeClr val="bg1"/>
          </a:solidFill>
        </p:spPr>
        <p:txBody>
          <a:bodyPr wrap="square" lIns="108000" tIns="36000" rIns="72000" bIns="72000">
            <a:spAutoFit/>
          </a:bodyPr>
          <a:lstStyle/>
          <a:p>
            <a:pPr>
              <a:lnSpc>
                <a:spcPct val="130000"/>
              </a:lnSpc>
            </a:pPr>
            <a:r>
              <a:rPr lang="en-US" sz="1200" dirty="0">
                <a:solidFill>
                  <a:schemeClr val="accent5"/>
                </a:solidFill>
                <a:latin typeface="Calibri" panose="020F0502020204030204" pitchFamily="34" charset="0"/>
                <a:cs typeface="Calibri" panose="020F0502020204030204" pitchFamily="34" charset="0"/>
              </a:rPr>
              <a:t>// </a:t>
            </a:r>
            <a:r>
              <a:rPr lang="en-US" sz="1200" dirty="0">
                <a:solidFill>
                  <a:schemeClr val="accent1"/>
                </a:solidFill>
                <a:latin typeface="Calibri" panose="020F0502020204030204" pitchFamily="34" charset="0"/>
                <a:cs typeface="Calibri" panose="020F0502020204030204" pitchFamily="34" charset="0"/>
              </a:rPr>
              <a:t>PAAS SNAPSHOT </a:t>
            </a:r>
            <a:r>
              <a:rPr lang="en-US" sz="1200" baseline="30000" dirty="0">
                <a:solidFill>
                  <a:schemeClr val="accent1"/>
                </a:solidFill>
                <a:latin typeface="Calibri" panose="020F0502020204030204" pitchFamily="34" charset="0"/>
                <a:cs typeface="Calibri" panose="020F0502020204030204" pitchFamily="34" charset="0"/>
              </a:rPr>
              <a:t>1</a:t>
            </a:r>
          </a:p>
        </p:txBody>
      </p:sp>
      <p:sp>
        <p:nvSpPr>
          <p:cNvPr id="36" name="TextBox 35">
            <a:extLst>
              <a:ext uri="{FF2B5EF4-FFF2-40B4-BE49-F238E27FC236}">
                <a16:creationId xmlns:a16="http://schemas.microsoft.com/office/drawing/2014/main" id="{E3A0BE51-135B-E245-A1E9-2F6C6322F0FE}"/>
              </a:ext>
            </a:extLst>
          </p:cNvPr>
          <p:cNvSpPr txBox="1"/>
          <p:nvPr/>
        </p:nvSpPr>
        <p:spPr>
          <a:xfrm>
            <a:off x="7019820" y="4585423"/>
            <a:ext cx="3717590" cy="430887"/>
          </a:xfrm>
          <a:prstGeom prst="rect">
            <a:avLst/>
          </a:prstGeom>
          <a:noFill/>
        </p:spPr>
        <p:txBody>
          <a:bodyPr wrap="square" rtlCol="0">
            <a:spAutoFit/>
          </a:bodyPr>
          <a:lstStyle/>
          <a:p>
            <a:r>
              <a:rPr lang="en-CA" sz="1100" spc="300" dirty="0">
                <a:solidFill>
                  <a:schemeClr val="accent1"/>
                </a:solidFill>
                <a:latin typeface="Poppins" pitchFamily="2" charset="77"/>
                <a:cs typeface="Poppins" pitchFamily="2" charset="77"/>
              </a:rPr>
              <a:t>MEMBER OF THE MSCI WORLD AND S&amp;P/TSX COMPOSITE INDICES</a:t>
            </a:r>
            <a:endParaRPr lang="en-CA" sz="1600" dirty="0">
              <a:solidFill>
                <a:schemeClr val="accent1"/>
              </a:solidFill>
              <a:latin typeface="Poppins" pitchFamily="2" charset="77"/>
              <a:cs typeface="Poppins" pitchFamily="2" charset="77"/>
            </a:endParaRPr>
          </a:p>
        </p:txBody>
      </p:sp>
      <p:sp>
        <p:nvSpPr>
          <p:cNvPr id="37" name="TextBox 36">
            <a:extLst>
              <a:ext uri="{FF2B5EF4-FFF2-40B4-BE49-F238E27FC236}">
                <a16:creationId xmlns:a16="http://schemas.microsoft.com/office/drawing/2014/main" id="{7853ED98-FA60-A74B-8501-F85EA7216898}"/>
              </a:ext>
            </a:extLst>
          </p:cNvPr>
          <p:cNvSpPr txBox="1"/>
          <p:nvPr/>
        </p:nvSpPr>
        <p:spPr>
          <a:xfrm>
            <a:off x="6857795" y="5291365"/>
            <a:ext cx="4041640" cy="461665"/>
          </a:xfrm>
          <a:prstGeom prst="rect">
            <a:avLst/>
          </a:prstGeom>
          <a:noFill/>
        </p:spPr>
        <p:txBody>
          <a:bodyPr wrap="square" rtlCol="0">
            <a:spAutoFit/>
          </a:bodyPr>
          <a:lstStyle/>
          <a:p>
            <a:pPr marL="228600" indent="-228600" eaLnBrk="0" fontAlgn="base" hangingPunct="0">
              <a:spcBef>
                <a:spcPct val="0"/>
              </a:spcBef>
              <a:spcAft>
                <a:spcPct val="0"/>
              </a:spcAft>
              <a:buFont typeface="+mj-lt"/>
              <a:buAutoNum type="arabicPeriod"/>
              <a:tabLst>
                <a:tab pos="194945" algn="l"/>
              </a:tabLst>
            </a:pPr>
            <a:r>
              <a:rPr lang="en-US" sz="800" dirty="0">
                <a:solidFill>
                  <a:schemeClr val="accent6"/>
                </a:solidFill>
                <a:latin typeface="Calibri" panose="020F0502020204030204" pitchFamily="34" charset="0"/>
                <a:cs typeface="Calibri" panose="020F0502020204030204" pitchFamily="34" charset="0"/>
              </a:rPr>
              <a:t>FactSet market data as of October 6, 2023. </a:t>
            </a:r>
          </a:p>
          <a:p>
            <a:pPr marL="228600" indent="-228600" eaLnBrk="0" fontAlgn="base" hangingPunct="0">
              <a:spcBef>
                <a:spcPct val="0"/>
              </a:spcBef>
              <a:spcAft>
                <a:spcPct val="0"/>
              </a:spcAft>
              <a:buFont typeface="+mj-lt"/>
              <a:buAutoNum type="arabicPeriod"/>
              <a:tabLst>
                <a:tab pos="194945" algn="l"/>
              </a:tabLst>
            </a:pPr>
            <a:r>
              <a:rPr lang="en-US" sz="800" dirty="0">
                <a:solidFill>
                  <a:schemeClr val="accent6"/>
                </a:solidFill>
                <a:latin typeface="Calibri" panose="020F0502020204030204" pitchFamily="34" charset="0"/>
                <a:cs typeface="Calibri" panose="020F0502020204030204" pitchFamily="34" charset="0"/>
              </a:rPr>
              <a:t>Dividend paid </a:t>
            </a:r>
            <a:r>
              <a:rPr lang="en-US" sz="800" dirty="0">
                <a:solidFill>
                  <a:schemeClr val="accent6"/>
                </a:solidFill>
                <a:latin typeface="Calibri" panose="020F0502020204030204" pitchFamily="34" charset="0"/>
                <a:ea typeface="Calibri" panose="020F0502020204030204" pitchFamily="34" charset="0"/>
                <a:cs typeface="Calibri" panose="020F0502020204030204" pitchFamily="34" charset="0"/>
              </a:rPr>
              <a:t>September 1, 2023.</a:t>
            </a:r>
          </a:p>
          <a:p>
            <a:pPr marL="228600" indent="-228600" eaLnBrk="0" fontAlgn="base" hangingPunct="0">
              <a:spcBef>
                <a:spcPct val="0"/>
              </a:spcBef>
              <a:spcAft>
                <a:spcPct val="0"/>
              </a:spcAft>
              <a:buFont typeface="+mj-lt"/>
              <a:buAutoNum type="arabicPeriod"/>
              <a:tabLst>
                <a:tab pos="194945" algn="l"/>
              </a:tabLst>
            </a:pPr>
            <a:r>
              <a:rPr lang="en-US" sz="800" dirty="0">
                <a:solidFill>
                  <a:schemeClr val="accent6"/>
                </a:solidFill>
                <a:latin typeface="Calibri" panose="020F0502020204030204" pitchFamily="34" charset="0"/>
                <a:ea typeface="Calibri" panose="020F0502020204030204" pitchFamily="34" charset="0"/>
                <a:cs typeface="Calibri" panose="020F0502020204030204" pitchFamily="34" charset="0"/>
              </a:rPr>
              <a:t>Based on 90-day average daily trading volume and value per FactSet</a:t>
            </a:r>
          </a:p>
        </p:txBody>
      </p:sp>
      <p:sp>
        <p:nvSpPr>
          <p:cNvPr id="38" name="TextBox 37">
            <a:extLst>
              <a:ext uri="{FF2B5EF4-FFF2-40B4-BE49-F238E27FC236}">
                <a16:creationId xmlns:a16="http://schemas.microsoft.com/office/drawing/2014/main" id="{AA4BCFD5-2083-6D44-9BE4-C167D53FA4BC}"/>
              </a:ext>
            </a:extLst>
          </p:cNvPr>
          <p:cNvSpPr txBox="1"/>
          <p:nvPr/>
        </p:nvSpPr>
        <p:spPr>
          <a:xfrm>
            <a:off x="8918280" y="1576798"/>
            <a:ext cx="1740989" cy="584775"/>
          </a:xfrm>
          <a:prstGeom prst="rect">
            <a:avLst/>
          </a:prstGeom>
          <a:noFill/>
        </p:spPr>
        <p:txBody>
          <a:bodyPr wrap="square" rtlCol="0">
            <a:spAutoFit/>
          </a:bodyPr>
          <a:lstStyle/>
          <a:p>
            <a:r>
              <a:rPr lang="en-US" sz="1600" dirty="0">
                <a:solidFill>
                  <a:schemeClr val="accent5"/>
                </a:solidFill>
                <a:latin typeface="OSWALD " panose="02000506000000020004" pitchFamily="2" charset="0"/>
              </a:rPr>
              <a:t>NYSE: </a:t>
            </a:r>
            <a:r>
              <a:rPr lang="en-US" sz="1600" dirty="0">
                <a:solidFill>
                  <a:schemeClr val="tx2"/>
                </a:solidFill>
                <a:latin typeface="OSWALD " panose="02000506000000020004" pitchFamily="2" charset="0"/>
              </a:rPr>
              <a:t>PAAS</a:t>
            </a:r>
          </a:p>
          <a:p>
            <a:r>
              <a:rPr lang="en-US" sz="1600" dirty="0">
                <a:solidFill>
                  <a:schemeClr val="accent5"/>
                </a:solidFill>
                <a:latin typeface="OSWALD " panose="02000506000000020004" pitchFamily="2" charset="0"/>
              </a:rPr>
              <a:t>TSX: </a:t>
            </a:r>
            <a:r>
              <a:rPr lang="en-US" sz="1600" dirty="0">
                <a:solidFill>
                  <a:schemeClr val="tx2"/>
                </a:solidFill>
                <a:latin typeface="OSWALD " panose="02000506000000020004" pitchFamily="2" charset="0"/>
              </a:rPr>
              <a:t>PAAS</a:t>
            </a:r>
          </a:p>
        </p:txBody>
      </p:sp>
      <p:grpSp>
        <p:nvGrpSpPr>
          <p:cNvPr id="2" name="Group 1">
            <a:extLst>
              <a:ext uri="{FF2B5EF4-FFF2-40B4-BE49-F238E27FC236}">
                <a16:creationId xmlns:a16="http://schemas.microsoft.com/office/drawing/2014/main" id="{4F119C72-C551-2F07-8E93-03A8261D8726}"/>
              </a:ext>
            </a:extLst>
          </p:cNvPr>
          <p:cNvGrpSpPr/>
          <p:nvPr/>
        </p:nvGrpSpPr>
        <p:grpSpPr>
          <a:xfrm>
            <a:off x="961058" y="3244626"/>
            <a:ext cx="402118" cy="402118"/>
            <a:chOff x="950468" y="3000982"/>
            <a:chExt cx="402118" cy="402118"/>
          </a:xfrm>
        </p:grpSpPr>
        <p:sp>
          <p:nvSpPr>
            <p:cNvPr id="3" name="Oval 2">
              <a:extLst>
                <a:ext uri="{FF2B5EF4-FFF2-40B4-BE49-F238E27FC236}">
                  <a16:creationId xmlns:a16="http://schemas.microsoft.com/office/drawing/2014/main" id="{7C6D1AE6-A5AD-DCDD-E3DF-F462AA7E257A}"/>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Freeform 22">
              <a:extLst>
                <a:ext uri="{FF2B5EF4-FFF2-40B4-BE49-F238E27FC236}">
                  <a16:creationId xmlns:a16="http://schemas.microsoft.com/office/drawing/2014/main" id="{170C30C2-9C27-FE57-4F90-FCB9900853C9}"/>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8">
            <a:extLst>
              <a:ext uri="{FF2B5EF4-FFF2-40B4-BE49-F238E27FC236}">
                <a16:creationId xmlns:a16="http://schemas.microsoft.com/office/drawing/2014/main" id="{D3245F28-3CD3-386A-9D5D-C771875572CA}"/>
              </a:ext>
            </a:extLst>
          </p:cNvPr>
          <p:cNvGrpSpPr/>
          <p:nvPr/>
        </p:nvGrpSpPr>
        <p:grpSpPr>
          <a:xfrm>
            <a:off x="961058" y="5200902"/>
            <a:ext cx="402118" cy="402118"/>
            <a:chOff x="950468" y="3000982"/>
            <a:chExt cx="402118" cy="402118"/>
          </a:xfrm>
        </p:grpSpPr>
        <p:sp>
          <p:nvSpPr>
            <p:cNvPr id="12" name="Oval 11">
              <a:extLst>
                <a:ext uri="{FF2B5EF4-FFF2-40B4-BE49-F238E27FC236}">
                  <a16:creationId xmlns:a16="http://schemas.microsoft.com/office/drawing/2014/main" id="{709C745F-F950-3817-1342-FB2FC055B183}"/>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reeform 22">
              <a:extLst>
                <a:ext uri="{FF2B5EF4-FFF2-40B4-BE49-F238E27FC236}">
                  <a16:creationId xmlns:a16="http://schemas.microsoft.com/office/drawing/2014/main" id="{AA7FF3D9-1992-3A87-DA71-D80A96BFB833}"/>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4">
            <a:extLst>
              <a:ext uri="{FF2B5EF4-FFF2-40B4-BE49-F238E27FC236}">
                <a16:creationId xmlns:a16="http://schemas.microsoft.com/office/drawing/2014/main" id="{60A524C3-F43B-EFE8-57E7-3C101162F84B}"/>
              </a:ext>
            </a:extLst>
          </p:cNvPr>
          <p:cNvGrpSpPr/>
          <p:nvPr/>
        </p:nvGrpSpPr>
        <p:grpSpPr>
          <a:xfrm>
            <a:off x="961058" y="3727588"/>
            <a:ext cx="402118" cy="402118"/>
            <a:chOff x="950468" y="3000982"/>
            <a:chExt cx="402118" cy="402118"/>
          </a:xfrm>
        </p:grpSpPr>
        <p:sp>
          <p:nvSpPr>
            <p:cNvPr id="30" name="Oval 29">
              <a:extLst>
                <a:ext uri="{FF2B5EF4-FFF2-40B4-BE49-F238E27FC236}">
                  <a16:creationId xmlns:a16="http://schemas.microsoft.com/office/drawing/2014/main" id="{33B18919-4BBA-41E5-4F0B-8AA208ADE6FD}"/>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Freeform 22">
              <a:extLst>
                <a:ext uri="{FF2B5EF4-FFF2-40B4-BE49-F238E27FC236}">
                  <a16:creationId xmlns:a16="http://schemas.microsoft.com/office/drawing/2014/main" id="{2CEFFB4B-883F-AA38-D413-EBFDDE2E2852}"/>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4DD1DA0B-3EA6-209B-4F9F-34DC5D2A29A2}"/>
              </a:ext>
            </a:extLst>
          </p:cNvPr>
          <p:cNvGrpSpPr/>
          <p:nvPr/>
        </p:nvGrpSpPr>
        <p:grpSpPr>
          <a:xfrm>
            <a:off x="961058" y="4187986"/>
            <a:ext cx="402118" cy="402118"/>
            <a:chOff x="950468" y="3000982"/>
            <a:chExt cx="402118" cy="402118"/>
          </a:xfrm>
        </p:grpSpPr>
        <p:sp>
          <p:nvSpPr>
            <p:cNvPr id="34" name="Oval 33">
              <a:extLst>
                <a:ext uri="{FF2B5EF4-FFF2-40B4-BE49-F238E27FC236}">
                  <a16:creationId xmlns:a16="http://schemas.microsoft.com/office/drawing/2014/main" id="{A6401694-A137-D63D-0622-5C20420DF127}"/>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Freeform 22">
              <a:extLst>
                <a:ext uri="{FF2B5EF4-FFF2-40B4-BE49-F238E27FC236}">
                  <a16:creationId xmlns:a16="http://schemas.microsoft.com/office/drawing/2014/main" id="{326ADA78-0C17-96ED-8F19-93F8A334EBB6}"/>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CC80BE58-8BAD-C071-414D-C8753F6E7E0B}"/>
              </a:ext>
            </a:extLst>
          </p:cNvPr>
          <p:cNvGrpSpPr/>
          <p:nvPr/>
        </p:nvGrpSpPr>
        <p:grpSpPr>
          <a:xfrm>
            <a:off x="961058" y="4701797"/>
            <a:ext cx="402118" cy="402118"/>
            <a:chOff x="950468" y="3000982"/>
            <a:chExt cx="402118" cy="402118"/>
          </a:xfrm>
        </p:grpSpPr>
        <p:sp>
          <p:nvSpPr>
            <p:cNvPr id="42" name="Oval 41">
              <a:extLst>
                <a:ext uri="{FF2B5EF4-FFF2-40B4-BE49-F238E27FC236}">
                  <a16:creationId xmlns:a16="http://schemas.microsoft.com/office/drawing/2014/main" id="{B2390435-5B33-5D7B-4332-8085B22802ED}"/>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Freeform 22">
              <a:extLst>
                <a:ext uri="{FF2B5EF4-FFF2-40B4-BE49-F238E27FC236}">
                  <a16:creationId xmlns:a16="http://schemas.microsoft.com/office/drawing/2014/main" id="{5F2CB426-6189-4AC0-D908-4175A85308A9}"/>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44" name="Slide Number Placeholder 3">
            <a:extLst>
              <a:ext uri="{FF2B5EF4-FFF2-40B4-BE49-F238E27FC236}">
                <a16:creationId xmlns:a16="http://schemas.microsoft.com/office/drawing/2014/main" id="{FE3F90C4-5007-5447-91EC-2D3F4ABB3BB7}"/>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21</a:t>
            </a:fld>
            <a:endParaRPr lang="en-US" sz="1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6590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0F866-5783-2F46-8D5E-DB92AFB2A8F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60D183A3-48D8-7442-BF9C-EBC5ACE53B62}"/>
              </a:ext>
            </a:extLst>
          </p:cNvPr>
          <p:cNvSpPr txBox="1"/>
          <p:nvPr/>
        </p:nvSpPr>
        <p:spPr>
          <a:xfrm>
            <a:off x="-984639" y="-509917"/>
            <a:ext cx="14344177" cy="8582349"/>
          </a:xfrm>
          <a:prstGeom prst="rect">
            <a:avLst/>
          </a:prstGeom>
          <a:noFill/>
        </p:spPr>
        <p:txBody>
          <a:bodyPr wrap="square" rtlCol="0">
            <a:spAutoFit/>
          </a:bodyPr>
          <a:lstStyle/>
          <a:p>
            <a:pPr algn="ctr">
              <a:lnSpc>
                <a:spcPct val="90000"/>
              </a:lnSpc>
            </a:pPr>
            <a:r>
              <a:rPr lang="en-CA" sz="3600" dirty="0">
                <a:solidFill>
                  <a:schemeClr val="bg2">
                    <a:lumMod val="95000"/>
                    <a:alpha val="27000"/>
                  </a:schemeClr>
                </a:solidFill>
                <a:latin typeface="Poppins" pitchFamily="2" charset="77"/>
                <a:cs typeface="Poppins" pitchFamily="2" charset="77"/>
              </a:rPr>
              <a:t>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PERU ARGENTINA  BOLIVIA  BRAZIL  CANADA  CHILE  GUATEMALA  MEXICO ARGENTINA  BOLIVIA  BRAZIL  CANADA  CHILE  GUATEMALA  MEXICO ARGENTINA  BOLIVIA  BRAZIL  CANADA  CHILE  GUATEMALA  MEXICO  PERU</a:t>
            </a:r>
          </a:p>
        </p:txBody>
      </p:sp>
      <p:pic>
        <p:nvPicPr>
          <p:cNvPr id="4" name="Picture 3" descr="Logo&#10;&#10;Description automatically generated with low confidence">
            <a:extLst>
              <a:ext uri="{FF2B5EF4-FFF2-40B4-BE49-F238E27FC236}">
                <a16:creationId xmlns:a16="http://schemas.microsoft.com/office/drawing/2014/main" id="{99E473FD-9B4C-2346-BC53-93BDDA9EB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150" y="2102427"/>
            <a:ext cx="2171700" cy="1905000"/>
          </a:xfrm>
          <a:prstGeom prst="rect">
            <a:avLst/>
          </a:prstGeom>
        </p:spPr>
      </p:pic>
      <p:sp>
        <p:nvSpPr>
          <p:cNvPr id="6" name="Title 5">
            <a:extLst>
              <a:ext uri="{FF2B5EF4-FFF2-40B4-BE49-F238E27FC236}">
                <a16:creationId xmlns:a16="http://schemas.microsoft.com/office/drawing/2014/main" id="{C73472B0-C70E-2940-997F-CB296FFCA664}"/>
              </a:ext>
            </a:extLst>
          </p:cNvPr>
          <p:cNvSpPr>
            <a:spLocks noGrp="1"/>
          </p:cNvSpPr>
          <p:nvPr>
            <p:ph type="ctrTitle"/>
          </p:nvPr>
        </p:nvSpPr>
        <p:spPr>
          <a:xfrm>
            <a:off x="1524000" y="3670877"/>
            <a:ext cx="9144000" cy="2387600"/>
          </a:xfrm>
        </p:spPr>
        <p:txBody>
          <a:bodyPr anchor="ctr">
            <a:normAutofit/>
          </a:bodyPr>
          <a:lstStyle/>
          <a:p>
            <a:r>
              <a:rPr lang="en-CA" sz="4800" dirty="0"/>
              <a:t>APPENDIX</a:t>
            </a:r>
          </a:p>
        </p:txBody>
      </p:sp>
    </p:spTree>
    <p:extLst>
      <p:ext uri="{BB962C8B-B14F-4D97-AF65-F5344CB8AC3E}">
        <p14:creationId xmlns:p14="http://schemas.microsoft.com/office/powerpoint/2010/main" val="258367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0F866-5783-2F46-8D5E-DB92AFB2A8F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Shape&#10;&#10;Description automatically generated with low confidence">
            <a:extLst>
              <a:ext uri="{FF2B5EF4-FFF2-40B4-BE49-F238E27FC236}">
                <a16:creationId xmlns:a16="http://schemas.microsoft.com/office/drawing/2014/main" id="{46966F76-9BB6-4549-98D6-8A2A9DA907AA}"/>
              </a:ext>
            </a:extLst>
          </p:cNvPr>
          <p:cNvPicPr>
            <a:picLocks noChangeAspect="1"/>
          </p:cNvPicPr>
          <p:nvPr/>
        </p:nvPicPr>
        <p:blipFill rotWithShape="1">
          <a:blip r:embed="rId3">
            <a:extLst>
              <a:ext uri="{28A0092B-C50C-407E-A947-70E740481C1C}">
                <a14:useLocalDpi xmlns:a14="http://schemas.microsoft.com/office/drawing/2010/main" val="0"/>
              </a:ext>
            </a:extLst>
          </a:blip>
          <a:srcRect b="43182"/>
          <a:stretch/>
        </p:blipFill>
        <p:spPr>
          <a:xfrm>
            <a:off x="-3521" y="3835"/>
            <a:ext cx="12192000" cy="6858000"/>
          </a:xfrm>
          <a:prstGeom prst="rect">
            <a:avLst/>
          </a:prstGeom>
        </p:spPr>
      </p:pic>
      <p:sp>
        <p:nvSpPr>
          <p:cNvPr id="11" name="TextBox 10">
            <a:extLst>
              <a:ext uri="{FF2B5EF4-FFF2-40B4-BE49-F238E27FC236}">
                <a16:creationId xmlns:a16="http://schemas.microsoft.com/office/drawing/2014/main" id="{FFA7C04B-64CE-0D41-89EF-471DFC9D450A}"/>
              </a:ext>
            </a:extLst>
          </p:cNvPr>
          <p:cNvSpPr txBox="1"/>
          <p:nvPr/>
        </p:nvSpPr>
        <p:spPr>
          <a:xfrm>
            <a:off x="937301" y="1248346"/>
            <a:ext cx="5027792" cy="1107996"/>
          </a:xfrm>
          <a:prstGeom prst="rect">
            <a:avLst/>
          </a:prstGeom>
          <a:noFill/>
        </p:spPr>
        <p:txBody>
          <a:bodyPr wrap="square" lIns="0" tIns="0" rIns="0" bIns="0" rtlCol="0">
            <a:spAutoFit/>
          </a:bodyPr>
          <a:lstStyle/>
          <a:p>
            <a:r>
              <a:rPr lang="en-US" sz="3600" b="1" spc="30" dirty="0">
                <a:solidFill>
                  <a:schemeClr val="bg1"/>
                </a:solidFill>
                <a:latin typeface="OSWALD " panose="02000506000000020004" pitchFamily="2" charset="0"/>
              </a:rPr>
              <a:t>INVESTMENT GRADE SENIOR NOTES</a:t>
            </a:r>
          </a:p>
        </p:txBody>
      </p:sp>
      <p:sp>
        <p:nvSpPr>
          <p:cNvPr id="13" name="Rectangle 12">
            <a:extLst>
              <a:ext uri="{FF2B5EF4-FFF2-40B4-BE49-F238E27FC236}">
                <a16:creationId xmlns:a16="http://schemas.microsoft.com/office/drawing/2014/main" id="{0F0AB06D-5251-3047-9A20-92C663733B4F}"/>
              </a:ext>
            </a:extLst>
          </p:cNvPr>
          <p:cNvSpPr/>
          <p:nvPr/>
        </p:nvSpPr>
        <p:spPr>
          <a:xfrm>
            <a:off x="1633790" y="3244100"/>
            <a:ext cx="4767995" cy="2308324"/>
          </a:xfrm>
          <a:prstGeom prst="rect">
            <a:avLst/>
          </a:prstGeom>
        </p:spPr>
        <p:txBody>
          <a:bodyPr wrap="square" lIns="0" tIns="0" rIns="0" bIns="0">
            <a:spAutoFit/>
          </a:bodyPr>
          <a:lstStyle/>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S&amp;P long-term issuer rating of BBB- </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Moody’s rating of Baa3</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Attractive coupon rates</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Staggered maturity dates</a:t>
            </a:r>
          </a:p>
          <a:p>
            <a:pPr>
              <a:lnSpc>
                <a:spcPct val="90000"/>
              </a:lnSpc>
              <a:spcAft>
                <a:spcPts val="1800"/>
              </a:spcAft>
              <a:buClr>
                <a:schemeClr val="accent5"/>
              </a:buClr>
            </a:pPr>
            <a:r>
              <a:rPr lang="en-US" sz="2000" dirty="0">
                <a:solidFill>
                  <a:schemeClr val="bg1"/>
                </a:solidFill>
                <a:latin typeface="Calibri" panose="020F0502020204030204" pitchFamily="34" charset="0"/>
                <a:cs typeface="Calibri" panose="020F0502020204030204" pitchFamily="34" charset="0"/>
              </a:rPr>
              <a:t>Redeemable at Company’s option</a:t>
            </a:r>
          </a:p>
        </p:txBody>
      </p:sp>
      <p:grpSp>
        <p:nvGrpSpPr>
          <p:cNvPr id="2" name="Group 1">
            <a:extLst>
              <a:ext uri="{FF2B5EF4-FFF2-40B4-BE49-F238E27FC236}">
                <a16:creationId xmlns:a16="http://schemas.microsoft.com/office/drawing/2014/main" id="{4F119C72-C551-2F07-8E93-03A8261D8726}"/>
              </a:ext>
            </a:extLst>
          </p:cNvPr>
          <p:cNvGrpSpPr/>
          <p:nvPr/>
        </p:nvGrpSpPr>
        <p:grpSpPr>
          <a:xfrm>
            <a:off x="961058" y="3244626"/>
            <a:ext cx="402118" cy="402118"/>
            <a:chOff x="950468" y="3000982"/>
            <a:chExt cx="402118" cy="402118"/>
          </a:xfrm>
        </p:grpSpPr>
        <p:sp>
          <p:nvSpPr>
            <p:cNvPr id="3" name="Oval 2">
              <a:extLst>
                <a:ext uri="{FF2B5EF4-FFF2-40B4-BE49-F238E27FC236}">
                  <a16:creationId xmlns:a16="http://schemas.microsoft.com/office/drawing/2014/main" id="{7C6D1AE6-A5AD-DCDD-E3DF-F462AA7E257A}"/>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Freeform 22">
              <a:extLst>
                <a:ext uri="{FF2B5EF4-FFF2-40B4-BE49-F238E27FC236}">
                  <a16:creationId xmlns:a16="http://schemas.microsoft.com/office/drawing/2014/main" id="{170C30C2-9C27-FE57-4F90-FCB9900853C9}"/>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8">
            <a:extLst>
              <a:ext uri="{FF2B5EF4-FFF2-40B4-BE49-F238E27FC236}">
                <a16:creationId xmlns:a16="http://schemas.microsoft.com/office/drawing/2014/main" id="{D3245F28-3CD3-386A-9D5D-C771875572CA}"/>
              </a:ext>
            </a:extLst>
          </p:cNvPr>
          <p:cNvGrpSpPr/>
          <p:nvPr/>
        </p:nvGrpSpPr>
        <p:grpSpPr>
          <a:xfrm>
            <a:off x="961058" y="5200902"/>
            <a:ext cx="402118" cy="402118"/>
            <a:chOff x="950468" y="3000982"/>
            <a:chExt cx="402118" cy="402118"/>
          </a:xfrm>
        </p:grpSpPr>
        <p:sp>
          <p:nvSpPr>
            <p:cNvPr id="12" name="Oval 11">
              <a:extLst>
                <a:ext uri="{FF2B5EF4-FFF2-40B4-BE49-F238E27FC236}">
                  <a16:creationId xmlns:a16="http://schemas.microsoft.com/office/drawing/2014/main" id="{709C745F-F950-3817-1342-FB2FC055B183}"/>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Freeform 22">
              <a:extLst>
                <a:ext uri="{FF2B5EF4-FFF2-40B4-BE49-F238E27FC236}">
                  <a16:creationId xmlns:a16="http://schemas.microsoft.com/office/drawing/2014/main" id="{AA7FF3D9-1992-3A87-DA71-D80A96BFB833}"/>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4">
            <a:extLst>
              <a:ext uri="{FF2B5EF4-FFF2-40B4-BE49-F238E27FC236}">
                <a16:creationId xmlns:a16="http://schemas.microsoft.com/office/drawing/2014/main" id="{60A524C3-F43B-EFE8-57E7-3C101162F84B}"/>
              </a:ext>
            </a:extLst>
          </p:cNvPr>
          <p:cNvGrpSpPr/>
          <p:nvPr/>
        </p:nvGrpSpPr>
        <p:grpSpPr>
          <a:xfrm>
            <a:off x="961058" y="3727588"/>
            <a:ext cx="402118" cy="402118"/>
            <a:chOff x="950468" y="3000982"/>
            <a:chExt cx="402118" cy="402118"/>
          </a:xfrm>
        </p:grpSpPr>
        <p:sp>
          <p:nvSpPr>
            <p:cNvPr id="30" name="Oval 29">
              <a:extLst>
                <a:ext uri="{FF2B5EF4-FFF2-40B4-BE49-F238E27FC236}">
                  <a16:creationId xmlns:a16="http://schemas.microsoft.com/office/drawing/2014/main" id="{33B18919-4BBA-41E5-4F0B-8AA208ADE6FD}"/>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Freeform 22">
              <a:extLst>
                <a:ext uri="{FF2B5EF4-FFF2-40B4-BE49-F238E27FC236}">
                  <a16:creationId xmlns:a16="http://schemas.microsoft.com/office/drawing/2014/main" id="{2CEFFB4B-883F-AA38-D413-EBFDDE2E2852}"/>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4DD1DA0B-3EA6-209B-4F9F-34DC5D2A29A2}"/>
              </a:ext>
            </a:extLst>
          </p:cNvPr>
          <p:cNvGrpSpPr/>
          <p:nvPr/>
        </p:nvGrpSpPr>
        <p:grpSpPr>
          <a:xfrm>
            <a:off x="961058" y="4187986"/>
            <a:ext cx="402118" cy="402118"/>
            <a:chOff x="950468" y="3000982"/>
            <a:chExt cx="402118" cy="402118"/>
          </a:xfrm>
        </p:grpSpPr>
        <p:sp>
          <p:nvSpPr>
            <p:cNvPr id="34" name="Oval 33">
              <a:extLst>
                <a:ext uri="{FF2B5EF4-FFF2-40B4-BE49-F238E27FC236}">
                  <a16:creationId xmlns:a16="http://schemas.microsoft.com/office/drawing/2014/main" id="{A6401694-A137-D63D-0622-5C20420DF127}"/>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Freeform 22">
              <a:extLst>
                <a:ext uri="{FF2B5EF4-FFF2-40B4-BE49-F238E27FC236}">
                  <a16:creationId xmlns:a16="http://schemas.microsoft.com/office/drawing/2014/main" id="{326ADA78-0C17-96ED-8F19-93F8A334EBB6}"/>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1" name="Group 40">
            <a:extLst>
              <a:ext uri="{FF2B5EF4-FFF2-40B4-BE49-F238E27FC236}">
                <a16:creationId xmlns:a16="http://schemas.microsoft.com/office/drawing/2014/main" id="{CC80BE58-8BAD-C071-414D-C8753F6E7E0B}"/>
              </a:ext>
            </a:extLst>
          </p:cNvPr>
          <p:cNvGrpSpPr/>
          <p:nvPr/>
        </p:nvGrpSpPr>
        <p:grpSpPr>
          <a:xfrm>
            <a:off x="961058" y="4701797"/>
            <a:ext cx="402118" cy="402118"/>
            <a:chOff x="950468" y="3000982"/>
            <a:chExt cx="402118" cy="402118"/>
          </a:xfrm>
        </p:grpSpPr>
        <p:sp>
          <p:nvSpPr>
            <p:cNvPr id="42" name="Oval 41">
              <a:extLst>
                <a:ext uri="{FF2B5EF4-FFF2-40B4-BE49-F238E27FC236}">
                  <a16:creationId xmlns:a16="http://schemas.microsoft.com/office/drawing/2014/main" id="{B2390435-5B33-5D7B-4332-8085B22802ED}"/>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Freeform 22">
              <a:extLst>
                <a:ext uri="{FF2B5EF4-FFF2-40B4-BE49-F238E27FC236}">
                  <a16:creationId xmlns:a16="http://schemas.microsoft.com/office/drawing/2014/main" id="{5F2CB426-6189-4AC0-D908-4175A85308A9}"/>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44" name="Chart 43"/>
          <p:cNvGraphicFramePr/>
          <p:nvPr>
            <p:extLst>
              <p:ext uri="{D42A27DB-BD31-4B8C-83A1-F6EECF244321}">
                <p14:modId xmlns:p14="http://schemas.microsoft.com/office/powerpoint/2010/main" val="1248797512"/>
              </p:ext>
            </p:extLst>
          </p:nvPr>
        </p:nvGraphicFramePr>
        <p:xfrm>
          <a:off x="6372103" y="2351341"/>
          <a:ext cx="5108881" cy="3359757"/>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p:cNvSpPr txBox="1"/>
          <p:nvPr/>
        </p:nvSpPr>
        <p:spPr>
          <a:xfrm>
            <a:off x="8317191" y="3349726"/>
            <a:ext cx="1266093" cy="600164"/>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$283 million</a:t>
            </a:r>
          </a:p>
          <a:p>
            <a:pPr algn="ctr"/>
            <a:r>
              <a:rPr lang="en-US" sz="1100" dirty="0">
                <a:solidFill>
                  <a:schemeClr val="bg1"/>
                </a:solidFill>
                <a:latin typeface="Calibri" panose="020F0502020204030204" pitchFamily="34" charset="0"/>
                <a:cs typeface="Calibri" panose="020F0502020204030204" pitchFamily="34" charset="0"/>
              </a:rPr>
              <a:t>4.625% coupon</a:t>
            </a:r>
          </a:p>
          <a:p>
            <a:pPr algn="ctr"/>
            <a:r>
              <a:rPr lang="en-US" sz="1100" dirty="0">
                <a:solidFill>
                  <a:schemeClr val="bg1"/>
                </a:solidFill>
                <a:latin typeface="Calibri" panose="020F0502020204030204" pitchFamily="34" charset="0"/>
                <a:cs typeface="Calibri" panose="020F0502020204030204" pitchFamily="34" charset="0"/>
              </a:rPr>
              <a:t>December 2027</a:t>
            </a:r>
            <a:endParaRPr lang="en-CA" sz="1100" dirty="0">
              <a:solidFill>
                <a:schemeClr val="bg1"/>
              </a:solidFill>
              <a:latin typeface="Calibri" panose="020F0502020204030204" pitchFamily="34" charset="0"/>
              <a:cs typeface="Calibri" panose="020F0502020204030204" pitchFamily="34" charset="0"/>
            </a:endParaRPr>
          </a:p>
        </p:txBody>
      </p:sp>
      <p:sp>
        <p:nvSpPr>
          <p:cNvPr id="46" name="TextBox 45"/>
          <p:cNvSpPr txBox="1"/>
          <p:nvPr/>
        </p:nvSpPr>
        <p:spPr>
          <a:xfrm>
            <a:off x="10435518" y="2319742"/>
            <a:ext cx="1266093" cy="600164"/>
          </a:xfrm>
          <a:prstGeom prst="rect">
            <a:avLst/>
          </a:prstGeom>
          <a:noFill/>
        </p:spPr>
        <p:txBody>
          <a:bodyPr wrap="square" rtlCol="0">
            <a:spAutoFit/>
          </a:bodyPr>
          <a:lstStyle/>
          <a:p>
            <a:pPr algn="ctr"/>
            <a:r>
              <a:rPr lang="en-US" sz="1100" b="1" dirty="0">
                <a:solidFill>
                  <a:schemeClr val="bg1"/>
                </a:solidFill>
                <a:latin typeface="Calibri" panose="020F0502020204030204" pitchFamily="34" charset="0"/>
                <a:cs typeface="Calibri" panose="020F0502020204030204" pitchFamily="34" charset="0"/>
              </a:rPr>
              <a:t>$500 million</a:t>
            </a:r>
          </a:p>
          <a:p>
            <a:pPr algn="ctr"/>
            <a:r>
              <a:rPr lang="en-US" sz="1100" dirty="0">
                <a:solidFill>
                  <a:schemeClr val="bg1"/>
                </a:solidFill>
                <a:latin typeface="Calibri" panose="020F0502020204030204" pitchFamily="34" charset="0"/>
                <a:cs typeface="Calibri" panose="020F0502020204030204" pitchFamily="34" charset="0"/>
              </a:rPr>
              <a:t>2.63% coupon</a:t>
            </a:r>
          </a:p>
          <a:p>
            <a:pPr algn="ctr"/>
            <a:r>
              <a:rPr lang="en-US" sz="1100" dirty="0">
                <a:solidFill>
                  <a:schemeClr val="bg1"/>
                </a:solidFill>
                <a:latin typeface="Calibri" panose="020F0502020204030204" pitchFamily="34" charset="0"/>
                <a:cs typeface="Calibri" panose="020F0502020204030204" pitchFamily="34" charset="0"/>
              </a:rPr>
              <a:t>August 2031</a:t>
            </a:r>
            <a:endParaRPr lang="en-CA" sz="1100" dirty="0">
              <a:solidFill>
                <a:schemeClr val="bg1"/>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05B6C685-FA6A-4A48-8BD6-E728FA9B1416}"/>
              </a:ext>
            </a:extLst>
          </p:cNvPr>
          <p:cNvSpPr txBox="1"/>
          <p:nvPr/>
        </p:nvSpPr>
        <p:spPr>
          <a:xfrm>
            <a:off x="824598" y="2351341"/>
            <a:ext cx="7989243" cy="338554"/>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dirty="0">
                <a:solidFill>
                  <a:schemeClr val="accent5"/>
                </a:solidFill>
              </a:rPr>
              <a:t>// </a:t>
            </a:r>
            <a:r>
              <a:rPr lang="en-US" dirty="0">
                <a:solidFill>
                  <a:schemeClr val="bg1"/>
                </a:solidFill>
              </a:rPr>
              <a:t>Low-cost debt acquired as part of the Yamana transaction</a:t>
            </a:r>
          </a:p>
        </p:txBody>
      </p:sp>
      <p:sp>
        <p:nvSpPr>
          <p:cNvPr id="26" name="Slide Number Placeholder 3">
            <a:extLst>
              <a:ext uri="{FF2B5EF4-FFF2-40B4-BE49-F238E27FC236}">
                <a16:creationId xmlns:a16="http://schemas.microsoft.com/office/drawing/2014/main" id="{3A92F290-9E9E-124A-8114-5F3C2965C5EE}"/>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23</a:t>
            </a:fld>
            <a:endParaRPr lang="en-US" sz="1100" dirty="0">
              <a:solidFill>
                <a:schemeClr val="bg1"/>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EF9664F-70BC-2849-9608-93FEE56989A1}"/>
              </a:ext>
            </a:extLst>
          </p:cNvPr>
          <p:cNvGrpSpPr/>
          <p:nvPr/>
        </p:nvGrpSpPr>
        <p:grpSpPr>
          <a:xfrm>
            <a:off x="10875726" y="6128416"/>
            <a:ext cx="1095366" cy="492443"/>
            <a:chOff x="10875726" y="6128416"/>
            <a:chExt cx="1095366" cy="492443"/>
          </a:xfrm>
        </p:grpSpPr>
        <p:pic>
          <p:nvPicPr>
            <p:cNvPr id="28" name="Picture 27" descr="Logo&#10;&#10;Description automatically generated">
              <a:extLst>
                <a:ext uri="{FF2B5EF4-FFF2-40B4-BE49-F238E27FC236}">
                  <a16:creationId xmlns:a16="http://schemas.microsoft.com/office/drawing/2014/main" id="{34D947C5-5993-0C4E-983B-502C145FAC57}"/>
                </a:ext>
              </a:extLst>
            </p:cNvPr>
            <p:cNvPicPr>
              <a:picLocks noChangeAspect="1"/>
            </p:cNvPicPr>
            <p:nvPr/>
          </p:nvPicPr>
          <p:blipFill rotWithShape="1">
            <a:blip r:embed="rId5">
              <a:extLst>
                <a:ext uri="{28A0092B-C50C-407E-A947-70E740481C1C}">
                  <a14:useLocalDpi xmlns:a14="http://schemas.microsoft.com/office/drawing/2010/main" val="0"/>
                </a:ext>
              </a:extLst>
            </a:blip>
            <a:srcRect l="22930" t="5734" r="19832" b="39634"/>
            <a:stretch/>
          </p:blipFill>
          <p:spPr>
            <a:xfrm>
              <a:off x="10875726" y="6156202"/>
              <a:ext cx="452458" cy="378813"/>
            </a:xfrm>
            <a:prstGeom prst="rect">
              <a:avLst/>
            </a:prstGeom>
          </p:spPr>
        </p:pic>
        <p:sp>
          <p:nvSpPr>
            <p:cNvPr id="29" name="TextBox 28">
              <a:extLst>
                <a:ext uri="{FF2B5EF4-FFF2-40B4-BE49-F238E27FC236}">
                  <a16:creationId xmlns:a16="http://schemas.microsoft.com/office/drawing/2014/main" id="{E97A5E2E-D959-244D-9B4C-42025BAB24CD}"/>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bg1"/>
                  </a:solidFill>
                  <a:latin typeface="OSWALD " panose="02000506000000020004" pitchFamily="2" charset="0"/>
                </a:rPr>
                <a:t>PAAS</a:t>
              </a:r>
              <a:endParaRPr lang="en-US" sz="1050" dirty="0">
                <a:solidFill>
                  <a:schemeClr val="bg1"/>
                </a:solidFill>
                <a:latin typeface="OSWALD " panose="02000506000000020004" pitchFamily="2" charset="0"/>
              </a:endParaRPr>
            </a:p>
          </p:txBody>
        </p:sp>
      </p:grpSp>
    </p:spTree>
    <p:extLst>
      <p:ext uri="{BB962C8B-B14F-4D97-AF65-F5344CB8AC3E}">
        <p14:creationId xmlns:p14="http://schemas.microsoft.com/office/powerpoint/2010/main" val="3099214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AEE37972-5EE8-FA44-8654-383B632027DD}"/>
              </a:ext>
            </a:extLst>
          </p:cNvPr>
          <p:cNvSpPr/>
          <p:nvPr/>
        </p:nvSpPr>
        <p:spPr>
          <a:xfrm>
            <a:off x="8941983" y="3656010"/>
            <a:ext cx="3250016" cy="1946702"/>
          </a:xfrm>
          <a:custGeom>
            <a:avLst/>
            <a:gdLst>
              <a:gd name="connsiteX0" fmla="*/ 0 w 6400800"/>
              <a:gd name="connsiteY0" fmla="*/ 0 h 1946702"/>
              <a:gd name="connsiteX1" fmla="*/ 6400800 w 6400800"/>
              <a:gd name="connsiteY1" fmla="*/ 0 h 1946702"/>
              <a:gd name="connsiteX2" fmla="*/ 6400800 w 6400800"/>
              <a:gd name="connsiteY2" fmla="*/ 1946702 h 1946702"/>
              <a:gd name="connsiteX3" fmla="*/ 0 w 6400800"/>
              <a:gd name="connsiteY3" fmla="*/ 1946702 h 1946702"/>
              <a:gd name="connsiteX4" fmla="*/ 0 w 6400800"/>
              <a:gd name="connsiteY4" fmla="*/ 0 h 1946702"/>
              <a:gd name="connsiteX0" fmla="*/ 558800 w 6959600"/>
              <a:gd name="connsiteY0" fmla="*/ 0 h 1946702"/>
              <a:gd name="connsiteX1" fmla="*/ 6959600 w 6959600"/>
              <a:gd name="connsiteY1" fmla="*/ 0 h 1946702"/>
              <a:gd name="connsiteX2" fmla="*/ 6959600 w 6959600"/>
              <a:gd name="connsiteY2" fmla="*/ 1946702 h 1946702"/>
              <a:gd name="connsiteX3" fmla="*/ 0 w 6959600"/>
              <a:gd name="connsiteY3" fmla="*/ 1946702 h 1946702"/>
              <a:gd name="connsiteX4" fmla="*/ 558800 w 6959600"/>
              <a:gd name="connsiteY4" fmla="*/ 0 h 194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1946702">
                <a:moveTo>
                  <a:pt x="558800" y="0"/>
                </a:moveTo>
                <a:lnTo>
                  <a:pt x="6959600" y="0"/>
                </a:lnTo>
                <a:lnTo>
                  <a:pt x="6959600" y="1946702"/>
                </a:lnTo>
                <a:lnTo>
                  <a:pt x="0" y="1946702"/>
                </a:lnTo>
                <a:lnTo>
                  <a:pt x="5588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itle 8">
            <a:extLst>
              <a:ext uri="{FF2B5EF4-FFF2-40B4-BE49-F238E27FC236}">
                <a16:creationId xmlns:a16="http://schemas.microsoft.com/office/drawing/2014/main" id="{73956CBE-CCA2-DE4B-8BCD-5B6754E427F4}"/>
              </a:ext>
            </a:extLst>
          </p:cNvPr>
          <p:cNvSpPr>
            <a:spLocks noGrp="1"/>
          </p:cNvSpPr>
          <p:nvPr>
            <p:ph type="title"/>
          </p:nvPr>
        </p:nvSpPr>
        <p:spPr>
          <a:xfrm>
            <a:off x="636737" y="697677"/>
            <a:ext cx="10835167" cy="590931"/>
          </a:xfrm>
        </p:spPr>
        <p:txBody>
          <a:bodyPr/>
          <a:lstStyle/>
          <a:p>
            <a:r>
              <a:rPr lang="en-CA" dirty="0"/>
              <a:t>2023 OPERATING OUTLOOK </a:t>
            </a:r>
            <a:r>
              <a:rPr lang="en-CA" sz="2000" dirty="0"/>
              <a:t>(9 month contribution from Yamana acquired mines)</a:t>
            </a:r>
            <a:endParaRPr lang="en-CA" dirty="0"/>
          </a:p>
        </p:txBody>
      </p:sp>
      <p:sp>
        <p:nvSpPr>
          <p:cNvPr id="17" name="Rectangle 1">
            <a:extLst>
              <a:ext uri="{FF2B5EF4-FFF2-40B4-BE49-F238E27FC236}">
                <a16:creationId xmlns:a16="http://schemas.microsoft.com/office/drawing/2014/main" id="{8AFBC1A1-6A40-884A-932C-C11E745AA999}"/>
              </a:ext>
            </a:extLst>
          </p:cNvPr>
          <p:cNvSpPr>
            <a:spLocks noChangeArrowheads="1"/>
          </p:cNvSpPr>
          <p:nvPr/>
        </p:nvSpPr>
        <p:spPr bwMode="auto">
          <a:xfrm>
            <a:off x="636737" y="5669608"/>
            <a:ext cx="10078183" cy="106182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Cash Costs and AISC are non-GAAP measures. Please refer to the section “Alternative Performance (Non-GAAP) Measures” of the MD&amp;A for the period ended March 31, 2023 for a detailed description of these measures and where appropriate a reconciliation of the measure to the Q1 2023 Financial Statements. The AISC forecast assumes metal prices of $22.00/oz for silver, $1,850/oz for gold, $3,000/tonne ($1.36/lb) for zinc, $2,100/tonne ($0.95/lb) for lead, and $8,000/tonne ($3.63/lb) for copper; and average annual exchange rates relative to 1 USD of 18.75 for the Mexican peso ("MXN"), 3.75 for the Peruvian sol ("PEN"), 270.00 for the Argentine peso ("ARS"), 7.00 for the Bolivian boliviano ("BOB"), $1.33 for the Canadian dollar ("CAD"), $800.00 for the Chilean peso ("CLP") and $5.00 for the Brazilian real ("BRL"). </a:t>
            </a:r>
          </a:p>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2023 production and AISC forecasts for Cerro Moro, Jacobina, El Peñon and Minera Florida reflects ownership for the nine- month period from March 31 to December 31, 2023.</a:t>
            </a:r>
          </a:p>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San Vicente data represents Pan American’s 95.0% interest in the mine's production.</a:t>
            </a:r>
          </a:p>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Mining activities have been completed at Manantial Espejo at the end of 2022, with residual processing completed in January 2023. </a:t>
            </a:r>
          </a:p>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Includes La Colorada, Huaron, San Vicente, Manantial Espejo, Timmins, Shahuindo, La Arena and Dolores mines. </a:t>
            </a:r>
          </a:p>
          <a:p>
            <a:pPr marL="228600" lvl="1" indent="-228600" fontAlgn="base">
              <a:spcBef>
                <a:spcPct val="0"/>
              </a:spcBef>
              <a:spcAft>
                <a:spcPct val="0"/>
              </a:spcAft>
              <a:buFont typeface="+mj-lt"/>
              <a:buAutoNum type="arabicPeriod"/>
            </a:pPr>
            <a:r>
              <a:rPr lang="en-US" sz="700" dirty="0">
                <a:solidFill>
                  <a:schemeClr val="accent6"/>
                </a:solidFill>
                <a:latin typeface="Calibri" panose="020F0502020204030204" pitchFamily="34" charset="0"/>
                <a:ea typeface="Verdana" panose="020B0604030504040204" pitchFamily="34" charset="0"/>
                <a:cs typeface="Calibri" panose="020F0502020204030204" pitchFamily="34" charset="0"/>
              </a:rPr>
              <a:t>Reflects ownership of the Cerro Moro, Jacobina, El Peñon and Minera Florida mines for the nine-month period from March 31 to December 31, 2023.</a:t>
            </a:r>
          </a:p>
        </p:txBody>
      </p:sp>
      <p:graphicFrame>
        <p:nvGraphicFramePr>
          <p:cNvPr id="2" name="Table 1">
            <a:extLst>
              <a:ext uri="{FF2B5EF4-FFF2-40B4-BE49-F238E27FC236}">
                <a16:creationId xmlns:a16="http://schemas.microsoft.com/office/drawing/2014/main" id="{EE20C0C1-8929-7443-0EFC-4FD2C9C8B4AE}"/>
              </a:ext>
            </a:extLst>
          </p:cNvPr>
          <p:cNvGraphicFramePr>
            <a:graphicFrameLocks noGrp="1"/>
          </p:cNvGraphicFramePr>
          <p:nvPr>
            <p:custDataLst>
              <p:tags r:id="rId1"/>
            </p:custDataLst>
          </p:nvPr>
        </p:nvGraphicFramePr>
        <p:xfrm>
          <a:off x="636738" y="1413916"/>
          <a:ext cx="8208000" cy="4188795"/>
        </p:xfrm>
        <a:graphic>
          <a:graphicData uri="http://schemas.openxmlformats.org/drawingml/2006/table">
            <a:tbl>
              <a:tblPr firstRow="1" firstCol="1" bandRow="1">
                <a:tableStyleId>{5C22544A-7EE6-4342-B048-85BDC9FD1C3A}</a:tableStyleId>
              </a:tblPr>
              <a:tblGrid>
                <a:gridCol w="3024000">
                  <a:extLst>
                    <a:ext uri="{9D8B030D-6E8A-4147-A177-3AD203B41FA5}">
                      <a16:colId xmlns:a16="http://schemas.microsoft.com/office/drawing/2014/main" val="109339726"/>
                    </a:ext>
                  </a:extLst>
                </a:gridCol>
                <a:gridCol w="1296000">
                  <a:extLst>
                    <a:ext uri="{9D8B030D-6E8A-4147-A177-3AD203B41FA5}">
                      <a16:colId xmlns:a16="http://schemas.microsoft.com/office/drawing/2014/main" val="6802423"/>
                    </a:ext>
                  </a:extLst>
                </a:gridCol>
                <a:gridCol w="1296000">
                  <a:extLst>
                    <a:ext uri="{9D8B030D-6E8A-4147-A177-3AD203B41FA5}">
                      <a16:colId xmlns:a16="http://schemas.microsoft.com/office/drawing/2014/main" val="3962775377"/>
                    </a:ext>
                  </a:extLst>
                </a:gridCol>
                <a:gridCol w="1296000">
                  <a:extLst>
                    <a:ext uri="{9D8B030D-6E8A-4147-A177-3AD203B41FA5}">
                      <a16:colId xmlns:a16="http://schemas.microsoft.com/office/drawing/2014/main" val="314188524"/>
                    </a:ext>
                  </a:extLst>
                </a:gridCol>
                <a:gridCol w="1296000">
                  <a:extLst>
                    <a:ext uri="{9D8B030D-6E8A-4147-A177-3AD203B41FA5}">
                      <a16:colId xmlns:a16="http://schemas.microsoft.com/office/drawing/2014/main" val="3292969683"/>
                    </a:ext>
                  </a:extLst>
                </a:gridCol>
              </a:tblGrid>
              <a:tr h="374825">
                <a:tc>
                  <a:txBody>
                    <a:bodyPr/>
                    <a:lstStyle/>
                    <a:p>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Silver Production </a:t>
                      </a:r>
                    </a:p>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(million ounces)</a:t>
                      </a:r>
                      <a:endParaRPr lang="en-CA"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Gold Production </a:t>
                      </a:r>
                    </a:p>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(thousand</a:t>
                      </a:r>
                      <a:r>
                        <a:rPr lang="en-US" sz="1200" b="1" kern="800" baseline="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ounces)</a:t>
                      </a:r>
                      <a:endParaRPr lang="en-CA"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Cash Costs </a:t>
                      </a:r>
                    </a:p>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per ounce)</a:t>
                      </a:r>
                      <a:r>
                        <a:rPr lang="en-US" sz="1200" b="1" kern="800" baseline="30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(1)</a:t>
                      </a:r>
                      <a:endParaRPr lang="en-CA" sz="1200" b="1" kern="800" baseline="30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AISC </a:t>
                      </a:r>
                    </a:p>
                    <a:p>
                      <a:pPr algn="ctr"/>
                      <a:r>
                        <a:rPr lang="en-US"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per ounce)</a:t>
                      </a:r>
                      <a:r>
                        <a:rPr lang="en-US" sz="1200" b="1" kern="800" baseline="300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rPr>
                        <a:t> (1)</a:t>
                      </a:r>
                      <a:endParaRPr lang="en-CA" sz="1200" b="1" kern="800" dirty="0">
                        <a:solidFill>
                          <a:schemeClr val="accent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527863"/>
                  </a:ext>
                </a:extLst>
              </a:tr>
              <a:tr h="188520">
                <a:tc>
                  <a:txBody>
                    <a:bodyPr/>
                    <a:lstStyle/>
                    <a:p>
                      <a:r>
                        <a:rPr lang="en-US" sz="1200" b="1" kern="800" dirty="0">
                          <a:solidFill>
                            <a:schemeClr val="tx1"/>
                          </a:solidFill>
                          <a:effectLst/>
                          <a:latin typeface="Calibri" panose="020F0502020204030204" pitchFamily="34" charset="0"/>
                          <a:cs typeface="Calibri" panose="020F0502020204030204" pitchFamily="34" charset="0"/>
                        </a:rPr>
                        <a:t>Silver Segment:</a:t>
                      </a: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122091"/>
                  </a:ext>
                </a:extLst>
              </a:tr>
              <a:tr h="188520">
                <a:tc>
                  <a:txBody>
                    <a:bodyPr/>
                    <a:lstStyle/>
                    <a:p>
                      <a:pPr marL="180000" lvl="0">
                        <a:spcBef>
                          <a:spcPts val="200"/>
                        </a:spcBef>
                        <a:spcAft>
                          <a:spcPts val="200"/>
                        </a:spcAft>
                      </a:pPr>
                      <a:r>
                        <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La</a:t>
                      </a:r>
                      <a:r>
                        <a:rPr lang="en-CA" sz="12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Colorada</a:t>
                      </a:r>
                      <a:r>
                        <a:rPr lang="en-CA" sz="12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(Mexico)</a:t>
                      </a: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5.5 – 5.9</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14.00 – 15.50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17.00 – 18.50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9474269"/>
                  </a:ext>
                </a:extLst>
              </a:tr>
              <a:tr h="188520">
                <a:tc>
                  <a:txBody>
                    <a:bodyPr/>
                    <a:lstStyle/>
                    <a:p>
                      <a:pPr marL="180000" lvl="0">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Cerro Moro (Argentina)</a:t>
                      </a:r>
                      <a:r>
                        <a:rPr lang="en-US" sz="1200" b="0" kern="800" baseline="30000" dirty="0">
                          <a:solidFill>
                            <a:schemeClr val="tx1"/>
                          </a:solidFill>
                          <a:effectLst/>
                          <a:latin typeface="Calibri" panose="020F0502020204030204" pitchFamily="34" charset="0"/>
                          <a:cs typeface="Calibri" panose="020F0502020204030204" pitchFamily="34" charset="0"/>
                        </a:rPr>
                        <a:t>(2)</a:t>
                      </a: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3.6 – 3.9</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77 – 85</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5.50 – 8.80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11.00 – 14.50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930883"/>
                  </a:ext>
                </a:extLst>
              </a:tr>
              <a:tr h="188520">
                <a:tc>
                  <a:txBody>
                    <a:bodyPr/>
                    <a:lstStyle/>
                    <a:p>
                      <a:pPr marL="180000" lvl="0">
                        <a:spcBef>
                          <a:spcPts val="200"/>
                        </a:spcBef>
                        <a:spcAft>
                          <a:spcPts val="200"/>
                        </a:spcAft>
                      </a:pP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Huaron (Peru)</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3.6 – 3.8</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5.80 – 7.30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11.50 – 13.00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9335426"/>
                  </a:ext>
                </a:extLst>
              </a:tr>
              <a:tr h="234305">
                <a:tc>
                  <a:txBody>
                    <a:bodyPr/>
                    <a:lstStyle/>
                    <a:p>
                      <a:pPr marL="180000" lvl="0">
                        <a:spcBef>
                          <a:spcPts val="200"/>
                        </a:spcBef>
                        <a:spcAft>
                          <a:spcPts val="200"/>
                        </a:spcAft>
                      </a:pP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San</a:t>
                      </a:r>
                      <a:r>
                        <a:rPr lang="en-US" sz="12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Vicente (Bolivia)</a:t>
                      </a:r>
                      <a:r>
                        <a:rPr lang="en-US" sz="1200" b="0" kern="800" baseline="30000" dirty="0">
                          <a:solidFill>
                            <a:schemeClr val="tx1"/>
                          </a:solidFill>
                          <a:effectLst/>
                          <a:latin typeface="Calibri" panose="020F0502020204030204" pitchFamily="34" charset="0"/>
                          <a:cs typeface="Calibri" panose="020F0502020204030204" pitchFamily="34" charset="0"/>
                        </a:rPr>
                        <a:t>(3)</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a:t>
                      </a:r>
                      <a:r>
                        <a:rPr lang="en-US" sz="120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2.6 </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0" lang="en-US"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14.10 – 15.90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16.00 – 17.50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6972507"/>
                  </a:ext>
                </a:extLst>
              </a:tr>
              <a:tr h="188520">
                <a:tc>
                  <a:txBody>
                    <a:bodyPr/>
                    <a:lstStyle/>
                    <a:p>
                      <a:pPr marL="180000" lvl="0">
                        <a:spcBef>
                          <a:spcPts val="200"/>
                        </a:spcBef>
                        <a:spcAft>
                          <a:spcPts val="200"/>
                        </a:spcAft>
                      </a:pP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Manantial Espejo (Argentina)</a:t>
                      </a:r>
                      <a:r>
                        <a:rPr lang="en-US" sz="1200" b="0" kern="800" baseline="30000" dirty="0">
                          <a:solidFill>
                            <a:schemeClr val="tx1"/>
                          </a:solidFill>
                          <a:effectLst/>
                          <a:latin typeface="Calibri" panose="020F0502020204030204" pitchFamily="34" charset="0"/>
                          <a:cs typeface="Calibri" panose="020F0502020204030204" pitchFamily="34" charset="0"/>
                        </a:rPr>
                        <a:t>(4)</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0.2</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2</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11.80</a:t>
                      </a:r>
                      <a:r>
                        <a:rPr lang="en-US" sz="120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12.90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13.70 – 14.80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741050"/>
                  </a:ext>
                </a:extLst>
              </a:tr>
              <a:tr h="188520">
                <a:tc>
                  <a:txBody>
                    <a:bodyPr/>
                    <a:lstStyle/>
                    <a:p>
                      <a:pPr>
                        <a:spcBef>
                          <a:spcPts val="200"/>
                        </a:spcBef>
                        <a:spcAft>
                          <a:spcPts val="200"/>
                        </a:spcAft>
                      </a:pPr>
                      <a:r>
                        <a:rPr lang="en-US" sz="1200" b="1" kern="800" dirty="0">
                          <a:solidFill>
                            <a:schemeClr val="tx1"/>
                          </a:solidFill>
                          <a:effectLst/>
                          <a:latin typeface="Calibri" panose="020F0502020204030204" pitchFamily="34" charset="0"/>
                          <a:ea typeface="+mn-ea"/>
                          <a:cs typeface="Calibri" panose="020F0502020204030204" pitchFamily="34" charset="0"/>
                        </a:rPr>
                        <a:t>Silver Segment Consolidated</a:t>
                      </a:r>
                      <a:endParaRPr lang="en-CA" sz="1200" b="1" kern="800" baseline="30000" dirty="0">
                        <a:solidFill>
                          <a:schemeClr val="tx1"/>
                        </a:solidFill>
                        <a:effectLst/>
                        <a:latin typeface="Calibri" panose="020F0502020204030204" pitchFamily="34" charset="0"/>
                        <a:ea typeface="+mn-ea"/>
                        <a:cs typeface="Calibri" panose="020F0502020204030204" pitchFamily="34" charset="0"/>
                      </a:endParaRPr>
                    </a:p>
                  </a:txBody>
                  <a:tcPr marL="49011" marR="32674"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15.4 – 16.4</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82 –</a:t>
                      </a:r>
                      <a:r>
                        <a:rPr lang="en-US" sz="1200" b="1"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90</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10.00</a:t>
                      </a:r>
                      <a:r>
                        <a:rPr lang="en-US" sz="1200" b="1"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12.00</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14.00 – 16.00</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extLst>
                  <a:ext uri="{0D108BD9-81ED-4DB2-BD59-A6C34878D82A}">
                    <a16:rowId xmlns:a16="http://schemas.microsoft.com/office/drawing/2014/main" val="3904287285"/>
                  </a:ext>
                </a:extLst>
              </a:tr>
              <a:tr h="188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800" dirty="0">
                          <a:solidFill>
                            <a:schemeClr val="tx1"/>
                          </a:solidFill>
                          <a:effectLst/>
                          <a:latin typeface="Calibri" panose="020F0502020204030204" pitchFamily="34" charset="0"/>
                          <a:cs typeface="Calibri" panose="020F0502020204030204" pitchFamily="34" charset="0"/>
                        </a:rPr>
                        <a:t>Gold Segment:</a:t>
                      </a: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9610014"/>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Jacobina (Brazil)</a:t>
                      </a:r>
                      <a:r>
                        <a:rPr lang="en-US" sz="1200" b="0" kern="800" baseline="30000" dirty="0">
                          <a:solidFill>
                            <a:schemeClr val="tx1"/>
                          </a:solidFill>
                          <a:effectLst/>
                          <a:latin typeface="Calibri" panose="020F0502020204030204" pitchFamily="34" charset="0"/>
                          <a:cs typeface="Calibri" panose="020F0502020204030204" pitchFamily="34" charset="0"/>
                        </a:rPr>
                        <a:t>(2)</a:t>
                      </a:r>
                      <a:endPar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144 </a:t>
                      </a: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164</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750 </a:t>
                      </a: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810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1,020 – 1,110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4573765"/>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El Peñon (Chile)</a:t>
                      </a:r>
                      <a:r>
                        <a:rPr lang="en-US" sz="1200" b="0" kern="800" baseline="30000" dirty="0">
                          <a:solidFill>
                            <a:schemeClr val="tx1"/>
                          </a:solidFill>
                          <a:effectLst/>
                          <a:latin typeface="Calibri" panose="020F0502020204030204" pitchFamily="34" charset="0"/>
                          <a:cs typeface="Calibri" panose="020F0502020204030204" pitchFamily="34" charset="0"/>
                        </a:rPr>
                        <a:t>(2)</a:t>
                      </a:r>
                      <a:endPar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2.9 – 3.5</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122 – 142</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600 – 770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785</a:t>
                      </a:r>
                      <a:r>
                        <a:rPr lang="en-US" sz="12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985</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0183748"/>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Timmins (Canada)</a:t>
                      </a: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130 – 141</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1,340 – 1,480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1,650</a:t>
                      </a:r>
                      <a:r>
                        <a:rPr lang="en-US" sz="12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1,800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8739476"/>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Shahuindo (Peru)</a:t>
                      </a: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0.3</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134 – 146</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780 – 920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1,300 – 1,470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17030861"/>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La Arena (Peru)</a:t>
                      </a: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98 – 106</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1,200</a:t>
                      </a:r>
                      <a:r>
                        <a:rPr lang="en-US" sz="120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1,270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1,600 – 1,690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6573583"/>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Minera Florida (Chile)</a:t>
                      </a:r>
                      <a:r>
                        <a:rPr lang="en-US" sz="1200" b="0" kern="800" baseline="30000" dirty="0">
                          <a:solidFill>
                            <a:schemeClr val="tx1"/>
                          </a:solidFill>
                          <a:effectLst/>
                          <a:latin typeface="Calibri" panose="020F0502020204030204" pitchFamily="34" charset="0"/>
                          <a:cs typeface="Calibri" panose="020F0502020204030204" pitchFamily="34" charset="0"/>
                        </a:rPr>
                        <a:t>(2)</a:t>
                      </a:r>
                      <a:endPar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0.2 </a:t>
                      </a: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0.3</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62 – 74</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1,340 – 1,430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1,700 – 1,850</a:t>
                      </a:r>
                      <a:endParaRPr lang="en-CA" sz="12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4921171"/>
                  </a:ext>
                </a:extLst>
              </a:tr>
              <a:tr h="188520">
                <a:tc>
                  <a:txBody>
                    <a:bodyPr/>
                    <a:lstStyle/>
                    <a:p>
                      <a:pPr marL="180000" marR="0" lvl="0" indent="0" algn="l" defTabSz="914400" rtl="0" eaLnBrk="1" fontAlgn="auto" latinLnBrk="0" hangingPunct="1">
                        <a:lnSpc>
                          <a:spcPct val="100000"/>
                        </a:lnSpc>
                        <a:spcBef>
                          <a:spcPts val="200"/>
                        </a:spcBef>
                        <a:spcAft>
                          <a:spcPts val="200"/>
                        </a:spcAft>
                        <a:buClrTx/>
                        <a:buSzTx/>
                        <a:buFontTx/>
                        <a:buNone/>
                        <a:tabLst/>
                        <a:defRPr/>
                      </a:pPr>
                      <a:r>
                        <a:rPr kumimoji="0" lang="en-CA" sz="1200" b="0" i="0" u="none" strike="noStrike" kern="800" cap="none" spc="0" normalizeH="0" baseline="0" noProof="0" dirty="0">
                          <a:ln>
                            <a:noFill/>
                          </a:ln>
                          <a:solidFill>
                            <a:srgbClr val="626362"/>
                          </a:solidFill>
                          <a:effectLst/>
                          <a:uLnTx/>
                          <a:uFillTx/>
                          <a:latin typeface="Calibri" panose="020F0502020204030204" pitchFamily="34" charset="0"/>
                          <a:ea typeface="Times New Roman" panose="02020603050405020304" pitchFamily="18" charset="0"/>
                          <a:cs typeface="Calibri" panose="020F0502020204030204" pitchFamily="34" charset="0"/>
                        </a:rPr>
                        <a:t>Dolores (Mexico)</a:t>
                      </a:r>
                    </a:p>
                  </a:txBody>
                  <a:tcPr marL="49011" marR="32674"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 – 2.5</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98 – 107</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1,110 – 1,240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1,230</a:t>
                      </a:r>
                      <a:r>
                        <a:rPr lang="en-US" sz="120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1,360</a:t>
                      </a:r>
                      <a:endParaRPr lang="en-CA" sz="120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833948"/>
                  </a:ext>
                </a:extLst>
              </a:tr>
              <a:tr h="188520">
                <a:tc>
                  <a:txBody>
                    <a:bodyPr/>
                    <a:lstStyle/>
                    <a:p>
                      <a:r>
                        <a:rPr lang="en-US" sz="1200" b="1" kern="800" dirty="0">
                          <a:solidFill>
                            <a:schemeClr val="tx1"/>
                          </a:solidFill>
                          <a:effectLst/>
                          <a:latin typeface="Calibri" panose="020F0502020204030204" pitchFamily="34" charset="0"/>
                          <a:cs typeface="Calibri" panose="020F0502020204030204" pitchFamily="34" charset="0"/>
                        </a:rPr>
                        <a:t>Gold Segment Consolidated</a:t>
                      </a: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5.6 – 6.6</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788 – 880</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975 –</a:t>
                      </a:r>
                      <a:r>
                        <a:rPr lang="en-US" sz="1200" b="1"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1,100</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1,275 –</a:t>
                      </a:r>
                      <a:r>
                        <a:rPr lang="en-US" sz="1200" b="1"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1,425</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extLst>
                  <a:ext uri="{0D108BD9-81ED-4DB2-BD59-A6C34878D82A}">
                    <a16:rowId xmlns:a16="http://schemas.microsoft.com/office/drawing/2014/main" val="4142057204"/>
                  </a:ext>
                </a:extLst>
              </a:tr>
              <a:tr h="374825">
                <a:tc>
                  <a:txBody>
                    <a:bodyPr/>
                    <a:lstStyle/>
                    <a:p>
                      <a:pPr>
                        <a:spcBef>
                          <a:spcPts val="200"/>
                        </a:spcBef>
                        <a:spcAft>
                          <a:spcPts val="200"/>
                        </a:spcAft>
                      </a:pP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12-months Pan American Silver Original Assets Production</a:t>
                      </a:r>
                      <a:r>
                        <a:rPr lang="en-US" sz="1200" b="1"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(5)</a:t>
                      </a:r>
                      <a:endParaRPr lang="en-CA" sz="1200" b="1"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14.3 – 15.3</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465 – 505</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933790"/>
                  </a:ext>
                </a:extLst>
              </a:tr>
              <a:tr h="188520">
                <a:tc>
                  <a:txBody>
                    <a:bodyPr/>
                    <a:lstStyle/>
                    <a:p>
                      <a:pPr>
                        <a:spcBef>
                          <a:spcPts val="200"/>
                        </a:spcBef>
                        <a:spcAft>
                          <a:spcPts val="200"/>
                        </a:spcAft>
                      </a:pPr>
                      <a:r>
                        <a:rPr lang="en-US" sz="1200" b="1" kern="800" dirty="0">
                          <a:solidFill>
                            <a:schemeClr val="tx1"/>
                          </a:solidFill>
                          <a:effectLst/>
                          <a:latin typeface="Calibri" panose="020F0502020204030204" pitchFamily="34" charset="0"/>
                          <a:cs typeface="Calibri" panose="020F0502020204030204" pitchFamily="34" charset="0"/>
                        </a:rPr>
                        <a:t>9-months Acquired</a:t>
                      </a:r>
                      <a:r>
                        <a:rPr lang="en-US" sz="1200" b="1" kern="800" baseline="0" dirty="0">
                          <a:solidFill>
                            <a:schemeClr val="tx1"/>
                          </a:solidFill>
                          <a:effectLst/>
                          <a:latin typeface="Calibri" panose="020F0502020204030204" pitchFamily="34" charset="0"/>
                          <a:cs typeface="Calibri" panose="020F0502020204030204" pitchFamily="34" charset="0"/>
                        </a:rPr>
                        <a:t> Operations Production</a:t>
                      </a:r>
                      <a:r>
                        <a:rPr lang="en-US" sz="1200" b="1"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b="1" kern="800" dirty="0">
                        <a:solidFill>
                          <a:schemeClr val="tx1"/>
                        </a:solidFill>
                        <a:effectLst/>
                        <a:latin typeface="Calibri" panose="020F0502020204030204" pitchFamily="34" charset="0"/>
                        <a:cs typeface="Calibri" panose="020F0502020204030204" pitchFamily="34" charset="0"/>
                      </a:endParaRPr>
                    </a:p>
                  </a:txBody>
                  <a:tcPr marL="49011" marR="32674"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6.7 – 7.7</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405 – 465</a:t>
                      </a: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8214895"/>
                  </a:ext>
                </a:extLst>
              </a:tr>
              <a:tr h="188520">
                <a:tc>
                  <a:txBody>
                    <a:bodyPr/>
                    <a:lstStyle/>
                    <a:p>
                      <a:pPr>
                        <a:spcBef>
                          <a:spcPts val="200"/>
                        </a:spcBef>
                        <a:spcAft>
                          <a:spcPts val="200"/>
                        </a:spcAft>
                      </a:pPr>
                      <a:r>
                        <a:rPr lang="en-US"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Total</a:t>
                      </a:r>
                      <a:r>
                        <a:rPr lang="en-US" sz="1200" b="1" kern="800" baseline="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Consolidated Production</a:t>
                      </a:r>
                      <a:endParaRPr lang="en-CA"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49011" marR="32674"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21.0 – 23.0</a:t>
                      </a:r>
                      <a:endParaRPr lang="en-CA"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870 – 970</a:t>
                      </a:r>
                      <a:endParaRPr lang="en-CA"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CA"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CA" sz="12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6034050"/>
                  </a:ext>
                </a:extLst>
              </a:tr>
            </a:tbl>
          </a:graphicData>
        </a:graphic>
      </p:graphicFrame>
      <p:sp>
        <p:nvSpPr>
          <p:cNvPr id="7" name="Rectangle 6">
            <a:extLst>
              <a:ext uri="{FF2B5EF4-FFF2-40B4-BE49-F238E27FC236}">
                <a16:creationId xmlns:a16="http://schemas.microsoft.com/office/drawing/2014/main" id="{AD3D4527-FF7B-FE4F-846D-9503013F9F63}"/>
              </a:ext>
            </a:extLst>
          </p:cNvPr>
          <p:cNvSpPr/>
          <p:nvPr/>
        </p:nvSpPr>
        <p:spPr>
          <a:xfrm>
            <a:off x="9332191" y="3820271"/>
            <a:ext cx="2765458" cy="646331"/>
          </a:xfrm>
          <a:prstGeom prst="rect">
            <a:avLst/>
          </a:prstGeom>
          <a:noFill/>
        </p:spPr>
        <p:txBody>
          <a:bodyPr wrap="square" rtlCol="0">
            <a:spAutoFit/>
          </a:bodyPr>
          <a:lstStyle/>
          <a:p>
            <a:pPr>
              <a:spcAft>
                <a:spcPts val="600"/>
              </a:spcAft>
              <a:buClr>
                <a:schemeClr val="accent1"/>
              </a:buClr>
            </a:pPr>
            <a:r>
              <a:rPr lang="en-CA" sz="1200" dirty="0">
                <a:solidFill>
                  <a:srgbClr val="0077B2"/>
                </a:solidFill>
                <a:latin typeface="Calibri"/>
              </a:rPr>
              <a:t>In addition to consolidated silver and gold production, </a:t>
            </a:r>
            <a:r>
              <a:rPr lang="en-CA" sz="1200" b="1" dirty="0">
                <a:solidFill>
                  <a:srgbClr val="0077B2"/>
                </a:solidFill>
                <a:latin typeface="Calibri"/>
              </a:rPr>
              <a:t>2023 consolidated base metal production is forecast to be:</a:t>
            </a:r>
            <a:endParaRPr lang="en-US" sz="1200" spc="30" dirty="0">
              <a:solidFill>
                <a:schemeClr val="accent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250714513"/>
              </p:ext>
            </p:extLst>
          </p:nvPr>
        </p:nvGraphicFramePr>
        <p:xfrm>
          <a:off x="9586481" y="4630862"/>
          <a:ext cx="2264966" cy="911201"/>
        </p:xfrm>
        <a:graphic>
          <a:graphicData uri="http://schemas.openxmlformats.org/drawingml/2006/table">
            <a:tbl>
              <a:tblPr firstRow="1" bandRow="1">
                <a:tableStyleId>{2D5ABB26-0587-4C30-8999-92F81FD0307C}</a:tableStyleId>
              </a:tblPr>
              <a:tblGrid>
                <a:gridCol w="1132483">
                  <a:extLst>
                    <a:ext uri="{9D8B030D-6E8A-4147-A177-3AD203B41FA5}">
                      <a16:colId xmlns:a16="http://schemas.microsoft.com/office/drawing/2014/main" val="1415811132"/>
                    </a:ext>
                  </a:extLst>
                </a:gridCol>
                <a:gridCol w="1132483">
                  <a:extLst>
                    <a:ext uri="{9D8B030D-6E8A-4147-A177-3AD203B41FA5}">
                      <a16:colId xmlns:a16="http://schemas.microsoft.com/office/drawing/2014/main" val="1920172271"/>
                    </a:ext>
                  </a:extLst>
                </a:gridCol>
              </a:tblGrid>
              <a:tr h="290731">
                <a:tc>
                  <a:txBody>
                    <a:bodyPr/>
                    <a:lstStyle/>
                    <a:p>
                      <a:r>
                        <a:rPr lang="en-US" sz="1200" b="1" dirty="0">
                          <a:solidFill>
                            <a:srgbClr val="626362"/>
                          </a:solidFill>
                          <a:latin typeface="Calibri" panose="020F0502020204030204" pitchFamily="34" charset="0"/>
                          <a:cs typeface="Calibri" panose="020F0502020204030204" pitchFamily="34" charset="0"/>
                        </a:rPr>
                        <a:t>Zinc (kt)</a:t>
                      </a:r>
                      <a:endParaRPr lang="en-CA" sz="1200" b="1" dirty="0">
                        <a:solidFill>
                          <a:srgbClr val="626362"/>
                        </a:solidFill>
                        <a:latin typeface="Calibri" panose="020F0502020204030204" pitchFamily="34" charset="0"/>
                        <a:cs typeface="Calibri" panose="020F0502020204030204" pitchFamily="34" charset="0"/>
                      </a:endParaRPr>
                    </a:p>
                  </a:txBody>
                  <a:tcPr anchor="ctr">
                    <a:lnB w="12700" cap="flat" cmpd="sng" algn="ctr">
                      <a:solidFill>
                        <a:schemeClr val="accent1"/>
                      </a:solidFill>
                      <a:prstDash val="solid"/>
                      <a:round/>
                      <a:headEnd type="none" w="med" len="med"/>
                      <a:tailEnd type="none" w="med" len="med"/>
                    </a:lnB>
                  </a:tcPr>
                </a:tc>
                <a:tc>
                  <a:txBody>
                    <a:bodyPr/>
                    <a:lstStyle/>
                    <a:p>
                      <a:pPr algn="ctr"/>
                      <a:r>
                        <a:rPr lang="en-US" sz="1200" b="1" dirty="0">
                          <a:solidFill>
                            <a:srgbClr val="626362"/>
                          </a:solidFill>
                          <a:latin typeface="Calibri" panose="020F0502020204030204" pitchFamily="34" charset="0"/>
                          <a:cs typeface="Calibri" panose="020F0502020204030204" pitchFamily="34" charset="0"/>
                        </a:rPr>
                        <a:t>41 - 45</a:t>
                      </a:r>
                      <a:endParaRPr lang="en-CA" sz="1200" b="1" dirty="0">
                        <a:solidFill>
                          <a:srgbClr val="626362"/>
                        </a:solidFill>
                        <a:latin typeface="Calibri" panose="020F0502020204030204" pitchFamily="34" charset="0"/>
                        <a:cs typeface="Calibri" panose="020F0502020204030204" pitchFamily="34" charset="0"/>
                      </a:endParaRP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40686886"/>
                  </a:ext>
                </a:extLst>
              </a:tr>
              <a:tr h="329739">
                <a:tc>
                  <a:txBody>
                    <a:bodyPr/>
                    <a:lstStyle/>
                    <a:p>
                      <a:r>
                        <a:rPr lang="en-US" sz="1200" b="1" dirty="0">
                          <a:solidFill>
                            <a:srgbClr val="626362"/>
                          </a:solidFill>
                          <a:latin typeface="Calibri" panose="020F0502020204030204" pitchFamily="34" charset="0"/>
                          <a:cs typeface="Calibri" panose="020F0502020204030204" pitchFamily="34" charset="0"/>
                        </a:rPr>
                        <a:t>Lead (kt)</a:t>
                      </a:r>
                      <a:endParaRPr lang="en-CA" sz="1200" b="1" dirty="0">
                        <a:solidFill>
                          <a:srgbClr val="626362"/>
                        </a:solidFill>
                        <a:latin typeface="Calibri" panose="020F0502020204030204" pitchFamily="34" charset="0"/>
                        <a:cs typeface="Calibri" panose="020F050202020403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1" dirty="0">
                          <a:solidFill>
                            <a:srgbClr val="626362"/>
                          </a:solidFill>
                          <a:latin typeface="Calibri" panose="020F0502020204030204" pitchFamily="34" charset="0"/>
                          <a:cs typeface="Calibri" panose="020F0502020204030204" pitchFamily="34" charset="0"/>
                        </a:rPr>
                        <a:t>18 – 21</a:t>
                      </a:r>
                      <a:endParaRPr lang="en-CA" sz="1200" b="1" dirty="0">
                        <a:solidFill>
                          <a:srgbClr val="626362"/>
                        </a:solidFill>
                        <a:latin typeface="Calibri" panose="020F0502020204030204" pitchFamily="34" charset="0"/>
                        <a:cs typeface="Calibri" panose="020F0502020204030204" pitchFamily="34" charset="0"/>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510528"/>
                  </a:ext>
                </a:extLst>
              </a:tr>
              <a:tr h="290731">
                <a:tc>
                  <a:txBody>
                    <a:bodyPr/>
                    <a:lstStyle/>
                    <a:p>
                      <a:r>
                        <a:rPr lang="en-US" sz="1200" b="1" dirty="0">
                          <a:solidFill>
                            <a:srgbClr val="626362"/>
                          </a:solidFill>
                          <a:latin typeface="Calibri" panose="020F0502020204030204" pitchFamily="34" charset="0"/>
                          <a:cs typeface="Calibri" panose="020F0502020204030204" pitchFamily="34" charset="0"/>
                        </a:rPr>
                        <a:t>Copper (kt)</a:t>
                      </a:r>
                      <a:endParaRPr lang="en-CA" sz="1200" b="1" dirty="0">
                        <a:solidFill>
                          <a:srgbClr val="626362"/>
                        </a:solidFill>
                        <a:latin typeface="Calibri" panose="020F0502020204030204" pitchFamily="34" charset="0"/>
                        <a:cs typeface="Calibri" panose="020F0502020204030204" pitchFamily="34" charset="0"/>
                      </a:endParaRPr>
                    </a:p>
                  </a:txBody>
                  <a:tcPr anchor="ctr">
                    <a:lnT w="12700" cap="flat" cmpd="sng" algn="ctr">
                      <a:solidFill>
                        <a:schemeClr val="accent1"/>
                      </a:solidFill>
                      <a:prstDash val="solid"/>
                      <a:round/>
                      <a:headEnd type="none" w="med" len="med"/>
                      <a:tailEnd type="none" w="med" len="med"/>
                    </a:lnT>
                  </a:tcPr>
                </a:tc>
                <a:tc>
                  <a:txBody>
                    <a:bodyPr/>
                    <a:lstStyle/>
                    <a:p>
                      <a:pPr algn="ctr"/>
                      <a:r>
                        <a:rPr lang="en-US" sz="1200" b="1" dirty="0">
                          <a:solidFill>
                            <a:srgbClr val="626362"/>
                          </a:solidFill>
                          <a:latin typeface="Calibri" panose="020F0502020204030204" pitchFamily="34" charset="0"/>
                          <a:cs typeface="Calibri" panose="020F0502020204030204" pitchFamily="34" charset="0"/>
                        </a:rPr>
                        <a:t>5</a:t>
                      </a:r>
                      <a:endParaRPr lang="en-CA" sz="1200" b="1" dirty="0">
                        <a:solidFill>
                          <a:srgbClr val="626362"/>
                        </a:solidFill>
                        <a:latin typeface="Calibri" panose="020F0502020204030204" pitchFamily="34" charset="0"/>
                        <a:cs typeface="Calibri" panose="020F0502020204030204" pitchFamily="34" charset="0"/>
                      </a:endParaRPr>
                    </a:p>
                  </a:txBody>
                  <a:tcPr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30070428"/>
                  </a:ext>
                </a:extLst>
              </a:tr>
            </a:tbl>
          </a:graphicData>
        </a:graphic>
      </p:graphicFrame>
      <p:sp>
        <p:nvSpPr>
          <p:cNvPr id="11" name="Slide Number Placeholder 3">
            <a:extLst>
              <a:ext uri="{FF2B5EF4-FFF2-40B4-BE49-F238E27FC236}">
                <a16:creationId xmlns:a16="http://schemas.microsoft.com/office/drawing/2014/main" id="{AA716051-A1C0-2145-9B27-A97A43A563A2}"/>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24</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827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956CBE-CCA2-DE4B-8BCD-5B6754E427F4}"/>
              </a:ext>
            </a:extLst>
          </p:cNvPr>
          <p:cNvSpPr>
            <a:spLocks noGrp="1"/>
          </p:cNvSpPr>
          <p:nvPr>
            <p:ph type="title"/>
          </p:nvPr>
        </p:nvSpPr>
        <p:spPr/>
        <p:txBody>
          <a:bodyPr/>
          <a:lstStyle/>
          <a:p>
            <a:r>
              <a:rPr lang="en-CA" dirty="0"/>
              <a:t>2023 CAPITAL EXPENDITURE &amp; OPERATING FORECAST</a:t>
            </a:r>
          </a:p>
        </p:txBody>
      </p:sp>
      <p:sp>
        <p:nvSpPr>
          <p:cNvPr id="21" name="Rectangle 1">
            <a:extLst>
              <a:ext uri="{FF2B5EF4-FFF2-40B4-BE49-F238E27FC236}">
                <a16:creationId xmlns:a16="http://schemas.microsoft.com/office/drawing/2014/main" id="{81454DA7-2693-BF49-9922-ADCE409F9EF2}"/>
              </a:ext>
            </a:extLst>
          </p:cNvPr>
          <p:cNvSpPr/>
          <p:nvPr/>
        </p:nvSpPr>
        <p:spPr>
          <a:xfrm flipH="1">
            <a:off x="-1" y="1534158"/>
            <a:ext cx="2850776" cy="3952241"/>
          </a:xfrm>
          <a:custGeom>
            <a:avLst/>
            <a:gdLst>
              <a:gd name="connsiteX0" fmla="*/ 0 w 6400800"/>
              <a:gd name="connsiteY0" fmla="*/ 0 h 1946702"/>
              <a:gd name="connsiteX1" fmla="*/ 6400800 w 6400800"/>
              <a:gd name="connsiteY1" fmla="*/ 0 h 1946702"/>
              <a:gd name="connsiteX2" fmla="*/ 6400800 w 6400800"/>
              <a:gd name="connsiteY2" fmla="*/ 1946702 h 1946702"/>
              <a:gd name="connsiteX3" fmla="*/ 0 w 6400800"/>
              <a:gd name="connsiteY3" fmla="*/ 1946702 h 1946702"/>
              <a:gd name="connsiteX4" fmla="*/ 0 w 6400800"/>
              <a:gd name="connsiteY4" fmla="*/ 0 h 1946702"/>
              <a:gd name="connsiteX0" fmla="*/ 558800 w 6959600"/>
              <a:gd name="connsiteY0" fmla="*/ 0 h 1946702"/>
              <a:gd name="connsiteX1" fmla="*/ 6959600 w 6959600"/>
              <a:gd name="connsiteY1" fmla="*/ 0 h 1946702"/>
              <a:gd name="connsiteX2" fmla="*/ 6959600 w 6959600"/>
              <a:gd name="connsiteY2" fmla="*/ 1946702 h 1946702"/>
              <a:gd name="connsiteX3" fmla="*/ 0 w 6959600"/>
              <a:gd name="connsiteY3" fmla="*/ 1946702 h 1946702"/>
              <a:gd name="connsiteX4" fmla="*/ 558800 w 6959600"/>
              <a:gd name="connsiteY4" fmla="*/ 0 h 194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1946702">
                <a:moveTo>
                  <a:pt x="558800" y="0"/>
                </a:moveTo>
                <a:lnTo>
                  <a:pt x="6959600" y="0"/>
                </a:lnTo>
                <a:lnTo>
                  <a:pt x="6959600" y="1946702"/>
                </a:lnTo>
                <a:lnTo>
                  <a:pt x="0" y="1946702"/>
                </a:lnTo>
                <a:lnTo>
                  <a:pt x="5588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AD3D4527-FF7B-FE4F-846D-9503013F9F63}"/>
              </a:ext>
            </a:extLst>
          </p:cNvPr>
          <p:cNvSpPr/>
          <p:nvPr/>
        </p:nvSpPr>
        <p:spPr>
          <a:xfrm>
            <a:off x="179852" y="1691211"/>
            <a:ext cx="2571974" cy="3470181"/>
          </a:xfrm>
          <a:prstGeom prst="rect">
            <a:avLst/>
          </a:prstGeom>
          <a:noFill/>
        </p:spPr>
        <p:txBody>
          <a:bodyPr wrap="square" rtlCol="0">
            <a:spAutoFit/>
          </a:bodyPr>
          <a:lstStyle/>
          <a:p>
            <a:pPr>
              <a:spcAft>
                <a:spcPts val="600"/>
              </a:spcAft>
              <a:buClr>
                <a:schemeClr val="accent1"/>
              </a:buClr>
            </a:pPr>
            <a:r>
              <a:rPr lang="en-CA" sz="1200" b="1" dirty="0">
                <a:solidFill>
                  <a:srgbClr val="0077B2"/>
                </a:solidFill>
                <a:latin typeface="Calibri"/>
              </a:rPr>
              <a:t>Project capital invested to advance strategic goals:</a:t>
            </a:r>
          </a:p>
          <a:p>
            <a:pPr marL="285750" indent="-285750">
              <a:spcAft>
                <a:spcPts val="900"/>
              </a:spcAft>
              <a:buClr>
                <a:schemeClr val="accent1"/>
              </a:buClr>
              <a:buFont typeface="Arial" panose="020B0604020202020204" pitchFamily="34" charset="0"/>
              <a:buChar char="•"/>
            </a:pPr>
            <a:r>
              <a:rPr lang="en-US" sz="1200" spc="30" dirty="0">
                <a:solidFill>
                  <a:srgbClr val="626362"/>
                </a:solidFill>
                <a:latin typeface="Calibri"/>
              </a:rPr>
              <a:t>Continued exploration and in-fill drilling on the La Colorada Skarn project where engineering work is being advanced towards a H2 2023 PEA and advancing construction of the concrete-lined ventilation shaft</a:t>
            </a:r>
          </a:p>
          <a:p>
            <a:pPr marL="285750" indent="-285750">
              <a:spcAft>
                <a:spcPts val="900"/>
              </a:spcAft>
              <a:buClr>
                <a:schemeClr val="accent1"/>
              </a:buClr>
              <a:buFont typeface="Arial" panose="020B0604020202020204" pitchFamily="34" charset="0"/>
              <a:buChar char="•"/>
            </a:pPr>
            <a:r>
              <a:rPr lang="en-US" sz="1200" spc="30" dirty="0">
                <a:solidFill>
                  <a:srgbClr val="626362"/>
                </a:solidFill>
                <a:latin typeface="Calibri"/>
              </a:rPr>
              <a:t>Upgrading plant facility infrastructure at Jacobina</a:t>
            </a:r>
          </a:p>
          <a:p>
            <a:pPr marL="285750" indent="-285750">
              <a:spcAft>
                <a:spcPts val="900"/>
              </a:spcAft>
              <a:buClr>
                <a:schemeClr val="accent1"/>
              </a:buClr>
              <a:buFont typeface="Arial" panose="020B0604020202020204" pitchFamily="34" charset="0"/>
              <a:buChar char="•"/>
            </a:pPr>
            <a:r>
              <a:rPr lang="en-US" sz="1200" spc="30" dirty="0">
                <a:solidFill>
                  <a:srgbClr val="626362"/>
                </a:solidFill>
                <a:latin typeface="Calibri"/>
              </a:rPr>
              <a:t>Huaron tailings pressure filtration plant / dry-stack tailings storage</a:t>
            </a:r>
          </a:p>
          <a:p>
            <a:pPr marL="285750" indent="-285750">
              <a:spcAft>
                <a:spcPts val="900"/>
              </a:spcAft>
              <a:buClr>
                <a:schemeClr val="accent1"/>
              </a:buClr>
              <a:buFont typeface="Arial" panose="020B0604020202020204" pitchFamily="34" charset="0"/>
              <a:buChar char="•"/>
            </a:pPr>
            <a:r>
              <a:rPr lang="en-US" sz="1200" spc="30" dirty="0">
                <a:solidFill>
                  <a:srgbClr val="626362"/>
                </a:solidFill>
                <a:latin typeface="Calibri"/>
              </a:rPr>
              <a:t>Bell Creek paste fill plant</a:t>
            </a:r>
          </a:p>
        </p:txBody>
      </p:sp>
      <p:graphicFrame>
        <p:nvGraphicFramePr>
          <p:cNvPr id="11" name="Table 10">
            <a:extLst>
              <a:ext uri="{FF2B5EF4-FFF2-40B4-BE49-F238E27FC236}">
                <a16:creationId xmlns:a16="http://schemas.microsoft.com/office/drawing/2014/main" id="{1DFABCC9-2B49-4109-80E9-3D6BE4679BD2}"/>
              </a:ext>
            </a:extLst>
          </p:cNvPr>
          <p:cNvGraphicFramePr>
            <a:graphicFrameLocks noGrp="1"/>
          </p:cNvGraphicFramePr>
          <p:nvPr>
            <p:custDataLst>
              <p:tags r:id="rId1"/>
            </p:custDataLst>
          </p:nvPr>
        </p:nvGraphicFramePr>
        <p:xfrm>
          <a:off x="3621741" y="1402076"/>
          <a:ext cx="7221662" cy="4191000"/>
        </p:xfrm>
        <a:graphic>
          <a:graphicData uri="http://schemas.openxmlformats.org/drawingml/2006/table">
            <a:tbl>
              <a:tblPr firstRow="1" firstCol="1" bandRow="1">
                <a:tableStyleId>{5C22544A-7EE6-4342-B048-85BDC9FD1C3A}</a:tableStyleId>
              </a:tblPr>
              <a:tblGrid>
                <a:gridCol w="4069427">
                  <a:extLst>
                    <a:ext uri="{9D8B030D-6E8A-4147-A177-3AD203B41FA5}">
                      <a16:colId xmlns:a16="http://schemas.microsoft.com/office/drawing/2014/main" val="109339726"/>
                    </a:ext>
                  </a:extLst>
                </a:gridCol>
                <a:gridCol w="3152235">
                  <a:extLst>
                    <a:ext uri="{9D8B030D-6E8A-4147-A177-3AD203B41FA5}">
                      <a16:colId xmlns:a16="http://schemas.microsoft.com/office/drawing/2014/main" val="6802423"/>
                    </a:ext>
                  </a:extLst>
                </a:gridCol>
              </a:tblGrid>
              <a:tr h="149763">
                <a:tc>
                  <a:txBody>
                    <a:bodyPr/>
                    <a:lstStyle/>
                    <a:p>
                      <a:r>
                        <a:rPr lang="en-US" sz="1100" b="0" kern="800" dirty="0">
                          <a:solidFill>
                            <a:schemeClr val="tx1"/>
                          </a:solidFill>
                          <a:effectLst/>
                          <a:latin typeface="Calibri" panose="020F0502020204030204" pitchFamily="34" charset="0"/>
                          <a:cs typeface="Calibri" panose="020F0502020204030204" pitchFamily="34" charset="0"/>
                        </a:rPr>
                        <a:t> </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accent1"/>
                          </a:solidFill>
                          <a:effectLst/>
                          <a:latin typeface="Calibri" panose="020F0502020204030204" pitchFamily="34" charset="0"/>
                          <a:cs typeface="Calibri" panose="020F0502020204030204" pitchFamily="34" charset="0"/>
                        </a:rPr>
                        <a:t>Expenditures ($ millions)</a:t>
                      </a:r>
                      <a:endParaRPr lang="en-CA" sz="1100" b="1" kern="800" dirty="0">
                        <a:solidFill>
                          <a:schemeClr val="accent1"/>
                        </a:solidFill>
                        <a:effectLst/>
                        <a:latin typeface="Calibri" panose="020F0502020204030204" pitchFamily="34"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336002"/>
                  </a:ext>
                </a:extLst>
              </a:tr>
              <a:tr h="149763">
                <a:tc>
                  <a:txBody>
                    <a:bodyPr/>
                    <a:lstStyle/>
                    <a:p>
                      <a:r>
                        <a:rPr lang="en-US" sz="1100" b="1" kern="800" dirty="0">
                          <a:solidFill>
                            <a:schemeClr val="tx1"/>
                          </a:solidFill>
                          <a:effectLst/>
                          <a:latin typeface="Calibri" panose="020F0502020204030204" pitchFamily="34" charset="0"/>
                          <a:cs typeface="Calibri" panose="020F0502020204030204" pitchFamily="34" charset="0"/>
                        </a:rPr>
                        <a:t>Sustaining Capital</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b">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122091"/>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La Colorada (Mexico)</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15.0 – 16.0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9474269"/>
                  </a:ext>
                </a:extLst>
              </a:tr>
              <a:tr h="149763">
                <a:tc>
                  <a:txBody>
                    <a:bodyPr/>
                    <a:lstStyle/>
                    <a:p>
                      <a:pPr marL="144000"/>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Cerro Moro (Argentina)</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 – 21.0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0487381"/>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Huaron (Peru)</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17.0</a:t>
                      </a:r>
                      <a:r>
                        <a:rPr lang="en-US" sz="11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18.0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930883"/>
                  </a:ext>
                </a:extLst>
              </a:tr>
              <a:tr h="149763">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sz="1100" b="0" kern="800" dirty="0">
                          <a:solidFill>
                            <a:schemeClr val="tx1"/>
                          </a:solidFill>
                          <a:effectLst/>
                          <a:latin typeface="Calibri" panose="020F0502020204030204" pitchFamily="34" charset="0"/>
                          <a:cs typeface="Calibri" panose="020F0502020204030204" pitchFamily="34" charset="0"/>
                        </a:rPr>
                        <a:t>San Vicente (Bolivia)</a:t>
                      </a:r>
                      <a:r>
                        <a:rPr lang="en-US" sz="1100" b="0" kern="800" baseline="30000" dirty="0">
                          <a:solidFill>
                            <a:schemeClr val="tx1"/>
                          </a:solidFill>
                          <a:effectLst/>
                          <a:latin typeface="Calibri" panose="020F0502020204030204" pitchFamily="34" charset="0"/>
                          <a:cs typeface="Calibri" panose="020F0502020204030204" pitchFamily="34" charset="0"/>
                        </a:rPr>
                        <a:t>(1)</a:t>
                      </a:r>
                      <a:endParaRPr lang="en-CA" sz="1100" b="0"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3.5 – 4.5</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105248"/>
                  </a:ext>
                </a:extLst>
              </a:tr>
              <a:tr h="149763">
                <a:tc>
                  <a:txBody>
                    <a:bodyPr/>
                    <a:lstStyle/>
                    <a:p>
                      <a:pPr marL="144000"/>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Jacobina (Brazil)</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42.0 – 44.0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7211970"/>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El</a:t>
                      </a:r>
                      <a:r>
                        <a:rPr lang="en-US" sz="1100" b="0" kern="800" baseline="0" dirty="0">
                          <a:solidFill>
                            <a:schemeClr val="tx1"/>
                          </a:solidFill>
                          <a:effectLst/>
                          <a:latin typeface="Calibri" panose="020F0502020204030204" pitchFamily="34" charset="0"/>
                          <a:cs typeface="Calibri" panose="020F0502020204030204" pitchFamily="34" charset="0"/>
                        </a:rPr>
                        <a:t> </a:t>
                      </a:r>
                      <a:r>
                        <a:rPr lang="en-US" sz="1100" b="0" kern="800" dirty="0">
                          <a:solidFill>
                            <a:schemeClr val="tx1"/>
                          </a:solidFill>
                          <a:effectLst/>
                          <a:latin typeface="Calibri" panose="020F0502020204030204" pitchFamily="34" charset="0"/>
                          <a:cs typeface="Calibri" panose="020F0502020204030204" pitchFamily="34" charset="0"/>
                        </a:rPr>
                        <a:t>Peñon (Chile)</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25.5 – 26.5</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6972507"/>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Timmins (Canada)</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41.0 – 43.0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9741050"/>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Shahuindo (Peru)</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72.0</a:t>
                      </a:r>
                      <a:r>
                        <a:rPr lang="en-US" sz="11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74.0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866747"/>
                  </a:ext>
                </a:extLst>
              </a:tr>
              <a:tr h="149763">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en-US" sz="1100" b="0" kern="800" dirty="0">
                          <a:solidFill>
                            <a:schemeClr val="tx1"/>
                          </a:solidFill>
                          <a:effectLst/>
                          <a:latin typeface="Calibri" panose="020F0502020204030204" pitchFamily="34" charset="0"/>
                          <a:cs typeface="Calibri" panose="020F0502020204030204" pitchFamily="34" charset="0"/>
                        </a:rPr>
                        <a:t>La Arena (Peru)</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38.0 – 40.0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2942813"/>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Minera Florida (Chile)</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24.0 – 25.0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8571639"/>
                  </a:ext>
                </a:extLst>
              </a:tr>
              <a:tr h="149763">
                <a:tc>
                  <a:txBody>
                    <a:bodyPr/>
                    <a:lstStyle/>
                    <a:p>
                      <a:pPr marL="144000"/>
                      <a:r>
                        <a:rPr lang="en-US" sz="1100" b="0" kern="800" dirty="0">
                          <a:solidFill>
                            <a:schemeClr val="tx1"/>
                          </a:solidFill>
                          <a:effectLst/>
                          <a:latin typeface="Calibri" panose="020F0502020204030204" pitchFamily="34" charset="0"/>
                          <a:cs typeface="Calibri" panose="020F0502020204030204" pitchFamily="34" charset="0"/>
                        </a:rPr>
                        <a:t>Dolores (Mexico)</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7.0 – 8.0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8868787"/>
                  </a:ext>
                </a:extLst>
              </a:tr>
              <a:tr h="149763">
                <a:tc>
                  <a:txBody>
                    <a:bodyPr/>
                    <a:lstStyle/>
                    <a:p>
                      <a:r>
                        <a:rPr lang="en-US" sz="1100" b="1" kern="800" dirty="0">
                          <a:solidFill>
                            <a:schemeClr val="tx1"/>
                          </a:solidFill>
                          <a:effectLst/>
                          <a:latin typeface="Calibri" panose="020F0502020204030204" pitchFamily="34" charset="0"/>
                          <a:cs typeface="Calibri" panose="020F0502020204030204" pitchFamily="34" charset="0"/>
                        </a:rPr>
                        <a:t>Sustaining Capital Sub-total</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305.0</a:t>
                      </a:r>
                      <a:r>
                        <a:rPr lang="en-US" sz="1100" b="1"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320.0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4287285"/>
                  </a:ext>
                </a:extLst>
              </a:tr>
              <a:tr h="149763">
                <a:tc>
                  <a:txBody>
                    <a:bodyPr/>
                    <a:lstStyle/>
                    <a:p>
                      <a:r>
                        <a:rPr lang="en-US" sz="1100" b="1" kern="800" dirty="0">
                          <a:solidFill>
                            <a:schemeClr val="tx1"/>
                          </a:solidFill>
                          <a:effectLst/>
                          <a:latin typeface="Calibri" panose="020F0502020204030204" pitchFamily="34" charset="0"/>
                          <a:cs typeface="Calibri" panose="020F0502020204030204" pitchFamily="34" charset="0"/>
                        </a:rPr>
                        <a:t>Project Capital</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9610014"/>
                  </a:ext>
                </a:extLst>
              </a:tr>
              <a:tr h="149763">
                <a:tc>
                  <a:txBody>
                    <a:bodyPr/>
                    <a:lstStyle/>
                    <a:p>
                      <a:pPr marL="144000">
                        <a:spcBef>
                          <a:spcPts val="0"/>
                        </a:spcBef>
                      </a:pPr>
                      <a:r>
                        <a:rPr lang="en-US" sz="1100" b="0" kern="800" dirty="0">
                          <a:solidFill>
                            <a:schemeClr val="tx1"/>
                          </a:solidFill>
                          <a:effectLst/>
                          <a:latin typeface="Calibri" panose="020F0502020204030204" pitchFamily="34" charset="0"/>
                          <a:cs typeface="Calibri" panose="020F0502020204030204" pitchFamily="34" charset="0"/>
                        </a:rPr>
                        <a:t>La Colorada Projects (Mexico)</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36.0 – 38.0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4573765"/>
                  </a:ext>
                </a:extLst>
              </a:tr>
              <a:tr h="149763">
                <a:tc>
                  <a:txBody>
                    <a:bodyPr/>
                    <a:lstStyle/>
                    <a:p>
                      <a:pPr marL="144000">
                        <a:spcBef>
                          <a:spcPts val="0"/>
                        </a:spcBef>
                      </a:pP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Huaron Projects (Peru)</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22.0 – 25.0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1921676"/>
                  </a:ext>
                </a:extLst>
              </a:tr>
              <a:tr h="149763">
                <a:tc>
                  <a:txBody>
                    <a:bodyPr/>
                    <a:lstStyle/>
                    <a:p>
                      <a:pPr marL="144000">
                        <a:spcBef>
                          <a:spcPts val="0"/>
                        </a:spcBef>
                      </a:pPr>
                      <a:r>
                        <a:rPr lang="en-US" sz="1100" b="0" kern="800" dirty="0">
                          <a:solidFill>
                            <a:schemeClr val="tx1"/>
                          </a:solidFill>
                          <a:effectLst/>
                          <a:latin typeface="Calibri" panose="020F0502020204030204" pitchFamily="34" charset="0"/>
                          <a:cs typeface="Calibri" panose="020F0502020204030204" pitchFamily="34" charset="0"/>
                        </a:rPr>
                        <a:t>Timmins Projects (Canada)</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11.0</a:t>
                      </a:r>
                      <a:r>
                        <a:rPr lang="en-US" sz="1100" b="0" kern="800" baseline="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 13.0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0183748"/>
                  </a:ext>
                </a:extLst>
              </a:tr>
              <a:tr h="149763">
                <a:tc>
                  <a:txBody>
                    <a:bodyPr/>
                    <a:lstStyle/>
                    <a:p>
                      <a:pPr marL="144000">
                        <a:spcBef>
                          <a:spcPts val="0"/>
                        </a:spcBef>
                      </a:pPr>
                      <a:r>
                        <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Jacobina Projects (Brazil)</a:t>
                      </a: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26.0 – 29.0</a:t>
                      </a:r>
                      <a:endParaRPr lang="en-CA" sz="1100" b="0"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944828"/>
                  </a:ext>
                </a:extLst>
              </a:tr>
              <a:tr h="149763">
                <a:tc>
                  <a:txBody>
                    <a:bodyPr/>
                    <a:lstStyle/>
                    <a:p>
                      <a:r>
                        <a:rPr lang="en-US" sz="1100" b="1" kern="800" dirty="0">
                          <a:solidFill>
                            <a:schemeClr val="tx1"/>
                          </a:solidFill>
                          <a:effectLst/>
                          <a:latin typeface="Calibri" panose="020F0502020204030204" pitchFamily="34" charset="0"/>
                          <a:cs typeface="Calibri" panose="020F0502020204030204" pitchFamily="34" charset="0"/>
                        </a:rPr>
                        <a:t>Project Capital Sub-total</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95.0 – 105.0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833948"/>
                  </a:ext>
                </a:extLst>
              </a:tr>
              <a:tr h="149763">
                <a:tc>
                  <a:txBody>
                    <a:bodyPr/>
                    <a:lstStyle/>
                    <a:p>
                      <a:r>
                        <a:rPr lang="en-US" sz="1100" b="1" kern="800" dirty="0">
                          <a:solidFill>
                            <a:schemeClr val="bg1"/>
                          </a:solidFill>
                          <a:effectLst/>
                          <a:latin typeface="Calibri" panose="020F0502020204030204" pitchFamily="34" charset="0"/>
                          <a:cs typeface="Calibri" panose="020F0502020204030204" pitchFamily="34" charset="0"/>
                        </a:rPr>
                        <a:t>Total Capital Expenditures</a:t>
                      </a:r>
                      <a:endParaRPr lang="en-CA" sz="11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400.0 – 425.0</a:t>
                      </a:r>
                      <a:endParaRPr lang="en-CA" sz="1100" b="1" kern="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57331728"/>
                  </a:ext>
                </a:extLst>
              </a:tr>
              <a:tr h="149763">
                <a:tc>
                  <a:txBody>
                    <a:bodyPr/>
                    <a:lstStyle/>
                    <a:p>
                      <a:pPr marL="0" algn="l" defTabSz="914400" rtl="0" eaLnBrk="1" latinLnBrk="0" hangingPunct="1"/>
                      <a:r>
                        <a:rPr lang="en-US" sz="1100" b="1" kern="800" dirty="0">
                          <a:solidFill>
                            <a:schemeClr val="tx1"/>
                          </a:solidFill>
                          <a:effectLst/>
                          <a:latin typeface="Calibri" panose="020F0502020204030204" pitchFamily="34" charset="0"/>
                          <a:cs typeface="Calibri" panose="020F0502020204030204" pitchFamily="34" charset="0"/>
                        </a:rPr>
                        <a:t>Total Reclamation Expenditures</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18.0 – 20.0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59054"/>
                  </a:ext>
                </a:extLst>
              </a:tr>
              <a:tr h="149763">
                <a:tc>
                  <a:txBody>
                    <a:bodyPr/>
                    <a:lstStyle/>
                    <a:p>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General &amp; Administration</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ap="flat" cmpd="sng" algn="ctr">
                      <a:noFill/>
                      <a:prstDash val="solid"/>
                      <a:round/>
                      <a:headEnd type="none" w="med" len="med"/>
                      <a:tailEnd type="none" w="med" len="med"/>
                    </a:lnL>
                    <a:lnR w="12700" cmpd="sng">
                      <a:noFill/>
                    </a:lnR>
                    <a:lnT w="12700" cap="flat" cmpd="sng" algn="ctr">
                      <a:noFill/>
                      <a:prstDash val="sys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75.0 – 80.0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9228798"/>
                  </a:ext>
                </a:extLst>
              </a:tr>
              <a:tr h="149763">
                <a:tc>
                  <a:txBody>
                    <a:bodyPr/>
                    <a:lstStyle/>
                    <a:p>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Care &amp; Maintenance</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98.0 – 109.0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8139827"/>
                  </a:ext>
                </a:extLst>
              </a:tr>
              <a:tr h="149763">
                <a:tc>
                  <a:txBody>
                    <a:bodyPr/>
                    <a:lstStyle/>
                    <a:p>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Exploration Expense</a:t>
                      </a:r>
                      <a:r>
                        <a:rPr lang="en-US" sz="1100" b="1"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a:t>
                      </a:r>
                      <a:endParaRPr lang="en-CA" sz="1100" b="1" kern="800" baseline="300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ap="flat" cmpd="sng" algn="ctr">
                      <a:noFill/>
                      <a:prstDash val="solid"/>
                      <a:round/>
                      <a:headEnd type="none" w="med" len="med"/>
                      <a:tailEnd type="none" w="med" len="med"/>
                    </a:lnL>
                    <a:lnR w="12700" cmpd="sng">
                      <a:noFill/>
                    </a:lnR>
                    <a:lnT w="12700" cap="flat" cmpd="sng" algn="ctr">
                      <a:noFill/>
                      <a:prstDash val="dash"/>
                      <a:round/>
                      <a:headEnd type="none" w="med" len="med"/>
                      <a:tailEnd type="none" w="med" len="med"/>
                    </a:lnT>
                    <a:lnB w="12700" cap="flat" cmpd="sng" algn="ctr">
                      <a:solidFill>
                        <a:srgbClr val="006C9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14.0 – 16.0</a:t>
                      </a:r>
                      <a:endParaRPr lang="en-CA" sz="1100" b="1" kern="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L w="12700" cmpd="sng">
                      <a:noFill/>
                    </a:lnL>
                    <a:lnR w="12700" cap="flat" cmpd="sng" algn="ctr">
                      <a:noFill/>
                      <a:prstDash val="solid"/>
                      <a:round/>
                      <a:headEnd type="none" w="med" len="med"/>
                      <a:tailEnd type="none" w="med" len="med"/>
                    </a:lnR>
                    <a:lnT w="12700" cap="flat" cmpd="sng" algn="ctr">
                      <a:noFill/>
                      <a:prstDash val="dash"/>
                      <a:round/>
                      <a:headEnd type="none" w="med" len="med"/>
                      <a:tailEnd type="none" w="med" len="med"/>
                    </a:lnT>
                    <a:lnB w="12700" cap="flat" cmpd="sng" algn="ctr">
                      <a:solidFill>
                        <a:srgbClr val="006C9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274069"/>
                  </a:ext>
                </a:extLst>
              </a:tr>
            </a:tbl>
          </a:graphicData>
        </a:graphic>
      </p:graphicFrame>
      <p:sp>
        <p:nvSpPr>
          <p:cNvPr id="7" name="New shape">
            <a:extLst>
              <a:ext uri="{FF2B5EF4-FFF2-40B4-BE49-F238E27FC236}">
                <a16:creationId xmlns:a16="http://schemas.microsoft.com/office/drawing/2014/main" id="{8E0212DA-9C16-1A45-A0CF-A06C7C6FE28A}"/>
              </a:ext>
            </a:extLst>
          </p:cNvPr>
          <p:cNvSpPr/>
          <p:nvPr/>
        </p:nvSpPr>
        <p:spPr>
          <a:xfrm>
            <a:off x="821920" y="6204640"/>
            <a:ext cx="8251508" cy="590923"/>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285750" lvl="1" indent="-228600" defTabSz="457200">
              <a:spcBef>
                <a:spcPct val="0"/>
              </a:spcBef>
              <a:spcAft>
                <a:spcPct val="0"/>
              </a:spcAft>
              <a:buFont typeface="+mj-lt"/>
              <a:buAutoNum type="arabicPeriod"/>
            </a:pPr>
            <a:r>
              <a:rPr lang="en-US" sz="750" dirty="0">
                <a:solidFill>
                  <a:schemeClr val="tx1"/>
                </a:solidFill>
                <a:latin typeface="Calibri" panose="020F0502020204030204" pitchFamily="34" charset="0"/>
                <a:cs typeface="Calibri" panose="020F0502020204030204" pitchFamily="34" charset="0"/>
              </a:rPr>
              <a:t>Capital expenditures and reclamation expenditures at San Vicente are shown at a 100% ownership</a:t>
            </a:r>
            <a:r>
              <a:rPr sz="750" dirty="0">
                <a:solidFill>
                  <a:schemeClr val="tx1"/>
                </a:solidFill>
                <a:latin typeface="Calibri" panose="020F0502020204030204" pitchFamily="34" charset="0"/>
                <a:cs typeface="Calibri" panose="020F0502020204030204" pitchFamily="34" charset="0"/>
              </a:rPr>
              <a:t>.</a:t>
            </a:r>
            <a:endParaRPr lang="en-US" sz="750" dirty="0">
              <a:solidFill>
                <a:schemeClr val="tx1"/>
              </a:solidFill>
              <a:latin typeface="Calibri" panose="020F0502020204030204" pitchFamily="34" charset="0"/>
              <a:cs typeface="Calibri" panose="020F0502020204030204" pitchFamily="34" charset="0"/>
            </a:endParaRPr>
          </a:p>
          <a:p>
            <a:pPr marL="285750" lvl="1" indent="-228600" defTabSz="457200">
              <a:spcBef>
                <a:spcPct val="0"/>
              </a:spcBef>
              <a:spcAft>
                <a:spcPct val="0"/>
              </a:spcAft>
              <a:buFont typeface="+mj-lt"/>
              <a:buAutoNum type="arabicPeriod"/>
            </a:pPr>
            <a:r>
              <a:rPr lang="en-US" sz="750" dirty="0">
                <a:solidFill>
                  <a:schemeClr val="tx1"/>
                </a:solidFill>
                <a:latin typeface="Calibri" panose="020F0502020204030204" pitchFamily="34" charset="0"/>
                <a:cs typeface="Calibri" panose="020F0502020204030204" pitchFamily="34" charset="0"/>
              </a:rPr>
              <a:t>Includes regional greenfield exploration expenditures. Expenditures relating to near-mine exploration are included in the sustaining and project capital amounts.</a:t>
            </a:r>
          </a:p>
        </p:txBody>
      </p:sp>
      <p:sp>
        <p:nvSpPr>
          <p:cNvPr id="10" name="Slide Number Placeholder 3">
            <a:extLst>
              <a:ext uri="{FF2B5EF4-FFF2-40B4-BE49-F238E27FC236}">
                <a16:creationId xmlns:a16="http://schemas.microsoft.com/office/drawing/2014/main" id="{08434A8E-F363-6048-AC70-F64F112E4B9C}"/>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25</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8321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956CBE-CCA2-DE4B-8BCD-5B6754E427F4}"/>
              </a:ext>
            </a:extLst>
          </p:cNvPr>
          <p:cNvSpPr>
            <a:spLocks noGrp="1"/>
          </p:cNvSpPr>
          <p:nvPr>
            <p:ph type="title"/>
          </p:nvPr>
        </p:nvSpPr>
        <p:spPr>
          <a:xfrm>
            <a:off x="636737" y="697677"/>
            <a:ext cx="10835167" cy="590931"/>
          </a:xfrm>
        </p:spPr>
        <p:txBody>
          <a:bodyPr/>
          <a:lstStyle/>
          <a:p>
            <a:r>
              <a:rPr lang="en-CA" dirty="0"/>
              <a:t>2023 QUARTERLY OPERATING OUTLOOK</a:t>
            </a:r>
          </a:p>
        </p:txBody>
      </p:sp>
      <p:sp>
        <p:nvSpPr>
          <p:cNvPr id="17" name="Rectangle 1">
            <a:extLst>
              <a:ext uri="{FF2B5EF4-FFF2-40B4-BE49-F238E27FC236}">
                <a16:creationId xmlns:a16="http://schemas.microsoft.com/office/drawing/2014/main" id="{8AFBC1A1-6A40-884A-932C-C11E745AA999}"/>
              </a:ext>
            </a:extLst>
          </p:cNvPr>
          <p:cNvSpPr>
            <a:spLocks noChangeArrowheads="1"/>
          </p:cNvSpPr>
          <p:nvPr/>
        </p:nvSpPr>
        <p:spPr bwMode="auto">
          <a:xfrm>
            <a:off x="826082" y="5505920"/>
            <a:ext cx="10078183" cy="70788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228600" indent="-228600" algn="just">
              <a:buAutoNum type="arabicPeriod"/>
            </a:pPr>
            <a:r>
              <a:rPr lang="en-US" sz="800" dirty="0">
                <a:solidFill>
                  <a:schemeClr val="accent6"/>
                </a:solidFill>
                <a:latin typeface="Calibri" panose="020F0502020204030204" pitchFamily="34" charset="0"/>
                <a:ea typeface="Verdana" panose="020B0604030504040204" pitchFamily="34" charset="0"/>
                <a:cs typeface="Calibri" panose="020F0502020204030204" pitchFamily="34" charset="0"/>
              </a:rPr>
              <a:t>The Q3, Q4 and FY 2023 Guidance are forward-looking; please see the “Cautionary Note Regarding Forward Looking Statements and Information” on slide 2 of </a:t>
            </a:r>
            <a:r>
              <a:rPr lang="en-US" sz="800">
                <a:solidFill>
                  <a:schemeClr val="accent6"/>
                </a:solidFill>
                <a:latin typeface="Calibri" panose="020F0502020204030204" pitchFamily="34" charset="0"/>
                <a:ea typeface="Verdana" panose="020B0604030504040204" pitchFamily="34" charset="0"/>
                <a:cs typeface="Calibri" panose="020F0502020204030204" pitchFamily="34" charset="0"/>
              </a:rPr>
              <a:t>this presentation.</a:t>
            </a:r>
            <a:endParaRPr lang="en-US" sz="800" dirty="0">
              <a:solidFill>
                <a:schemeClr val="accent6"/>
              </a:solidFill>
              <a:latin typeface="Calibri" panose="020F0502020204030204" pitchFamily="34" charset="0"/>
              <a:ea typeface="Verdana" panose="020B0604030504040204" pitchFamily="34" charset="0"/>
              <a:cs typeface="Calibri" panose="020F0502020204030204" pitchFamily="34" charset="0"/>
            </a:endParaRPr>
          </a:p>
          <a:p>
            <a:pPr marL="228600" indent="-228600" algn="just">
              <a:buAutoNum type="arabicPeriod"/>
            </a:pPr>
            <a:r>
              <a:rPr lang="en-US" sz="800" dirty="0">
                <a:solidFill>
                  <a:schemeClr val="accent6"/>
                </a:solidFill>
                <a:latin typeface="Calibri" panose="020F0502020204030204" pitchFamily="34" charset="0"/>
                <a:ea typeface="Verdana" panose="020B0604030504040204" pitchFamily="34" charset="0"/>
                <a:cs typeface="Calibri" panose="020F0502020204030204" pitchFamily="34" charset="0"/>
              </a:rPr>
              <a:t>Cash Costs and AISC are non-GAAP measures. Please refer to the section “Alternative Performance (Non-GAAP) Measures” of the MD&amp;A for the period ended June 30, 2023, for</a:t>
            </a:r>
            <a:r>
              <a:rPr lang="en-CA" sz="800" dirty="0">
                <a:solidFill>
                  <a:schemeClr val="accent6"/>
                </a:solidFill>
                <a:latin typeface="Calibri" panose="020F0502020204030204" pitchFamily="34" charset="0"/>
                <a:ea typeface="Verdana" panose="020B0604030504040204" pitchFamily="34" charset="0"/>
                <a:cs typeface="Calibri" panose="020F0502020204030204" pitchFamily="34" charset="0"/>
              </a:rPr>
              <a:t> further information on this measure. The AISC forecast assumes metal prices of $22.00/oz for silver, $1,850/oz for gold, $3,000/tonne ($1.36/lb) for zinc, $2,100/tonne ($0.95/lb) for lead, and $8,000/tonne ($3.63/lb) for copper; and average annual exchange rates relative to 1 USD of 18.75 for the Mexican peso ("MXN"), 3.75 for the Peruvian sol ("PEN"), 270.00 for the Argentine peso ("ARS"), 7.00 for the Bolivian boliviano ("BOB"), $1.33 for the Canadian dollar ("CAD"), $800.00 for the Chilean peso ("CLP") and $5.00 for the Brazilian real ("BRL"). </a:t>
            </a:r>
            <a:endParaRPr lang="en-US" sz="800" dirty="0">
              <a:solidFill>
                <a:schemeClr val="accent6"/>
              </a:solidFill>
              <a:latin typeface="Calibri" panose="020F0502020204030204" pitchFamily="34" charset="0"/>
              <a:ea typeface="Verdana" panose="020B060403050404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A64C43B7-7A16-C4CB-6431-37268B80B4F0}"/>
              </a:ext>
            </a:extLst>
          </p:cNvPr>
          <p:cNvGraphicFramePr>
            <a:graphicFrameLocks noGrp="1"/>
          </p:cNvGraphicFramePr>
          <p:nvPr>
            <p:custDataLst>
              <p:tags r:id="rId1"/>
            </p:custDataLst>
          </p:nvPr>
        </p:nvGraphicFramePr>
        <p:xfrm>
          <a:off x="765173" y="1718049"/>
          <a:ext cx="10200005" cy="3220153"/>
        </p:xfrm>
        <a:graphic>
          <a:graphicData uri="http://schemas.openxmlformats.org/drawingml/2006/table">
            <a:tbl>
              <a:tblPr/>
              <a:tblGrid>
                <a:gridCol w="2628869">
                  <a:extLst>
                    <a:ext uri="{9D8B030D-6E8A-4147-A177-3AD203B41FA5}">
                      <a16:colId xmlns:a16="http://schemas.microsoft.com/office/drawing/2014/main" val="352436339"/>
                    </a:ext>
                  </a:extLst>
                </a:gridCol>
                <a:gridCol w="1261856">
                  <a:extLst>
                    <a:ext uri="{9D8B030D-6E8A-4147-A177-3AD203B41FA5}">
                      <a16:colId xmlns:a16="http://schemas.microsoft.com/office/drawing/2014/main" val="3252459898"/>
                    </a:ext>
                  </a:extLst>
                </a:gridCol>
                <a:gridCol w="1261856">
                  <a:extLst>
                    <a:ext uri="{9D8B030D-6E8A-4147-A177-3AD203B41FA5}">
                      <a16:colId xmlns:a16="http://schemas.microsoft.com/office/drawing/2014/main" val="1981841011"/>
                    </a:ext>
                  </a:extLst>
                </a:gridCol>
                <a:gridCol w="1261856">
                  <a:extLst>
                    <a:ext uri="{9D8B030D-6E8A-4147-A177-3AD203B41FA5}">
                      <a16:colId xmlns:a16="http://schemas.microsoft.com/office/drawing/2014/main" val="1964601770"/>
                    </a:ext>
                  </a:extLst>
                </a:gridCol>
                <a:gridCol w="1261856">
                  <a:extLst>
                    <a:ext uri="{9D8B030D-6E8A-4147-A177-3AD203B41FA5}">
                      <a16:colId xmlns:a16="http://schemas.microsoft.com/office/drawing/2014/main" val="1380059444"/>
                    </a:ext>
                  </a:extLst>
                </a:gridCol>
                <a:gridCol w="1261856">
                  <a:extLst>
                    <a:ext uri="{9D8B030D-6E8A-4147-A177-3AD203B41FA5}">
                      <a16:colId xmlns:a16="http://schemas.microsoft.com/office/drawing/2014/main" val="2336490811"/>
                    </a:ext>
                  </a:extLst>
                </a:gridCol>
                <a:gridCol w="1261856">
                  <a:extLst>
                    <a:ext uri="{9D8B030D-6E8A-4147-A177-3AD203B41FA5}">
                      <a16:colId xmlns:a16="http://schemas.microsoft.com/office/drawing/2014/main" val="1729655455"/>
                    </a:ext>
                  </a:extLst>
                </a:gridCol>
              </a:tblGrid>
              <a:tr h="458035">
                <a:tc>
                  <a:txBody>
                    <a:bodyPr/>
                    <a:lstStyle/>
                    <a:p>
                      <a:endParaRPr lang="en-CA" dirty="0"/>
                    </a:p>
                  </a:txBody>
                  <a:tcPr>
                    <a:lnL w="12700" cmpd="sng">
                      <a:noFill/>
                      <a:prstDash val="solid"/>
                    </a:lnL>
                    <a:lnR w="12700" cmpd="sng">
                      <a:noFill/>
                      <a:prstDash val="solid"/>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lvl="0" algn="ctr" defTabSz="914400" rtl="0" eaLnBrk="1" latinLnBrk="0" hangingPunct="1">
                        <a:spcBef>
                          <a:spcPts val="200"/>
                        </a:spcBef>
                        <a:spcAft>
                          <a:spcPts val="200"/>
                        </a:spcAft>
                      </a:pPr>
                      <a:r>
                        <a:rPr lang="en-CA" sz="1200" b="1" kern="800" dirty="0">
                          <a:solidFill>
                            <a:srgbClr val="006C9D"/>
                          </a:solidFill>
                          <a:effectLst/>
                          <a:latin typeface="Calibri" panose="020F0502020204030204" pitchFamily="34" charset="0"/>
                          <a:cs typeface="Calibri" panose="020F0502020204030204" pitchFamily="34" charset="0"/>
                        </a:rPr>
                        <a:t>Q1 Actual</a:t>
                      </a:r>
                    </a:p>
                  </a:txBody>
                  <a:tcPr marL="45804" marR="45804" marT="22902" marB="22902" anchor="ctr">
                    <a:lnL w="12700" cmpd="sng">
                      <a:noFill/>
                      <a:prstDash val="solid"/>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CA" sz="1200" b="1" kern="800" dirty="0">
                          <a:solidFill>
                            <a:srgbClr val="006C9D"/>
                          </a:solidFill>
                          <a:effectLst/>
                          <a:latin typeface="Calibri" panose="020F0502020204030204" pitchFamily="34" charset="0"/>
                          <a:cs typeface="Calibri" panose="020F0502020204030204" pitchFamily="34" charset="0"/>
                        </a:rPr>
                        <a:t>Q2 Actual </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1" i="1" kern="800" dirty="0">
                          <a:solidFill>
                            <a:srgbClr val="006C9D"/>
                          </a:solidFill>
                          <a:effectLst/>
                          <a:latin typeface="Calibri" panose="020F0502020204030204" pitchFamily="34" charset="0"/>
                          <a:cs typeface="Calibri" panose="020F0502020204030204" pitchFamily="34" charset="0"/>
                        </a:rPr>
                        <a:t>Q2 Guidance</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1" kern="800" dirty="0">
                          <a:solidFill>
                            <a:srgbClr val="006C9D"/>
                          </a:solidFill>
                          <a:effectLst/>
                          <a:latin typeface="Calibri" panose="020F0502020204030204" pitchFamily="34" charset="0"/>
                          <a:cs typeface="Calibri" panose="020F0502020204030204" pitchFamily="34" charset="0"/>
                        </a:rPr>
                        <a:t>Q3 Guidance</a:t>
                      </a:r>
                      <a:r>
                        <a:rPr lang="en-CA" sz="1200" b="1" kern="800" baseline="30000" dirty="0">
                          <a:solidFill>
                            <a:srgbClr val="006C9D"/>
                          </a:solidFill>
                          <a:effectLst/>
                          <a:latin typeface="Calibri" panose="020F0502020204030204" pitchFamily="34" charset="0"/>
                          <a:cs typeface="Calibri" panose="020F0502020204030204" pitchFamily="34" charset="0"/>
                        </a:rPr>
                        <a:t>(1)</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CA" sz="1200" b="1" kern="800" dirty="0">
                          <a:solidFill>
                            <a:srgbClr val="006C9D"/>
                          </a:solidFill>
                          <a:effectLst/>
                          <a:latin typeface="Calibri" panose="020F0502020204030204" pitchFamily="34" charset="0"/>
                          <a:cs typeface="Calibri" panose="020F0502020204030204" pitchFamily="34" charset="0"/>
                        </a:rPr>
                        <a:t>Q4 Guidance</a:t>
                      </a:r>
                      <a:r>
                        <a:rPr lang="en-CA" sz="1200" b="1" kern="800" baseline="30000" dirty="0">
                          <a:solidFill>
                            <a:srgbClr val="006C9D"/>
                          </a:solidFill>
                          <a:effectLst/>
                          <a:latin typeface="Calibri" panose="020F0502020204030204" pitchFamily="34" charset="0"/>
                          <a:cs typeface="Calibri" panose="020F0502020204030204" pitchFamily="34" charset="0"/>
                        </a:rPr>
                        <a:t>(1)</a:t>
                      </a:r>
                      <a:endParaRPr lang="en-CA" sz="1200" b="1" kern="800" dirty="0">
                        <a:solidFill>
                          <a:srgbClr val="006C9D"/>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CA" sz="1200" b="1" kern="800" dirty="0">
                          <a:solidFill>
                            <a:srgbClr val="006C9D"/>
                          </a:solidFill>
                          <a:effectLst/>
                          <a:latin typeface="Calibri" panose="020F0502020204030204" pitchFamily="34" charset="0"/>
                          <a:cs typeface="Calibri" panose="020F0502020204030204" pitchFamily="34" charset="0"/>
                        </a:rPr>
                        <a:t>FY 2023 Guidance</a:t>
                      </a:r>
                      <a:r>
                        <a:rPr lang="en-CA" sz="1200" b="1" kern="800" baseline="30000" dirty="0">
                          <a:solidFill>
                            <a:srgbClr val="006C9D"/>
                          </a:solidFill>
                          <a:effectLst/>
                          <a:latin typeface="Calibri" panose="020F0502020204030204" pitchFamily="34" charset="0"/>
                          <a:cs typeface="Calibri" panose="020F0502020204030204" pitchFamily="34" charset="0"/>
                        </a:rPr>
                        <a:t>(1)</a:t>
                      </a:r>
                      <a:endParaRPr lang="en-CA" sz="1200" b="1" kern="800" dirty="0">
                        <a:solidFill>
                          <a:srgbClr val="006C9D"/>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w="12700" cap="flat" cmpd="sng" algn="ctr">
                      <a:solidFill>
                        <a:srgbClr val="006C9D"/>
                      </a:solidFill>
                      <a:prstDash val="solid"/>
                      <a:round/>
                      <a:headEnd type="none" w="med" len="med"/>
                      <a:tailEnd type="none" w="med" len="med"/>
                    </a:lnT>
                    <a:lnB w="12700" cap="flat" cmpd="sng" algn="ctr">
                      <a:solidFill>
                        <a:srgbClr val="006C9D"/>
                      </a:solidFill>
                      <a:prstDash val="solid"/>
                      <a:round/>
                      <a:headEnd type="none" w="med" len="med"/>
                      <a:tailEnd type="none" w="med" len="med"/>
                    </a:lnB>
                  </a:tcPr>
                </a:tc>
                <a:extLst>
                  <a:ext uri="{0D108BD9-81ED-4DB2-BD59-A6C34878D82A}">
                    <a16:rowId xmlns:a16="http://schemas.microsoft.com/office/drawing/2014/main" val="1467711436"/>
                  </a:ext>
                </a:extLst>
              </a:tr>
              <a:tr h="431295">
                <a:tc>
                  <a:txBody>
                    <a:bodyPr/>
                    <a:lstStyle/>
                    <a:p>
                      <a:pPr marL="180000" lvl="0" algn="l"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ea typeface="+mn-ea"/>
                          <a:cs typeface="Calibri" panose="020F0502020204030204" pitchFamily="34" charset="0"/>
                        </a:rPr>
                        <a:t>Silver Production (million ounces)</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3.89</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6.02</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5.40 - 6.00</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5.70 - 6.40</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6.00 - 6.70</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21.00 - 23.00</a:t>
                      </a:r>
                    </a:p>
                  </a:txBody>
                  <a:tcPr marL="45804" marR="45804" marT="22902" marB="22902" anchor="ctr">
                    <a:lnL>
                      <a:noFill/>
                    </a:lnL>
                    <a:lnR>
                      <a:noFill/>
                    </a:lnR>
                    <a:lnT w="12700" cap="flat" cmpd="sng" algn="ctr">
                      <a:solidFill>
                        <a:srgbClr val="006C9D"/>
                      </a:solidFill>
                      <a:prstDash val="solid"/>
                      <a:round/>
                      <a:headEnd type="none" w="med" len="med"/>
                      <a:tailEnd type="none" w="med" len="med"/>
                    </a:lnT>
                    <a:lnB>
                      <a:noFill/>
                    </a:lnB>
                  </a:tcPr>
                </a:tc>
                <a:extLst>
                  <a:ext uri="{0D108BD9-81ED-4DB2-BD59-A6C34878D82A}">
                    <a16:rowId xmlns:a16="http://schemas.microsoft.com/office/drawing/2014/main" val="3099331791"/>
                  </a:ext>
                </a:extLst>
              </a:tr>
              <a:tr h="430306">
                <a:tc>
                  <a:txBody>
                    <a:bodyPr/>
                    <a:lstStyle/>
                    <a:p>
                      <a:pPr marL="180000" lvl="0" algn="l"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ea typeface="+mn-ea"/>
                          <a:cs typeface="Calibri" panose="020F0502020204030204" pitchFamily="34" charset="0"/>
                        </a:rPr>
                        <a:t>Gold Production (thousand ounces)</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122.7</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248.2</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225.0 - 255.0</a:t>
                      </a: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248.0 - 283.0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274.0 - 309.0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870.0 - 970.0</a:t>
                      </a:r>
                    </a:p>
                  </a:txBody>
                  <a:tcPr marL="45804" marR="45804" marT="22902" marB="22902" anchor="ctr">
                    <a:lnL>
                      <a:noFill/>
                    </a:lnL>
                    <a:lnR>
                      <a:noFill/>
                    </a:lnR>
                    <a:lnT>
                      <a:noFill/>
                    </a:lnT>
                    <a:lnB>
                      <a:noFill/>
                    </a:lnB>
                  </a:tcPr>
                </a:tc>
                <a:extLst>
                  <a:ext uri="{0D108BD9-81ED-4DB2-BD59-A6C34878D82A}">
                    <a16:rowId xmlns:a16="http://schemas.microsoft.com/office/drawing/2014/main" val="1987414364"/>
                  </a:ext>
                </a:extLst>
              </a:tr>
              <a:tr h="519952">
                <a:tc>
                  <a:txBody>
                    <a:bodyPr/>
                    <a:lstStyle/>
                    <a:p>
                      <a:pPr marL="180000" lvl="0" algn="l"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ea typeface="+mn-ea"/>
                          <a:cs typeface="Calibri" panose="020F0502020204030204" pitchFamily="34" charset="0"/>
                        </a:rPr>
                        <a:t>Silver Segment Cash Costs </a:t>
                      </a:r>
                      <a:r>
                        <a:rPr lang="en-US" sz="1200" b="0" kern="800" baseline="30000" dirty="0">
                          <a:solidFill>
                            <a:schemeClr val="tx1"/>
                          </a:solidFill>
                          <a:effectLst/>
                          <a:latin typeface="Calibri" panose="020F0502020204030204" pitchFamily="34" charset="0"/>
                          <a:ea typeface="+mn-ea"/>
                          <a:cs typeface="Calibri" panose="020F0502020204030204" pitchFamily="34" charset="0"/>
                        </a:rPr>
                        <a:t>(2)</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12.19</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9.29</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11.00 - 13.10</a:t>
                      </a: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8.50 - 10.60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9.20 - 11.30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10.00 - 12.00</a:t>
                      </a:r>
                    </a:p>
                  </a:txBody>
                  <a:tcPr marL="45804" marR="45804" marT="22902" marB="22902" anchor="ctr">
                    <a:lnL>
                      <a:noFill/>
                    </a:lnL>
                    <a:lnR>
                      <a:noFill/>
                    </a:lnR>
                    <a:lnT>
                      <a:noFill/>
                    </a:lnT>
                    <a:lnB>
                      <a:noFill/>
                    </a:lnB>
                  </a:tcPr>
                </a:tc>
                <a:extLst>
                  <a:ext uri="{0D108BD9-81ED-4DB2-BD59-A6C34878D82A}">
                    <a16:rowId xmlns:a16="http://schemas.microsoft.com/office/drawing/2014/main" val="3871533739"/>
                  </a:ext>
                </a:extLst>
              </a:tr>
              <a:tr h="475130">
                <a:tc>
                  <a:txBody>
                    <a:bodyPr/>
                    <a:lstStyle/>
                    <a:p>
                      <a:pPr marL="180000" lvl="0" algn="l"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ea typeface="+mn-ea"/>
                          <a:cs typeface="Calibri" panose="020F0502020204030204" pitchFamily="34" charset="0"/>
                        </a:rPr>
                        <a:t>Silver Segment AISC </a:t>
                      </a:r>
                      <a:r>
                        <a:rPr lang="en-CA" sz="1200" b="0" kern="800" baseline="30000" dirty="0">
                          <a:solidFill>
                            <a:schemeClr val="tx1"/>
                          </a:solidFill>
                          <a:effectLst/>
                          <a:latin typeface="Calibri" panose="020F0502020204030204" pitchFamily="34" charset="0"/>
                          <a:ea typeface="+mn-ea"/>
                          <a:cs typeface="Calibri" panose="020F0502020204030204" pitchFamily="34" charset="0"/>
                        </a:rPr>
                        <a:t>(2)</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14.13</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15.70</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16.10 - 18.20</a:t>
                      </a: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11.70 - 13.80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12.10 - 14.20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14.00 - 16.00</a:t>
                      </a:r>
                    </a:p>
                  </a:txBody>
                  <a:tcPr marL="45804" marR="45804" marT="22902" marB="22902" anchor="ctr">
                    <a:lnL>
                      <a:noFill/>
                    </a:lnL>
                    <a:lnR>
                      <a:noFill/>
                    </a:lnR>
                    <a:lnT>
                      <a:noFill/>
                    </a:lnT>
                    <a:lnB>
                      <a:noFill/>
                    </a:lnB>
                  </a:tcPr>
                </a:tc>
                <a:extLst>
                  <a:ext uri="{0D108BD9-81ED-4DB2-BD59-A6C34878D82A}">
                    <a16:rowId xmlns:a16="http://schemas.microsoft.com/office/drawing/2014/main" val="3675663802"/>
                  </a:ext>
                </a:extLst>
              </a:tr>
              <a:tr h="528918">
                <a:tc>
                  <a:txBody>
                    <a:bodyPr/>
                    <a:lstStyle/>
                    <a:p>
                      <a:pPr marL="180000" lvl="0" algn="l"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ea typeface="+mn-ea"/>
                          <a:cs typeface="Calibri" panose="020F0502020204030204" pitchFamily="34" charset="0"/>
                        </a:rPr>
                        <a:t>Gold Segment Cash Costs </a:t>
                      </a:r>
                      <a:r>
                        <a:rPr lang="en-US" sz="1200" b="0" kern="800" baseline="30000" dirty="0">
                          <a:solidFill>
                            <a:schemeClr val="tx1"/>
                          </a:solidFill>
                          <a:effectLst/>
                          <a:latin typeface="Calibri" panose="020F0502020204030204" pitchFamily="34" charset="0"/>
                          <a:ea typeface="+mn-ea"/>
                          <a:cs typeface="Calibri" panose="020F0502020204030204" pitchFamily="34" charset="0"/>
                        </a:rPr>
                        <a:t>(2)</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1,120</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1,045</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1,070 - 1,200</a:t>
                      </a:r>
                    </a:p>
                  </a:txBody>
                  <a:tcPr marL="45804" marR="45804" marT="22902" marB="22902" anchor="ctr">
                    <a:lnL>
                      <a:noFill/>
                    </a:lnL>
                    <a:lnR>
                      <a:noFill/>
                    </a:lnR>
                    <a:lnT>
                      <a:noFill/>
                    </a:lnT>
                    <a:lnB>
                      <a:noFill/>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975 - 1,110</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860 - 975</a:t>
                      </a:r>
                    </a:p>
                  </a:txBody>
                  <a:tcPr marL="45804" marR="45804" marT="22902" marB="22902" anchor="ctr">
                    <a:lnL>
                      <a:noFill/>
                    </a:lnL>
                    <a:lnR>
                      <a:noFill/>
                    </a:lnR>
                    <a:lnT>
                      <a:noFill/>
                    </a:lnT>
                    <a:lnB>
                      <a:noFill/>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975 - 1,100</a:t>
                      </a:r>
                    </a:p>
                  </a:txBody>
                  <a:tcPr marL="45804" marR="45804" marT="22902" marB="22902" anchor="ctr">
                    <a:lnL>
                      <a:noFill/>
                    </a:lnL>
                    <a:lnR>
                      <a:noFill/>
                    </a:lnR>
                    <a:lnT>
                      <a:noFill/>
                    </a:lnT>
                    <a:lnB>
                      <a:noFill/>
                    </a:lnB>
                  </a:tcPr>
                </a:tc>
                <a:extLst>
                  <a:ext uri="{0D108BD9-81ED-4DB2-BD59-A6C34878D82A}">
                    <a16:rowId xmlns:a16="http://schemas.microsoft.com/office/drawing/2014/main" val="445455512"/>
                  </a:ext>
                </a:extLst>
              </a:tr>
              <a:tr h="376517">
                <a:tc>
                  <a:txBody>
                    <a:bodyPr/>
                    <a:lstStyle/>
                    <a:p>
                      <a:pPr marL="180000" lvl="0" algn="l"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ea typeface="+mn-ea"/>
                          <a:cs typeface="Calibri" panose="020F0502020204030204" pitchFamily="34" charset="0"/>
                        </a:rPr>
                        <a:t>Gold Segment AISC </a:t>
                      </a:r>
                      <a:r>
                        <a:rPr lang="en-CA" sz="1200" b="0" kern="800" baseline="30000" dirty="0">
                          <a:solidFill>
                            <a:schemeClr val="tx1"/>
                          </a:solidFill>
                          <a:effectLst/>
                          <a:latin typeface="Calibri" panose="020F0502020204030204" pitchFamily="34" charset="0"/>
                          <a:ea typeface="+mn-ea"/>
                          <a:cs typeface="Calibri" panose="020F0502020204030204" pitchFamily="34" charset="0"/>
                        </a:rPr>
                        <a:t>(2)</a:t>
                      </a: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1,196</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US" sz="1200" b="0" kern="800" dirty="0">
                          <a:solidFill>
                            <a:schemeClr val="tx1"/>
                          </a:solidFill>
                          <a:effectLst/>
                          <a:latin typeface="Calibri" panose="020F0502020204030204" pitchFamily="34" charset="0"/>
                          <a:cs typeface="Calibri" panose="020F0502020204030204" pitchFamily="34" charset="0"/>
                        </a:rPr>
                        <a:t>1,342</a:t>
                      </a:r>
                      <a:endParaRPr lang="en-CA" sz="1200" b="0" kern="800" dirty="0">
                        <a:solidFill>
                          <a:schemeClr val="tx1"/>
                        </a:solidFill>
                        <a:effectLst/>
                        <a:latin typeface="Calibri" panose="020F0502020204030204" pitchFamily="34" charset="0"/>
                        <a:cs typeface="Calibri" panose="020F0502020204030204" pitchFamily="34" charset="0"/>
                      </a:endParaRP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i="1" kern="800" dirty="0">
                          <a:solidFill>
                            <a:schemeClr val="tx1"/>
                          </a:solidFill>
                          <a:effectLst/>
                          <a:latin typeface="Calibri" panose="020F0502020204030204" pitchFamily="34" charset="0"/>
                          <a:cs typeface="Calibri" panose="020F0502020204030204" pitchFamily="34" charset="0"/>
                        </a:rPr>
                        <a:t>1,430 - 1,580</a:t>
                      </a: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solidFill>
                      <a:schemeClr val="accent2">
                        <a:lumMod val="10000"/>
                        <a:lumOff val="90000"/>
                      </a:schemeClr>
                    </a:solidFill>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1,290 - 1,440</a:t>
                      </a: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CA" sz="1200" b="0" kern="800" dirty="0">
                          <a:solidFill>
                            <a:schemeClr val="tx1"/>
                          </a:solidFill>
                          <a:effectLst/>
                          <a:latin typeface="Calibri" panose="020F0502020204030204" pitchFamily="34" charset="0"/>
                          <a:cs typeface="Calibri" panose="020F0502020204030204" pitchFamily="34" charset="0"/>
                        </a:rPr>
                        <a:t>1,070 - 1,200</a:t>
                      </a: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tcPr>
                </a:tc>
                <a:tc>
                  <a:txBody>
                    <a:bodyPr/>
                    <a:lstStyle/>
                    <a:p>
                      <a:pPr marL="180000" lvl="0" algn="ctr" defTabSz="914400" rtl="0" eaLnBrk="1" latinLnBrk="0" hangingPunct="1">
                        <a:spcBef>
                          <a:spcPts val="200"/>
                        </a:spcBef>
                        <a:spcAft>
                          <a:spcPts val="200"/>
                        </a:spcAft>
                      </a:pPr>
                      <a:r>
                        <a:rPr lang="en-CA" sz="1200" b="1" kern="800" dirty="0">
                          <a:solidFill>
                            <a:schemeClr val="tx1"/>
                          </a:solidFill>
                          <a:effectLst/>
                          <a:latin typeface="Calibri" panose="020F0502020204030204" pitchFamily="34" charset="0"/>
                          <a:cs typeface="Calibri" panose="020F0502020204030204" pitchFamily="34" charset="0"/>
                        </a:rPr>
                        <a:t>1,275 - 1,425</a:t>
                      </a:r>
                    </a:p>
                  </a:txBody>
                  <a:tcPr marL="45804" marR="45804" marT="22902" marB="22902" anchor="ctr">
                    <a:lnL>
                      <a:noFill/>
                    </a:lnL>
                    <a:lnR>
                      <a:noFill/>
                    </a:lnR>
                    <a:lnT>
                      <a:noFill/>
                    </a:lnT>
                    <a:lnB w="12700" cap="flat" cmpd="sng" algn="ctr">
                      <a:solidFill>
                        <a:srgbClr val="006C9D"/>
                      </a:solidFill>
                      <a:prstDash val="solid"/>
                      <a:round/>
                      <a:headEnd type="none" w="med" len="med"/>
                      <a:tailEnd type="none" w="med" len="med"/>
                    </a:lnB>
                  </a:tcPr>
                </a:tc>
                <a:extLst>
                  <a:ext uri="{0D108BD9-81ED-4DB2-BD59-A6C34878D82A}">
                    <a16:rowId xmlns:a16="http://schemas.microsoft.com/office/drawing/2014/main" val="1481911061"/>
                  </a:ext>
                </a:extLst>
              </a:tr>
            </a:tbl>
          </a:graphicData>
        </a:graphic>
      </p:graphicFrame>
      <p:sp>
        <p:nvSpPr>
          <p:cNvPr id="2" name="Rectangle 1">
            <a:extLst>
              <a:ext uri="{FF2B5EF4-FFF2-40B4-BE49-F238E27FC236}">
                <a16:creationId xmlns:a16="http://schemas.microsoft.com/office/drawing/2014/main" id="{361A4674-4FF9-43E6-DAC2-7B3B9AE67F44}"/>
              </a:ext>
            </a:extLst>
          </p:cNvPr>
          <p:cNvSpPr/>
          <p:nvPr/>
        </p:nvSpPr>
        <p:spPr>
          <a:xfrm>
            <a:off x="9706426" y="1650765"/>
            <a:ext cx="1252487" cy="3327539"/>
          </a:xfrm>
          <a:prstGeom prst="rect">
            <a:avLst/>
          </a:prstGeom>
          <a:noFill/>
          <a:ln w="15875">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Slide Number Placeholder 3">
            <a:extLst>
              <a:ext uri="{FF2B5EF4-FFF2-40B4-BE49-F238E27FC236}">
                <a16:creationId xmlns:a16="http://schemas.microsoft.com/office/drawing/2014/main" id="{62082B33-25FA-CC40-B784-C0179457DFCC}"/>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latin typeface="Calibri" panose="020F0502020204030204" pitchFamily="34" charset="0"/>
                <a:cs typeface="Calibri" panose="020F0502020204030204" pitchFamily="34" charset="0"/>
              </a:rPr>
              <a:pPr algn="r"/>
              <a:t>26</a:t>
            </a:fld>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36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78A7-60B0-A24E-AC16-A2C03ED0D357}"/>
              </a:ext>
            </a:extLst>
          </p:cNvPr>
          <p:cNvSpPr>
            <a:spLocks noGrp="1"/>
          </p:cNvSpPr>
          <p:nvPr>
            <p:ph type="title"/>
          </p:nvPr>
        </p:nvSpPr>
        <p:spPr/>
        <p:txBody>
          <a:bodyPr/>
          <a:lstStyle/>
          <a:p>
            <a:r>
              <a:rPr lang="en-CA" dirty="0"/>
              <a:t>SUSTAINABILITY GOVERNANCE AND MANAGEMENT</a:t>
            </a:r>
          </a:p>
        </p:txBody>
      </p:sp>
      <p:sp>
        <p:nvSpPr>
          <p:cNvPr id="4" name="Slide Number Placeholder 3">
            <a:extLst>
              <a:ext uri="{FF2B5EF4-FFF2-40B4-BE49-F238E27FC236}">
                <a16:creationId xmlns:a16="http://schemas.microsoft.com/office/drawing/2014/main" id="{BD72C5D4-DB72-AA44-815C-21D48EA5DEAC}"/>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27</a:t>
            </a:fld>
            <a:endParaRPr lang="en-US" dirty="0"/>
          </a:p>
        </p:txBody>
      </p:sp>
      <p:sp>
        <p:nvSpPr>
          <p:cNvPr id="7" name="TextBox 6">
            <a:extLst>
              <a:ext uri="{FF2B5EF4-FFF2-40B4-BE49-F238E27FC236}">
                <a16:creationId xmlns:a16="http://schemas.microsoft.com/office/drawing/2014/main" id="{3D545139-D726-BE42-A58F-F43FF74EFCA6}"/>
              </a:ext>
            </a:extLst>
          </p:cNvPr>
          <p:cNvSpPr txBox="1"/>
          <p:nvPr/>
        </p:nvSpPr>
        <p:spPr>
          <a:xfrm>
            <a:off x="838199" y="1288608"/>
            <a:ext cx="5257801" cy="307777"/>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sz="1200" dirty="0">
                <a:solidFill>
                  <a:schemeClr val="accent5"/>
                </a:solidFill>
              </a:rPr>
              <a:t>//</a:t>
            </a:r>
            <a:r>
              <a:rPr lang="en-US" sz="1200" dirty="0"/>
              <a:t>  </a:t>
            </a:r>
            <a:r>
              <a:rPr lang="en-US" sz="1400" dirty="0"/>
              <a:t>Structure and Accountability</a:t>
            </a:r>
          </a:p>
        </p:txBody>
      </p:sp>
      <p:graphicFrame>
        <p:nvGraphicFramePr>
          <p:cNvPr id="6" name="Table 5">
            <a:extLst>
              <a:ext uri="{FF2B5EF4-FFF2-40B4-BE49-F238E27FC236}">
                <a16:creationId xmlns:a16="http://schemas.microsoft.com/office/drawing/2014/main" id="{3F5EE961-523B-4858-BC4D-1909FBC46FEF}"/>
              </a:ext>
            </a:extLst>
          </p:cNvPr>
          <p:cNvGraphicFramePr>
            <a:graphicFrameLocks noGrp="1"/>
          </p:cNvGraphicFramePr>
          <p:nvPr>
            <p:extLst>
              <p:ext uri="{D42A27DB-BD31-4B8C-83A1-F6EECF244321}">
                <p14:modId xmlns:p14="http://schemas.microsoft.com/office/powerpoint/2010/main" val="3974860879"/>
              </p:ext>
            </p:extLst>
          </p:nvPr>
        </p:nvGraphicFramePr>
        <p:xfrm>
          <a:off x="838198" y="1690616"/>
          <a:ext cx="5766445" cy="1842022"/>
        </p:xfrm>
        <a:graphic>
          <a:graphicData uri="http://schemas.openxmlformats.org/drawingml/2006/table">
            <a:tbl>
              <a:tblPr firstRow="1" bandRow="1">
                <a:tableStyleId>{0660B408-B3CF-4A94-85FC-2B1E0A45F4A2}</a:tableStyleId>
              </a:tblPr>
              <a:tblGrid>
                <a:gridCol w="5766445">
                  <a:extLst>
                    <a:ext uri="{9D8B030D-6E8A-4147-A177-3AD203B41FA5}">
                      <a16:colId xmlns:a16="http://schemas.microsoft.com/office/drawing/2014/main" val="1311141682"/>
                    </a:ext>
                  </a:extLst>
                </a:gridCol>
              </a:tblGrid>
              <a:tr h="263955">
                <a:tc>
                  <a:txBody>
                    <a:bodyPr/>
                    <a:lstStyle/>
                    <a:p>
                      <a:pPr marL="0" algn="l" defTabSz="914400" rtl="0" eaLnBrk="1" latinLnBrk="0" hangingPunct="1"/>
                      <a:r>
                        <a:rPr lang="en-US" sz="1200" b="0" kern="1200" dirty="0">
                          <a:solidFill>
                            <a:srgbClr val="000000"/>
                          </a:solidFill>
                          <a:latin typeface="OSWALD " panose="02000506000000020004" pitchFamily="2" charset="0"/>
                          <a:ea typeface="+mn-ea"/>
                          <a:cs typeface="Calibri" panose="020F0502020204030204" pitchFamily="34" charset="0"/>
                        </a:rPr>
                        <a:t>BOARD OF DIRECTORS</a:t>
                      </a:r>
                      <a:endParaRPr lang="en-CA" sz="1200" b="0" kern="1200" dirty="0">
                        <a:solidFill>
                          <a:srgbClr val="000000"/>
                        </a:solidFill>
                        <a:latin typeface="OSWALD " panose="02000506000000020004" pitchFamily="2" charset="0"/>
                        <a:ea typeface="+mn-ea"/>
                        <a:cs typeface="Calibri" panose="020F0502020204030204" pitchFamily="34" charset="0"/>
                      </a:endParaRPr>
                    </a:p>
                  </a:txBody>
                  <a:tcPr marL="163440" marT="64008"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84884"/>
                  </a:ext>
                </a:extLst>
              </a:tr>
              <a:tr h="1567702">
                <a:tc>
                  <a:txBody>
                    <a:bodyPr/>
                    <a:lstStyle/>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The Communities and Sustainable Development (CSD) Committee reviews the Company’s sustainability and ESG performance.</a:t>
                      </a:r>
                    </a:p>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The Health, Safety, and Environment (HSE) Committee provides policy direction and oversight of the performance on safety and technical matters relating to the environment.</a:t>
                      </a:r>
                    </a:p>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The Nominating and Governance Committee reviews and provides direction on the Company’s governance practices.</a:t>
                      </a:r>
                    </a:p>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The Human Resources and Compensation Committee assists the Board in fulfilling its responsibilities relating to human resources and compensation issues.</a:t>
                      </a:r>
                    </a:p>
                  </a:txBody>
                  <a:tcPr marL="16344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342519"/>
                  </a:ext>
                </a:extLst>
              </a:tr>
            </a:tbl>
          </a:graphicData>
        </a:graphic>
      </p:graphicFrame>
      <p:graphicFrame>
        <p:nvGraphicFramePr>
          <p:cNvPr id="43" name="Table 42">
            <a:extLst>
              <a:ext uri="{FF2B5EF4-FFF2-40B4-BE49-F238E27FC236}">
                <a16:creationId xmlns:a16="http://schemas.microsoft.com/office/drawing/2014/main" id="{5E89C663-E9C3-4961-9E1A-8DFE4FDC5B84}"/>
              </a:ext>
            </a:extLst>
          </p:cNvPr>
          <p:cNvGraphicFramePr>
            <a:graphicFrameLocks noGrp="1"/>
          </p:cNvGraphicFramePr>
          <p:nvPr>
            <p:extLst>
              <p:ext uri="{D42A27DB-BD31-4B8C-83A1-F6EECF244321}">
                <p14:modId xmlns:p14="http://schemas.microsoft.com/office/powerpoint/2010/main" val="2012794551"/>
              </p:ext>
            </p:extLst>
          </p:nvPr>
        </p:nvGraphicFramePr>
        <p:xfrm>
          <a:off x="838198" y="3570549"/>
          <a:ext cx="5766445" cy="1365822"/>
        </p:xfrm>
        <a:graphic>
          <a:graphicData uri="http://schemas.openxmlformats.org/drawingml/2006/table">
            <a:tbl>
              <a:tblPr firstRow="1" bandRow="1">
                <a:tableStyleId>{0660B408-B3CF-4A94-85FC-2B1E0A45F4A2}</a:tableStyleId>
              </a:tblPr>
              <a:tblGrid>
                <a:gridCol w="5766445">
                  <a:extLst>
                    <a:ext uri="{9D8B030D-6E8A-4147-A177-3AD203B41FA5}">
                      <a16:colId xmlns:a16="http://schemas.microsoft.com/office/drawing/2014/main" val="1311141682"/>
                    </a:ext>
                  </a:extLst>
                </a:gridCol>
              </a:tblGrid>
              <a:tr h="322711">
                <a:tc>
                  <a:txBody>
                    <a:bodyPr/>
                    <a:lstStyle/>
                    <a:p>
                      <a:pPr marL="0" algn="l" defTabSz="914400" rtl="0" eaLnBrk="1" latinLnBrk="0" hangingPunct="1"/>
                      <a:r>
                        <a:rPr lang="en-US" sz="1200" b="0" kern="1200" dirty="0">
                          <a:solidFill>
                            <a:srgbClr val="000000"/>
                          </a:solidFill>
                          <a:latin typeface="OSWALD " panose="02000506000000020004" pitchFamily="2" charset="0"/>
                          <a:ea typeface="+mn-ea"/>
                          <a:cs typeface="Calibri" panose="020F0502020204030204" pitchFamily="34" charset="0"/>
                        </a:rPr>
                        <a:t>CORPORATE MANAGEMENT TEAM</a:t>
                      </a:r>
                      <a:endParaRPr lang="en-CA" sz="1200" b="0" kern="1200" dirty="0">
                        <a:solidFill>
                          <a:srgbClr val="000000"/>
                        </a:solidFill>
                        <a:latin typeface="OSWALD " panose="02000506000000020004" pitchFamily="2" charset="0"/>
                        <a:ea typeface="+mn-ea"/>
                        <a:cs typeface="Calibri" panose="020F0502020204030204" pitchFamily="34" charset="0"/>
                      </a:endParaRPr>
                    </a:p>
                  </a:txBody>
                  <a:tcPr marL="163440" marT="64008"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84884"/>
                  </a:ext>
                </a:extLst>
              </a:tr>
              <a:tr h="1043111">
                <a:tc>
                  <a:txBody>
                    <a:bodyPr/>
                    <a:lstStyle/>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Our CEO and senior leadership direct and oversee strategy, programs, initiatives, and performance related to communities, health and safety, environment and human resources. They also monitor sustainability indicator performance on a monthly basis. </a:t>
                      </a:r>
                    </a:p>
                    <a:p>
                      <a:pPr marL="171450" indent="-171450" algn="l" defTabSz="914400" rtl="0" eaLnBrk="1" latinLnBrk="0" hangingPunct="1">
                        <a:spcAft>
                          <a:spcPts val="300"/>
                        </a:spcAft>
                        <a:buClr>
                          <a:schemeClr val="accent1"/>
                        </a:buClr>
                        <a:buFont typeface="Arial" panose="020B0604020202020204" pitchFamily="34" charset="0"/>
                        <a:buChar char="•"/>
                      </a:pPr>
                      <a:r>
                        <a:rPr lang="en-US" sz="1050" b="0" kern="1200" dirty="0">
                          <a:solidFill>
                            <a:schemeClr val="tx2">
                              <a:lumMod val="50000"/>
                            </a:schemeClr>
                          </a:solidFill>
                          <a:latin typeface="Calibri" panose="020F0502020204030204" pitchFamily="34" charset="0"/>
                          <a:ea typeface="+mn-ea"/>
                          <a:cs typeface="Calibri" panose="020F0502020204030204" pitchFamily="34" charset="0"/>
                        </a:rPr>
                        <a:t>The ESG Management Committee supports the Company in fulfilling its ESG management responsibilities and enhancing its ESG performance.</a:t>
                      </a:r>
                    </a:p>
                  </a:txBody>
                  <a:tcPr marL="16344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342519"/>
                  </a:ext>
                </a:extLst>
              </a:tr>
            </a:tbl>
          </a:graphicData>
        </a:graphic>
      </p:graphicFrame>
      <p:graphicFrame>
        <p:nvGraphicFramePr>
          <p:cNvPr id="44" name="Table 43">
            <a:extLst>
              <a:ext uri="{FF2B5EF4-FFF2-40B4-BE49-F238E27FC236}">
                <a16:creationId xmlns:a16="http://schemas.microsoft.com/office/drawing/2014/main" id="{51842487-38C3-4B13-91BC-02E74BA4234B}"/>
              </a:ext>
            </a:extLst>
          </p:cNvPr>
          <p:cNvGraphicFramePr>
            <a:graphicFrameLocks noGrp="1"/>
          </p:cNvGraphicFramePr>
          <p:nvPr>
            <p:extLst>
              <p:ext uri="{D42A27DB-BD31-4B8C-83A1-F6EECF244321}">
                <p14:modId xmlns:p14="http://schemas.microsoft.com/office/powerpoint/2010/main" val="1906434426"/>
              </p:ext>
            </p:extLst>
          </p:nvPr>
        </p:nvGraphicFramePr>
        <p:xfrm>
          <a:off x="838198" y="4972562"/>
          <a:ext cx="5766445" cy="630040"/>
        </p:xfrm>
        <a:graphic>
          <a:graphicData uri="http://schemas.openxmlformats.org/drawingml/2006/table">
            <a:tbl>
              <a:tblPr firstRow="1" bandRow="1">
                <a:tableStyleId>{0660B408-B3CF-4A94-85FC-2B1E0A45F4A2}</a:tableStyleId>
              </a:tblPr>
              <a:tblGrid>
                <a:gridCol w="5766445">
                  <a:extLst>
                    <a:ext uri="{9D8B030D-6E8A-4147-A177-3AD203B41FA5}">
                      <a16:colId xmlns:a16="http://schemas.microsoft.com/office/drawing/2014/main" val="1311141682"/>
                    </a:ext>
                  </a:extLst>
                </a:gridCol>
              </a:tblGrid>
              <a:tr h="313201">
                <a:tc>
                  <a:txBody>
                    <a:bodyPr/>
                    <a:lstStyle/>
                    <a:p>
                      <a:pPr marL="0" algn="l" defTabSz="914400" rtl="0" eaLnBrk="1" latinLnBrk="0" hangingPunct="1"/>
                      <a:r>
                        <a:rPr lang="en-US" sz="1200" b="0" kern="1200" dirty="0">
                          <a:solidFill>
                            <a:srgbClr val="000000"/>
                          </a:solidFill>
                          <a:latin typeface="OSWALD " panose="02000506000000020004" pitchFamily="2" charset="0"/>
                          <a:ea typeface="+mn-ea"/>
                          <a:cs typeface="Calibri" panose="020F0502020204030204" pitchFamily="34" charset="0"/>
                        </a:rPr>
                        <a:t>COUNTRY MANAGERS</a:t>
                      </a:r>
                      <a:endParaRPr lang="en-CA" sz="1200" b="0" kern="1200" dirty="0">
                        <a:solidFill>
                          <a:srgbClr val="000000"/>
                        </a:solidFill>
                        <a:latin typeface="OSWALD " panose="02000506000000020004" pitchFamily="2" charset="0"/>
                        <a:ea typeface="+mn-ea"/>
                        <a:cs typeface="Calibri" panose="020F0502020204030204" pitchFamily="34" charset="0"/>
                      </a:endParaRPr>
                    </a:p>
                  </a:txBody>
                  <a:tcPr marL="163440" marT="64008"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84884"/>
                  </a:ext>
                </a:extLst>
              </a:tr>
              <a:tr h="316839">
                <a:tc>
                  <a:txBody>
                    <a:bodyPr/>
                    <a:lstStyle/>
                    <a:p>
                      <a:pPr marL="171450" indent="-171450">
                        <a:buClr>
                          <a:schemeClr val="accent1"/>
                        </a:buClr>
                        <a:buFont typeface="Arial" panose="020B0604020202020204" pitchFamily="34" charset="0"/>
                        <a:buChar char="•"/>
                      </a:pPr>
                      <a:r>
                        <a:rPr lang="en-US" sz="1100" b="0" kern="1200" dirty="0">
                          <a:solidFill>
                            <a:schemeClr val="tx2">
                              <a:lumMod val="50000"/>
                            </a:schemeClr>
                          </a:solidFill>
                          <a:latin typeface="Calibri" panose="020F0502020204030204" pitchFamily="34" charset="0"/>
                          <a:ea typeface="+mn-ea"/>
                          <a:cs typeface="Calibri" panose="020F0502020204030204" pitchFamily="34" charset="0"/>
                        </a:rPr>
                        <a:t>Oversee and manage sustainability in each of the countries where we operate.</a:t>
                      </a:r>
                    </a:p>
                  </a:txBody>
                  <a:tcPr marL="16344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342519"/>
                  </a:ext>
                </a:extLst>
              </a:tr>
            </a:tbl>
          </a:graphicData>
        </a:graphic>
      </p:graphicFrame>
      <p:graphicFrame>
        <p:nvGraphicFramePr>
          <p:cNvPr id="45" name="Table 44">
            <a:extLst>
              <a:ext uri="{FF2B5EF4-FFF2-40B4-BE49-F238E27FC236}">
                <a16:creationId xmlns:a16="http://schemas.microsoft.com/office/drawing/2014/main" id="{55B1A371-664D-43BC-AE5A-E5A18726A886}"/>
              </a:ext>
            </a:extLst>
          </p:cNvPr>
          <p:cNvGraphicFramePr>
            <a:graphicFrameLocks noGrp="1"/>
          </p:cNvGraphicFramePr>
          <p:nvPr>
            <p:extLst>
              <p:ext uri="{D42A27DB-BD31-4B8C-83A1-F6EECF244321}">
                <p14:modId xmlns:p14="http://schemas.microsoft.com/office/powerpoint/2010/main" val="2198249664"/>
              </p:ext>
            </p:extLst>
          </p:nvPr>
        </p:nvGraphicFramePr>
        <p:xfrm>
          <a:off x="838198" y="5651884"/>
          <a:ext cx="5766445" cy="731520"/>
        </p:xfrm>
        <a:graphic>
          <a:graphicData uri="http://schemas.openxmlformats.org/drawingml/2006/table">
            <a:tbl>
              <a:tblPr firstRow="1" bandRow="1">
                <a:tableStyleId>{0660B408-B3CF-4A94-85FC-2B1E0A45F4A2}</a:tableStyleId>
              </a:tblPr>
              <a:tblGrid>
                <a:gridCol w="5766445">
                  <a:extLst>
                    <a:ext uri="{9D8B030D-6E8A-4147-A177-3AD203B41FA5}">
                      <a16:colId xmlns:a16="http://schemas.microsoft.com/office/drawing/2014/main" val="1311141682"/>
                    </a:ext>
                  </a:extLst>
                </a:gridCol>
              </a:tblGrid>
              <a:tr h="320040">
                <a:tc>
                  <a:txBody>
                    <a:bodyPr/>
                    <a:lstStyle/>
                    <a:p>
                      <a:pPr marL="0" algn="l" defTabSz="914400" rtl="0" eaLnBrk="1" latinLnBrk="0" hangingPunct="1"/>
                      <a:r>
                        <a:rPr lang="en-US" sz="1200" b="0" kern="1200" dirty="0">
                          <a:solidFill>
                            <a:srgbClr val="000000"/>
                          </a:solidFill>
                          <a:latin typeface="OSWALD " panose="02000506000000020004" pitchFamily="2" charset="0"/>
                          <a:ea typeface="+mn-ea"/>
                          <a:cs typeface="Calibri" panose="020F0502020204030204" pitchFamily="34" charset="0"/>
                        </a:rPr>
                        <a:t>MINE MANAGERS</a:t>
                      </a:r>
                      <a:endParaRPr lang="en-CA" sz="1200" b="0" kern="1200" dirty="0">
                        <a:solidFill>
                          <a:srgbClr val="000000"/>
                        </a:solidFill>
                        <a:latin typeface="OSWALD " panose="02000506000000020004" pitchFamily="2" charset="0"/>
                        <a:ea typeface="+mn-ea"/>
                        <a:cs typeface="Calibri" panose="020F0502020204030204" pitchFamily="34" charset="0"/>
                      </a:endParaRPr>
                    </a:p>
                  </a:txBody>
                  <a:tcPr marL="163440" marT="64008"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384884"/>
                  </a:ext>
                </a:extLst>
              </a:tr>
              <a:tr h="365760">
                <a:tc>
                  <a:txBody>
                    <a:bodyPr/>
                    <a:lstStyle/>
                    <a:p>
                      <a:pPr marL="171450" indent="-171450">
                        <a:buClr>
                          <a:schemeClr val="accent1"/>
                        </a:buClr>
                        <a:buFont typeface="Arial" panose="020B0604020202020204" pitchFamily="34" charset="0"/>
                        <a:buChar char="•"/>
                      </a:pPr>
                      <a:r>
                        <a:rPr lang="en-US" sz="1050" b="0" dirty="0">
                          <a:solidFill>
                            <a:schemeClr val="tx2">
                              <a:lumMod val="50000"/>
                            </a:schemeClr>
                          </a:solidFill>
                          <a:latin typeface="Calibri" panose="020F0502020204030204" pitchFamily="34" charset="0"/>
                          <a:cs typeface="Calibri" panose="020F0502020204030204" pitchFamily="34" charset="0"/>
                        </a:rPr>
                        <a:t>Implement sustainability programs and initiatives and supervise teams responsible for community relations, environment, safety, and human resources.</a:t>
                      </a:r>
                    </a:p>
                  </a:txBody>
                  <a:tcPr marL="163440" anchor="ctr">
                    <a:lnL w="12700" cap="flat" cmpd="sng" algn="ctr">
                      <a:no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7342519"/>
                  </a:ext>
                </a:extLst>
              </a:tr>
            </a:tbl>
          </a:graphicData>
        </a:graphic>
      </p:graphicFrame>
      <p:grpSp>
        <p:nvGrpSpPr>
          <p:cNvPr id="9" name="Group 8">
            <a:extLst>
              <a:ext uri="{FF2B5EF4-FFF2-40B4-BE49-F238E27FC236}">
                <a16:creationId xmlns:a16="http://schemas.microsoft.com/office/drawing/2014/main" id="{54B258FF-C24B-4CF2-99D8-D9B03E765FEB}"/>
              </a:ext>
            </a:extLst>
          </p:cNvPr>
          <p:cNvGrpSpPr/>
          <p:nvPr/>
        </p:nvGrpSpPr>
        <p:grpSpPr>
          <a:xfrm>
            <a:off x="6620097" y="1587280"/>
            <a:ext cx="4896422" cy="4572000"/>
            <a:chOff x="6955025" y="1587942"/>
            <a:chExt cx="4896422" cy="5212080"/>
          </a:xfrm>
        </p:grpSpPr>
        <p:grpSp>
          <p:nvGrpSpPr>
            <p:cNvPr id="24" name="Group 23">
              <a:extLst>
                <a:ext uri="{FF2B5EF4-FFF2-40B4-BE49-F238E27FC236}">
                  <a16:creationId xmlns:a16="http://schemas.microsoft.com/office/drawing/2014/main" id="{A3CC0CA6-B41E-401A-8435-5589E40EABD0}"/>
                </a:ext>
              </a:extLst>
            </p:cNvPr>
            <p:cNvGrpSpPr>
              <a:grpSpLocks noChangeAspect="1"/>
            </p:cNvGrpSpPr>
            <p:nvPr/>
          </p:nvGrpSpPr>
          <p:grpSpPr>
            <a:xfrm>
              <a:off x="6955025" y="1587942"/>
              <a:ext cx="4896422" cy="5212080"/>
              <a:chOff x="3978756" y="1367338"/>
              <a:chExt cx="3943206" cy="4197412"/>
            </a:xfrm>
          </p:grpSpPr>
          <p:grpSp>
            <p:nvGrpSpPr>
              <p:cNvPr id="25" name="Group 24">
                <a:extLst>
                  <a:ext uri="{FF2B5EF4-FFF2-40B4-BE49-F238E27FC236}">
                    <a16:creationId xmlns:a16="http://schemas.microsoft.com/office/drawing/2014/main" id="{DA74D0E6-634B-465F-BDCC-D11B54AD85BF}"/>
                  </a:ext>
                </a:extLst>
              </p:cNvPr>
              <p:cNvGrpSpPr/>
              <p:nvPr/>
            </p:nvGrpSpPr>
            <p:grpSpPr>
              <a:xfrm>
                <a:off x="3978756" y="1367338"/>
                <a:ext cx="3943206" cy="4197412"/>
                <a:chOff x="649423" y="1415609"/>
                <a:chExt cx="4659762" cy="4960164"/>
              </a:xfrm>
            </p:grpSpPr>
            <p:graphicFrame>
              <p:nvGraphicFramePr>
                <p:cNvPr id="27" name="Chart 26">
                  <a:extLst>
                    <a:ext uri="{FF2B5EF4-FFF2-40B4-BE49-F238E27FC236}">
                      <a16:creationId xmlns:a16="http://schemas.microsoft.com/office/drawing/2014/main" id="{39FF900C-CD8F-41F1-A4DA-B4135BD11A1F}"/>
                    </a:ext>
                  </a:extLst>
                </p:cNvPr>
                <p:cNvGraphicFramePr/>
                <p:nvPr>
                  <p:extLst>
                    <p:ext uri="{D42A27DB-BD31-4B8C-83A1-F6EECF244321}">
                      <p14:modId xmlns:p14="http://schemas.microsoft.com/office/powerpoint/2010/main" val="1153812614"/>
                    </p:ext>
                  </p:extLst>
                </p:nvPr>
              </p:nvGraphicFramePr>
              <p:xfrm>
                <a:off x="649423" y="1415609"/>
                <a:ext cx="4659762" cy="4960164"/>
              </p:xfrm>
              <a:graphic>
                <a:graphicData uri="http://schemas.openxmlformats.org/drawingml/2006/chart">
                  <c:chart xmlns:c="http://schemas.openxmlformats.org/drawingml/2006/chart" xmlns:r="http://schemas.openxmlformats.org/officeDocument/2006/relationships" r:id="rId3"/>
                </a:graphicData>
              </a:graphic>
            </p:graphicFrame>
            <p:sp>
              <p:nvSpPr>
                <p:cNvPr id="28" name="Oval 27">
                  <a:extLst>
                    <a:ext uri="{FF2B5EF4-FFF2-40B4-BE49-F238E27FC236}">
                      <a16:creationId xmlns:a16="http://schemas.microsoft.com/office/drawing/2014/main" id="{F1686ED4-2953-4561-B4B2-AACE4B600482}"/>
                    </a:ext>
                  </a:extLst>
                </p:cNvPr>
                <p:cNvSpPr>
                  <a:spLocks noChangeAspect="1"/>
                </p:cNvSpPr>
                <p:nvPr/>
              </p:nvSpPr>
              <p:spPr>
                <a:xfrm>
                  <a:off x="2120602" y="2913729"/>
                  <a:ext cx="1747958" cy="18961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93D01B59-B5A2-4FA3-AC98-370149E024BE}"/>
                  </a:ext>
                </a:extLst>
              </p:cNvPr>
              <p:cNvSpPr txBox="1"/>
              <p:nvPr/>
            </p:nvSpPr>
            <p:spPr>
              <a:xfrm>
                <a:off x="5223703" y="3079636"/>
                <a:ext cx="1479165" cy="833553"/>
              </a:xfrm>
              <a:prstGeom prst="rect">
                <a:avLst/>
              </a:prstGeom>
              <a:noFill/>
            </p:spPr>
            <p:txBody>
              <a:bodyPr wrap="square" rtlCol="0">
                <a:spAutoFit/>
              </a:bodyPr>
              <a:lstStyle/>
              <a:p>
                <a:pPr algn="ctr"/>
                <a:r>
                  <a:rPr lang="en-US" sz="1600" spc="30" dirty="0">
                    <a:solidFill>
                      <a:schemeClr val="accent1"/>
                    </a:solidFill>
                    <a:latin typeface="+mj-lt"/>
                  </a:rPr>
                  <a:t>Annual Incentive Plan</a:t>
                </a:r>
              </a:p>
              <a:p>
                <a:pPr algn="ctr">
                  <a:spcBef>
                    <a:spcPts val="600"/>
                  </a:spcBef>
                </a:pPr>
                <a:r>
                  <a:rPr lang="en-US" sz="1600" spc="30" dirty="0">
                    <a:solidFill>
                      <a:schemeClr val="tx2"/>
                    </a:solidFill>
                    <a:latin typeface="+mj-lt"/>
                  </a:rPr>
                  <a:t>2022</a:t>
                </a:r>
                <a:endParaRPr lang="en-US" sz="1600" spc="30" baseline="30000" dirty="0">
                  <a:solidFill>
                    <a:schemeClr val="tx2"/>
                  </a:solidFill>
                  <a:latin typeface="+mj-lt"/>
                </a:endParaRPr>
              </a:p>
            </p:txBody>
          </p:sp>
        </p:grpSp>
        <p:sp>
          <p:nvSpPr>
            <p:cNvPr id="29" name="Rectangle 28">
              <a:extLst>
                <a:ext uri="{FF2B5EF4-FFF2-40B4-BE49-F238E27FC236}">
                  <a16:creationId xmlns:a16="http://schemas.microsoft.com/office/drawing/2014/main" id="{13A479CC-3FDF-4C90-A779-D5137B2A598F}"/>
                </a:ext>
              </a:extLst>
            </p:cNvPr>
            <p:cNvSpPr/>
            <p:nvPr/>
          </p:nvSpPr>
          <p:spPr>
            <a:xfrm>
              <a:off x="7494825" y="4519357"/>
              <a:ext cx="1294697"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00" spc="120" dirty="0">
                  <a:latin typeface="Calibri" panose="020F0502020204030204" pitchFamily="34" charset="0"/>
                  <a:cs typeface="Calibri" panose="020F0502020204030204" pitchFamily="34" charset="0"/>
                </a:rPr>
                <a:t>OPERATING </a:t>
              </a:r>
            </a:p>
            <a:p>
              <a:pPr algn="ctr"/>
              <a:r>
                <a:rPr lang="en-CA" sz="1000" spc="120" dirty="0">
                  <a:latin typeface="Calibri" panose="020F0502020204030204" pitchFamily="34" charset="0"/>
                  <a:cs typeface="Calibri" panose="020F0502020204030204" pitchFamily="34" charset="0"/>
                </a:rPr>
                <a:t>PERFORMANCE</a:t>
              </a:r>
            </a:p>
          </p:txBody>
        </p:sp>
        <p:sp>
          <p:nvSpPr>
            <p:cNvPr id="30" name="Rectangle 29">
              <a:extLst>
                <a:ext uri="{FF2B5EF4-FFF2-40B4-BE49-F238E27FC236}">
                  <a16:creationId xmlns:a16="http://schemas.microsoft.com/office/drawing/2014/main" id="{6D97510C-A338-4201-B320-34CC0D57FA4B}"/>
                </a:ext>
              </a:extLst>
            </p:cNvPr>
            <p:cNvSpPr/>
            <p:nvPr/>
          </p:nvSpPr>
          <p:spPr>
            <a:xfrm>
              <a:off x="9683275" y="5497612"/>
              <a:ext cx="967319"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50" spc="150" dirty="0">
                  <a:latin typeface="Calibri" panose="020F0502020204030204" pitchFamily="34" charset="0"/>
                  <a:cs typeface="Calibri" panose="020F0502020204030204" pitchFamily="34" charset="0"/>
                </a:rPr>
                <a:t>GROWTH</a:t>
              </a:r>
            </a:p>
          </p:txBody>
        </p:sp>
        <p:sp>
          <p:nvSpPr>
            <p:cNvPr id="31" name="Rectangle 30">
              <a:extLst>
                <a:ext uri="{FF2B5EF4-FFF2-40B4-BE49-F238E27FC236}">
                  <a16:creationId xmlns:a16="http://schemas.microsoft.com/office/drawing/2014/main" id="{F9568882-5686-4E65-9B06-1AD41CEA20F5}"/>
                </a:ext>
              </a:extLst>
            </p:cNvPr>
            <p:cNvSpPr/>
            <p:nvPr/>
          </p:nvSpPr>
          <p:spPr>
            <a:xfrm>
              <a:off x="8963885" y="2526978"/>
              <a:ext cx="967319"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50" spc="150" dirty="0">
                  <a:latin typeface="Calibri" panose="020F0502020204030204" pitchFamily="34" charset="0"/>
                  <a:cs typeface="Calibri" panose="020F0502020204030204" pitchFamily="34" charset="0"/>
                </a:rPr>
                <a:t>SAFETY</a:t>
              </a:r>
              <a:r>
                <a:rPr lang="en-CA" sz="1050" spc="150" baseline="30000" dirty="0">
                  <a:latin typeface="Calibri" panose="020F0502020204030204" pitchFamily="34" charset="0"/>
                  <a:cs typeface="Calibri" panose="020F0502020204030204" pitchFamily="34" charset="0"/>
                </a:rPr>
                <a:t>1</a:t>
              </a:r>
            </a:p>
          </p:txBody>
        </p:sp>
        <p:sp>
          <p:nvSpPr>
            <p:cNvPr id="32" name="Rectangle 31">
              <a:extLst>
                <a:ext uri="{FF2B5EF4-FFF2-40B4-BE49-F238E27FC236}">
                  <a16:creationId xmlns:a16="http://schemas.microsoft.com/office/drawing/2014/main" id="{F460214F-E239-4337-9040-BECD8023420D}"/>
                </a:ext>
              </a:extLst>
            </p:cNvPr>
            <p:cNvSpPr/>
            <p:nvPr/>
          </p:nvSpPr>
          <p:spPr>
            <a:xfrm>
              <a:off x="9973972" y="2939935"/>
              <a:ext cx="1197737"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00" spc="150" dirty="0">
                  <a:latin typeface="Calibri" panose="020F0502020204030204" pitchFamily="34" charset="0"/>
                  <a:cs typeface="Calibri" panose="020F0502020204030204" pitchFamily="34" charset="0"/>
                </a:rPr>
                <a:t>ENVIRONMENT</a:t>
              </a:r>
              <a:r>
                <a:rPr lang="en-CA" sz="1000" spc="150" baseline="30000" dirty="0">
                  <a:latin typeface="Calibri" panose="020F0502020204030204" pitchFamily="34" charset="0"/>
                  <a:cs typeface="Calibri" panose="020F0502020204030204" pitchFamily="34" charset="0"/>
                </a:rPr>
                <a:t>2</a:t>
              </a:r>
            </a:p>
          </p:txBody>
        </p:sp>
        <p:sp>
          <p:nvSpPr>
            <p:cNvPr id="33" name="Rectangle 32">
              <a:extLst>
                <a:ext uri="{FF2B5EF4-FFF2-40B4-BE49-F238E27FC236}">
                  <a16:creationId xmlns:a16="http://schemas.microsoft.com/office/drawing/2014/main" id="{12BFC9E6-DCFF-4EC8-BCE3-22CC56279AF2}"/>
                </a:ext>
              </a:extLst>
            </p:cNvPr>
            <p:cNvSpPr/>
            <p:nvPr/>
          </p:nvSpPr>
          <p:spPr>
            <a:xfrm>
              <a:off x="10204390" y="3568062"/>
              <a:ext cx="967319"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50" spc="150" dirty="0">
                  <a:latin typeface="Calibri" panose="020F0502020204030204" pitchFamily="34" charset="0"/>
                  <a:cs typeface="Calibri" panose="020F0502020204030204" pitchFamily="34" charset="0"/>
                </a:rPr>
                <a:t>I&amp;D</a:t>
              </a:r>
              <a:r>
                <a:rPr lang="en-CA" sz="1050" spc="150" baseline="30000" dirty="0">
                  <a:latin typeface="Calibri" panose="020F0502020204030204" pitchFamily="34" charset="0"/>
                  <a:cs typeface="Calibri" panose="020F0502020204030204" pitchFamily="34" charset="0"/>
                </a:rPr>
                <a:t>3</a:t>
              </a:r>
            </a:p>
          </p:txBody>
        </p:sp>
        <p:sp>
          <p:nvSpPr>
            <p:cNvPr id="34" name="Rectangle 33">
              <a:extLst>
                <a:ext uri="{FF2B5EF4-FFF2-40B4-BE49-F238E27FC236}">
                  <a16:creationId xmlns:a16="http://schemas.microsoft.com/office/drawing/2014/main" id="{A9044FDF-47BC-4F14-AF29-1F414EC83E7C}"/>
                </a:ext>
              </a:extLst>
            </p:cNvPr>
            <p:cNvSpPr/>
            <p:nvPr/>
          </p:nvSpPr>
          <p:spPr>
            <a:xfrm>
              <a:off x="10298611" y="4066415"/>
              <a:ext cx="967319" cy="42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050" spc="150" dirty="0">
                  <a:latin typeface="Calibri" panose="020F0502020204030204" pitchFamily="34" charset="0"/>
                  <a:cs typeface="Calibri" panose="020F0502020204030204" pitchFamily="34" charset="0"/>
                </a:rPr>
                <a:t>TSM</a:t>
              </a:r>
              <a:r>
                <a:rPr lang="en-CA" sz="1050" spc="150" baseline="30000" dirty="0">
                  <a:latin typeface="Calibri" panose="020F0502020204030204" pitchFamily="34" charset="0"/>
                  <a:cs typeface="Calibri" panose="020F0502020204030204" pitchFamily="34" charset="0"/>
                </a:rPr>
                <a:t>4</a:t>
              </a:r>
            </a:p>
          </p:txBody>
        </p:sp>
      </p:grpSp>
      <p:sp>
        <p:nvSpPr>
          <p:cNvPr id="35" name="New shape">
            <a:extLst>
              <a:ext uri="{FF2B5EF4-FFF2-40B4-BE49-F238E27FC236}">
                <a16:creationId xmlns:a16="http://schemas.microsoft.com/office/drawing/2014/main" id="{D2952D32-6168-4D5A-8CAB-CFD72A574A63}"/>
              </a:ext>
            </a:extLst>
          </p:cNvPr>
          <p:cNvSpPr/>
          <p:nvPr/>
        </p:nvSpPr>
        <p:spPr>
          <a:xfrm>
            <a:off x="6835462" y="5422216"/>
            <a:ext cx="3167264" cy="1026230"/>
          </a:xfrm>
          <a:prstGeom prst="rect">
            <a:avLst/>
          </a:prstGeom>
          <a:noFill/>
          <a:ln w="9525">
            <a:noFill/>
            <a:prstDash val="solid"/>
            <a:miter/>
          </a:ln>
        </p:spPr>
        <p:style>
          <a:lnRef idx="2">
            <a:schemeClr val="accent1">
              <a:shade val="50000"/>
            </a:schemeClr>
          </a:lnRef>
          <a:fillRef idx="1">
            <a:srgbClr val="FFFFFF"/>
          </a:fillRef>
          <a:effectRef idx="0">
            <a:schemeClr val="accent1"/>
          </a:effectRef>
          <a:fontRef idx="minor">
            <a:schemeClr val="lt1"/>
          </a:fontRef>
        </p:style>
        <p:txBody>
          <a:bodyPr lIns="91440" tIns="91440" rIns="91440" bIns="91440" rtlCol="0" anchor="ctr"/>
          <a:lstStyle/>
          <a:p>
            <a:pPr marL="0" lvl="1" fontAlgn="base">
              <a:lnSpc>
                <a:spcPts val="800"/>
              </a:lnSpc>
              <a:spcBef>
                <a:spcPct val="0"/>
              </a:spcBef>
              <a:spcAft>
                <a:spcPts val="300"/>
              </a:spcAft>
            </a:pPr>
            <a:r>
              <a:rPr lang="en-US" sz="700" baseline="30000" dirty="0">
                <a:solidFill>
                  <a:schemeClr val="accent6"/>
                </a:solidFill>
                <a:latin typeface="Calibri" panose="020F0502020204030204" pitchFamily="34" charset="0"/>
                <a:ea typeface="Verdana" panose="020B0604030504040204" pitchFamily="34" charset="0"/>
              </a:rPr>
              <a:t>1</a:t>
            </a:r>
            <a:r>
              <a:rPr lang="en-US" sz="700" dirty="0">
                <a:solidFill>
                  <a:schemeClr val="accent6"/>
                </a:solidFill>
                <a:latin typeface="Calibri" panose="020F0502020204030204" pitchFamily="34" charset="0"/>
                <a:ea typeface="Verdana" panose="020B0604030504040204" pitchFamily="34" charset="0"/>
              </a:rPr>
              <a:t> Lost time injury frequency (LTIF) </a:t>
            </a:r>
            <a:br>
              <a:rPr lang="en-US" sz="700" dirty="0">
                <a:solidFill>
                  <a:schemeClr val="accent6"/>
                </a:solidFill>
                <a:latin typeface="Calibri" panose="020F0502020204030204" pitchFamily="34" charset="0"/>
                <a:ea typeface="Verdana" panose="020B0604030504040204" pitchFamily="34" charset="0"/>
              </a:rPr>
            </a:br>
            <a:r>
              <a:rPr lang="en-US" sz="700" dirty="0">
                <a:solidFill>
                  <a:schemeClr val="accent6"/>
                </a:solidFill>
                <a:latin typeface="Calibri" panose="020F0502020204030204" pitchFamily="34" charset="0"/>
                <a:ea typeface="Verdana" panose="020B0604030504040204" pitchFamily="34" charset="0"/>
              </a:rPr>
              <a:t>and lost time injury severity (LTIS) targets.</a:t>
            </a:r>
          </a:p>
          <a:p>
            <a:pPr marL="0" lvl="1" fontAlgn="base">
              <a:lnSpc>
                <a:spcPts val="800"/>
              </a:lnSpc>
              <a:spcBef>
                <a:spcPct val="0"/>
              </a:spcBef>
              <a:spcAft>
                <a:spcPts val="300"/>
              </a:spcAft>
            </a:pPr>
            <a:r>
              <a:rPr lang="en-US" sz="700" baseline="30000" dirty="0">
                <a:solidFill>
                  <a:schemeClr val="accent6"/>
                </a:solidFill>
                <a:latin typeface="Calibri" panose="020F0502020204030204" pitchFamily="34" charset="0"/>
                <a:ea typeface="Verdana" panose="020B0604030504040204" pitchFamily="34" charset="0"/>
              </a:rPr>
              <a:t>2</a:t>
            </a:r>
            <a:r>
              <a:rPr lang="en-US" sz="700" dirty="0">
                <a:solidFill>
                  <a:schemeClr val="accent6"/>
                </a:solidFill>
                <a:latin typeface="Calibri" panose="020F0502020204030204" pitchFamily="34" charset="0"/>
                <a:ea typeface="Verdana" panose="020B0604030504040204" pitchFamily="34" charset="0"/>
              </a:rPr>
              <a:t> Significant Environmental Incidents (“SEIs”).</a:t>
            </a:r>
          </a:p>
          <a:p>
            <a:pPr marL="0" lvl="1" fontAlgn="base">
              <a:lnSpc>
                <a:spcPts val="800"/>
              </a:lnSpc>
              <a:spcBef>
                <a:spcPct val="0"/>
              </a:spcBef>
              <a:spcAft>
                <a:spcPts val="300"/>
              </a:spcAft>
            </a:pPr>
            <a:r>
              <a:rPr lang="en-US" sz="700" baseline="30000" dirty="0">
                <a:solidFill>
                  <a:schemeClr val="accent6"/>
                </a:solidFill>
                <a:latin typeface="Calibri" panose="020F0502020204030204" pitchFamily="34" charset="0"/>
                <a:ea typeface="Verdana" panose="020B0604030504040204" pitchFamily="34" charset="0"/>
              </a:rPr>
              <a:t>3</a:t>
            </a:r>
            <a:r>
              <a:rPr lang="en-US" sz="700" dirty="0">
                <a:solidFill>
                  <a:schemeClr val="accent6"/>
                </a:solidFill>
                <a:latin typeface="Calibri" panose="020F0502020204030204" pitchFamily="34" charset="0"/>
                <a:ea typeface="Verdana" panose="020B0604030504040204" pitchFamily="34" charset="0"/>
              </a:rPr>
              <a:t> Inclusion &amp; Diversity by percentage of women employees in the total </a:t>
            </a:r>
            <a:br>
              <a:rPr lang="en-US" sz="700" dirty="0">
                <a:solidFill>
                  <a:schemeClr val="accent6"/>
                </a:solidFill>
                <a:latin typeface="Calibri" panose="020F0502020204030204" pitchFamily="34" charset="0"/>
                <a:ea typeface="Verdana" panose="020B0604030504040204" pitchFamily="34" charset="0"/>
              </a:rPr>
            </a:br>
            <a:r>
              <a:rPr lang="en-US" sz="700" dirty="0">
                <a:solidFill>
                  <a:schemeClr val="accent6"/>
                </a:solidFill>
                <a:latin typeface="Calibri" panose="020F0502020204030204" pitchFamily="34" charset="0"/>
                <a:ea typeface="Verdana" panose="020B0604030504040204" pitchFamily="34" charset="0"/>
              </a:rPr>
              <a:t>workforce</a:t>
            </a:r>
            <a:r>
              <a:rPr sz="700" dirty="0">
                <a:solidFill>
                  <a:schemeClr val="accent6"/>
                </a:solidFill>
                <a:latin typeface="Calibri" panose="020F0502020204030204" pitchFamily="34" charset="0"/>
                <a:ea typeface="Verdana" panose="020B0604030504040204" pitchFamily="34" charset="0"/>
              </a:rPr>
              <a:t>.</a:t>
            </a:r>
            <a:endParaRPr lang="en-CA" sz="700" dirty="0">
              <a:solidFill>
                <a:schemeClr val="accent6"/>
              </a:solidFill>
              <a:latin typeface="Calibri" panose="020F0502020204030204" pitchFamily="34" charset="0"/>
              <a:ea typeface="Verdana" panose="020B0604030504040204" pitchFamily="34" charset="0"/>
            </a:endParaRPr>
          </a:p>
          <a:p>
            <a:pPr marL="0" lvl="1" fontAlgn="base">
              <a:lnSpc>
                <a:spcPts val="800"/>
              </a:lnSpc>
              <a:spcBef>
                <a:spcPct val="0"/>
              </a:spcBef>
              <a:spcAft>
                <a:spcPts val="300"/>
              </a:spcAft>
            </a:pPr>
            <a:r>
              <a:rPr lang="en-US" sz="700" baseline="30000" dirty="0">
                <a:solidFill>
                  <a:schemeClr val="accent6"/>
                </a:solidFill>
                <a:latin typeface="Calibri" panose="020F0502020204030204" pitchFamily="34" charset="0"/>
                <a:ea typeface="Verdana" panose="020B0604030504040204" pitchFamily="34" charset="0"/>
              </a:rPr>
              <a:t>4</a:t>
            </a:r>
            <a:r>
              <a:rPr lang="en-US" sz="700" dirty="0">
                <a:solidFill>
                  <a:schemeClr val="accent6"/>
                </a:solidFill>
                <a:latin typeface="Calibri" panose="020F0502020204030204" pitchFamily="34" charset="0"/>
                <a:ea typeface="Verdana" panose="020B0604030504040204" pitchFamily="34" charset="0"/>
              </a:rPr>
              <a:t> Level of performance of Mining Association of Canada’s </a:t>
            </a:r>
            <a:r>
              <a:rPr lang="en-CA" sz="700" dirty="0">
                <a:solidFill>
                  <a:schemeClr val="accent6"/>
                </a:solidFill>
                <a:latin typeface="Calibri" panose="020F0502020204030204" pitchFamily="34" charset="0"/>
                <a:ea typeface="Verdana" panose="020B0604030504040204" pitchFamily="34" charset="0"/>
              </a:rPr>
              <a:t>TSM standard.</a:t>
            </a:r>
            <a:endParaRPr sz="700" dirty="0">
              <a:solidFill>
                <a:schemeClr val="accent6"/>
              </a:solidFill>
              <a:latin typeface="Calibri" panose="020F0502020204030204" pitchFamily="34" charset="0"/>
              <a:ea typeface="Verdana" panose="020B0604030504040204" pitchFamily="34" charset="0"/>
            </a:endParaRPr>
          </a:p>
        </p:txBody>
      </p:sp>
      <p:sp>
        <p:nvSpPr>
          <p:cNvPr id="42" name="Rectangle 41">
            <a:extLst>
              <a:ext uri="{FF2B5EF4-FFF2-40B4-BE49-F238E27FC236}">
                <a16:creationId xmlns:a16="http://schemas.microsoft.com/office/drawing/2014/main" id="{C03F6BDD-B89C-4010-93E3-3523535DE758}"/>
              </a:ext>
            </a:extLst>
          </p:cNvPr>
          <p:cNvSpPr/>
          <p:nvPr/>
        </p:nvSpPr>
        <p:spPr>
          <a:xfrm>
            <a:off x="10353121" y="1385426"/>
            <a:ext cx="1346994" cy="861774"/>
          </a:xfrm>
          <a:prstGeom prst="rect">
            <a:avLst/>
          </a:prstGeom>
        </p:spPr>
        <p:txBody>
          <a:bodyPr wrap="square" lIns="0" tIns="0" rIns="0" bIns="0">
            <a:spAutoFit/>
          </a:bodyPr>
          <a:lstStyle/>
          <a:p>
            <a:pPr algn="ctr"/>
            <a:r>
              <a:rPr lang="en-US" sz="1200" spc="150" dirty="0">
                <a:solidFill>
                  <a:schemeClr val="accent3"/>
                </a:solidFill>
                <a:latin typeface="Calibri" panose="020F0502020204030204" pitchFamily="34" charset="0"/>
                <a:cs typeface="Calibri" panose="020F0502020204030204" pitchFamily="34" charset="0"/>
              </a:rPr>
              <a:t>SAFETY, ENVIRONMENTAL</a:t>
            </a:r>
          </a:p>
          <a:p>
            <a:pPr algn="ctr"/>
            <a:r>
              <a:rPr lang="en-US" sz="1200" spc="150" dirty="0">
                <a:solidFill>
                  <a:schemeClr val="accent3"/>
                </a:solidFill>
                <a:latin typeface="Calibri" panose="020F0502020204030204" pitchFamily="34" charset="0"/>
                <a:cs typeface="Calibri" panose="020F0502020204030204" pitchFamily="34" charset="0"/>
              </a:rPr>
              <a:t>  AND SOCIAL</a:t>
            </a:r>
          </a:p>
          <a:p>
            <a:pPr algn="ctr"/>
            <a:r>
              <a:rPr lang="en-US" sz="2000" b="1" dirty="0">
                <a:solidFill>
                  <a:schemeClr val="accent1"/>
                </a:solidFill>
                <a:latin typeface="Calibri" panose="020F0502020204030204" pitchFamily="34" charset="0"/>
                <a:cs typeface="Calibri" panose="020F0502020204030204" pitchFamily="34" charset="0"/>
              </a:rPr>
              <a:t>    </a:t>
            </a:r>
            <a:r>
              <a:rPr lang="en-US" sz="2000" b="1" dirty="0">
                <a:solidFill>
                  <a:schemeClr val="accent1"/>
                </a:solidFill>
                <a:latin typeface="Poppins SemiBold" pitchFamily="2" charset="77"/>
                <a:cs typeface="Poppins SemiBold" pitchFamily="2" charset="77"/>
              </a:rPr>
              <a:t>35%</a:t>
            </a:r>
          </a:p>
        </p:txBody>
      </p:sp>
      <p:cxnSp>
        <p:nvCxnSpPr>
          <p:cNvPr id="5" name="Straight Connector 4">
            <a:extLst>
              <a:ext uri="{FF2B5EF4-FFF2-40B4-BE49-F238E27FC236}">
                <a16:creationId xmlns:a16="http://schemas.microsoft.com/office/drawing/2014/main" id="{9BB40BDA-4348-3946-A4B3-BC5E4D22B5F6}"/>
              </a:ext>
            </a:extLst>
          </p:cNvPr>
          <p:cNvCxnSpPr>
            <a:cxnSpLocks/>
          </p:cNvCxnSpPr>
          <p:nvPr/>
        </p:nvCxnSpPr>
        <p:spPr>
          <a:xfrm flipV="1">
            <a:off x="9426102" y="1607567"/>
            <a:ext cx="811810" cy="162866"/>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C9EEA76-2966-F54D-9D5D-6FDEEC3E2A72}"/>
              </a:ext>
            </a:extLst>
          </p:cNvPr>
          <p:cNvCxnSpPr>
            <a:cxnSpLocks/>
          </p:cNvCxnSpPr>
          <p:nvPr/>
        </p:nvCxnSpPr>
        <p:spPr>
          <a:xfrm flipV="1">
            <a:off x="11157626" y="2294941"/>
            <a:ext cx="236339" cy="1611417"/>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7904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grass, mountain, blue&#10;&#10;Description automatically generated">
            <a:extLst>
              <a:ext uri="{FF2B5EF4-FFF2-40B4-BE49-F238E27FC236}">
                <a16:creationId xmlns:a16="http://schemas.microsoft.com/office/drawing/2014/main" id="{A8C638DA-321C-5648-9101-B66E958FAA56}"/>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16786" r="26146"/>
          <a:stretch/>
        </p:blipFill>
        <p:spPr>
          <a:xfrm>
            <a:off x="6322142" y="0"/>
            <a:ext cx="5869858" cy="6858000"/>
          </a:xfrm>
        </p:spPr>
      </p:pic>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Two producing mines in prolific Canadian mining camp</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TIMMINS </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488668"/>
            <a:ext cx="4919391" cy="1516441"/>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Comprises two underground gold mines, Timmins West and Bell Creek, which both feed the Bell Creek mill</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Throughput capacity of ~6,000 tpd producing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Exploration success has extended mine life</a:t>
            </a:r>
          </a:p>
          <a:p>
            <a:pPr marL="171450" indent="-171450">
              <a:lnSpc>
                <a:spcPct val="110000"/>
              </a:lnSpc>
              <a:spcAft>
                <a:spcPts val="600"/>
              </a:spcAft>
              <a:buClr>
                <a:schemeClr val="accent1"/>
              </a:buClr>
              <a:buFont typeface="Arial" panose="020B060402020202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ONTARIO, CANADA</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Gold Production </a:t>
            </a:r>
            <a:r>
              <a:rPr lang="en-US" sz="1100" spc="30" dirty="0">
                <a:solidFill>
                  <a:schemeClr val="accent1"/>
                </a:solidFill>
                <a:latin typeface="Calibri" panose="020F0502020204030204" pitchFamily="34" charset="0"/>
                <a:cs typeface="Calibri" panose="020F0502020204030204" pitchFamily="34" charset="0"/>
              </a:rPr>
              <a:t>(Koz)</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4013500" y="4609554"/>
            <a:ext cx="4766706" cy="2069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691069"/>
          <a:ext cx="2888917" cy="1462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Table 30">
            <a:extLst>
              <a:ext uri="{FF2B5EF4-FFF2-40B4-BE49-F238E27FC236}">
                <a16:creationId xmlns:a16="http://schemas.microsoft.com/office/drawing/2014/main" id="{E054A181-F191-BB43-A01E-68B797CECCA1}"/>
              </a:ext>
            </a:extLst>
          </p:cNvPr>
          <p:cNvGraphicFramePr>
            <a:graphicFrameLocks noGrp="1"/>
          </p:cNvGraphicFramePr>
          <p:nvPr/>
        </p:nvGraphicFramePr>
        <p:xfrm>
          <a:off x="4177601" y="4766829"/>
          <a:ext cx="4446854" cy="1400229"/>
        </p:xfrm>
        <a:graphic>
          <a:graphicData uri="http://schemas.openxmlformats.org/drawingml/2006/table">
            <a:tbl>
              <a:tblPr/>
              <a:tblGrid>
                <a:gridCol w="1112282">
                  <a:extLst>
                    <a:ext uri="{9D8B030D-6E8A-4147-A177-3AD203B41FA5}">
                      <a16:colId xmlns:a16="http://schemas.microsoft.com/office/drawing/2014/main" val="2221036299"/>
                    </a:ext>
                  </a:extLst>
                </a:gridCol>
                <a:gridCol w="614594">
                  <a:extLst>
                    <a:ext uri="{9D8B030D-6E8A-4147-A177-3AD203B41FA5}">
                      <a16:colId xmlns:a16="http://schemas.microsoft.com/office/drawing/2014/main" val="78026996"/>
                    </a:ext>
                  </a:extLst>
                </a:gridCol>
                <a:gridCol w="47296">
                  <a:extLst>
                    <a:ext uri="{9D8B030D-6E8A-4147-A177-3AD203B41FA5}">
                      <a16:colId xmlns:a16="http://schemas.microsoft.com/office/drawing/2014/main" val="3275922311"/>
                    </a:ext>
                  </a:extLst>
                </a:gridCol>
                <a:gridCol w="1312693">
                  <a:extLst>
                    <a:ext uri="{9D8B030D-6E8A-4147-A177-3AD203B41FA5}">
                      <a16:colId xmlns:a16="http://schemas.microsoft.com/office/drawing/2014/main" val="784240769"/>
                    </a:ext>
                  </a:extLst>
                </a:gridCol>
                <a:gridCol w="47296">
                  <a:extLst>
                    <a:ext uri="{9D8B030D-6E8A-4147-A177-3AD203B41FA5}">
                      <a16:colId xmlns:a16="http://schemas.microsoft.com/office/drawing/2014/main" val="3992598398"/>
                    </a:ext>
                  </a:extLst>
                </a:gridCol>
                <a:gridCol w="1312693">
                  <a:extLst>
                    <a:ext uri="{9D8B030D-6E8A-4147-A177-3AD203B41FA5}">
                      <a16:colId xmlns:a16="http://schemas.microsoft.com/office/drawing/2014/main" val="401076375"/>
                    </a:ext>
                  </a:extLst>
                </a:gridCol>
              </a:tblGrid>
              <a:tr h="175248">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Contained</a:t>
                      </a:r>
                      <a:r>
                        <a:rPr lang="en-US" sz="1050" b="1" i="0" u="none" strike="noStrike" dirty="0">
                          <a:solidFill>
                            <a:srgbClr val="262626"/>
                          </a:solidFill>
                          <a:effectLst/>
                          <a:latin typeface="Calibri" panose="020F0502020204030204" pitchFamily="34" charset="0"/>
                        </a:rPr>
                        <a:t> </a:t>
                      </a:r>
                      <a:r>
                        <a:rPr lang="en-US" sz="1000" b="0" i="0" u="none" strike="noStrike" kern="1200" dirty="0">
                          <a:solidFill>
                            <a:schemeClr val="accent1"/>
                          </a:solidFill>
                          <a:effectLst/>
                          <a:latin typeface="+mj-lt"/>
                          <a:ea typeface="+mn-ea"/>
                          <a:cs typeface="+mn-cs"/>
                        </a:rPr>
                        <a:t>Metal</a:t>
                      </a:r>
                    </a:p>
                  </a:txBody>
                  <a:tcPr marL="9525" marR="9525" marT="9525" marB="0" anchor="ctr">
                    <a:lnL>
                      <a:noFill/>
                    </a:lnL>
                    <a:lnR>
                      <a:noFill/>
                    </a:lnR>
                    <a:lnT>
                      <a:noFill/>
                    </a:lnT>
                    <a:lnB w="6350" cap="flat" cmpd="sng" algn="ctr">
                      <a:noFill/>
                      <a:prstDash val="solid"/>
                      <a:round/>
                      <a:headEnd type="none" w="med" len="med"/>
                      <a:tailEnd type="none" w="med" len="med"/>
                    </a:lnB>
                    <a:noFill/>
                  </a:tcPr>
                </a:tc>
                <a:extLst>
                  <a:ext uri="{0D108BD9-81ED-4DB2-BD59-A6C34878D82A}">
                    <a16:rowId xmlns:a16="http://schemas.microsoft.com/office/drawing/2014/main" val="2269906058"/>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835670"/>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014739018"/>
                  </a:ext>
                </a:extLst>
              </a:tr>
              <a:tr h="29149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9.7</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2.87</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893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371923471"/>
                  </a:ext>
                </a:extLst>
              </a:tr>
              <a:tr h="29149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2.63</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418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335427002"/>
                  </a:ext>
                </a:extLst>
              </a:tr>
              <a:tr h="29149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3.11</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384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686629083"/>
                  </a:ext>
                </a:extLst>
              </a:tr>
            </a:tbl>
          </a:graphicData>
        </a:graphic>
      </p:graphicFrame>
      <p:pic>
        <p:nvPicPr>
          <p:cNvPr id="33" name="Picture 2">
            <a:extLst>
              <a:ext uri="{FF2B5EF4-FFF2-40B4-BE49-F238E27FC236}">
                <a16:creationId xmlns:a16="http://schemas.microsoft.com/office/drawing/2014/main" id="{769427BD-4FEF-A041-AA65-632504A23000}"/>
              </a:ext>
            </a:extLst>
          </p:cNvPr>
          <p:cNvPicPr>
            <a:picLocks noChangeAspect="1" noChangeArrowheads="1"/>
          </p:cNvPicPr>
          <p:nvPr/>
        </p:nvPicPr>
        <p:blipFill rotWithShape="1">
          <a:blip r:embed="rId6"/>
          <a:srcRect r="11106"/>
          <a:stretch/>
        </p:blipFill>
        <p:spPr bwMode="auto">
          <a:xfrm>
            <a:off x="4177601" y="691900"/>
            <a:ext cx="1966073" cy="1279772"/>
          </a:xfrm>
          <a:prstGeom prst="rect">
            <a:avLst/>
          </a:prstGeom>
          <a:noFill/>
          <a:ln w="9525">
            <a:noFill/>
            <a:miter lim="800000"/>
            <a:headEnd/>
            <a:tailEnd/>
          </a:ln>
          <a:effectLst/>
        </p:spPr>
      </p:pic>
      <p:sp>
        <p:nvSpPr>
          <p:cNvPr id="34" name="Rectangle 313">
            <a:extLst>
              <a:ext uri="{FF2B5EF4-FFF2-40B4-BE49-F238E27FC236}">
                <a16:creationId xmlns:a16="http://schemas.microsoft.com/office/drawing/2014/main" id="{E51D52A4-2D3C-694A-BC1A-07D6890FB563}"/>
              </a:ext>
            </a:extLst>
          </p:cNvPr>
          <p:cNvSpPr>
            <a:spLocks noChangeArrowheads="1"/>
          </p:cNvSpPr>
          <p:nvPr/>
        </p:nvSpPr>
        <p:spPr bwMode="auto">
          <a:xfrm>
            <a:off x="5029656" y="1628356"/>
            <a:ext cx="4167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Bell Creek</a:t>
            </a:r>
            <a:endParaRPr lang="en-US" altLang="en-US" sz="800" dirty="0">
              <a:solidFill>
                <a:prstClr val="black"/>
              </a:solidFill>
              <a:latin typeface="Calibri" panose="020F0502020204030204" pitchFamily="34" charset="0"/>
              <a:cs typeface="Calibri" panose="020F0502020204030204" pitchFamily="34" charset="0"/>
            </a:endParaRPr>
          </a:p>
        </p:txBody>
      </p:sp>
      <p:sp>
        <p:nvSpPr>
          <p:cNvPr id="35" name="Rectangle 313">
            <a:extLst>
              <a:ext uri="{FF2B5EF4-FFF2-40B4-BE49-F238E27FC236}">
                <a16:creationId xmlns:a16="http://schemas.microsoft.com/office/drawing/2014/main" id="{60526E5F-0820-144F-860F-28AE2CE850BF}"/>
              </a:ext>
            </a:extLst>
          </p:cNvPr>
          <p:cNvSpPr>
            <a:spLocks noChangeArrowheads="1"/>
          </p:cNvSpPr>
          <p:nvPr/>
        </p:nvSpPr>
        <p:spPr bwMode="auto">
          <a:xfrm>
            <a:off x="4310407" y="1619194"/>
            <a:ext cx="59471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Timmins West</a:t>
            </a:r>
            <a:endParaRPr lang="en-US" altLang="en-US" sz="800" dirty="0">
              <a:solidFill>
                <a:prstClr val="black"/>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120273A-5793-45F7-A724-3D304F904BE6}"/>
              </a:ext>
            </a:extLst>
          </p:cNvPr>
          <p:cNvGrpSpPr/>
          <p:nvPr/>
        </p:nvGrpSpPr>
        <p:grpSpPr>
          <a:xfrm>
            <a:off x="894927" y="6129886"/>
            <a:ext cx="2888918" cy="297198"/>
            <a:chOff x="810793" y="6243037"/>
            <a:chExt cx="2888918" cy="297198"/>
          </a:xfrm>
        </p:grpSpPr>
        <p:cxnSp>
          <p:nvCxnSpPr>
            <p:cNvPr id="28" name="Straight Arrow Connector 27">
              <a:extLst>
                <a:ext uri="{FF2B5EF4-FFF2-40B4-BE49-F238E27FC236}">
                  <a16:creationId xmlns:a16="http://schemas.microsoft.com/office/drawing/2014/main" id="{97DF6503-FFCD-4188-9E34-F56EDD5B943B}"/>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7EEA1C52-F403-46E6-80CC-8C42C7F38400}"/>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Oval 40">
              <a:extLst>
                <a:ext uri="{FF2B5EF4-FFF2-40B4-BE49-F238E27FC236}">
                  <a16:creationId xmlns:a16="http://schemas.microsoft.com/office/drawing/2014/main" id="{C8B5EC34-758A-4025-BD48-22119D438AC7}"/>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2" name="Oval 41">
              <a:extLst>
                <a:ext uri="{FF2B5EF4-FFF2-40B4-BE49-F238E27FC236}">
                  <a16:creationId xmlns:a16="http://schemas.microsoft.com/office/drawing/2014/main" id="{4A097F9E-FA60-41D0-9D2D-8E8C6AD737AA}"/>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TextBox 42">
              <a:extLst>
                <a:ext uri="{FF2B5EF4-FFF2-40B4-BE49-F238E27FC236}">
                  <a16:creationId xmlns:a16="http://schemas.microsoft.com/office/drawing/2014/main" id="{FD40B692-F451-481A-A119-89625DDAFF28}"/>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4" name="TextBox 43">
              <a:extLst>
                <a:ext uri="{FF2B5EF4-FFF2-40B4-BE49-F238E27FC236}">
                  <a16:creationId xmlns:a16="http://schemas.microsoft.com/office/drawing/2014/main" id="{E354FA54-F23B-4C3F-9A42-A3DBBC3DECCD}"/>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6" name="TextBox 45">
              <a:extLst>
                <a:ext uri="{FF2B5EF4-FFF2-40B4-BE49-F238E27FC236}">
                  <a16:creationId xmlns:a16="http://schemas.microsoft.com/office/drawing/2014/main" id="{7CC75FBC-91C6-4A80-A8EA-C5D07D95F75A}"/>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4" name="TextBox 3">
            <a:extLst>
              <a:ext uri="{FF2B5EF4-FFF2-40B4-BE49-F238E27FC236}">
                <a16:creationId xmlns:a16="http://schemas.microsoft.com/office/drawing/2014/main" id="{FBF7AB5D-9B03-B712-518C-339A48A80A34}"/>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6"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2" name="Slide Number Placeholder 3">
            <a:extLst>
              <a:ext uri="{FF2B5EF4-FFF2-40B4-BE49-F238E27FC236}">
                <a16:creationId xmlns:a16="http://schemas.microsoft.com/office/drawing/2014/main" id="{336066D7-05CE-2140-8578-1815322662B5}"/>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28</a:t>
            </a:fld>
            <a:endParaRPr lang="en-US" sz="1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260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road with lights on it&#10;&#10;Description automatically generated">
            <a:extLst>
              <a:ext uri="{FF2B5EF4-FFF2-40B4-BE49-F238E27FC236}">
                <a16:creationId xmlns:a16="http://schemas.microsoft.com/office/drawing/2014/main" id="{E1BDFAE8-1F68-D44F-6AF4-73D0940472DB}"/>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21466" r="21466"/>
          <a:stretch>
            <a:fillRect/>
          </a:stretch>
        </p:blipFill>
        <p:spPr/>
      </p:pic>
      <p:pic>
        <p:nvPicPr>
          <p:cNvPr id="26" name="Picture 2">
            <a:extLst>
              <a:ext uri="{FF2B5EF4-FFF2-40B4-BE49-F238E27FC236}">
                <a16:creationId xmlns:a16="http://schemas.microsoft.com/office/drawing/2014/main" id="{31DC2670-B342-CA47-9306-C4BF767089C3}"/>
              </a:ext>
            </a:extLst>
          </p:cNvPr>
          <p:cNvPicPr>
            <a:picLocks noChangeAspect="1" noChangeArrowheads="1"/>
          </p:cNvPicPr>
          <p:nvPr/>
        </p:nvPicPr>
        <p:blipFill>
          <a:blip r:embed="rId5"/>
          <a:srcRect/>
          <a:stretch>
            <a:fillRect/>
          </a:stretch>
        </p:blipFill>
        <p:spPr bwMode="auto">
          <a:xfrm>
            <a:off x="3765154" y="366693"/>
            <a:ext cx="2171958" cy="1565217"/>
          </a:xfrm>
          <a:prstGeom prst="rect">
            <a:avLst/>
          </a:prstGeom>
          <a:noFill/>
          <a:ln w="9525">
            <a:noFill/>
            <a:miter lim="800000"/>
            <a:headEnd/>
            <a:tailEnd/>
          </a:ln>
          <a:effectLst/>
        </p:spPr>
      </p:pic>
      <p:sp>
        <p:nvSpPr>
          <p:cNvPr id="27" name="Rectangle 323">
            <a:extLst>
              <a:ext uri="{FF2B5EF4-FFF2-40B4-BE49-F238E27FC236}">
                <a16:creationId xmlns:a16="http://schemas.microsoft.com/office/drawing/2014/main" id="{EBBDC2B6-CECA-D449-9975-7CDD9847DC53}"/>
              </a:ext>
            </a:extLst>
          </p:cNvPr>
          <p:cNvSpPr>
            <a:spLocks noChangeArrowheads="1"/>
          </p:cNvSpPr>
          <p:nvPr/>
        </p:nvSpPr>
        <p:spPr bwMode="auto">
          <a:xfrm>
            <a:off x="4431899" y="742414"/>
            <a:ext cx="41923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chemeClr val="bg1"/>
                </a:solidFill>
                <a:latin typeface="Calibri"/>
              </a:rPr>
              <a:t>Dolores</a:t>
            </a:r>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Large gold / silver Mine</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DOLORES</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555950"/>
            <a:ext cx="4919391" cy="1236364"/>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Mining is by open pit and uses conventional cyanide heap leaching to produce gold and silver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capacity of 20,000 tpd</a:t>
            </a:r>
          </a:p>
          <a:p>
            <a:pPr marL="171450" indent="-171450">
              <a:lnSpc>
                <a:spcPct val="110000"/>
              </a:lnSpc>
              <a:spcAft>
                <a:spcPts val="600"/>
              </a:spcAft>
              <a:buClr>
                <a:schemeClr val="accent1"/>
              </a:buClr>
              <a:buFont typeface="Arial" panose="020B060402020202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739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CHIHUAHUA, MEXICO</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Silver &amp; Gold Production</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4013500" y="4609553"/>
            <a:ext cx="4766706" cy="2069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4" name="Table 33">
            <a:extLst>
              <a:ext uri="{FF2B5EF4-FFF2-40B4-BE49-F238E27FC236}">
                <a16:creationId xmlns:a16="http://schemas.microsoft.com/office/drawing/2014/main" id="{4EEE9752-3BFA-EE47-BCC0-780162752440}"/>
              </a:ext>
            </a:extLst>
          </p:cNvPr>
          <p:cNvGraphicFramePr>
            <a:graphicFrameLocks noGrp="1"/>
          </p:cNvGraphicFramePr>
          <p:nvPr/>
        </p:nvGraphicFramePr>
        <p:xfrm>
          <a:off x="4203829" y="4698286"/>
          <a:ext cx="4464386" cy="1522095"/>
        </p:xfrm>
        <a:graphic>
          <a:graphicData uri="http://schemas.openxmlformats.org/drawingml/2006/table">
            <a:tbl>
              <a:tblPr/>
              <a:tblGrid>
                <a:gridCol w="1101552">
                  <a:extLst>
                    <a:ext uri="{9D8B030D-6E8A-4147-A177-3AD203B41FA5}">
                      <a16:colId xmlns:a16="http://schemas.microsoft.com/office/drawing/2014/main" val="341351194"/>
                    </a:ext>
                  </a:extLst>
                </a:gridCol>
                <a:gridCol w="693469">
                  <a:extLst>
                    <a:ext uri="{9D8B030D-6E8A-4147-A177-3AD203B41FA5}">
                      <a16:colId xmlns:a16="http://schemas.microsoft.com/office/drawing/2014/main" val="1651747557"/>
                    </a:ext>
                  </a:extLst>
                </a:gridCol>
                <a:gridCol w="569962">
                  <a:extLst>
                    <a:ext uri="{9D8B030D-6E8A-4147-A177-3AD203B41FA5}">
                      <a16:colId xmlns:a16="http://schemas.microsoft.com/office/drawing/2014/main" val="893596101"/>
                    </a:ext>
                  </a:extLst>
                </a:gridCol>
                <a:gridCol w="666370">
                  <a:extLst>
                    <a:ext uri="{9D8B030D-6E8A-4147-A177-3AD203B41FA5}">
                      <a16:colId xmlns:a16="http://schemas.microsoft.com/office/drawing/2014/main" val="839750270"/>
                    </a:ext>
                  </a:extLst>
                </a:gridCol>
                <a:gridCol w="692426">
                  <a:extLst>
                    <a:ext uri="{9D8B030D-6E8A-4147-A177-3AD203B41FA5}">
                      <a16:colId xmlns:a16="http://schemas.microsoft.com/office/drawing/2014/main" val="986587329"/>
                    </a:ext>
                  </a:extLst>
                </a:gridCol>
                <a:gridCol w="740607">
                  <a:extLst>
                    <a:ext uri="{9D8B030D-6E8A-4147-A177-3AD203B41FA5}">
                      <a16:colId xmlns:a16="http://schemas.microsoft.com/office/drawing/2014/main" val="1460513804"/>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2">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tx2">
                          <a:lumMod val="20000"/>
                          <a:lumOff val="80000"/>
                        </a:schemeClr>
                      </a:solidFill>
                      <a:prstDash val="solid"/>
                      <a:round/>
                      <a:headEnd type="none" w="med" len="med"/>
                      <a:tailEnd type="none" w="med" len="med"/>
                    </a:lnL>
                  </a:tcPr>
                </a:tc>
                <a:tc gridSpan="2">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prstDash val="solid"/>
                    </a:lnL>
                  </a:tcPr>
                </a:tc>
                <a:extLst>
                  <a:ext uri="{0D108BD9-81ED-4DB2-BD59-A6C34878D82A}">
                    <a16:rowId xmlns:a16="http://schemas.microsoft.com/office/drawing/2014/main" val="151732925"/>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8028261"/>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632250735"/>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7.6</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18</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0.53</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4.4</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131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267096598"/>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6.2</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28</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0.44</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5.5</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880198423"/>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1.3</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40</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1.18</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1.7</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113233217"/>
                  </a:ext>
                </a:extLst>
              </a:tr>
            </a:tbl>
          </a:graphicData>
        </a:graphic>
      </p:graphicFrame>
      <p:grpSp>
        <p:nvGrpSpPr>
          <p:cNvPr id="32" name="Group 31">
            <a:extLst>
              <a:ext uri="{FF2B5EF4-FFF2-40B4-BE49-F238E27FC236}">
                <a16:creationId xmlns:a16="http://schemas.microsoft.com/office/drawing/2014/main" id="{290F56E3-AE02-42CF-B661-BB03FDC1FD8A}"/>
              </a:ext>
            </a:extLst>
          </p:cNvPr>
          <p:cNvGrpSpPr/>
          <p:nvPr/>
        </p:nvGrpSpPr>
        <p:grpSpPr>
          <a:xfrm>
            <a:off x="894927" y="6129886"/>
            <a:ext cx="2888918" cy="297198"/>
            <a:chOff x="810793" y="6243037"/>
            <a:chExt cx="2888918" cy="297198"/>
          </a:xfrm>
        </p:grpSpPr>
        <p:cxnSp>
          <p:nvCxnSpPr>
            <p:cNvPr id="33" name="Straight Arrow Connector 32">
              <a:extLst>
                <a:ext uri="{FF2B5EF4-FFF2-40B4-BE49-F238E27FC236}">
                  <a16:creationId xmlns:a16="http://schemas.microsoft.com/office/drawing/2014/main" id="{843AE109-98F4-4B2F-BFBF-AAD398E3C3A9}"/>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E9DA0E9-D9F4-4214-A243-5C6F81D94A5D}"/>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A970D5E4-7E74-4B15-AD2E-A586FAC1DD1D}"/>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D911EFEB-992B-48CA-B60A-6F6E6DAB712C}"/>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B69F07CE-1646-4E77-9D14-F505E16F8ABC}"/>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0CA77CDC-C835-4E8F-924C-191498D12086}"/>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8493DB7A-D17B-4E7E-B069-FAF29404038E}"/>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graphicFrame>
        <p:nvGraphicFramePr>
          <p:cNvPr id="44" name="Chart 43">
            <a:extLst>
              <a:ext uri="{FF2B5EF4-FFF2-40B4-BE49-F238E27FC236}">
                <a16:creationId xmlns:a16="http://schemas.microsoft.com/office/drawing/2014/main" id="{2ED734FD-E2CC-4E20-BB2E-958BC8ABEA51}"/>
              </a:ext>
            </a:extLst>
          </p:cNvPr>
          <p:cNvGraphicFramePr>
            <a:graphicFrameLocks/>
          </p:cNvGraphicFramePr>
          <p:nvPr/>
        </p:nvGraphicFramePr>
        <p:xfrm>
          <a:off x="857204" y="4519095"/>
          <a:ext cx="2940093" cy="1677770"/>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59EB778C-74F2-9E51-C5A4-C20A040B6936}"/>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5"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8" name="Slide Number Placeholder 3">
            <a:extLst>
              <a:ext uri="{FF2B5EF4-FFF2-40B4-BE49-F238E27FC236}">
                <a16:creationId xmlns:a16="http://schemas.microsoft.com/office/drawing/2014/main" id="{FA503667-F5EC-2140-A7D2-78DD52EE7DDB}"/>
              </a:ext>
            </a:extLst>
          </p:cNvPr>
          <p:cNvSpPr txBox="1">
            <a:spLocks/>
          </p:cNvSpPr>
          <p:nvPr/>
        </p:nvSpPr>
        <p:spPr>
          <a:xfrm>
            <a:off x="11566800" y="61200"/>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29</a:t>
            </a:fld>
            <a:endParaRPr lang="en-US" sz="11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080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3FB21-85F8-4568-8E98-D51430667EAF}"/>
              </a:ext>
            </a:extLst>
          </p:cNvPr>
          <p:cNvSpPr/>
          <p:nvPr/>
        </p:nvSpPr>
        <p:spPr>
          <a:xfrm>
            <a:off x="634302" y="467745"/>
            <a:ext cx="10732897" cy="6219926"/>
          </a:xfrm>
          <a:prstGeom prst="rect">
            <a:avLst/>
          </a:prstGeom>
        </p:spPr>
        <p:txBody>
          <a:bodyPr wrap="square" numCol="3" spcCol="360000">
            <a:noAutofit/>
          </a:bodyPr>
          <a:lstStyle/>
          <a:p>
            <a:pPr algn="just"/>
            <a:r>
              <a:rPr lang="en-US" sz="800" spc="300" dirty="0">
                <a:solidFill>
                  <a:srgbClr val="000000"/>
                </a:solidFill>
                <a:latin typeface="Calibri" panose="020F0502020204030204" pitchFamily="34" charset="0"/>
                <a:cs typeface="Calibri" panose="020F0502020204030204" pitchFamily="34" charset="0"/>
              </a:rPr>
              <a:t>CONTINUED</a:t>
            </a:r>
          </a:p>
          <a:p>
            <a:pPr algn="just"/>
            <a:endParaRPr lang="en-US" sz="800" dirty="0">
              <a:solidFill>
                <a:srgbClr val="000000"/>
              </a:solidFill>
              <a:latin typeface="Calibri" panose="020F0502020204030204" pitchFamily="34" charset="0"/>
              <a:cs typeface="Calibri" panose="020F0502020204030204" pitchFamily="34" charset="0"/>
            </a:endParaRPr>
          </a:p>
          <a:p>
            <a:pPr algn="just">
              <a:lnSpc>
                <a:spcPct val="107000"/>
              </a:lnSpc>
              <a:spcAft>
                <a:spcPts val="800"/>
              </a:spcAft>
            </a:pPr>
            <a:r>
              <a:rPr lang="en-CA" sz="790" dirty="0">
                <a:solidFill>
                  <a:schemeClr val="tx2"/>
                </a:solidFill>
                <a:latin typeface="Calibri" panose="020F0502020204030204" pitchFamily="34" charset="0"/>
                <a:cs typeface="Calibri" panose="020F0502020204030204" pitchFamily="34" charset="0"/>
              </a:rPr>
              <a:t>NOT AN OFFER OR A SOLICITATION</a:t>
            </a:r>
          </a:p>
          <a:p>
            <a:pPr algn="just">
              <a:lnSpc>
                <a:spcPct val="107000"/>
              </a:lnSpc>
              <a:spcAft>
                <a:spcPts val="800"/>
              </a:spcAft>
            </a:pPr>
            <a:r>
              <a:rPr lang="en-US" sz="790" dirty="0">
                <a:solidFill>
                  <a:schemeClr val="tx2"/>
                </a:solidFill>
                <a:latin typeface="Calibri" panose="020F0502020204030204" pitchFamily="34" charset="0"/>
                <a:cs typeface="Calibri" panose="020F0502020204030204" pitchFamily="34" charset="0"/>
              </a:rPr>
              <a:t>THIS PRESENTATION DOES NOT CONSTITUTE (AND MAY NOT BE CONSTRUED TO BE) A SOLICITATION OR OFFER BY PAN AMERICAN OR ANY OF OUR RESPECTIVE DIRECTORS, OFFICERS, EMPLOYEES, REPRESENTATIVES OR AGENTS TO BUY OR SELL ANY SECURITIES OF ANY PERSON IN ANY JURISDICTION, OR A SOLICITATION OF A PROXY OF ANY SECURITYHOLDER OF ANY PERSON IN ANY JURISDICTION, IN EACH CASE, WITHIN THE MEANING OF APPLICABLE LAWS.</a:t>
            </a:r>
            <a:endParaRPr lang="en-CA" sz="790" dirty="0">
              <a:solidFill>
                <a:schemeClr val="tx2"/>
              </a:solidFill>
              <a:latin typeface="Calibri" panose="020F0502020204030204" pitchFamily="34" charset="0"/>
              <a:cs typeface="Calibri" panose="020F0502020204030204" pitchFamily="34" charset="0"/>
            </a:endParaRPr>
          </a:p>
          <a:p>
            <a:pPr algn="just"/>
            <a:r>
              <a:rPr lang="en-US" sz="800" b="1" dirty="0">
                <a:solidFill>
                  <a:srgbClr val="000000"/>
                </a:solidFill>
                <a:latin typeface="Calibri" panose="020F0502020204030204" pitchFamily="34" charset="0"/>
                <a:cs typeface="Calibri" panose="020F0502020204030204" pitchFamily="34" charset="0"/>
              </a:rPr>
              <a:t>Technical Information</a:t>
            </a:r>
          </a:p>
          <a:p>
            <a:pPr algn="just"/>
            <a:endParaRPr lang="en-US" sz="800" dirty="0">
              <a:solidFill>
                <a:schemeClr val="tx2"/>
              </a:solidFill>
              <a:latin typeface="Calibri" panose="020F0502020204030204" pitchFamily="34" charset="0"/>
              <a:cs typeface="Calibri" panose="020F0502020204030204" pitchFamily="34" charset="0"/>
            </a:endParaRPr>
          </a:p>
          <a:p>
            <a:pPr algn="just"/>
            <a:r>
              <a:rPr lang="en-CA" sz="800" dirty="0">
                <a:solidFill>
                  <a:schemeClr val="tx2"/>
                </a:solidFill>
                <a:latin typeface="Calibri" panose="020F0502020204030204" pitchFamily="34" charset="0"/>
                <a:cs typeface="Calibri" panose="020F0502020204030204" pitchFamily="34" charset="0"/>
              </a:rPr>
              <a:t>Scientific and technical information contained in this presentation has been reviewed and approved by Sébastien Bernier P. Geo., Senior Director, Reserves and Resources, Christopher Emerson, </a:t>
            </a:r>
            <a:r>
              <a:rPr lang="en-CA" sz="800" dirty="0" err="1">
                <a:solidFill>
                  <a:schemeClr val="tx2"/>
                </a:solidFill>
                <a:latin typeface="Calibri" panose="020F0502020204030204" pitchFamily="34" charset="0"/>
                <a:cs typeface="Calibri" panose="020F0502020204030204" pitchFamily="34" charset="0"/>
              </a:rPr>
              <a:t>FAusIMM</a:t>
            </a:r>
            <a:r>
              <a:rPr lang="en-CA" sz="800" dirty="0">
                <a:solidFill>
                  <a:schemeClr val="tx2"/>
                </a:solidFill>
                <a:latin typeface="Calibri" panose="020F0502020204030204" pitchFamily="34" charset="0"/>
                <a:cs typeface="Calibri" panose="020F0502020204030204" pitchFamily="34" charset="0"/>
              </a:rPr>
              <a:t>., Vice President of Exploration and Geology, and Martin Wafforn, P.Eng., Senior Vice President Technical Services and Process Optimization, who are each Qualified Persons for the purposes of National Instrument 43-101 - Standards of Disclosure for Mineral Projects ("NI 43-101").</a:t>
            </a:r>
            <a:r>
              <a:rPr lang="en-US" sz="800" dirty="0">
                <a:solidFill>
                  <a:schemeClr val="tx2"/>
                </a:solidFill>
                <a:latin typeface="Calibri" panose="020F0502020204030204" pitchFamily="34" charset="0"/>
                <a:cs typeface="Calibri" panose="020F0502020204030204" pitchFamily="34" charset="0"/>
              </a:rPr>
              <a:t> </a:t>
            </a:r>
          </a:p>
          <a:p>
            <a:pPr algn="just"/>
            <a:endParaRPr lang="en-US" sz="800" dirty="0">
              <a:solidFill>
                <a:schemeClr val="tx2"/>
              </a:solidFill>
              <a:latin typeface="Calibri" panose="020F0502020204030204" pitchFamily="34" charset="0"/>
              <a:cs typeface="Calibri" panose="020F0502020204030204" pitchFamily="34" charset="0"/>
            </a:endParaRPr>
          </a:p>
          <a:p>
            <a:pPr algn="just"/>
            <a:r>
              <a:rPr lang="en-US" sz="800" dirty="0">
                <a:solidFill>
                  <a:schemeClr val="tx2"/>
                </a:solidFill>
                <a:latin typeface="Calibri" panose="020F0502020204030204" pitchFamily="34" charset="0"/>
                <a:cs typeface="Calibri" panose="020F0502020204030204" pitchFamily="34" charset="0"/>
              </a:rPr>
              <a:t>For additional information regarding Pan American Silver's material mineral properties prior to the completion of the acquisition of Yamana (the “Yamana Transaction”), please refer to Pan American Silver’s Annual Information Form dated February 22, 2023, filed at www.sedarplus.com, or Pan American Silver's most recent Form 40-F filed with the SEC. For further information about the material mineral projects acquired pursuant to the Yamana Transaction, please refer to Yamana’s Annual Information Form dated March 29, 2023, filed at www.sedarplus.com or Yamana’s most recent Form 40-F filed with the SEC.</a:t>
            </a:r>
          </a:p>
          <a:p>
            <a:pPr algn="just"/>
            <a:endParaRPr lang="en-US" sz="800" b="1" dirty="0">
              <a:solidFill>
                <a:schemeClr val="tx2"/>
              </a:solidFill>
              <a:latin typeface="Calibri" panose="020F0502020204030204" pitchFamily="34" charset="0"/>
              <a:cs typeface="Calibri" panose="020F0502020204030204" pitchFamily="34" charset="0"/>
            </a:endParaRPr>
          </a:p>
          <a:p>
            <a:pPr algn="just"/>
            <a:r>
              <a:rPr lang="en-US" sz="800" b="1" dirty="0">
                <a:solidFill>
                  <a:srgbClr val="000000"/>
                </a:solidFill>
                <a:latin typeface="Calibri" panose="020F0502020204030204" pitchFamily="34" charset="0"/>
                <a:cs typeface="Calibri" panose="020F0502020204030204" pitchFamily="34" charset="0"/>
              </a:rPr>
              <a:t>Cautionary Note to U.S. Investors Concerning Estimates of Mineral Reserves and Resources</a:t>
            </a:r>
          </a:p>
          <a:p>
            <a:pPr algn="just"/>
            <a:endParaRPr lang="en-US" sz="800" b="1" dirty="0">
              <a:solidFill>
                <a:srgbClr val="000000"/>
              </a:solidFill>
              <a:latin typeface="Calibri" panose="020F0502020204030204" pitchFamily="34" charset="0"/>
              <a:cs typeface="Calibri" panose="020F0502020204030204" pitchFamily="34" charset="0"/>
            </a:endParaRPr>
          </a:p>
          <a:p>
            <a:pPr algn="just"/>
            <a:r>
              <a:rPr lang="en-CA" sz="800" dirty="0">
                <a:solidFill>
                  <a:schemeClr val="tx2"/>
                </a:solidFill>
                <a:latin typeface="Calibri" panose="020F0502020204030204" pitchFamily="34" charset="0"/>
                <a:cs typeface="Calibri" panose="020F0502020204030204" pitchFamily="34" charset="0"/>
              </a:rPr>
              <a:t>Unless otherwise indicated, all reserve and resource estimates included in this presentation have been prepared in accordance with Canadian </a:t>
            </a:r>
            <a:r>
              <a:rPr lang="en-US" sz="800" dirty="0">
                <a:solidFill>
                  <a:schemeClr val="tx2"/>
                </a:solidFill>
                <a:latin typeface="Calibri" panose="020F0502020204030204" pitchFamily="34" charset="0"/>
                <a:cs typeface="Calibri" panose="020F0502020204030204" pitchFamily="34" charset="0"/>
              </a:rPr>
              <a:t>National Instrument 43-101 – Standards of Disclosure for Mineral Projects (‘‘NI 43-101’’)</a:t>
            </a:r>
            <a:r>
              <a:rPr lang="en-CA" sz="800" dirty="0">
                <a:solidFill>
                  <a:schemeClr val="tx2"/>
                </a:solidFill>
                <a:latin typeface="Calibri" panose="020F0502020204030204" pitchFamily="34" charset="0"/>
                <a:cs typeface="Calibri" panose="020F0502020204030204" pitchFamily="34" charset="0"/>
              </a:rPr>
              <a:t> and the Canadian Institute of Mining, Metallurgy and Petroleum (the “CIM”) — CIM Definition Standards on Mineral Resources and Mineral Reserves, adopted by the CIM Council, as amended (the “CIM Standards”). NI 43-101 is a rule developed by the Canadian Securities Administrators that establishes standards for all public disclosure an issuer makes of scientific and technical information concerning mineral projects. Canadian standards, including NI 43-101, differ significantly from the requirements of the SEC, and reserve and resource information included herein may not be comparable to similar information disclosed by U.S. companies. In particular, and without limiting the generality of the foregoing, this presentation uses the terms “measured resources,” “indicated resources” and “inferred resources” as defined in accordance with NI 43-101 and the CIM Standards.</a:t>
            </a:r>
          </a:p>
          <a:p>
            <a:pPr algn="just"/>
            <a:r>
              <a:rPr lang="en-CA" sz="800" dirty="0">
                <a:solidFill>
                  <a:schemeClr val="tx2"/>
                </a:solidFill>
                <a:latin typeface="Calibri" panose="020F0502020204030204" pitchFamily="34" charset="0"/>
                <a:cs typeface="Calibri" panose="020F0502020204030204" pitchFamily="34" charset="0"/>
              </a:rPr>
              <a:t> </a:t>
            </a:r>
          </a:p>
          <a:p>
            <a:pPr algn="just">
              <a:spcAft>
                <a:spcPts val="1500"/>
              </a:spcAft>
            </a:pPr>
            <a:r>
              <a:rPr lang="en-CA" sz="800" dirty="0">
                <a:solidFill>
                  <a:schemeClr val="tx2"/>
                </a:solidFill>
                <a:latin typeface="Calibri" panose="020F0502020204030204" pitchFamily="34" charset="0"/>
                <a:cs typeface="Calibri" panose="020F0502020204030204" pitchFamily="34" charset="0"/>
              </a:rPr>
              <a:t>Further to recent amendments, mineral property disclosure requirements in the United States (the “U.S. Rules”) are governed by subpart 1300 of Regulation S-K of the U.S. Securities Act of 1933, as amended (the “U.S. Securities Act”) which differ from the CIM Standards. As a foreign private issuer that is eligible to file reports with the SEC pursuant to the multi-jurisdictional disclosure system (the “MJDS”), Pan American is not required to provide disclosure on its mineral properties under the U.S. Rules and will continue to provide disclosure under NI 43-101 and the CIM Standards. If Pan American ceases to be a foreign private issuer or loses its eligibility to file its annual report on Form 40-F pursuant to the MJDS, then Pan American will be subject to the U.S. Rules, which differ from the requirements of NI 43-101 and the CIM Standards.</a:t>
            </a:r>
          </a:p>
          <a:p>
            <a:pPr algn="just">
              <a:spcAft>
                <a:spcPts val="1500"/>
              </a:spcAft>
            </a:pPr>
            <a:r>
              <a:rPr lang="en-CA" sz="800" dirty="0">
                <a:solidFill>
                  <a:schemeClr val="tx2"/>
                </a:solidFill>
                <a:latin typeface="Calibri" panose="020F0502020204030204" pitchFamily="34" charset="0"/>
                <a:cs typeface="Calibri" panose="020F0502020204030204" pitchFamily="34" charset="0"/>
              </a:rPr>
              <a:t>Pursuant to the new U.S. Rules, the SEC recognizes estimates of “measured mineral resources”, “indicated mineral resources” and “inferred mineral resources.” In addition, the definitions of “proven mineral reserves” and “probable mineral reserves” under the U.S. Rules are now “substantially similar” to the corresponding standards under NI 43-101. Mineralization described using these terms has a greater amount of uncertainty as to its existence and feasibility than mineralization that has been characterized as reserves. Accordingly, U.S. investors are cautioned not to assume that any measured mineral resources, indicated mineral resources, or inferred mineral resources that Pan American reports are or will be economically or legally mineable. Further, “inferred mineral resources” have a greater amount of uncertainty as to their existence and as to whether they can be mined legally or economically. Under Canadian securities laws, estimates of “inferred mineral resources” may not form the basis of feasibility or pre-feasibility studies, except in rare cases. While the above terms under the U.S. Rules are “substantially similar” to the standards under NI 43-101 and CIM Standards, there are differences in the definitions under the U.S. Rules and CIM Standards. Accordingly, there is no assurance any mineral reserves or mineral resources that Pan American may report as “proven mineral reserves”, “probable mineral reserves”, “measured mineral resources”, “indicated mineral resources” and “inferred mineral resources” under NI 43-101 would be the same had Pan American prepared the reserve or resource estimates under the standards adopted under the U.S. Rules.</a:t>
            </a:r>
          </a:p>
          <a:p>
            <a:pPr algn="just"/>
            <a:r>
              <a:rPr lang="en-US" sz="800" dirty="0">
                <a:solidFill>
                  <a:schemeClr val="tx2"/>
                </a:solidFill>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E9562CE0-B24C-D642-AE95-E8439DE9AC94}"/>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3</a:t>
            </a:fld>
            <a:endParaRPr lang="en-US" dirty="0"/>
          </a:p>
        </p:txBody>
      </p:sp>
    </p:spTree>
    <p:extLst>
      <p:ext uri="{BB962C8B-B14F-4D97-AF65-F5344CB8AC3E}">
        <p14:creationId xmlns:p14="http://schemas.microsoft.com/office/powerpoint/2010/main" val="4035251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outdoor, sky, nature, mountain&#10;&#10;Description automatically generated">
            <a:extLst>
              <a:ext uri="{FF2B5EF4-FFF2-40B4-BE49-F238E27FC236}">
                <a16:creationId xmlns:a16="http://schemas.microsoft.com/office/drawing/2014/main" id="{1B863F12-3CAE-E342-9386-F487E4F0D7B5}"/>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21377" r="21377"/>
          <a:stretch/>
        </p:blipFill>
        <p:spPr/>
      </p:pic>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rgbClr val="84BF41"/>
                </a:solidFill>
                <a:latin typeface="+mj-lt"/>
              </a:rPr>
              <a:t> </a:t>
            </a:r>
            <a:r>
              <a:rPr lang="en-US" sz="900" spc="30" dirty="0">
                <a:solidFill>
                  <a:schemeClr val="accent5"/>
                </a:solidFill>
                <a:latin typeface="+mj-lt"/>
              </a:rPr>
              <a:t> </a:t>
            </a:r>
            <a:r>
              <a:rPr lang="en-US" sz="1200" spc="30" dirty="0">
                <a:solidFill>
                  <a:schemeClr val="accent1"/>
                </a:solidFill>
                <a:latin typeface="+mj-lt"/>
              </a:rPr>
              <a:t>Pan American’s largest silver producing mine</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COLORADA</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573624"/>
            <a:ext cx="5014625" cy="1159420"/>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underground mine</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Expansion completed in 2017 – new mine shaft and sulphide processing plant</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Currently producing silver-gold doré bars from a conventional cyanide leach plant for the oxide ore, and silver-rich lead and zinc concentrates from a flotation plant treating sulphide ore</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ZACATECAS, MEXICO</a:t>
            </a:r>
          </a:p>
        </p:txBody>
      </p:sp>
      <p:pic>
        <p:nvPicPr>
          <p:cNvPr id="14" name="Picture 13" descr="A close up of a logo&#10;&#10;Description automatically generated">
            <a:extLst>
              <a:ext uri="{FF2B5EF4-FFF2-40B4-BE49-F238E27FC236}">
                <a16:creationId xmlns:a16="http://schemas.microsoft.com/office/drawing/2014/main" id="{6E2462F0-E19D-334F-8D3A-9FE872977F75}"/>
              </a:ext>
            </a:extLst>
          </p:cNvPr>
          <p:cNvPicPr>
            <a:picLocks noChangeAspect="1"/>
          </p:cNvPicPr>
          <p:nvPr/>
        </p:nvPicPr>
        <p:blipFill>
          <a:blip r:embed="rId5"/>
          <a:stretch>
            <a:fillRect/>
          </a:stretch>
        </p:blipFill>
        <p:spPr>
          <a:xfrm>
            <a:off x="3783845" y="335561"/>
            <a:ext cx="2123228" cy="1560162"/>
          </a:xfrm>
          <a:prstGeom prst="rect">
            <a:avLst/>
          </a:prstGeom>
        </p:spPr>
      </p:pic>
      <p:sp>
        <p:nvSpPr>
          <p:cNvPr id="15" name="Rectangle 323">
            <a:extLst>
              <a:ext uri="{FF2B5EF4-FFF2-40B4-BE49-F238E27FC236}">
                <a16:creationId xmlns:a16="http://schemas.microsoft.com/office/drawing/2014/main" id="{39EA347F-BDE3-7947-83D4-CC86AB216311}"/>
              </a:ext>
            </a:extLst>
          </p:cNvPr>
          <p:cNvSpPr>
            <a:spLocks noChangeArrowheads="1"/>
          </p:cNvSpPr>
          <p:nvPr/>
        </p:nvSpPr>
        <p:spPr bwMode="auto">
          <a:xfrm>
            <a:off x="4579734" y="955498"/>
            <a:ext cx="49212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chemeClr val="bg1"/>
                </a:solidFill>
                <a:latin typeface="Calibri"/>
              </a:rPr>
              <a:t>La Colorada</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Silver Production </a:t>
            </a:r>
            <a:r>
              <a:rPr lang="en-US" sz="1100" spc="30" dirty="0">
                <a:solidFill>
                  <a:schemeClr val="accent1"/>
                </a:solidFill>
                <a:latin typeface="Calibri" panose="020F0502020204030204" pitchFamily="34" charset="0"/>
                <a:cs typeface="Calibri" panose="020F0502020204030204" pitchFamily="34" charset="0"/>
              </a:rPr>
              <a:t>(Moz)</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7862C495-DAD5-9142-AAB2-A2E728D5ED73}"/>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4013500" y="4609554"/>
            <a:ext cx="4766706" cy="2069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44" name="Table 43">
            <a:extLst>
              <a:ext uri="{FF2B5EF4-FFF2-40B4-BE49-F238E27FC236}">
                <a16:creationId xmlns:a16="http://schemas.microsoft.com/office/drawing/2014/main" id="{E43BEA4D-AA60-C247-96B8-86BBF8461EC3}"/>
              </a:ext>
            </a:extLst>
          </p:cNvPr>
          <p:cNvGraphicFramePr>
            <a:graphicFrameLocks noGrp="1"/>
          </p:cNvGraphicFramePr>
          <p:nvPr/>
        </p:nvGraphicFramePr>
        <p:xfrm>
          <a:off x="4154590" y="4771443"/>
          <a:ext cx="4458471" cy="1358546"/>
        </p:xfrm>
        <a:graphic>
          <a:graphicData uri="http://schemas.openxmlformats.org/drawingml/2006/table">
            <a:tbl>
              <a:tblPr/>
              <a:tblGrid>
                <a:gridCol w="856873">
                  <a:extLst>
                    <a:ext uri="{9D8B030D-6E8A-4147-A177-3AD203B41FA5}">
                      <a16:colId xmlns:a16="http://schemas.microsoft.com/office/drawing/2014/main" val="1446319398"/>
                    </a:ext>
                  </a:extLst>
                </a:gridCol>
                <a:gridCol w="441038">
                  <a:extLst>
                    <a:ext uri="{9D8B030D-6E8A-4147-A177-3AD203B41FA5}">
                      <a16:colId xmlns:a16="http://schemas.microsoft.com/office/drawing/2014/main" val="2590936165"/>
                    </a:ext>
                  </a:extLst>
                </a:gridCol>
                <a:gridCol w="45390">
                  <a:extLst>
                    <a:ext uri="{9D8B030D-6E8A-4147-A177-3AD203B41FA5}">
                      <a16:colId xmlns:a16="http://schemas.microsoft.com/office/drawing/2014/main" val="2255262302"/>
                    </a:ext>
                  </a:extLst>
                </a:gridCol>
                <a:gridCol w="349680">
                  <a:extLst>
                    <a:ext uri="{9D8B030D-6E8A-4147-A177-3AD203B41FA5}">
                      <a16:colId xmlns:a16="http://schemas.microsoft.com/office/drawing/2014/main" val="2649946751"/>
                    </a:ext>
                  </a:extLst>
                </a:gridCol>
                <a:gridCol w="45390">
                  <a:extLst>
                    <a:ext uri="{9D8B030D-6E8A-4147-A177-3AD203B41FA5}">
                      <a16:colId xmlns:a16="http://schemas.microsoft.com/office/drawing/2014/main" val="3775011841"/>
                    </a:ext>
                  </a:extLst>
                </a:gridCol>
                <a:gridCol w="349680">
                  <a:extLst>
                    <a:ext uri="{9D8B030D-6E8A-4147-A177-3AD203B41FA5}">
                      <a16:colId xmlns:a16="http://schemas.microsoft.com/office/drawing/2014/main" val="1651485092"/>
                    </a:ext>
                  </a:extLst>
                </a:gridCol>
                <a:gridCol w="45390">
                  <a:extLst>
                    <a:ext uri="{9D8B030D-6E8A-4147-A177-3AD203B41FA5}">
                      <a16:colId xmlns:a16="http://schemas.microsoft.com/office/drawing/2014/main" val="3133665903"/>
                    </a:ext>
                  </a:extLst>
                </a:gridCol>
                <a:gridCol w="349680">
                  <a:extLst>
                    <a:ext uri="{9D8B030D-6E8A-4147-A177-3AD203B41FA5}">
                      <a16:colId xmlns:a16="http://schemas.microsoft.com/office/drawing/2014/main" val="321437939"/>
                    </a:ext>
                  </a:extLst>
                </a:gridCol>
                <a:gridCol w="45390">
                  <a:extLst>
                    <a:ext uri="{9D8B030D-6E8A-4147-A177-3AD203B41FA5}">
                      <a16:colId xmlns:a16="http://schemas.microsoft.com/office/drawing/2014/main" val="2689050700"/>
                    </a:ext>
                  </a:extLst>
                </a:gridCol>
                <a:gridCol w="349680">
                  <a:extLst>
                    <a:ext uri="{9D8B030D-6E8A-4147-A177-3AD203B41FA5}">
                      <a16:colId xmlns:a16="http://schemas.microsoft.com/office/drawing/2014/main" val="3347475327"/>
                    </a:ext>
                  </a:extLst>
                </a:gridCol>
                <a:gridCol w="45390">
                  <a:extLst>
                    <a:ext uri="{9D8B030D-6E8A-4147-A177-3AD203B41FA5}">
                      <a16:colId xmlns:a16="http://schemas.microsoft.com/office/drawing/2014/main" val="2685625124"/>
                    </a:ext>
                  </a:extLst>
                </a:gridCol>
                <a:gridCol w="349680">
                  <a:extLst>
                    <a:ext uri="{9D8B030D-6E8A-4147-A177-3AD203B41FA5}">
                      <a16:colId xmlns:a16="http://schemas.microsoft.com/office/drawing/2014/main" val="4169319672"/>
                    </a:ext>
                  </a:extLst>
                </a:gridCol>
                <a:gridCol w="45390">
                  <a:extLst>
                    <a:ext uri="{9D8B030D-6E8A-4147-A177-3AD203B41FA5}">
                      <a16:colId xmlns:a16="http://schemas.microsoft.com/office/drawing/2014/main" val="83830987"/>
                    </a:ext>
                  </a:extLst>
                </a:gridCol>
                <a:gridCol w="349680">
                  <a:extLst>
                    <a:ext uri="{9D8B030D-6E8A-4147-A177-3AD203B41FA5}">
                      <a16:colId xmlns:a16="http://schemas.microsoft.com/office/drawing/2014/main" val="1669827524"/>
                    </a:ext>
                  </a:extLst>
                </a:gridCol>
                <a:gridCol w="45390">
                  <a:extLst>
                    <a:ext uri="{9D8B030D-6E8A-4147-A177-3AD203B41FA5}">
                      <a16:colId xmlns:a16="http://schemas.microsoft.com/office/drawing/2014/main" val="2446095252"/>
                    </a:ext>
                  </a:extLst>
                </a:gridCol>
                <a:gridCol w="349680">
                  <a:extLst>
                    <a:ext uri="{9D8B030D-6E8A-4147-A177-3AD203B41FA5}">
                      <a16:colId xmlns:a16="http://schemas.microsoft.com/office/drawing/2014/main" val="722874696"/>
                    </a:ext>
                  </a:extLst>
                </a:gridCol>
                <a:gridCol w="45390">
                  <a:extLst>
                    <a:ext uri="{9D8B030D-6E8A-4147-A177-3AD203B41FA5}">
                      <a16:colId xmlns:a16="http://schemas.microsoft.com/office/drawing/2014/main" val="120390920"/>
                    </a:ext>
                  </a:extLst>
                </a:gridCol>
                <a:gridCol w="349680">
                  <a:extLst>
                    <a:ext uri="{9D8B030D-6E8A-4147-A177-3AD203B41FA5}">
                      <a16:colId xmlns:a16="http://schemas.microsoft.com/office/drawing/2014/main" val="3448106420"/>
                    </a:ext>
                  </a:extLst>
                </a:gridCol>
              </a:tblGrid>
              <a:tr h="164207">
                <a:tc>
                  <a:txBody>
                    <a:bodyPr/>
                    <a:lstStyle/>
                    <a:p>
                      <a:pPr algn="l" fontAlgn="b"/>
                      <a:r>
                        <a:rPr lang="en-US" sz="1000" b="0" i="0" u="none" strike="noStrike" dirty="0">
                          <a:solidFill>
                            <a:schemeClr val="tx1">
                              <a:lumMod val="50000"/>
                            </a:schemeClr>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chemeClr val="tx1">
                              <a:lumMod val="50000"/>
                            </a:schemeClr>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chemeClr val="tx1">
                              <a:lumMod val="50000"/>
                            </a:schemeClr>
                          </a:solidFill>
                          <a:effectLst/>
                          <a:latin typeface="Arial" panose="020B060402020202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chemeClr val="tx1">
                              <a:lumMod val="50000"/>
                            </a:schemeClr>
                          </a:solidFill>
                          <a:effectLst/>
                          <a:latin typeface="Arial" panose="020B060402020202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25857381"/>
                  </a:ext>
                </a:extLst>
              </a:tr>
              <a:tr h="164207">
                <a:tc>
                  <a:txBody>
                    <a:bodyPr/>
                    <a:lstStyle/>
                    <a:p>
                      <a:pPr algn="l" fontAlgn="b"/>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Ag</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Zn</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Zn</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40574"/>
                  </a:ext>
                </a:extLst>
              </a:tr>
              <a:tr h="164207">
                <a:tc>
                  <a:txBody>
                    <a:bodyPr/>
                    <a:lstStyle/>
                    <a:p>
                      <a:pPr algn="l" fontAlgn="b"/>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(g/t)</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(g/t)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418253259"/>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9.2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294</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0.20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1.25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2.18</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86.3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59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114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199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468272455"/>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3.2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176</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0.18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0.82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1.35</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highlight>
                            <a:srgbClr val="FFFF00"/>
                          </a:highligh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18.2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s-MX" sz="1000" b="0" i="0" u="none" strike="noStrike" dirty="0">
                          <a:solidFill>
                            <a:schemeClr val="tx1">
                              <a:lumMod val="50000"/>
                            </a:schemeClr>
                          </a:solidFill>
                          <a:effectLst/>
                          <a:latin typeface="Calibri" panose="020F0502020204030204" pitchFamily="34" charset="0"/>
                        </a:rPr>
                        <a:t>44</a:t>
                      </a:r>
                      <a:endParaRPr lang="en-US" sz="1000" b="0" i="0" u="none" strike="noStrike" dirty="0">
                        <a:solidFill>
                          <a:schemeClr val="tx1">
                            <a:lumMod val="50000"/>
                          </a:schemeClr>
                        </a:solidFill>
                        <a:effectLst/>
                        <a:latin typeface="Calibri" panose="020F0502020204030204" pitchFamily="34" charset="0"/>
                      </a:endParaRP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008077591"/>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14.7</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174</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0.20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0.94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1.67</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82.2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93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138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245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787508687"/>
                  </a:ext>
                </a:extLst>
              </a:tr>
            </a:tbl>
          </a:graphicData>
        </a:graphic>
      </p:graphicFrame>
      <p:graphicFrame>
        <p:nvGraphicFramePr>
          <p:cNvPr id="36"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691069"/>
          <a:ext cx="2888917" cy="1462566"/>
        </p:xfrm>
        <a:graphic>
          <a:graphicData uri="http://schemas.openxmlformats.org/drawingml/2006/chart">
            <c:chart xmlns:c="http://schemas.openxmlformats.org/drawingml/2006/chart" xmlns:r="http://schemas.openxmlformats.org/officeDocument/2006/relationships" r:id="rId6"/>
          </a:graphicData>
        </a:graphic>
      </p:graphicFrame>
      <p:grpSp>
        <p:nvGrpSpPr>
          <p:cNvPr id="38" name="Group 37">
            <a:extLst>
              <a:ext uri="{FF2B5EF4-FFF2-40B4-BE49-F238E27FC236}">
                <a16:creationId xmlns:a16="http://schemas.microsoft.com/office/drawing/2014/main" id="{C843851C-CBD2-5C4C-9378-76FBABB3ED8F}"/>
              </a:ext>
            </a:extLst>
          </p:cNvPr>
          <p:cNvGrpSpPr/>
          <p:nvPr/>
        </p:nvGrpSpPr>
        <p:grpSpPr>
          <a:xfrm>
            <a:off x="894927" y="6129886"/>
            <a:ext cx="2888918" cy="297198"/>
            <a:chOff x="810793" y="6243037"/>
            <a:chExt cx="2888918" cy="297198"/>
          </a:xfrm>
        </p:grpSpPr>
        <p:cxnSp>
          <p:nvCxnSpPr>
            <p:cNvPr id="59" name="Straight Arrow Connector 58">
              <a:extLst>
                <a:ext uri="{FF2B5EF4-FFF2-40B4-BE49-F238E27FC236}">
                  <a16:creationId xmlns:a16="http://schemas.microsoft.com/office/drawing/2014/main" id="{6022A41E-2A51-5E41-AFB2-DBFDE428DF7B}"/>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777EEFEE-E806-6040-80F3-9D5BC24FE849}"/>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1" name="Oval 60">
              <a:extLst>
                <a:ext uri="{FF2B5EF4-FFF2-40B4-BE49-F238E27FC236}">
                  <a16:creationId xmlns:a16="http://schemas.microsoft.com/office/drawing/2014/main" id="{D5273A80-E4CA-1049-9417-D652B69C8604}"/>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2" name="Oval 61">
              <a:extLst>
                <a:ext uri="{FF2B5EF4-FFF2-40B4-BE49-F238E27FC236}">
                  <a16:creationId xmlns:a16="http://schemas.microsoft.com/office/drawing/2014/main" id="{297A4BC9-E15F-B643-9044-A7FED5982220}"/>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63" name="TextBox 62">
              <a:extLst>
                <a:ext uri="{FF2B5EF4-FFF2-40B4-BE49-F238E27FC236}">
                  <a16:creationId xmlns:a16="http://schemas.microsoft.com/office/drawing/2014/main" id="{EAC2A102-3C7A-B74B-AA4D-BD271E721FDD}"/>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64" name="TextBox 63">
              <a:extLst>
                <a:ext uri="{FF2B5EF4-FFF2-40B4-BE49-F238E27FC236}">
                  <a16:creationId xmlns:a16="http://schemas.microsoft.com/office/drawing/2014/main" id="{9DE207EE-E54C-234B-BB88-AC8787EAED5A}"/>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65" name="TextBox 64">
              <a:extLst>
                <a:ext uri="{FF2B5EF4-FFF2-40B4-BE49-F238E27FC236}">
                  <a16:creationId xmlns:a16="http://schemas.microsoft.com/office/drawing/2014/main" id="{2A4B9AFC-C301-754A-BCBD-5EE9F000ABA6}"/>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28" name="Slide Number Placeholder 1">
            <a:extLst>
              <a:ext uri="{FF2B5EF4-FFF2-40B4-BE49-F238E27FC236}">
                <a16:creationId xmlns:a16="http://schemas.microsoft.com/office/drawing/2014/main" id="{BAA079E4-7F4A-2742-9380-FAC096E04E5D}"/>
              </a:ext>
            </a:extLst>
          </p:cNvPr>
          <p:cNvSpPr>
            <a:spLocks noGrp="1"/>
          </p:cNvSpPr>
          <p:nvPr>
            <p:ph type="sldNum" sz="quarter" idx="4"/>
          </p:nvPr>
        </p:nvSpPr>
        <p:spPr>
          <a:xfrm>
            <a:off x="11612162" y="14748"/>
            <a:ext cx="572464" cy="365125"/>
          </a:xfrm>
        </p:spPr>
        <p:txBody>
          <a:bodyPr/>
          <a:lstStyle/>
          <a:p>
            <a:fld id="{3C6DF47B-3BED-4C75-ACAB-4344E1B376FE}" type="slidenum">
              <a:rPr lang="en-US" smtClean="0"/>
              <a:t>30</a:t>
            </a:fld>
            <a:endParaRPr lang="en-US" dirty="0"/>
          </a:p>
        </p:txBody>
      </p:sp>
    </p:spTree>
    <p:extLst>
      <p:ext uri="{BB962C8B-B14F-4D97-AF65-F5344CB8AC3E}">
        <p14:creationId xmlns:p14="http://schemas.microsoft.com/office/powerpoint/2010/main" val="383699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sky, outdoor, building, bridge&#10;&#10;Description automatically generated">
            <a:extLst>
              <a:ext uri="{FF2B5EF4-FFF2-40B4-BE49-F238E27FC236}">
                <a16:creationId xmlns:a16="http://schemas.microsoft.com/office/drawing/2014/main" id="{1FB97CD1-F3B7-4246-BE6F-32A145701FDF}"/>
              </a:ext>
            </a:extLst>
          </p:cNvPr>
          <p:cNvPicPr>
            <a:picLocks noGrp="1" noChangeAspect="1"/>
          </p:cNvPicPr>
          <p:nvPr>
            <p:ph type="pic" sz="quarter" idx="26"/>
          </p:nvPr>
        </p:nvPicPr>
        <p:blipFill rotWithShape="1">
          <a:blip r:embed="rId4">
            <a:extLst>
              <a:ext uri="{28A0092B-C50C-407E-A947-70E740481C1C}">
                <a14:useLocalDpi xmlns:a14="http://schemas.microsoft.com/office/drawing/2010/main" val="0"/>
              </a:ext>
            </a:extLst>
          </a:blip>
          <a:srcRect l="32782" t="-12" r="3098" b="12"/>
          <a:stretch/>
        </p:blipFill>
        <p:spPr>
          <a:xfrm>
            <a:off x="6322142" y="0"/>
            <a:ext cx="5869858" cy="6858000"/>
          </a:xfrm>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31</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Large gold mine with significant growth potential</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SHAHUINDO</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541936"/>
            <a:ext cx="4919391" cy="1159420"/>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open pit gold mine producing silver by-products from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capacity of ~36,000 tpd with heap leach processing</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Commercial production began in 2016, significant exploration potential and ability to extend mine life</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CAJAMARCA, PERU</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Gold Production </a:t>
            </a:r>
            <a:r>
              <a:rPr lang="en-US" sz="1100" spc="30" dirty="0">
                <a:solidFill>
                  <a:schemeClr val="accent1"/>
                </a:solidFill>
                <a:latin typeface="Calibri" panose="020F0502020204030204" pitchFamily="34" charset="0"/>
                <a:cs typeface="Calibri" panose="020F0502020204030204" pitchFamily="34" charset="0"/>
              </a:rPr>
              <a:t>(koz)</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4013500" y="4609554"/>
            <a:ext cx="4766706" cy="2069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691069"/>
          <a:ext cx="2888917" cy="1462566"/>
        </p:xfrm>
        <a:graphic>
          <a:graphicData uri="http://schemas.openxmlformats.org/drawingml/2006/chart">
            <c:chart xmlns:c="http://schemas.openxmlformats.org/drawingml/2006/chart" xmlns:r="http://schemas.openxmlformats.org/officeDocument/2006/relationships" r:id="rId5"/>
          </a:graphicData>
        </a:graphic>
      </p:graphicFrame>
      <p:pic>
        <p:nvPicPr>
          <p:cNvPr id="31" name="Picture 2">
            <a:extLst>
              <a:ext uri="{FF2B5EF4-FFF2-40B4-BE49-F238E27FC236}">
                <a16:creationId xmlns:a16="http://schemas.microsoft.com/office/drawing/2014/main" id="{62061C1E-053B-A841-89C3-50795EE85267}"/>
              </a:ext>
            </a:extLst>
          </p:cNvPr>
          <p:cNvPicPr>
            <a:picLocks noChangeAspect="1" noChangeArrowheads="1"/>
          </p:cNvPicPr>
          <p:nvPr/>
        </p:nvPicPr>
        <p:blipFill>
          <a:blip r:embed="rId6"/>
          <a:srcRect/>
          <a:stretch>
            <a:fillRect/>
          </a:stretch>
        </p:blipFill>
        <p:spPr bwMode="auto">
          <a:xfrm>
            <a:off x="3504849" y="468509"/>
            <a:ext cx="2305075" cy="1440000"/>
          </a:xfrm>
          <a:prstGeom prst="rect">
            <a:avLst/>
          </a:prstGeom>
          <a:noFill/>
          <a:ln w="9525">
            <a:noFill/>
            <a:miter lim="800000"/>
            <a:headEnd/>
            <a:tailEnd/>
          </a:ln>
          <a:effectLst/>
        </p:spPr>
      </p:pic>
      <p:sp>
        <p:nvSpPr>
          <p:cNvPr id="32" name="Rectangle 313">
            <a:extLst>
              <a:ext uri="{FF2B5EF4-FFF2-40B4-BE49-F238E27FC236}">
                <a16:creationId xmlns:a16="http://schemas.microsoft.com/office/drawing/2014/main" id="{3C32128C-1707-EF42-99A5-E54836A650F3}"/>
              </a:ext>
            </a:extLst>
          </p:cNvPr>
          <p:cNvSpPr>
            <a:spLocks noChangeArrowheads="1"/>
          </p:cNvSpPr>
          <p:nvPr/>
        </p:nvSpPr>
        <p:spPr bwMode="auto">
          <a:xfrm>
            <a:off x="3560226" y="1347638"/>
            <a:ext cx="44723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Shahuindo</a:t>
            </a:r>
            <a:endParaRPr lang="en-US" altLang="en-US" sz="800" dirty="0">
              <a:latin typeface="Calibri" panose="020F0502020204030204" pitchFamily="34" charset="0"/>
              <a:cs typeface="Calibri" panose="020F0502020204030204" pitchFamily="34" charset="0"/>
            </a:endParaRPr>
          </a:p>
        </p:txBody>
      </p:sp>
      <p:graphicFrame>
        <p:nvGraphicFramePr>
          <p:cNvPr id="33" name="Table 32">
            <a:extLst>
              <a:ext uri="{FF2B5EF4-FFF2-40B4-BE49-F238E27FC236}">
                <a16:creationId xmlns:a16="http://schemas.microsoft.com/office/drawing/2014/main" id="{3A75F90F-9ADA-E348-9A6B-C8F4E4582849}"/>
              </a:ext>
            </a:extLst>
          </p:cNvPr>
          <p:cNvGraphicFramePr>
            <a:graphicFrameLocks noGrp="1"/>
          </p:cNvGraphicFramePr>
          <p:nvPr/>
        </p:nvGraphicFramePr>
        <p:xfrm>
          <a:off x="4202818" y="4691069"/>
          <a:ext cx="4399313" cy="1522095"/>
        </p:xfrm>
        <a:graphic>
          <a:graphicData uri="http://schemas.openxmlformats.org/drawingml/2006/table">
            <a:tbl>
              <a:tblPr/>
              <a:tblGrid>
                <a:gridCol w="900366">
                  <a:extLst>
                    <a:ext uri="{9D8B030D-6E8A-4147-A177-3AD203B41FA5}">
                      <a16:colId xmlns:a16="http://schemas.microsoft.com/office/drawing/2014/main" val="1153116795"/>
                    </a:ext>
                  </a:extLst>
                </a:gridCol>
                <a:gridCol w="609071">
                  <a:extLst>
                    <a:ext uri="{9D8B030D-6E8A-4147-A177-3AD203B41FA5}">
                      <a16:colId xmlns:a16="http://schemas.microsoft.com/office/drawing/2014/main" val="3353350499"/>
                    </a:ext>
                  </a:extLst>
                </a:gridCol>
                <a:gridCol w="47195">
                  <a:extLst>
                    <a:ext uri="{9D8B030D-6E8A-4147-A177-3AD203B41FA5}">
                      <a16:colId xmlns:a16="http://schemas.microsoft.com/office/drawing/2014/main" val="2596851623"/>
                    </a:ext>
                  </a:extLst>
                </a:gridCol>
                <a:gridCol w="675274">
                  <a:extLst>
                    <a:ext uri="{9D8B030D-6E8A-4147-A177-3AD203B41FA5}">
                      <a16:colId xmlns:a16="http://schemas.microsoft.com/office/drawing/2014/main" val="3949183909"/>
                    </a:ext>
                  </a:extLst>
                </a:gridCol>
                <a:gridCol w="47195">
                  <a:extLst>
                    <a:ext uri="{9D8B030D-6E8A-4147-A177-3AD203B41FA5}">
                      <a16:colId xmlns:a16="http://schemas.microsoft.com/office/drawing/2014/main" val="1813144508"/>
                    </a:ext>
                  </a:extLst>
                </a:gridCol>
                <a:gridCol w="675274">
                  <a:extLst>
                    <a:ext uri="{9D8B030D-6E8A-4147-A177-3AD203B41FA5}">
                      <a16:colId xmlns:a16="http://schemas.microsoft.com/office/drawing/2014/main" val="2508509036"/>
                    </a:ext>
                  </a:extLst>
                </a:gridCol>
                <a:gridCol w="47195">
                  <a:extLst>
                    <a:ext uri="{9D8B030D-6E8A-4147-A177-3AD203B41FA5}">
                      <a16:colId xmlns:a16="http://schemas.microsoft.com/office/drawing/2014/main" val="2548793194"/>
                    </a:ext>
                  </a:extLst>
                </a:gridCol>
                <a:gridCol w="675274">
                  <a:extLst>
                    <a:ext uri="{9D8B030D-6E8A-4147-A177-3AD203B41FA5}">
                      <a16:colId xmlns:a16="http://schemas.microsoft.com/office/drawing/2014/main" val="3119580201"/>
                    </a:ext>
                  </a:extLst>
                </a:gridCol>
                <a:gridCol w="47195">
                  <a:extLst>
                    <a:ext uri="{9D8B030D-6E8A-4147-A177-3AD203B41FA5}">
                      <a16:colId xmlns:a16="http://schemas.microsoft.com/office/drawing/2014/main" val="1674158916"/>
                    </a:ext>
                  </a:extLst>
                </a:gridCol>
                <a:gridCol w="675274">
                  <a:extLst>
                    <a:ext uri="{9D8B030D-6E8A-4147-A177-3AD203B41FA5}">
                      <a16:colId xmlns:a16="http://schemas.microsoft.com/office/drawing/2014/main" val="2443842103"/>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3">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gridSpan="3">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2537262"/>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051228"/>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4084714201"/>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92.4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0.47</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1,405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21.9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635264916"/>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0.32</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717250016"/>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10.1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0.38</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320542435"/>
                  </a:ext>
                </a:extLst>
              </a:tr>
            </a:tbl>
          </a:graphicData>
        </a:graphic>
      </p:graphicFrame>
      <p:grpSp>
        <p:nvGrpSpPr>
          <p:cNvPr id="26" name="Group 25">
            <a:extLst>
              <a:ext uri="{FF2B5EF4-FFF2-40B4-BE49-F238E27FC236}">
                <a16:creationId xmlns:a16="http://schemas.microsoft.com/office/drawing/2014/main" id="{44A4F56C-C54B-4CEB-B0E6-3FF73C05A229}"/>
              </a:ext>
            </a:extLst>
          </p:cNvPr>
          <p:cNvGrpSpPr/>
          <p:nvPr/>
        </p:nvGrpSpPr>
        <p:grpSpPr>
          <a:xfrm>
            <a:off x="894927" y="6129886"/>
            <a:ext cx="2888918" cy="297198"/>
            <a:chOff x="810793" y="6243037"/>
            <a:chExt cx="2888918" cy="297198"/>
          </a:xfrm>
        </p:grpSpPr>
        <p:cxnSp>
          <p:nvCxnSpPr>
            <p:cNvPr id="28" name="Straight Arrow Connector 27">
              <a:extLst>
                <a:ext uri="{FF2B5EF4-FFF2-40B4-BE49-F238E27FC236}">
                  <a16:creationId xmlns:a16="http://schemas.microsoft.com/office/drawing/2014/main" id="{33202B78-9ABB-430C-AD8D-38FE09D2FE40}"/>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318EE3-8AF6-41D8-8622-8BF4FF4CAC6E}"/>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7779F93D-6252-412D-9FF5-CB885357D079}"/>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99AC7187-B775-49C9-8C95-EE4D846014AB}"/>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2C50A2DF-4E3C-413A-AAC9-6FC194971332}"/>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B2AEB365-83C8-4A79-BBA3-EF3B00DB1B5B}"/>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48E6BD0F-C17A-4CF7-8BA9-6F11134BE102}"/>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4" name="TextBox 3">
            <a:extLst>
              <a:ext uri="{FF2B5EF4-FFF2-40B4-BE49-F238E27FC236}">
                <a16:creationId xmlns:a16="http://schemas.microsoft.com/office/drawing/2014/main" id="{A4E91F72-3707-9B49-AB31-1084CB4CF44A}"/>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5"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95463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sky, nature, mountain, outdoor&#10;&#10;Description automatically generated">
            <a:extLst>
              <a:ext uri="{FF2B5EF4-FFF2-40B4-BE49-F238E27FC236}">
                <a16:creationId xmlns:a16="http://schemas.microsoft.com/office/drawing/2014/main" id="{3F5CE7E2-FE71-E048-AE8C-375AE88CD39B}"/>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7899" r="17899"/>
          <a:stretch>
            <a:fillRect/>
          </a:stretch>
        </p:blipFill>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solidFill>
                  <a:srgbClr val="000000"/>
                </a:solidFill>
              </a:rPr>
              <a:t>32</a:t>
            </a:fld>
            <a:endParaRPr lang="en-US" dirty="0">
              <a:solidFill>
                <a:srgbClr val="000000"/>
              </a:solidFill>
            </a:endParaRPr>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Gold mine with sulphide expansion potential (La Arena II)</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ARENA</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638538"/>
            <a:ext cx="4919391" cy="753155"/>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open pit gold mine producing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Run-of-mine heap leach currently processing ~36,000 tpd</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Exploration success has extended mine life</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LA LIBERTAD, PERU</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Gold Production </a:t>
            </a:r>
            <a:r>
              <a:rPr lang="en-US" sz="1100" spc="30" dirty="0">
                <a:solidFill>
                  <a:schemeClr val="accent1"/>
                </a:solidFill>
                <a:latin typeface="Calibri" panose="020F0502020204030204" pitchFamily="34" charset="0"/>
                <a:cs typeface="Calibri" panose="020F0502020204030204" pitchFamily="34" charset="0"/>
              </a:rPr>
              <a:t>(Koz)</a:t>
            </a:r>
            <a:endParaRPr lang="en-US" sz="1200" spc="30" dirty="0">
              <a:solidFill>
                <a:schemeClr val="accent1"/>
              </a:solidFill>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7" y="4691008"/>
          <a:ext cx="2888917" cy="1462566"/>
        </p:xfrm>
        <a:graphic>
          <a:graphicData uri="http://schemas.openxmlformats.org/drawingml/2006/chart">
            <c:chart xmlns:c="http://schemas.openxmlformats.org/drawingml/2006/chart" xmlns:r="http://schemas.openxmlformats.org/officeDocument/2006/relationships" r:id="rId5"/>
          </a:graphicData>
        </a:graphic>
      </p:graphicFrame>
      <p:pic>
        <p:nvPicPr>
          <p:cNvPr id="31" name="Picture 2">
            <a:extLst>
              <a:ext uri="{FF2B5EF4-FFF2-40B4-BE49-F238E27FC236}">
                <a16:creationId xmlns:a16="http://schemas.microsoft.com/office/drawing/2014/main" id="{C311468F-C4AC-2A44-974B-9AB08FF36768}"/>
              </a:ext>
            </a:extLst>
          </p:cNvPr>
          <p:cNvPicPr>
            <a:picLocks noChangeAspect="1" noChangeArrowheads="1"/>
          </p:cNvPicPr>
          <p:nvPr/>
        </p:nvPicPr>
        <p:blipFill>
          <a:blip r:embed="rId6"/>
          <a:srcRect/>
          <a:stretch>
            <a:fillRect/>
          </a:stretch>
        </p:blipFill>
        <p:spPr bwMode="auto">
          <a:xfrm>
            <a:off x="3495386" y="461162"/>
            <a:ext cx="2315821" cy="1440000"/>
          </a:xfrm>
          <a:prstGeom prst="rect">
            <a:avLst/>
          </a:prstGeom>
          <a:noFill/>
          <a:ln w="9525">
            <a:noFill/>
            <a:miter lim="800000"/>
            <a:headEnd/>
            <a:tailEnd/>
          </a:ln>
          <a:effectLst/>
        </p:spPr>
      </p:pic>
      <p:sp>
        <p:nvSpPr>
          <p:cNvPr id="32" name="Rectangle 313">
            <a:extLst>
              <a:ext uri="{FF2B5EF4-FFF2-40B4-BE49-F238E27FC236}">
                <a16:creationId xmlns:a16="http://schemas.microsoft.com/office/drawing/2014/main" id="{E8513AD8-DADB-1441-A494-9CF7C7467365}"/>
              </a:ext>
            </a:extLst>
          </p:cNvPr>
          <p:cNvSpPr>
            <a:spLocks noChangeArrowheads="1"/>
          </p:cNvSpPr>
          <p:nvPr/>
        </p:nvSpPr>
        <p:spPr bwMode="auto">
          <a:xfrm>
            <a:off x="3495386" y="1355843"/>
            <a:ext cx="36548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La Arena</a:t>
            </a:r>
            <a:endParaRPr lang="en-US" altLang="en-US" sz="8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BE3B1BA6-957F-46EE-A6AF-3291F4E61B19}"/>
              </a:ext>
            </a:extLst>
          </p:cNvPr>
          <p:cNvGrpSpPr/>
          <p:nvPr/>
        </p:nvGrpSpPr>
        <p:grpSpPr>
          <a:xfrm>
            <a:off x="894927" y="6129886"/>
            <a:ext cx="2888918" cy="297198"/>
            <a:chOff x="810793" y="6243037"/>
            <a:chExt cx="2888918" cy="297198"/>
          </a:xfrm>
        </p:grpSpPr>
        <p:cxnSp>
          <p:nvCxnSpPr>
            <p:cNvPr id="28" name="Straight Arrow Connector 27">
              <a:extLst>
                <a:ext uri="{FF2B5EF4-FFF2-40B4-BE49-F238E27FC236}">
                  <a16:creationId xmlns:a16="http://schemas.microsoft.com/office/drawing/2014/main" id="{8585A313-D718-46CD-B35C-745EB8F7872B}"/>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5269F30-B25F-4445-9007-40130A0A0878}"/>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Oval 40">
              <a:extLst>
                <a:ext uri="{FF2B5EF4-FFF2-40B4-BE49-F238E27FC236}">
                  <a16:creationId xmlns:a16="http://schemas.microsoft.com/office/drawing/2014/main" id="{3AA1368A-4C14-4341-8196-1E2F3D1BC819}"/>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2" name="Oval 41">
              <a:extLst>
                <a:ext uri="{FF2B5EF4-FFF2-40B4-BE49-F238E27FC236}">
                  <a16:creationId xmlns:a16="http://schemas.microsoft.com/office/drawing/2014/main" id="{F5E07A3C-6905-4670-B68B-83CE759E4B7B}"/>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TextBox 42">
              <a:extLst>
                <a:ext uri="{FF2B5EF4-FFF2-40B4-BE49-F238E27FC236}">
                  <a16:creationId xmlns:a16="http://schemas.microsoft.com/office/drawing/2014/main" id="{2F8937F1-FA7E-422F-AF08-E2BD9E75B038}"/>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4" name="TextBox 43">
              <a:extLst>
                <a:ext uri="{FF2B5EF4-FFF2-40B4-BE49-F238E27FC236}">
                  <a16:creationId xmlns:a16="http://schemas.microsoft.com/office/drawing/2014/main" id="{53B15A3D-C718-4CDA-9259-FD99A909FD04}"/>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6" name="TextBox 45">
              <a:extLst>
                <a:ext uri="{FF2B5EF4-FFF2-40B4-BE49-F238E27FC236}">
                  <a16:creationId xmlns:a16="http://schemas.microsoft.com/office/drawing/2014/main" id="{F645EC6E-860E-4886-A369-F9B81F8D3874}"/>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50" name="Rectangle 49">
            <a:extLst>
              <a:ext uri="{FF2B5EF4-FFF2-40B4-BE49-F238E27FC236}">
                <a16:creationId xmlns:a16="http://schemas.microsoft.com/office/drawing/2014/main" id="{4AB0C2D4-BF4D-4D5C-9D79-43017D1056B7}"/>
              </a:ext>
            </a:extLst>
          </p:cNvPr>
          <p:cNvSpPr/>
          <p:nvPr/>
        </p:nvSpPr>
        <p:spPr>
          <a:xfrm>
            <a:off x="4013500" y="4609554"/>
            <a:ext cx="4766706" cy="2118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51" name="Table 50">
            <a:extLst>
              <a:ext uri="{FF2B5EF4-FFF2-40B4-BE49-F238E27FC236}">
                <a16:creationId xmlns:a16="http://schemas.microsoft.com/office/drawing/2014/main" id="{CE10C8EB-ED86-4A3B-808F-D65CCB63798E}"/>
              </a:ext>
            </a:extLst>
          </p:cNvPr>
          <p:cNvGraphicFramePr>
            <a:graphicFrameLocks noGrp="1"/>
          </p:cNvGraphicFramePr>
          <p:nvPr/>
        </p:nvGraphicFramePr>
        <p:xfrm>
          <a:off x="4177601" y="4766829"/>
          <a:ext cx="4446854" cy="1400229"/>
        </p:xfrm>
        <a:graphic>
          <a:graphicData uri="http://schemas.openxmlformats.org/drawingml/2006/table">
            <a:tbl>
              <a:tblPr/>
              <a:tblGrid>
                <a:gridCol w="1112282">
                  <a:extLst>
                    <a:ext uri="{9D8B030D-6E8A-4147-A177-3AD203B41FA5}">
                      <a16:colId xmlns:a16="http://schemas.microsoft.com/office/drawing/2014/main" val="2221036299"/>
                    </a:ext>
                  </a:extLst>
                </a:gridCol>
                <a:gridCol w="614594">
                  <a:extLst>
                    <a:ext uri="{9D8B030D-6E8A-4147-A177-3AD203B41FA5}">
                      <a16:colId xmlns:a16="http://schemas.microsoft.com/office/drawing/2014/main" val="78026996"/>
                    </a:ext>
                  </a:extLst>
                </a:gridCol>
                <a:gridCol w="47296">
                  <a:extLst>
                    <a:ext uri="{9D8B030D-6E8A-4147-A177-3AD203B41FA5}">
                      <a16:colId xmlns:a16="http://schemas.microsoft.com/office/drawing/2014/main" val="3275922311"/>
                    </a:ext>
                  </a:extLst>
                </a:gridCol>
                <a:gridCol w="1312693">
                  <a:extLst>
                    <a:ext uri="{9D8B030D-6E8A-4147-A177-3AD203B41FA5}">
                      <a16:colId xmlns:a16="http://schemas.microsoft.com/office/drawing/2014/main" val="784240769"/>
                    </a:ext>
                  </a:extLst>
                </a:gridCol>
                <a:gridCol w="47296">
                  <a:extLst>
                    <a:ext uri="{9D8B030D-6E8A-4147-A177-3AD203B41FA5}">
                      <a16:colId xmlns:a16="http://schemas.microsoft.com/office/drawing/2014/main" val="3992598398"/>
                    </a:ext>
                  </a:extLst>
                </a:gridCol>
                <a:gridCol w="1312693">
                  <a:extLst>
                    <a:ext uri="{9D8B030D-6E8A-4147-A177-3AD203B41FA5}">
                      <a16:colId xmlns:a16="http://schemas.microsoft.com/office/drawing/2014/main" val="401076375"/>
                    </a:ext>
                  </a:extLst>
                </a:gridCol>
              </a:tblGrid>
              <a:tr h="175248">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Contained</a:t>
                      </a:r>
                      <a:r>
                        <a:rPr lang="en-US" sz="1050" b="1" i="0" u="none" strike="noStrike" dirty="0">
                          <a:solidFill>
                            <a:srgbClr val="262626"/>
                          </a:solidFill>
                          <a:effectLst/>
                          <a:latin typeface="Calibri" panose="020F0502020204030204" pitchFamily="34" charset="0"/>
                        </a:rPr>
                        <a:t> </a:t>
                      </a:r>
                      <a:r>
                        <a:rPr lang="en-US" sz="1000" b="0" i="0" u="none" strike="noStrike" kern="1200" dirty="0">
                          <a:solidFill>
                            <a:schemeClr val="accent1"/>
                          </a:solidFill>
                          <a:effectLst/>
                          <a:latin typeface="+mj-lt"/>
                          <a:ea typeface="+mn-ea"/>
                          <a:cs typeface="+mn-cs"/>
                        </a:rPr>
                        <a:t>Metal</a:t>
                      </a:r>
                    </a:p>
                  </a:txBody>
                  <a:tcPr marL="9525" marR="9525" marT="9525" marB="0" anchor="ctr">
                    <a:lnL>
                      <a:noFill/>
                    </a:lnL>
                    <a:lnR>
                      <a:noFill/>
                    </a:lnR>
                    <a:lnT>
                      <a:noFill/>
                    </a:lnT>
                    <a:lnB w="6350" cap="flat" cmpd="sng" algn="ctr">
                      <a:noFill/>
                      <a:prstDash val="solid"/>
                      <a:round/>
                      <a:headEnd type="none" w="med" len="med"/>
                      <a:tailEnd type="none" w="med" len="med"/>
                    </a:lnB>
                    <a:noFill/>
                  </a:tcPr>
                </a:tc>
                <a:extLst>
                  <a:ext uri="{0D108BD9-81ED-4DB2-BD59-A6C34878D82A}">
                    <a16:rowId xmlns:a16="http://schemas.microsoft.com/office/drawing/2014/main" val="2269906058"/>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835670"/>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014739018"/>
                  </a:ext>
                </a:extLst>
              </a:tr>
              <a:tr h="29149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32.6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0.33</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343.1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371923471"/>
                  </a:ext>
                </a:extLst>
              </a:tr>
              <a:tr h="29149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0.19</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20.6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335427002"/>
                  </a:ext>
                </a:extLst>
              </a:tr>
              <a:tr h="29149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0.23</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43.4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686629083"/>
                  </a:ext>
                </a:extLst>
              </a:tr>
            </a:tbl>
          </a:graphicData>
        </a:graphic>
      </p:graphicFrame>
      <p:sp>
        <p:nvSpPr>
          <p:cNvPr id="4" name="TextBox 3">
            <a:extLst>
              <a:ext uri="{FF2B5EF4-FFF2-40B4-BE49-F238E27FC236}">
                <a16:creationId xmlns:a16="http://schemas.microsoft.com/office/drawing/2014/main" id="{AA1E07DE-AF01-4AB1-63A7-A161EFB89AA8}"/>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5"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87989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a:extLst>
              <a:ext uri="{FF2B5EF4-FFF2-40B4-BE49-F238E27FC236}">
                <a16:creationId xmlns:a16="http://schemas.microsoft.com/office/drawing/2014/main" id="{6883F246-BC95-1047-95CF-5B60052273D3}"/>
              </a:ext>
            </a:extLst>
          </p:cNvPr>
          <p:cNvPicPr>
            <a:picLocks noChangeAspect="1" noChangeArrowheads="1"/>
          </p:cNvPicPr>
          <p:nvPr/>
        </p:nvPicPr>
        <p:blipFill>
          <a:blip r:embed="rId4"/>
          <a:srcRect/>
          <a:stretch>
            <a:fillRect/>
          </a:stretch>
        </p:blipFill>
        <p:spPr bwMode="auto">
          <a:xfrm>
            <a:off x="3677077" y="480279"/>
            <a:ext cx="2137817" cy="1568299"/>
          </a:xfrm>
          <a:prstGeom prst="rect">
            <a:avLst/>
          </a:prstGeom>
          <a:noFill/>
          <a:ln w="9525">
            <a:noFill/>
            <a:miter lim="800000"/>
            <a:headEnd/>
            <a:tailEnd/>
          </a:ln>
          <a:effectLst/>
        </p:spPr>
      </p:pic>
      <p:pic>
        <p:nvPicPr>
          <p:cNvPr id="12" name="Picture Placeholder 11" descr="A picture containing text, mountain, outdoor&#10;&#10;Description automatically generated">
            <a:extLst>
              <a:ext uri="{FF2B5EF4-FFF2-40B4-BE49-F238E27FC236}">
                <a16:creationId xmlns:a16="http://schemas.microsoft.com/office/drawing/2014/main" id="{0F400F8A-D136-4BF9-8370-0EAC4B288BBF}"/>
              </a:ext>
            </a:extLst>
          </p:cNvPr>
          <p:cNvPicPr>
            <a:picLocks noGrp="1" noChangeAspect="1"/>
          </p:cNvPicPr>
          <p:nvPr>
            <p:ph type="pic" sz="quarter" idx="26"/>
          </p:nvPr>
        </p:nvPicPr>
        <p:blipFill>
          <a:blip r:embed="rId5">
            <a:extLst>
              <a:ext uri="{28A0092B-C50C-407E-A947-70E740481C1C}">
                <a14:useLocalDpi xmlns:a14="http://schemas.microsoft.com/office/drawing/2010/main" val="0"/>
              </a:ext>
            </a:extLst>
          </a:blip>
          <a:srcRect l="21484" r="21484"/>
          <a:stretch>
            <a:fillRect/>
          </a:stretch>
        </p:blipFill>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33</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Polymetallic silver mine</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HUARON</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641962"/>
            <a:ext cx="4174119" cy="879280"/>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underground mine</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capacity of ~2,500 tpd using flotation technology to produce silver in copper, lead, and zinc concentrates</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148495"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PASCO, PERU</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288471"/>
            <a:ext cx="2893945" cy="276999"/>
          </a:xfrm>
          <a:prstGeom prst="rect">
            <a:avLst/>
          </a:prstGeom>
          <a:noFill/>
        </p:spPr>
        <p:txBody>
          <a:bodyPr wrap="square" rtlCol="0">
            <a:spAutoFit/>
          </a:bodyPr>
          <a:lstStyle/>
          <a:p>
            <a:r>
              <a:rPr lang="en-US" sz="1200" spc="30" dirty="0">
                <a:solidFill>
                  <a:schemeClr val="accent1"/>
                </a:solidFill>
                <a:latin typeface="+mj-lt"/>
              </a:rPr>
              <a:t>Silver Production </a:t>
            </a:r>
            <a:r>
              <a:rPr lang="en-US" sz="1100" spc="30" dirty="0">
                <a:solidFill>
                  <a:schemeClr val="accent1"/>
                </a:solidFill>
                <a:latin typeface="Calibri" panose="020F0502020204030204" pitchFamily="34" charset="0"/>
                <a:cs typeface="Calibri" panose="020F0502020204030204" pitchFamily="34" charset="0"/>
              </a:rPr>
              <a:t>(Moz)</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4013500" y="4609553"/>
            <a:ext cx="4766706" cy="2069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691069"/>
          <a:ext cx="2888917" cy="1462566"/>
        </p:xfrm>
        <a:graphic>
          <a:graphicData uri="http://schemas.openxmlformats.org/drawingml/2006/chart">
            <c:chart xmlns:c="http://schemas.openxmlformats.org/drawingml/2006/chart" xmlns:r="http://schemas.openxmlformats.org/officeDocument/2006/relationships" r:id="rId6"/>
          </a:graphicData>
        </a:graphic>
      </p:graphicFrame>
      <p:sp>
        <p:nvSpPr>
          <p:cNvPr id="32" name="Rectangle 313">
            <a:extLst>
              <a:ext uri="{FF2B5EF4-FFF2-40B4-BE49-F238E27FC236}">
                <a16:creationId xmlns:a16="http://schemas.microsoft.com/office/drawing/2014/main" id="{E8AAC4AC-434A-9744-A314-7F4333D14570}"/>
              </a:ext>
            </a:extLst>
          </p:cNvPr>
          <p:cNvSpPr>
            <a:spLocks noChangeArrowheads="1"/>
          </p:cNvSpPr>
          <p:nvPr/>
        </p:nvSpPr>
        <p:spPr bwMode="auto">
          <a:xfrm>
            <a:off x="3601746" y="1548553"/>
            <a:ext cx="31258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Huaron</a:t>
            </a:r>
            <a:endParaRPr lang="en-US" altLang="en-US" sz="800" dirty="0">
              <a:latin typeface="Calibri" panose="020F0502020204030204" pitchFamily="34" charset="0"/>
              <a:cs typeface="Calibri" panose="020F0502020204030204" pitchFamily="34" charset="0"/>
            </a:endParaRPr>
          </a:p>
        </p:txBody>
      </p:sp>
      <p:graphicFrame>
        <p:nvGraphicFramePr>
          <p:cNvPr id="33" name="Table 32">
            <a:extLst>
              <a:ext uri="{FF2B5EF4-FFF2-40B4-BE49-F238E27FC236}">
                <a16:creationId xmlns:a16="http://schemas.microsoft.com/office/drawing/2014/main" id="{4DD1C9EA-C452-E046-9A68-FC7014831FDB}"/>
              </a:ext>
            </a:extLst>
          </p:cNvPr>
          <p:cNvGraphicFramePr>
            <a:graphicFrameLocks noGrp="1"/>
          </p:cNvGraphicFramePr>
          <p:nvPr/>
        </p:nvGraphicFramePr>
        <p:xfrm>
          <a:off x="4177602" y="4703178"/>
          <a:ext cx="4512913" cy="1522095"/>
        </p:xfrm>
        <a:graphic>
          <a:graphicData uri="http://schemas.openxmlformats.org/drawingml/2006/table">
            <a:tbl>
              <a:tblPr/>
              <a:tblGrid>
                <a:gridCol w="867337">
                  <a:extLst>
                    <a:ext uri="{9D8B030D-6E8A-4147-A177-3AD203B41FA5}">
                      <a16:colId xmlns:a16="http://schemas.microsoft.com/office/drawing/2014/main" val="559568520"/>
                    </a:ext>
                  </a:extLst>
                </a:gridCol>
                <a:gridCol w="446424">
                  <a:extLst>
                    <a:ext uri="{9D8B030D-6E8A-4147-A177-3AD203B41FA5}">
                      <a16:colId xmlns:a16="http://schemas.microsoft.com/office/drawing/2014/main" val="1262858138"/>
                    </a:ext>
                  </a:extLst>
                </a:gridCol>
                <a:gridCol w="45943">
                  <a:extLst>
                    <a:ext uri="{9D8B030D-6E8A-4147-A177-3AD203B41FA5}">
                      <a16:colId xmlns:a16="http://schemas.microsoft.com/office/drawing/2014/main" val="3358721932"/>
                    </a:ext>
                  </a:extLst>
                </a:gridCol>
                <a:gridCol w="353951">
                  <a:extLst>
                    <a:ext uri="{9D8B030D-6E8A-4147-A177-3AD203B41FA5}">
                      <a16:colId xmlns:a16="http://schemas.microsoft.com/office/drawing/2014/main" val="3128797927"/>
                    </a:ext>
                  </a:extLst>
                </a:gridCol>
                <a:gridCol w="44450">
                  <a:extLst>
                    <a:ext uri="{9D8B030D-6E8A-4147-A177-3AD203B41FA5}">
                      <a16:colId xmlns:a16="http://schemas.microsoft.com/office/drawing/2014/main" val="3075401006"/>
                    </a:ext>
                  </a:extLst>
                </a:gridCol>
                <a:gridCol w="355444">
                  <a:extLst>
                    <a:ext uri="{9D8B030D-6E8A-4147-A177-3AD203B41FA5}">
                      <a16:colId xmlns:a16="http://schemas.microsoft.com/office/drawing/2014/main" val="4143410140"/>
                    </a:ext>
                  </a:extLst>
                </a:gridCol>
                <a:gridCol w="45943">
                  <a:extLst>
                    <a:ext uri="{9D8B030D-6E8A-4147-A177-3AD203B41FA5}">
                      <a16:colId xmlns:a16="http://schemas.microsoft.com/office/drawing/2014/main" val="2795755168"/>
                    </a:ext>
                  </a:extLst>
                </a:gridCol>
                <a:gridCol w="353951">
                  <a:extLst>
                    <a:ext uri="{9D8B030D-6E8A-4147-A177-3AD203B41FA5}">
                      <a16:colId xmlns:a16="http://schemas.microsoft.com/office/drawing/2014/main" val="1881759987"/>
                    </a:ext>
                  </a:extLst>
                </a:gridCol>
                <a:gridCol w="45943">
                  <a:extLst>
                    <a:ext uri="{9D8B030D-6E8A-4147-A177-3AD203B41FA5}">
                      <a16:colId xmlns:a16="http://schemas.microsoft.com/office/drawing/2014/main" val="2588300863"/>
                    </a:ext>
                  </a:extLst>
                </a:gridCol>
                <a:gridCol w="353951">
                  <a:extLst>
                    <a:ext uri="{9D8B030D-6E8A-4147-A177-3AD203B41FA5}">
                      <a16:colId xmlns:a16="http://schemas.microsoft.com/office/drawing/2014/main" val="2877078515"/>
                    </a:ext>
                  </a:extLst>
                </a:gridCol>
                <a:gridCol w="45943">
                  <a:extLst>
                    <a:ext uri="{9D8B030D-6E8A-4147-A177-3AD203B41FA5}">
                      <a16:colId xmlns:a16="http://schemas.microsoft.com/office/drawing/2014/main" val="3599265992"/>
                    </a:ext>
                  </a:extLst>
                </a:gridCol>
                <a:gridCol w="353951">
                  <a:extLst>
                    <a:ext uri="{9D8B030D-6E8A-4147-A177-3AD203B41FA5}">
                      <a16:colId xmlns:a16="http://schemas.microsoft.com/office/drawing/2014/main" val="2056541603"/>
                    </a:ext>
                  </a:extLst>
                </a:gridCol>
                <a:gridCol w="45943">
                  <a:extLst>
                    <a:ext uri="{9D8B030D-6E8A-4147-A177-3AD203B41FA5}">
                      <a16:colId xmlns:a16="http://schemas.microsoft.com/office/drawing/2014/main" val="1398931002"/>
                    </a:ext>
                  </a:extLst>
                </a:gridCol>
                <a:gridCol w="353951">
                  <a:extLst>
                    <a:ext uri="{9D8B030D-6E8A-4147-A177-3AD203B41FA5}">
                      <a16:colId xmlns:a16="http://schemas.microsoft.com/office/drawing/2014/main" val="3568448403"/>
                    </a:ext>
                  </a:extLst>
                </a:gridCol>
                <a:gridCol w="45943">
                  <a:extLst>
                    <a:ext uri="{9D8B030D-6E8A-4147-A177-3AD203B41FA5}">
                      <a16:colId xmlns:a16="http://schemas.microsoft.com/office/drawing/2014/main" val="1649022592"/>
                    </a:ext>
                  </a:extLst>
                </a:gridCol>
                <a:gridCol w="353951">
                  <a:extLst>
                    <a:ext uri="{9D8B030D-6E8A-4147-A177-3AD203B41FA5}">
                      <a16:colId xmlns:a16="http://schemas.microsoft.com/office/drawing/2014/main" val="4062026334"/>
                    </a:ext>
                  </a:extLst>
                </a:gridCol>
                <a:gridCol w="45943">
                  <a:extLst>
                    <a:ext uri="{9D8B030D-6E8A-4147-A177-3AD203B41FA5}">
                      <a16:colId xmlns:a16="http://schemas.microsoft.com/office/drawing/2014/main" val="1340462262"/>
                    </a:ext>
                  </a:extLst>
                </a:gridCol>
                <a:gridCol w="353951">
                  <a:extLst>
                    <a:ext uri="{9D8B030D-6E8A-4147-A177-3AD203B41FA5}">
                      <a16:colId xmlns:a16="http://schemas.microsoft.com/office/drawing/2014/main" val="2014224020"/>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5579711"/>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w="12700" cap="flat" cmpd="sng" algn="ctr">
                      <a:noFill/>
                      <a:prstDash val="solid"/>
                      <a:round/>
                      <a:headEnd type="none" w="med" len="med"/>
                      <a:tailEnd type="none" w="med" len="med"/>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w="1270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9525" marT="9525" marB="0" anchor="ctr">
                    <a:lnL>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668257"/>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984582079"/>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171</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0.56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1.60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3.07</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50.9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148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285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647990091"/>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176</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1.90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3.09</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18.4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62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100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420276800"/>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164</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1.76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2.87</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31.2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104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170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565265401"/>
                  </a:ext>
                </a:extLst>
              </a:tr>
            </a:tbl>
          </a:graphicData>
        </a:graphic>
      </p:graphicFrame>
      <p:grpSp>
        <p:nvGrpSpPr>
          <p:cNvPr id="27" name="Group 26">
            <a:extLst>
              <a:ext uri="{FF2B5EF4-FFF2-40B4-BE49-F238E27FC236}">
                <a16:creationId xmlns:a16="http://schemas.microsoft.com/office/drawing/2014/main" id="{8A4B76BB-92A6-46EC-A6B5-A23850C6CCEE}"/>
              </a:ext>
            </a:extLst>
          </p:cNvPr>
          <p:cNvGrpSpPr/>
          <p:nvPr/>
        </p:nvGrpSpPr>
        <p:grpSpPr>
          <a:xfrm>
            <a:off x="894927" y="6129886"/>
            <a:ext cx="2888918" cy="297198"/>
            <a:chOff x="810793" y="6243037"/>
            <a:chExt cx="2888918" cy="297198"/>
          </a:xfrm>
        </p:grpSpPr>
        <p:cxnSp>
          <p:nvCxnSpPr>
            <p:cNvPr id="28" name="Straight Arrow Connector 27">
              <a:extLst>
                <a:ext uri="{FF2B5EF4-FFF2-40B4-BE49-F238E27FC236}">
                  <a16:creationId xmlns:a16="http://schemas.microsoft.com/office/drawing/2014/main" id="{9F2968EE-0EB4-4CDC-B8CD-A1AE87085853}"/>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5E14F8B-1863-4959-B330-9EF2E227F2BC}"/>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E1387F86-FA51-476F-A5FD-4D4D764585B6}"/>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E07D79E4-B6DB-4E49-9686-2E48760CABB7}"/>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E9689260-8E9A-41D8-863B-FC9FD9F4A947}"/>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13B5D534-235F-4BCA-AF9E-C462EC1DBBBD}"/>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2CFB0388-222B-4CEA-93F6-6F49BF3DDB64}"/>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4" name="TextBox 3">
            <a:extLst>
              <a:ext uri="{FF2B5EF4-FFF2-40B4-BE49-F238E27FC236}">
                <a16:creationId xmlns:a16="http://schemas.microsoft.com/office/drawing/2014/main" id="{B044E703-94AA-B139-A4C0-81EE0E3E5FDA}"/>
              </a:ext>
            </a:extLst>
          </p:cNvPr>
          <p:cNvSpPr txBox="1"/>
          <p:nvPr/>
        </p:nvSpPr>
        <p:spPr>
          <a:xfrm>
            <a:off x="3933799" y="43392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5"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114470" y="62928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70022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hqprint">
            <a:extLst>
              <a:ext uri="{28A0092B-C50C-407E-A947-70E740481C1C}">
                <a14:useLocalDpi xmlns:a14="http://schemas.microsoft.com/office/drawing/2010/main" val="0"/>
              </a:ext>
            </a:extLst>
          </a:blip>
          <a:srcRect l="-116" t="-167" r="42700" b="167"/>
          <a:stretch/>
        </p:blipFill>
        <p:spPr>
          <a:xfrm>
            <a:off x="6297930" y="0"/>
            <a:ext cx="5897880" cy="6858000"/>
          </a:xfrm>
          <a:prstGeom prst="rect">
            <a:avLst/>
          </a:prstGeom>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solidFill>
                  <a:srgbClr val="000000"/>
                </a:solidFill>
              </a:rPr>
              <a:t>34</a:t>
            </a:fld>
            <a:endParaRPr lang="en-US" dirty="0">
              <a:solidFill>
                <a:srgbClr val="000000"/>
              </a:solidFill>
            </a:endParaRPr>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3107008" cy="461665"/>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Large gold mine with significant growth potential</a:t>
            </a:r>
            <a:r>
              <a:rPr lang="en-US" sz="1200" spc="30" baseline="30000" dirty="0">
                <a:solidFill>
                  <a:schemeClr val="accent1"/>
                </a:solidFill>
                <a:latin typeface="+mj-lt"/>
              </a:rPr>
              <a:t>(1)</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JACOBINA</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BAHIA, BRAZIL</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3907471"/>
            <a:ext cx="2893945" cy="276999"/>
          </a:xfrm>
          <a:prstGeom prst="rect">
            <a:avLst/>
          </a:prstGeom>
          <a:noFill/>
        </p:spPr>
        <p:txBody>
          <a:bodyPr wrap="square" rtlCol="0">
            <a:spAutoFit/>
          </a:bodyPr>
          <a:lstStyle/>
          <a:p>
            <a:r>
              <a:rPr lang="en-US" sz="1200" spc="30" dirty="0">
                <a:solidFill>
                  <a:schemeClr val="accent1"/>
                </a:solidFill>
                <a:latin typeface="+mj-lt"/>
              </a:rPr>
              <a:t>Gold Production </a:t>
            </a:r>
            <a:r>
              <a:rPr lang="en-US" sz="1100" spc="30" dirty="0">
                <a:solidFill>
                  <a:schemeClr val="accent1"/>
                </a:solidFill>
                <a:latin typeface="Calibri" panose="020F0502020204030204" pitchFamily="34" charset="0"/>
                <a:cs typeface="Calibri" panose="020F0502020204030204" pitchFamily="34" charset="0"/>
              </a:rPr>
              <a:t>(</a:t>
            </a:r>
            <a:r>
              <a:rPr lang="en-US" sz="1100" spc="30" dirty="0" err="1">
                <a:solidFill>
                  <a:schemeClr val="accent1"/>
                </a:solidFill>
                <a:latin typeface="Calibri" panose="020F0502020204030204" pitchFamily="34" charset="0"/>
                <a:cs typeface="Calibri" panose="020F0502020204030204" pitchFamily="34" charset="0"/>
              </a:rPr>
              <a:t>koz</a:t>
            </a:r>
            <a:r>
              <a:rPr lang="en-US" sz="1100" spc="30" dirty="0">
                <a:solidFill>
                  <a:schemeClr val="accent1"/>
                </a:solidFill>
                <a:latin typeface="Calibri" panose="020F0502020204030204" pitchFamily="34" charset="0"/>
                <a:cs typeface="Calibri" panose="020F0502020204030204" pitchFamily="34" charset="0"/>
              </a:rPr>
              <a:t>)</a:t>
            </a:r>
            <a:r>
              <a:rPr lang="en-US" sz="1100" spc="30" baseline="30000" dirty="0">
                <a:solidFill>
                  <a:schemeClr val="accent1"/>
                </a:solidFill>
                <a:latin typeface="Calibri" panose="020F0502020204030204" pitchFamily="34" charset="0"/>
                <a:cs typeface="Calibri" panose="020F0502020204030204" pitchFamily="34" charset="0"/>
              </a:rPr>
              <a:t>(1)</a:t>
            </a:r>
            <a:endParaRPr lang="en-US" sz="1200" spc="30" baseline="30000" dirty="0">
              <a:solidFill>
                <a:schemeClr val="accent1"/>
              </a:solidFill>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138619"/>
          <a:ext cx="2888917" cy="1462566"/>
        </p:xfrm>
        <a:graphic>
          <a:graphicData uri="http://schemas.openxmlformats.org/drawingml/2006/chart">
            <c:chart xmlns:c="http://schemas.openxmlformats.org/drawingml/2006/chart" xmlns:r="http://schemas.openxmlformats.org/officeDocument/2006/relationships" r:id="rId5"/>
          </a:graphicData>
        </a:graphic>
      </p:graphicFrame>
      <p:grpSp>
        <p:nvGrpSpPr>
          <p:cNvPr id="26" name="Group 25">
            <a:extLst>
              <a:ext uri="{FF2B5EF4-FFF2-40B4-BE49-F238E27FC236}">
                <a16:creationId xmlns:a16="http://schemas.microsoft.com/office/drawing/2014/main" id="{44A4F56C-C54B-4CEB-B0E6-3FF73C05A229}"/>
              </a:ext>
            </a:extLst>
          </p:cNvPr>
          <p:cNvGrpSpPr/>
          <p:nvPr/>
        </p:nvGrpSpPr>
        <p:grpSpPr>
          <a:xfrm>
            <a:off x="894927" y="5586961"/>
            <a:ext cx="2888918" cy="297198"/>
            <a:chOff x="810793" y="6243037"/>
            <a:chExt cx="2888918" cy="297198"/>
          </a:xfrm>
        </p:grpSpPr>
        <p:cxnSp>
          <p:nvCxnSpPr>
            <p:cNvPr id="28" name="Straight Arrow Connector 27">
              <a:extLst>
                <a:ext uri="{FF2B5EF4-FFF2-40B4-BE49-F238E27FC236}">
                  <a16:creationId xmlns:a16="http://schemas.microsoft.com/office/drawing/2014/main" id="{33202B78-9ABB-430C-AD8D-38FE09D2FE40}"/>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318EE3-8AF6-41D8-8622-8BF4FF4CAC6E}"/>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7779F93D-6252-412D-9FF5-CB885357D079}"/>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99AC7187-B775-49C9-8C95-EE4D846014AB}"/>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2C50A2DF-4E3C-413A-AAC9-6FC194971332}"/>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B2AEB365-83C8-4A79-BBA3-EF3B00DB1B5B}"/>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48E6BD0F-C17A-4CF7-8BA9-6F11134BE102}"/>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24" name="TextBox 23">
            <a:extLst>
              <a:ext uri="{FF2B5EF4-FFF2-40B4-BE49-F238E27FC236}">
                <a16:creationId xmlns:a16="http://schemas.microsoft.com/office/drawing/2014/main" id="{D2EF96B3-5231-8F4F-821B-31763024DE94}"/>
              </a:ext>
            </a:extLst>
          </p:cNvPr>
          <p:cNvSpPr txBox="1"/>
          <p:nvPr/>
        </p:nvSpPr>
        <p:spPr>
          <a:xfrm>
            <a:off x="322138" y="6304002"/>
            <a:ext cx="5817195" cy="438582"/>
          </a:xfrm>
          <a:prstGeom prst="rect">
            <a:avLst/>
          </a:prstGeom>
          <a:noFill/>
        </p:spPr>
        <p:txBody>
          <a:bodyPr wrap="square" rtlCol="0">
            <a:spAutoFit/>
          </a:bodyPr>
          <a:lstStyle/>
          <a:p>
            <a:pPr marL="285750" lvl="1" indent="-228600" defTabSz="457200">
              <a:spcBef>
                <a:spcPct val="0"/>
              </a:spcBef>
              <a:spcAft>
                <a:spcPct val="0"/>
              </a:spcAft>
              <a:buFont typeface="+mj-lt"/>
              <a:buAutoNum type="arabicPeriod"/>
            </a:pPr>
            <a:r>
              <a:rPr lang="en-US" sz="750" dirty="0">
                <a:latin typeface="Calibri" panose="020F0502020204030204" pitchFamily="34" charset="0"/>
                <a:cs typeface="Calibri" panose="020F0502020204030204" pitchFamily="34" charset="0"/>
              </a:rPr>
              <a:t>Please see Yamana Gold’s SEDAR profile for further information.</a:t>
            </a:r>
            <a:endParaRPr lang="en-CA" sz="750" dirty="0">
              <a:latin typeface="Calibri" panose="020F0502020204030204" pitchFamily="34" charset="0"/>
              <a:cs typeface="Calibri" panose="020F0502020204030204" pitchFamily="34" charset="0"/>
            </a:endParaRPr>
          </a:p>
          <a:p>
            <a:pPr marL="285750" lvl="1" indent="-228600" defTabSz="457200">
              <a:spcBef>
                <a:spcPct val="0"/>
              </a:spcBef>
              <a:spcAft>
                <a:spcPct val="0"/>
              </a:spcAft>
              <a:buFont typeface="+mj-lt"/>
              <a:buAutoNum type="arabicPeriod"/>
            </a:pPr>
            <a:endParaRPr lang="en-US" sz="750" dirty="0">
              <a:latin typeface="Calibri" panose="020F0502020204030204" pitchFamily="34" charset="0"/>
              <a:cs typeface="Calibri" panose="020F0502020204030204" pitchFamily="34" charset="0"/>
            </a:endParaRPr>
          </a:p>
          <a:p>
            <a:pPr marL="285750" lvl="1" indent="-228600" defTabSz="457200">
              <a:spcBef>
                <a:spcPct val="0"/>
              </a:spcBef>
              <a:spcAft>
                <a:spcPct val="0"/>
              </a:spcAft>
              <a:buFont typeface="+mj-lt"/>
              <a:buAutoNum type="arabicPeriod"/>
            </a:pPr>
            <a:endParaRPr lang="en-US" sz="75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FF74E756-28EA-F1C1-C88E-D885550DEDDA}"/>
              </a:ext>
            </a:extLst>
          </p:cNvPr>
          <p:cNvSpPr/>
          <p:nvPr/>
        </p:nvSpPr>
        <p:spPr>
          <a:xfrm>
            <a:off x="3987295" y="4177754"/>
            <a:ext cx="4766706" cy="21189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2" name="Table 11">
            <a:extLst>
              <a:ext uri="{FF2B5EF4-FFF2-40B4-BE49-F238E27FC236}">
                <a16:creationId xmlns:a16="http://schemas.microsoft.com/office/drawing/2014/main" id="{A84BD4B0-A81E-5C7F-5ADA-E213F6472287}"/>
              </a:ext>
            </a:extLst>
          </p:cNvPr>
          <p:cNvGraphicFramePr>
            <a:graphicFrameLocks noGrp="1"/>
          </p:cNvGraphicFramePr>
          <p:nvPr/>
        </p:nvGraphicFramePr>
        <p:xfrm>
          <a:off x="4151396" y="4335029"/>
          <a:ext cx="4446854" cy="1400229"/>
        </p:xfrm>
        <a:graphic>
          <a:graphicData uri="http://schemas.openxmlformats.org/drawingml/2006/table">
            <a:tbl>
              <a:tblPr/>
              <a:tblGrid>
                <a:gridCol w="1112282">
                  <a:extLst>
                    <a:ext uri="{9D8B030D-6E8A-4147-A177-3AD203B41FA5}">
                      <a16:colId xmlns:a16="http://schemas.microsoft.com/office/drawing/2014/main" val="2221036299"/>
                    </a:ext>
                  </a:extLst>
                </a:gridCol>
                <a:gridCol w="614594">
                  <a:extLst>
                    <a:ext uri="{9D8B030D-6E8A-4147-A177-3AD203B41FA5}">
                      <a16:colId xmlns:a16="http://schemas.microsoft.com/office/drawing/2014/main" val="78026996"/>
                    </a:ext>
                  </a:extLst>
                </a:gridCol>
                <a:gridCol w="47296">
                  <a:extLst>
                    <a:ext uri="{9D8B030D-6E8A-4147-A177-3AD203B41FA5}">
                      <a16:colId xmlns:a16="http://schemas.microsoft.com/office/drawing/2014/main" val="3275922311"/>
                    </a:ext>
                  </a:extLst>
                </a:gridCol>
                <a:gridCol w="1312693">
                  <a:extLst>
                    <a:ext uri="{9D8B030D-6E8A-4147-A177-3AD203B41FA5}">
                      <a16:colId xmlns:a16="http://schemas.microsoft.com/office/drawing/2014/main" val="784240769"/>
                    </a:ext>
                  </a:extLst>
                </a:gridCol>
                <a:gridCol w="47296">
                  <a:extLst>
                    <a:ext uri="{9D8B030D-6E8A-4147-A177-3AD203B41FA5}">
                      <a16:colId xmlns:a16="http://schemas.microsoft.com/office/drawing/2014/main" val="3992598398"/>
                    </a:ext>
                  </a:extLst>
                </a:gridCol>
                <a:gridCol w="1312693">
                  <a:extLst>
                    <a:ext uri="{9D8B030D-6E8A-4147-A177-3AD203B41FA5}">
                      <a16:colId xmlns:a16="http://schemas.microsoft.com/office/drawing/2014/main" val="401076375"/>
                    </a:ext>
                  </a:extLst>
                </a:gridCol>
              </a:tblGrid>
              <a:tr h="175248">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a:txBody>
                    <a:bodyPr/>
                    <a:lstStyle/>
                    <a:p>
                      <a:pPr algn="ctr" fontAlgn="ctr"/>
                      <a:r>
                        <a:rPr lang="en-US" sz="1000" b="0" i="0" u="none" strike="noStrike" kern="1200" dirty="0">
                          <a:solidFill>
                            <a:schemeClr val="accent1"/>
                          </a:solidFill>
                          <a:effectLst/>
                          <a:latin typeface="+mj-lt"/>
                          <a:ea typeface="+mn-ea"/>
                          <a:cs typeface="+mn-cs"/>
                        </a:rPr>
                        <a:t>Contained</a:t>
                      </a:r>
                      <a:r>
                        <a:rPr lang="en-US" sz="1050" b="1" i="0" u="none" strike="noStrike" dirty="0">
                          <a:solidFill>
                            <a:srgbClr val="262626"/>
                          </a:solidFill>
                          <a:effectLst/>
                          <a:latin typeface="Calibri" panose="020F0502020204030204" pitchFamily="34" charset="0"/>
                        </a:rPr>
                        <a:t> </a:t>
                      </a:r>
                      <a:r>
                        <a:rPr lang="en-US" sz="1000" b="0" i="0" u="none" strike="noStrike" kern="1200" dirty="0">
                          <a:solidFill>
                            <a:schemeClr val="accent1"/>
                          </a:solidFill>
                          <a:effectLst/>
                          <a:latin typeface="+mj-lt"/>
                          <a:ea typeface="+mn-ea"/>
                          <a:cs typeface="+mn-cs"/>
                        </a:rPr>
                        <a:t>Metal</a:t>
                      </a:r>
                    </a:p>
                  </a:txBody>
                  <a:tcPr marL="9525" marR="9525" marT="9525" marB="0" anchor="ctr">
                    <a:lnL>
                      <a:noFill/>
                    </a:lnL>
                    <a:lnR>
                      <a:noFill/>
                    </a:lnR>
                    <a:lnT>
                      <a:noFill/>
                    </a:lnT>
                    <a:lnB w="6350" cap="flat" cmpd="sng" algn="ctr">
                      <a:noFill/>
                      <a:prstDash val="solid"/>
                      <a:round/>
                      <a:headEnd type="none" w="med" len="med"/>
                      <a:tailEnd type="none" w="med" len="med"/>
                    </a:lnB>
                    <a:noFill/>
                  </a:tcPr>
                </a:tc>
                <a:extLst>
                  <a:ext uri="{0D108BD9-81ED-4DB2-BD59-A6C34878D82A}">
                    <a16:rowId xmlns:a16="http://schemas.microsoft.com/office/drawing/2014/main" val="2269906058"/>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835670"/>
                  </a:ext>
                </a:extLst>
              </a:tr>
              <a:tr h="175248">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014739018"/>
                  </a:ext>
                </a:extLst>
              </a:tr>
              <a:tr h="29149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48.3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2.02</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3,143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371923471"/>
                  </a:ext>
                </a:extLst>
              </a:tr>
              <a:tr h="29149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94.4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1.55</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4,704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335427002"/>
                  </a:ext>
                </a:extLst>
              </a:tr>
              <a:tr h="29149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40.1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1.56</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2,015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686629083"/>
                  </a:ext>
                </a:extLst>
              </a:tr>
            </a:tbl>
          </a:graphicData>
        </a:graphic>
      </p:graphicFrame>
      <p:sp>
        <p:nvSpPr>
          <p:cNvPr id="13" name="TextBox 12">
            <a:extLst>
              <a:ext uri="{FF2B5EF4-FFF2-40B4-BE49-F238E27FC236}">
                <a16:creationId xmlns:a16="http://schemas.microsoft.com/office/drawing/2014/main" id="{A931DD95-AB3C-907E-C0EB-9C481E1B9593}"/>
              </a:ext>
            </a:extLst>
          </p:cNvPr>
          <p:cNvSpPr txBox="1"/>
          <p:nvPr/>
        </p:nvSpPr>
        <p:spPr>
          <a:xfrm>
            <a:off x="3907594" y="390747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14" name="Titlebar">
            <a:extLst>
              <a:ext uri="{FF2B5EF4-FFF2-40B4-BE49-F238E27FC236}">
                <a16:creationId xmlns:a16="http://schemas.microsoft.com/office/drawing/2014/main" id="{09DA2BCB-BCD2-BF52-EB01-F3071FADD505}"/>
              </a:ext>
            </a:extLst>
          </p:cNvPr>
          <p:cNvGraphicFramePr>
            <a:graphicFrameLocks noGrp="1"/>
          </p:cNvGraphicFramePr>
          <p:nvPr>
            <p:custDataLst>
              <p:tags r:id="rId1"/>
            </p:custDataLst>
          </p:nvPr>
        </p:nvGraphicFramePr>
        <p:xfrm>
          <a:off x="4088265" y="586108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5" name="Group 24">
            <a:extLst>
              <a:ext uri="{FF2B5EF4-FFF2-40B4-BE49-F238E27FC236}">
                <a16:creationId xmlns:a16="http://schemas.microsoft.com/office/drawing/2014/main" id="{3C6E9B48-A359-774C-82B3-A7EFF94D64B6}"/>
              </a:ext>
            </a:extLst>
          </p:cNvPr>
          <p:cNvGrpSpPr/>
          <p:nvPr/>
        </p:nvGrpSpPr>
        <p:grpSpPr>
          <a:xfrm>
            <a:off x="3956824" y="400326"/>
            <a:ext cx="2000845" cy="3270815"/>
            <a:chOff x="3881975" y="158251"/>
            <a:chExt cx="1673976" cy="2736477"/>
          </a:xfrm>
        </p:grpSpPr>
        <p:sp>
          <p:nvSpPr>
            <p:cNvPr id="27" name="Google Shape;375;p5">
              <a:extLst>
                <a:ext uri="{FF2B5EF4-FFF2-40B4-BE49-F238E27FC236}">
                  <a16:creationId xmlns:a16="http://schemas.microsoft.com/office/drawing/2014/main" id="{BADC4465-F215-1C4E-BCC2-C32E694C690F}"/>
                </a:ext>
              </a:extLst>
            </p:cNvPr>
            <p:cNvSpPr/>
            <p:nvPr/>
          </p:nvSpPr>
          <p:spPr>
            <a:xfrm>
              <a:off x="4154105" y="487653"/>
              <a:ext cx="1401846" cy="1545750"/>
            </a:xfrm>
            <a:custGeom>
              <a:avLst/>
              <a:gdLst/>
              <a:ahLst/>
              <a:cxnLst/>
              <a:rect l="l" t="t" r="r" b="b"/>
              <a:pathLst>
                <a:path w="549" h="620" extrusionOk="0">
                  <a:moveTo>
                    <a:pt x="335" y="620"/>
                  </a:moveTo>
                  <a:cubicBezTo>
                    <a:pt x="337" y="618"/>
                    <a:pt x="340" y="615"/>
                    <a:pt x="340" y="615"/>
                  </a:cubicBezTo>
                  <a:cubicBezTo>
                    <a:pt x="343" y="609"/>
                    <a:pt x="343" y="609"/>
                    <a:pt x="343" y="609"/>
                  </a:cubicBezTo>
                  <a:cubicBezTo>
                    <a:pt x="343" y="609"/>
                    <a:pt x="343" y="605"/>
                    <a:pt x="343" y="604"/>
                  </a:cubicBezTo>
                  <a:cubicBezTo>
                    <a:pt x="343" y="601"/>
                    <a:pt x="346" y="597"/>
                    <a:pt x="345" y="594"/>
                  </a:cubicBezTo>
                  <a:cubicBezTo>
                    <a:pt x="345" y="593"/>
                    <a:pt x="343" y="593"/>
                    <a:pt x="343" y="592"/>
                  </a:cubicBezTo>
                  <a:cubicBezTo>
                    <a:pt x="341" y="586"/>
                    <a:pt x="345" y="586"/>
                    <a:pt x="347" y="583"/>
                  </a:cubicBezTo>
                  <a:cubicBezTo>
                    <a:pt x="348" y="582"/>
                    <a:pt x="347" y="581"/>
                    <a:pt x="348" y="580"/>
                  </a:cubicBezTo>
                  <a:cubicBezTo>
                    <a:pt x="348" y="579"/>
                    <a:pt x="350" y="579"/>
                    <a:pt x="351" y="578"/>
                  </a:cubicBezTo>
                  <a:cubicBezTo>
                    <a:pt x="351" y="577"/>
                    <a:pt x="351" y="575"/>
                    <a:pt x="352" y="574"/>
                  </a:cubicBezTo>
                  <a:cubicBezTo>
                    <a:pt x="352" y="571"/>
                    <a:pt x="353" y="569"/>
                    <a:pt x="352" y="566"/>
                  </a:cubicBezTo>
                  <a:cubicBezTo>
                    <a:pt x="352" y="565"/>
                    <a:pt x="349" y="564"/>
                    <a:pt x="350" y="563"/>
                  </a:cubicBezTo>
                  <a:cubicBezTo>
                    <a:pt x="353" y="562"/>
                    <a:pt x="354" y="568"/>
                    <a:pt x="359" y="564"/>
                  </a:cubicBezTo>
                  <a:cubicBezTo>
                    <a:pt x="361" y="563"/>
                    <a:pt x="361" y="563"/>
                    <a:pt x="362" y="567"/>
                  </a:cubicBezTo>
                  <a:cubicBezTo>
                    <a:pt x="361" y="567"/>
                    <a:pt x="360" y="568"/>
                    <a:pt x="360" y="568"/>
                  </a:cubicBezTo>
                  <a:cubicBezTo>
                    <a:pt x="360" y="570"/>
                    <a:pt x="362" y="571"/>
                    <a:pt x="360" y="574"/>
                  </a:cubicBezTo>
                  <a:cubicBezTo>
                    <a:pt x="360" y="575"/>
                    <a:pt x="358" y="575"/>
                    <a:pt x="358" y="576"/>
                  </a:cubicBezTo>
                  <a:cubicBezTo>
                    <a:pt x="357" y="577"/>
                    <a:pt x="358" y="578"/>
                    <a:pt x="357" y="579"/>
                  </a:cubicBezTo>
                  <a:cubicBezTo>
                    <a:pt x="357" y="579"/>
                    <a:pt x="356" y="579"/>
                    <a:pt x="355" y="579"/>
                  </a:cubicBezTo>
                  <a:cubicBezTo>
                    <a:pt x="355" y="580"/>
                    <a:pt x="354" y="584"/>
                    <a:pt x="353" y="586"/>
                  </a:cubicBezTo>
                  <a:cubicBezTo>
                    <a:pt x="353" y="586"/>
                    <a:pt x="352" y="586"/>
                    <a:pt x="351" y="587"/>
                  </a:cubicBezTo>
                  <a:cubicBezTo>
                    <a:pt x="350" y="588"/>
                    <a:pt x="350" y="589"/>
                    <a:pt x="349" y="590"/>
                  </a:cubicBezTo>
                  <a:cubicBezTo>
                    <a:pt x="348" y="590"/>
                    <a:pt x="345" y="589"/>
                    <a:pt x="346" y="593"/>
                  </a:cubicBezTo>
                  <a:cubicBezTo>
                    <a:pt x="346" y="596"/>
                    <a:pt x="349" y="594"/>
                    <a:pt x="350" y="592"/>
                  </a:cubicBezTo>
                  <a:cubicBezTo>
                    <a:pt x="350" y="592"/>
                    <a:pt x="350" y="591"/>
                    <a:pt x="350" y="590"/>
                  </a:cubicBezTo>
                  <a:cubicBezTo>
                    <a:pt x="351" y="589"/>
                    <a:pt x="355" y="587"/>
                    <a:pt x="357" y="585"/>
                  </a:cubicBezTo>
                  <a:cubicBezTo>
                    <a:pt x="358" y="583"/>
                    <a:pt x="359" y="581"/>
                    <a:pt x="360" y="579"/>
                  </a:cubicBezTo>
                  <a:cubicBezTo>
                    <a:pt x="361" y="577"/>
                    <a:pt x="362" y="575"/>
                    <a:pt x="364" y="573"/>
                  </a:cubicBezTo>
                  <a:cubicBezTo>
                    <a:pt x="367" y="566"/>
                    <a:pt x="366" y="564"/>
                    <a:pt x="367" y="559"/>
                  </a:cubicBezTo>
                  <a:cubicBezTo>
                    <a:pt x="368" y="556"/>
                    <a:pt x="371" y="551"/>
                    <a:pt x="371" y="548"/>
                  </a:cubicBezTo>
                  <a:cubicBezTo>
                    <a:pt x="371" y="547"/>
                    <a:pt x="374" y="542"/>
                    <a:pt x="374" y="542"/>
                  </a:cubicBezTo>
                  <a:cubicBezTo>
                    <a:pt x="376" y="541"/>
                    <a:pt x="379" y="538"/>
                    <a:pt x="382" y="537"/>
                  </a:cubicBezTo>
                  <a:cubicBezTo>
                    <a:pt x="381" y="533"/>
                    <a:pt x="381" y="533"/>
                    <a:pt x="381" y="533"/>
                  </a:cubicBezTo>
                  <a:cubicBezTo>
                    <a:pt x="381" y="532"/>
                    <a:pt x="385" y="518"/>
                    <a:pt x="383" y="519"/>
                  </a:cubicBezTo>
                  <a:cubicBezTo>
                    <a:pt x="382" y="520"/>
                    <a:pt x="382" y="521"/>
                    <a:pt x="382" y="519"/>
                  </a:cubicBezTo>
                  <a:cubicBezTo>
                    <a:pt x="382" y="514"/>
                    <a:pt x="379" y="509"/>
                    <a:pt x="379" y="506"/>
                  </a:cubicBezTo>
                  <a:cubicBezTo>
                    <a:pt x="379" y="504"/>
                    <a:pt x="382" y="500"/>
                    <a:pt x="378" y="500"/>
                  </a:cubicBezTo>
                  <a:cubicBezTo>
                    <a:pt x="378" y="499"/>
                    <a:pt x="378" y="498"/>
                    <a:pt x="378" y="497"/>
                  </a:cubicBezTo>
                  <a:cubicBezTo>
                    <a:pt x="378" y="494"/>
                    <a:pt x="378" y="494"/>
                    <a:pt x="378" y="494"/>
                  </a:cubicBezTo>
                  <a:cubicBezTo>
                    <a:pt x="380" y="491"/>
                    <a:pt x="380" y="491"/>
                    <a:pt x="380" y="491"/>
                  </a:cubicBezTo>
                  <a:cubicBezTo>
                    <a:pt x="377" y="490"/>
                    <a:pt x="377" y="490"/>
                    <a:pt x="377" y="490"/>
                  </a:cubicBezTo>
                  <a:cubicBezTo>
                    <a:pt x="377" y="487"/>
                    <a:pt x="377" y="487"/>
                    <a:pt x="377" y="487"/>
                  </a:cubicBezTo>
                  <a:cubicBezTo>
                    <a:pt x="380" y="486"/>
                    <a:pt x="379" y="486"/>
                    <a:pt x="381" y="486"/>
                  </a:cubicBezTo>
                  <a:cubicBezTo>
                    <a:pt x="383" y="488"/>
                    <a:pt x="383" y="488"/>
                    <a:pt x="383" y="488"/>
                  </a:cubicBezTo>
                  <a:cubicBezTo>
                    <a:pt x="387" y="479"/>
                    <a:pt x="387" y="479"/>
                    <a:pt x="387" y="479"/>
                  </a:cubicBezTo>
                  <a:cubicBezTo>
                    <a:pt x="397" y="471"/>
                    <a:pt x="397" y="471"/>
                    <a:pt x="397" y="471"/>
                  </a:cubicBezTo>
                  <a:cubicBezTo>
                    <a:pt x="397" y="471"/>
                    <a:pt x="401" y="467"/>
                    <a:pt x="401" y="467"/>
                  </a:cubicBezTo>
                  <a:cubicBezTo>
                    <a:pt x="402" y="467"/>
                    <a:pt x="409" y="461"/>
                    <a:pt x="413" y="461"/>
                  </a:cubicBezTo>
                  <a:cubicBezTo>
                    <a:pt x="414" y="461"/>
                    <a:pt x="417" y="462"/>
                    <a:pt x="417" y="462"/>
                  </a:cubicBezTo>
                  <a:cubicBezTo>
                    <a:pt x="419" y="464"/>
                    <a:pt x="419" y="464"/>
                    <a:pt x="419" y="464"/>
                  </a:cubicBezTo>
                  <a:cubicBezTo>
                    <a:pt x="422" y="463"/>
                    <a:pt x="421" y="462"/>
                    <a:pt x="420" y="459"/>
                  </a:cubicBezTo>
                  <a:cubicBezTo>
                    <a:pt x="418" y="460"/>
                    <a:pt x="418" y="460"/>
                    <a:pt x="418" y="460"/>
                  </a:cubicBezTo>
                  <a:cubicBezTo>
                    <a:pt x="418" y="460"/>
                    <a:pt x="417" y="458"/>
                    <a:pt x="418" y="458"/>
                  </a:cubicBezTo>
                  <a:cubicBezTo>
                    <a:pt x="418" y="458"/>
                    <a:pt x="421" y="457"/>
                    <a:pt x="421" y="457"/>
                  </a:cubicBezTo>
                  <a:cubicBezTo>
                    <a:pt x="424" y="455"/>
                    <a:pt x="424" y="455"/>
                    <a:pt x="424" y="455"/>
                  </a:cubicBezTo>
                  <a:cubicBezTo>
                    <a:pt x="426" y="455"/>
                    <a:pt x="431" y="454"/>
                    <a:pt x="429" y="453"/>
                  </a:cubicBezTo>
                  <a:cubicBezTo>
                    <a:pt x="428" y="452"/>
                    <a:pt x="426" y="452"/>
                    <a:pt x="426" y="452"/>
                  </a:cubicBezTo>
                  <a:cubicBezTo>
                    <a:pt x="428" y="449"/>
                    <a:pt x="429" y="450"/>
                    <a:pt x="431" y="449"/>
                  </a:cubicBezTo>
                  <a:cubicBezTo>
                    <a:pt x="432" y="449"/>
                    <a:pt x="431" y="448"/>
                    <a:pt x="432" y="448"/>
                  </a:cubicBezTo>
                  <a:cubicBezTo>
                    <a:pt x="432" y="449"/>
                    <a:pt x="433" y="450"/>
                    <a:pt x="433" y="450"/>
                  </a:cubicBezTo>
                  <a:cubicBezTo>
                    <a:pt x="431" y="451"/>
                    <a:pt x="431" y="451"/>
                    <a:pt x="431" y="451"/>
                  </a:cubicBezTo>
                  <a:cubicBezTo>
                    <a:pt x="431" y="451"/>
                    <a:pt x="435" y="453"/>
                    <a:pt x="435" y="453"/>
                  </a:cubicBezTo>
                  <a:cubicBezTo>
                    <a:pt x="436" y="452"/>
                    <a:pt x="436" y="451"/>
                    <a:pt x="436" y="450"/>
                  </a:cubicBezTo>
                  <a:cubicBezTo>
                    <a:pt x="435" y="450"/>
                    <a:pt x="434" y="449"/>
                    <a:pt x="435" y="449"/>
                  </a:cubicBezTo>
                  <a:cubicBezTo>
                    <a:pt x="439" y="447"/>
                    <a:pt x="438" y="448"/>
                    <a:pt x="440" y="449"/>
                  </a:cubicBezTo>
                  <a:cubicBezTo>
                    <a:pt x="445" y="449"/>
                    <a:pt x="445" y="449"/>
                    <a:pt x="445" y="449"/>
                  </a:cubicBezTo>
                  <a:cubicBezTo>
                    <a:pt x="447" y="445"/>
                    <a:pt x="447" y="445"/>
                    <a:pt x="447" y="445"/>
                  </a:cubicBezTo>
                  <a:cubicBezTo>
                    <a:pt x="449" y="445"/>
                    <a:pt x="449" y="445"/>
                    <a:pt x="449" y="445"/>
                  </a:cubicBezTo>
                  <a:cubicBezTo>
                    <a:pt x="449" y="445"/>
                    <a:pt x="448" y="446"/>
                    <a:pt x="448" y="447"/>
                  </a:cubicBezTo>
                  <a:cubicBezTo>
                    <a:pt x="448" y="447"/>
                    <a:pt x="453" y="449"/>
                    <a:pt x="453" y="448"/>
                  </a:cubicBezTo>
                  <a:cubicBezTo>
                    <a:pt x="454" y="448"/>
                    <a:pt x="459" y="448"/>
                    <a:pt x="461" y="448"/>
                  </a:cubicBezTo>
                  <a:cubicBezTo>
                    <a:pt x="461" y="448"/>
                    <a:pt x="467" y="449"/>
                    <a:pt x="463" y="445"/>
                  </a:cubicBezTo>
                  <a:cubicBezTo>
                    <a:pt x="463" y="445"/>
                    <a:pt x="464" y="442"/>
                    <a:pt x="464" y="441"/>
                  </a:cubicBezTo>
                  <a:cubicBezTo>
                    <a:pt x="464" y="441"/>
                    <a:pt x="467" y="438"/>
                    <a:pt x="469" y="437"/>
                  </a:cubicBezTo>
                  <a:cubicBezTo>
                    <a:pt x="470" y="437"/>
                    <a:pt x="475" y="434"/>
                    <a:pt x="475" y="434"/>
                  </a:cubicBezTo>
                  <a:cubicBezTo>
                    <a:pt x="475" y="434"/>
                    <a:pt x="480" y="432"/>
                    <a:pt x="477" y="430"/>
                  </a:cubicBezTo>
                  <a:cubicBezTo>
                    <a:pt x="474" y="429"/>
                    <a:pt x="475" y="430"/>
                    <a:pt x="475" y="425"/>
                  </a:cubicBezTo>
                  <a:cubicBezTo>
                    <a:pt x="475" y="423"/>
                    <a:pt x="477" y="422"/>
                    <a:pt x="477" y="421"/>
                  </a:cubicBezTo>
                  <a:cubicBezTo>
                    <a:pt x="477" y="421"/>
                    <a:pt x="477" y="418"/>
                    <a:pt x="477" y="418"/>
                  </a:cubicBezTo>
                  <a:cubicBezTo>
                    <a:pt x="478" y="414"/>
                    <a:pt x="483" y="409"/>
                    <a:pt x="483" y="406"/>
                  </a:cubicBezTo>
                  <a:cubicBezTo>
                    <a:pt x="483" y="403"/>
                    <a:pt x="484" y="399"/>
                    <a:pt x="486" y="397"/>
                  </a:cubicBezTo>
                  <a:cubicBezTo>
                    <a:pt x="489" y="393"/>
                    <a:pt x="489" y="393"/>
                    <a:pt x="489" y="393"/>
                  </a:cubicBezTo>
                  <a:cubicBezTo>
                    <a:pt x="490" y="392"/>
                    <a:pt x="489" y="381"/>
                    <a:pt x="490" y="378"/>
                  </a:cubicBezTo>
                  <a:cubicBezTo>
                    <a:pt x="490" y="377"/>
                    <a:pt x="492" y="370"/>
                    <a:pt x="492" y="370"/>
                  </a:cubicBezTo>
                  <a:cubicBezTo>
                    <a:pt x="495" y="366"/>
                    <a:pt x="495" y="366"/>
                    <a:pt x="495" y="366"/>
                  </a:cubicBezTo>
                  <a:cubicBezTo>
                    <a:pt x="495" y="366"/>
                    <a:pt x="496" y="361"/>
                    <a:pt x="496" y="360"/>
                  </a:cubicBezTo>
                  <a:cubicBezTo>
                    <a:pt x="496" y="352"/>
                    <a:pt x="495" y="354"/>
                    <a:pt x="497" y="345"/>
                  </a:cubicBezTo>
                  <a:cubicBezTo>
                    <a:pt x="498" y="338"/>
                    <a:pt x="498" y="337"/>
                    <a:pt x="498" y="328"/>
                  </a:cubicBezTo>
                  <a:cubicBezTo>
                    <a:pt x="498" y="328"/>
                    <a:pt x="495" y="315"/>
                    <a:pt x="495" y="315"/>
                  </a:cubicBezTo>
                  <a:cubicBezTo>
                    <a:pt x="494" y="305"/>
                    <a:pt x="494" y="305"/>
                    <a:pt x="494" y="305"/>
                  </a:cubicBezTo>
                  <a:cubicBezTo>
                    <a:pt x="494" y="305"/>
                    <a:pt x="493" y="303"/>
                    <a:pt x="493" y="301"/>
                  </a:cubicBezTo>
                  <a:cubicBezTo>
                    <a:pt x="493" y="300"/>
                    <a:pt x="494" y="295"/>
                    <a:pt x="494" y="295"/>
                  </a:cubicBezTo>
                  <a:cubicBezTo>
                    <a:pt x="496" y="294"/>
                    <a:pt x="495" y="289"/>
                    <a:pt x="495" y="287"/>
                  </a:cubicBezTo>
                  <a:cubicBezTo>
                    <a:pt x="496" y="283"/>
                    <a:pt x="496" y="283"/>
                    <a:pt x="496" y="283"/>
                  </a:cubicBezTo>
                  <a:cubicBezTo>
                    <a:pt x="499" y="282"/>
                    <a:pt x="498" y="285"/>
                    <a:pt x="500" y="287"/>
                  </a:cubicBezTo>
                  <a:cubicBezTo>
                    <a:pt x="499" y="290"/>
                    <a:pt x="503" y="289"/>
                    <a:pt x="503" y="287"/>
                  </a:cubicBezTo>
                  <a:cubicBezTo>
                    <a:pt x="503" y="286"/>
                    <a:pt x="506" y="283"/>
                    <a:pt x="506" y="282"/>
                  </a:cubicBezTo>
                  <a:cubicBezTo>
                    <a:pt x="506" y="279"/>
                    <a:pt x="515" y="267"/>
                    <a:pt x="515" y="265"/>
                  </a:cubicBezTo>
                  <a:cubicBezTo>
                    <a:pt x="515" y="260"/>
                    <a:pt x="517" y="259"/>
                    <a:pt x="518" y="257"/>
                  </a:cubicBezTo>
                  <a:cubicBezTo>
                    <a:pt x="518" y="257"/>
                    <a:pt x="518" y="253"/>
                    <a:pt x="519" y="253"/>
                  </a:cubicBezTo>
                  <a:cubicBezTo>
                    <a:pt x="519" y="253"/>
                    <a:pt x="521" y="253"/>
                    <a:pt x="522" y="252"/>
                  </a:cubicBezTo>
                  <a:cubicBezTo>
                    <a:pt x="524" y="252"/>
                    <a:pt x="529" y="249"/>
                    <a:pt x="529" y="247"/>
                  </a:cubicBezTo>
                  <a:cubicBezTo>
                    <a:pt x="529" y="246"/>
                    <a:pt x="530" y="243"/>
                    <a:pt x="530" y="243"/>
                  </a:cubicBezTo>
                  <a:cubicBezTo>
                    <a:pt x="531" y="243"/>
                    <a:pt x="542" y="230"/>
                    <a:pt x="542" y="228"/>
                  </a:cubicBezTo>
                  <a:cubicBezTo>
                    <a:pt x="545" y="223"/>
                    <a:pt x="545" y="223"/>
                    <a:pt x="545" y="223"/>
                  </a:cubicBezTo>
                  <a:cubicBezTo>
                    <a:pt x="545" y="217"/>
                    <a:pt x="545" y="217"/>
                    <a:pt x="545" y="217"/>
                  </a:cubicBezTo>
                  <a:cubicBezTo>
                    <a:pt x="548" y="211"/>
                    <a:pt x="548" y="211"/>
                    <a:pt x="548" y="211"/>
                  </a:cubicBezTo>
                  <a:cubicBezTo>
                    <a:pt x="548" y="205"/>
                    <a:pt x="548" y="205"/>
                    <a:pt x="548" y="205"/>
                  </a:cubicBezTo>
                  <a:cubicBezTo>
                    <a:pt x="549" y="197"/>
                    <a:pt x="549" y="197"/>
                    <a:pt x="549" y="197"/>
                  </a:cubicBezTo>
                  <a:cubicBezTo>
                    <a:pt x="549" y="197"/>
                    <a:pt x="548" y="195"/>
                    <a:pt x="548" y="194"/>
                  </a:cubicBezTo>
                  <a:cubicBezTo>
                    <a:pt x="548" y="187"/>
                    <a:pt x="546" y="186"/>
                    <a:pt x="546" y="184"/>
                  </a:cubicBezTo>
                  <a:cubicBezTo>
                    <a:pt x="546" y="182"/>
                    <a:pt x="543" y="175"/>
                    <a:pt x="543" y="175"/>
                  </a:cubicBezTo>
                  <a:cubicBezTo>
                    <a:pt x="541" y="169"/>
                    <a:pt x="541" y="169"/>
                    <a:pt x="541" y="169"/>
                  </a:cubicBezTo>
                  <a:cubicBezTo>
                    <a:pt x="539" y="166"/>
                    <a:pt x="539" y="166"/>
                    <a:pt x="539" y="166"/>
                  </a:cubicBezTo>
                  <a:cubicBezTo>
                    <a:pt x="534" y="164"/>
                    <a:pt x="534" y="164"/>
                    <a:pt x="534" y="164"/>
                  </a:cubicBezTo>
                  <a:cubicBezTo>
                    <a:pt x="531" y="164"/>
                    <a:pt x="520" y="164"/>
                    <a:pt x="519" y="164"/>
                  </a:cubicBezTo>
                  <a:cubicBezTo>
                    <a:pt x="515" y="161"/>
                    <a:pt x="515" y="161"/>
                    <a:pt x="515" y="161"/>
                  </a:cubicBezTo>
                  <a:cubicBezTo>
                    <a:pt x="503" y="151"/>
                    <a:pt x="503" y="151"/>
                    <a:pt x="503" y="151"/>
                  </a:cubicBezTo>
                  <a:cubicBezTo>
                    <a:pt x="494" y="143"/>
                    <a:pt x="494" y="143"/>
                    <a:pt x="494" y="143"/>
                  </a:cubicBezTo>
                  <a:cubicBezTo>
                    <a:pt x="493" y="142"/>
                    <a:pt x="489" y="138"/>
                    <a:pt x="487" y="137"/>
                  </a:cubicBezTo>
                  <a:cubicBezTo>
                    <a:pt x="487" y="136"/>
                    <a:pt x="485" y="134"/>
                    <a:pt x="485" y="134"/>
                  </a:cubicBezTo>
                  <a:cubicBezTo>
                    <a:pt x="483" y="133"/>
                    <a:pt x="477" y="131"/>
                    <a:pt x="475" y="130"/>
                  </a:cubicBezTo>
                  <a:cubicBezTo>
                    <a:pt x="473" y="128"/>
                    <a:pt x="474" y="128"/>
                    <a:pt x="470" y="128"/>
                  </a:cubicBezTo>
                  <a:cubicBezTo>
                    <a:pt x="464" y="128"/>
                    <a:pt x="460" y="129"/>
                    <a:pt x="454" y="129"/>
                  </a:cubicBezTo>
                  <a:cubicBezTo>
                    <a:pt x="451" y="129"/>
                    <a:pt x="450" y="127"/>
                    <a:pt x="448" y="127"/>
                  </a:cubicBezTo>
                  <a:cubicBezTo>
                    <a:pt x="446" y="127"/>
                    <a:pt x="446" y="127"/>
                    <a:pt x="446" y="127"/>
                  </a:cubicBezTo>
                  <a:cubicBezTo>
                    <a:pt x="446" y="129"/>
                    <a:pt x="443" y="128"/>
                    <a:pt x="442" y="127"/>
                  </a:cubicBezTo>
                  <a:cubicBezTo>
                    <a:pt x="441" y="127"/>
                    <a:pt x="440" y="127"/>
                    <a:pt x="440" y="126"/>
                  </a:cubicBezTo>
                  <a:cubicBezTo>
                    <a:pt x="439" y="125"/>
                    <a:pt x="434" y="121"/>
                    <a:pt x="433" y="121"/>
                  </a:cubicBezTo>
                  <a:cubicBezTo>
                    <a:pt x="432" y="121"/>
                    <a:pt x="428" y="120"/>
                    <a:pt x="426" y="120"/>
                  </a:cubicBezTo>
                  <a:cubicBezTo>
                    <a:pt x="424" y="121"/>
                    <a:pt x="419" y="123"/>
                    <a:pt x="418" y="124"/>
                  </a:cubicBezTo>
                  <a:cubicBezTo>
                    <a:pt x="417" y="126"/>
                    <a:pt x="417" y="126"/>
                    <a:pt x="415" y="127"/>
                  </a:cubicBezTo>
                  <a:cubicBezTo>
                    <a:pt x="414" y="126"/>
                    <a:pt x="414" y="126"/>
                    <a:pt x="414" y="126"/>
                  </a:cubicBezTo>
                  <a:cubicBezTo>
                    <a:pt x="417" y="123"/>
                    <a:pt x="416" y="124"/>
                    <a:pt x="416" y="121"/>
                  </a:cubicBezTo>
                  <a:cubicBezTo>
                    <a:pt x="413" y="122"/>
                    <a:pt x="413" y="122"/>
                    <a:pt x="413" y="122"/>
                  </a:cubicBezTo>
                  <a:cubicBezTo>
                    <a:pt x="413" y="122"/>
                    <a:pt x="411" y="124"/>
                    <a:pt x="411" y="124"/>
                  </a:cubicBezTo>
                  <a:cubicBezTo>
                    <a:pt x="411" y="125"/>
                    <a:pt x="412" y="125"/>
                    <a:pt x="412" y="127"/>
                  </a:cubicBezTo>
                  <a:cubicBezTo>
                    <a:pt x="412" y="129"/>
                    <a:pt x="409" y="132"/>
                    <a:pt x="408" y="132"/>
                  </a:cubicBezTo>
                  <a:cubicBezTo>
                    <a:pt x="409" y="124"/>
                    <a:pt x="409" y="124"/>
                    <a:pt x="409" y="124"/>
                  </a:cubicBezTo>
                  <a:cubicBezTo>
                    <a:pt x="411" y="121"/>
                    <a:pt x="411" y="121"/>
                    <a:pt x="411" y="121"/>
                  </a:cubicBezTo>
                  <a:cubicBezTo>
                    <a:pt x="412" y="118"/>
                    <a:pt x="412" y="118"/>
                    <a:pt x="412" y="118"/>
                  </a:cubicBezTo>
                  <a:cubicBezTo>
                    <a:pt x="412" y="117"/>
                    <a:pt x="412" y="117"/>
                    <a:pt x="412" y="117"/>
                  </a:cubicBezTo>
                  <a:cubicBezTo>
                    <a:pt x="409" y="117"/>
                    <a:pt x="409" y="117"/>
                    <a:pt x="409" y="117"/>
                  </a:cubicBezTo>
                  <a:cubicBezTo>
                    <a:pt x="409" y="115"/>
                    <a:pt x="409" y="115"/>
                    <a:pt x="411" y="113"/>
                  </a:cubicBezTo>
                  <a:cubicBezTo>
                    <a:pt x="409" y="110"/>
                    <a:pt x="407" y="109"/>
                    <a:pt x="404" y="108"/>
                  </a:cubicBezTo>
                  <a:cubicBezTo>
                    <a:pt x="401" y="106"/>
                    <a:pt x="401" y="106"/>
                    <a:pt x="398" y="109"/>
                  </a:cubicBezTo>
                  <a:cubicBezTo>
                    <a:pt x="398" y="107"/>
                    <a:pt x="398" y="107"/>
                    <a:pt x="398" y="104"/>
                  </a:cubicBezTo>
                  <a:cubicBezTo>
                    <a:pt x="395" y="102"/>
                    <a:pt x="395" y="102"/>
                    <a:pt x="395" y="102"/>
                  </a:cubicBezTo>
                  <a:cubicBezTo>
                    <a:pt x="392" y="103"/>
                    <a:pt x="391" y="103"/>
                    <a:pt x="389" y="100"/>
                  </a:cubicBezTo>
                  <a:cubicBezTo>
                    <a:pt x="389" y="100"/>
                    <a:pt x="387" y="100"/>
                    <a:pt x="387" y="100"/>
                  </a:cubicBezTo>
                  <a:cubicBezTo>
                    <a:pt x="386" y="100"/>
                    <a:pt x="383" y="97"/>
                    <a:pt x="383" y="97"/>
                  </a:cubicBezTo>
                  <a:cubicBezTo>
                    <a:pt x="381" y="97"/>
                    <a:pt x="381" y="97"/>
                    <a:pt x="381" y="97"/>
                  </a:cubicBezTo>
                  <a:cubicBezTo>
                    <a:pt x="378" y="94"/>
                    <a:pt x="378" y="94"/>
                    <a:pt x="378" y="94"/>
                  </a:cubicBezTo>
                  <a:cubicBezTo>
                    <a:pt x="375" y="94"/>
                    <a:pt x="375" y="94"/>
                    <a:pt x="375" y="94"/>
                  </a:cubicBezTo>
                  <a:cubicBezTo>
                    <a:pt x="374" y="94"/>
                    <a:pt x="371" y="91"/>
                    <a:pt x="369" y="93"/>
                  </a:cubicBezTo>
                  <a:cubicBezTo>
                    <a:pt x="368" y="93"/>
                    <a:pt x="367" y="94"/>
                    <a:pt x="367" y="94"/>
                  </a:cubicBezTo>
                  <a:cubicBezTo>
                    <a:pt x="363" y="93"/>
                    <a:pt x="363" y="93"/>
                    <a:pt x="363" y="93"/>
                  </a:cubicBezTo>
                  <a:cubicBezTo>
                    <a:pt x="362" y="94"/>
                    <a:pt x="362" y="94"/>
                    <a:pt x="362" y="94"/>
                  </a:cubicBezTo>
                  <a:cubicBezTo>
                    <a:pt x="358" y="94"/>
                    <a:pt x="356" y="97"/>
                    <a:pt x="357" y="99"/>
                  </a:cubicBezTo>
                  <a:cubicBezTo>
                    <a:pt x="357" y="101"/>
                    <a:pt x="358" y="101"/>
                    <a:pt x="354" y="104"/>
                  </a:cubicBezTo>
                  <a:cubicBezTo>
                    <a:pt x="353" y="104"/>
                    <a:pt x="353" y="105"/>
                    <a:pt x="353" y="106"/>
                  </a:cubicBezTo>
                  <a:cubicBezTo>
                    <a:pt x="351" y="107"/>
                    <a:pt x="350" y="107"/>
                    <a:pt x="349" y="109"/>
                  </a:cubicBezTo>
                  <a:cubicBezTo>
                    <a:pt x="348" y="110"/>
                    <a:pt x="348" y="112"/>
                    <a:pt x="347" y="112"/>
                  </a:cubicBezTo>
                  <a:cubicBezTo>
                    <a:pt x="346" y="113"/>
                    <a:pt x="346" y="111"/>
                    <a:pt x="344" y="114"/>
                  </a:cubicBezTo>
                  <a:cubicBezTo>
                    <a:pt x="344" y="115"/>
                    <a:pt x="341" y="121"/>
                    <a:pt x="341" y="122"/>
                  </a:cubicBezTo>
                  <a:cubicBezTo>
                    <a:pt x="341" y="123"/>
                    <a:pt x="340" y="121"/>
                    <a:pt x="340" y="121"/>
                  </a:cubicBezTo>
                  <a:cubicBezTo>
                    <a:pt x="340" y="116"/>
                    <a:pt x="342" y="116"/>
                    <a:pt x="342" y="115"/>
                  </a:cubicBezTo>
                  <a:cubicBezTo>
                    <a:pt x="342" y="113"/>
                    <a:pt x="342" y="112"/>
                    <a:pt x="342" y="111"/>
                  </a:cubicBezTo>
                  <a:cubicBezTo>
                    <a:pt x="342" y="111"/>
                    <a:pt x="345" y="110"/>
                    <a:pt x="344" y="110"/>
                  </a:cubicBezTo>
                  <a:cubicBezTo>
                    <a:pt x="343" y="109"/>
                    <a:pt x="342" y="110"/>
                    <a:pt x="341" y="110"/>
                  </a:cubicBezTo>
                  <a:cubicBezTo>
                    <a:pt x="338" y="111"/>
                    <a:pt x="335" y="112"/>
                    <a:pt x="335" y="115"/>
                  </a:cubicBezTo>
                  <a:cubicBezTo>
                    <a:pt x="335" y="115"/>
                    <a:pt x="334" y="111"/>
                    <a:pt x="333" y="112"/>
                  </a:cubicBezTo>
                  <a:cubicBezTo>
                    <a:pt x="329" y="112"/>
                    <a:pt x="329" y="112"/>
                    <a:pt x="329" y="112"/>
                  </a:cubicBezTo>
                  <a:cubicBezTo>
                    <a:pt x="327" y="112"/>
                    <a:pt x="327" y="112"/>
                    <a:pt x="326" y="111"/>
                  </a:cubicBezTo>
                  <a:cubicBezTo>
                    <a:pt x="327" y="110"/>
                    <a:pt x="331" y="109"/>
                    <a:pt x="332" y="110"/>
                  </a:cubicBezTo>
                  <a:cubicBezTo>
                    <a:pt x="333" y="110"/>
                    <a:pt x="333" y="112"/>
                    <a:pt x="335" y="110"/>
                  </a:cubicBezTo>
                  <a:cubicBezTo>
                    <a:pt x="335" y="109"/>
                    <a:pt x="336" y="109"/>
                    <a:pt x="336" y="109"/>
                  </a:cubicBezTo>
                  <a:cubicBezTo>
                    <a:pt x="336" y="109"/>
                    <a:pt x="337" y="110"/>
                    <a:pt x="338" y="110"/>
                  </a:cubicBezTo>
                  <a:cubicBezTo>
                    <a:pt x="339" y="110"/>
                    <a:pt x="340" y="109"/>
                    <a:pt x="340" y="109"/>
                  </a:cubicBezTo>
                  <a:cubicBezTo>
                    <a:pt x="340" y="109"/>
                    <a:pt x="339" y="108"/>
                    <a:pt x="340" y="108"/>
                  </a:cubicBezTo>
                  <a:cubicBezTo>
                    <a:pt x="341" y="108"/>
                    <a:pt x="341" y="108"/>
                    <a:pt x="342" y="108"/>
                  </a:cubicBezTo>
                  <a:cubicBezTo>
                    <a:pt x="343" y="108"/>
                    <a:pt x="347" y="108"/>
                    <a:pt x="348" y="106"/>
                  </a:cubicBezTo>
                  <a:cubicBezTo>
                    <a:pt x="348" y="105"/>
                    <a:pt x="350" y="104"/>
                    <a:pt x="350" y="103"/>
                  </a:cubicBezTo>
                  <a:cubicBezTo>
                    <a:pt x="350" y="102"/>
                    <a:pt x="350" y="101"/>
                    <a:pt x="350" y="100"/>
                  </a:cubicBezTo>
                  <a:cubicBezTo>
                    <a:pt x="352" y="97"/>
                    <a:pt x="351" y="99"/>
                    <a:pt x="354" y="96"/>
                  </a:cubicBezTo>
                  <a:cubicBezTo>
                    <a:pt x="353" y="92"/>
                    <a:pt x="354" y="93"/>
                    <a:pt x="355" y="90"/>
                  </a:cubicBezTo>
                  <a:cubicBezTo>
                    <a:pt x="355" y="89"/>
                    <a:pt x="356" y="87"/>
                    <a:pt x="356" y="87"/>
                  </a:cubicBezTo>
                  <a:cubicBezTo>
                    <a:pt x="352" y="86"/>
                    <a:pt x="353" y="87"/>
                    <a:pt x="346" y="85"/>
                  </a:cubicBezTo>
                  <a:cubicBezTo>
                    <a:pt x="345" y="84"/>
                    <a:pt x="344" y="83"/>
                    <a:pt x="343" y="83"/>
                  </a:cubicBezTo>
                  <a:cubicBezTo>
                    <a:pt x="342" y="84"/>
                    <a:pt x="341" y="85"/>
                    <a:pt x="341" y="86"/>
                  </a:cubicBezTo>
                  <a:cubicBezTo>
                    <a:pt x="340" y="86"/>
                    <a:pt x="335" y="86"/>
                    <a:pt x="335" y="85"/>
                  </a:cubicBezTo>
                  <a:cubicBezTo>
                    <a:pt x="333" y="85"/>
                    <a:pt x="334" y="84"/>
                    <a:pt x="331" y="84"/>
                  </a:cubicBezTo>
                  <a:cubicBezTo>
                    <a:pt x="325" y="85"/>
                    <a:pt x="325" y="85"/>
                    <a:pt x="325" y="85"/>
                  </a:cubicBezTo>
                  <a:cubicBezTo>
                    <a:pt x="323" y="87"/>
                    <a:pt x="322" y="86"/>
                    <a:pt x="322" y="89"/>
                  </a:cubicBezTo>
                  <a:cubicBezTo>
                    <a:pt x="322" y="92"/>
                    <a:pt x="323" y="91"/>
                    <a:pt x="321" y="93"/>
                  </a:cubicBezTo>
                  <a:cubicBezTo>
                    <a:pt x="322" y="95"/>
                    <a:pt x="322" y="95"/>
                    <a:pt x="322" y="95"/>
                  </a:cubicBezTo>
                  <a:cubicBezTo>
                    <a:pt x="322" y="96"/>
                    <a:pt x="321" y="98"/>
                    <a:pt x="322" y="99"/>
                  </a:cubicBezTo>
                  <a:cubicBezTo>
                    <a:pt x="323" y="99"/>
                    <a:pt x="323" y="99"/>
                    <a:pt x="323" y="99"/>
                  </a:cubicBezTo>
                  <a:cubicBezTo>
                    <a:pt x="323" y="99"/>
                    <a:pt x="325" y="99"/>
                    <a:pt x="325" y="99"/>
                  </a:cubicBezTo>
                  <a:cubicBezTo>
                    <a:pt x="325" y="101"/>
                    <a:pt x="323" y="100"/>
                    <a:pt x="323" y="101"/>
                  </a:cubicBezTo>
                  <a:cubicBezTo>
                    <a:pt x="322" y="103"/>
                    <a:pt x="321" y="103"/>
                    <a:pt x="323" y="105"/>
                  </a:cubicBezTo>
                  <a:cubicBezTo>
                    <a:pt x="326" y="109"/>
                    <a:pt x="324" y="108"/>
                    <a:pt x="324" y="109"/>
                  </a:cubicBezTo>
                  <a:cubicBezTo>
                    <a:pt x="324" y="110"/>
                    <a:pt x="325" y="110"/>
                    <a:pt x="325" y="110"/>
                  </a:cubicBezTo>
                  <a:cubicBezTo>
                    <a:pt x="325" y="110"/>
                    <a:pt x="324" y="110"/>
                    <a:pt x="323" y="110"/>
                  </a:cubicBezTo>
                  <a:cubicBezTo>
                    <a:pt x="322" y="106"/>
                    <a:pt x="321" y="105"/>
                    <a:pt x="321" y="101"/>
                  </a:cubicBezTo>
                  <a:cubicBezTo>
                    <a:pt x="321" y="100"/>
                    <a:pt x="322" y="98"/>
                    <a:pt x="320" y="97"/>
                  </a:cubicBezTo>
                  <a:cubicBezTo>
                    <a:pt x="319" y="97"/>
                    <a:pt x="318" y="98"/>
                    <a:pt x="317" y="98"/>
                  </a:cubicBezTo>
                  <a:cubicBezTo>
                    <a:pt x="317" y="102"/>
                    <a:pt x="317" y="101"/>
                    <a:pt x="313" y="103"/>
                  </a:cubicBezTo>
                  <a:cubicBezTo>
                    <a:pt x="311" y="104"/>
                    <a:pt x="309" y="106"/>
                    <a:pt x="308" y="106"/>
                  </a:cubicBezTo>
                  <a:cubicBezTo>
                    <a:pt x="308" y="106"/>
                    <a:pt x="307" y="107"/>
                    <a:pt x="306" y="107"/>
                  </a:cubicBezTo>
                  <a:cubicBezTo>
                    <a:pt x="306" y="107"/>
                    <a:pt x="304" y="109"/>
                    <a:pt x="304" y="109"/>
                  </a:cubicBezTo>
                  <a:cubicBezTo>
                    <a:pt x="300" y="109"/>
                    <a:pt x="302" y="106"/>
                    <a:pt x="298" y="106"/>
                  </a:cubicBezTo>
                  <a:cubicBezTo>
                    <a:pt x="298" y="106"/>
                    <a:pt x="297" y="108"/>
                    <a:pt x="296" y="108"/>
                  </a:cubicBezTo>
                  <a:cubicBezTo>
                    <a:pt x="296" y="108"/>
                    <a:pt x="295" y="108"/>
                    <a:pt x="295" y="108"/>
                  </a:cubicBezTo>
                  <a:cubicBezTo>
                    <a:pt x="295" y="108"/>
                    <a:pt x="294" y="107"/>
                    <a:pt x="295" y="107"/>
                  </a:cubicBezTo>
                  <a:cubicBezTo>
                    <a:pt x="295" y="107"/>
                    <a:pt x="296" y="107"/>
                    <a:pt x="296" y="107"/>
                  </a:cubicBezTo>
                  <a:cubicBezTo>
                    <a:pt x="297" y="106"/>
                    <a:pt x="298" y="106"/>
                    <a:pt x="298" y="105"/>
                  </a:cubicBezTo>
                  <a:cubicBezTo>
                    <a:pt x="299" y="105"/>
                    <a:pt x="300" y="105"/>
                    <a:pt x="301" y="104"/>
                  </a:cubicBezTo>
                  <a:cubicBezTo>
                    <a:pt x="301" y="104"/>
                    <a:pt x="301" y="103"/>
                    <a:pt x="302" y="104"/>
                  </a:cubicBezTo>
                  <a:cubicBezTo>
                    <a:pt x="307" y="106"/>
                    <a:pt x="305" y="102"/>
                    <a:pt x="306" y="101"/>
                  </a:cubicBezTo>
                  <a:cubicBezTo>
                    <a:pt x="306" y="101"/>
                    <a:pt x="308" y="99"/>
                    <a:pt x="308" y="99"/>
                  </a:cubicBezTo>
                  <a:cubicBezTo>
                    <a:pt x="308" y="98"/>
                    <a:pt x="309" y="95"/>
                    <a:pt x="309" y="95"/>
                  </a:cubicBezTo>
                  <a:cubicBezTo>
                    <a:pt x="309" y="95"/>
                    <a:pt x="314" y="87"/>
                    <a:pt x="314" y="87"/>
                  </a:cubicBezTo>
                  <a:cubicBezTo>
                    <a:pt x="314" y="87"/>
                    <a:pt x="316" y="83"/>
                    <a:pt x="316" y="83"/>
                  </a:cubicBezTo>
                  <a:cubicBezTo>
                    <a:pt x="317" y="83"/>
                    <a:pt x="321" y="80"/>
                    <a:pt x="322" y="79"/>
                  </a:cubicBezTo>
                  <a:cubicBezTo>
                    <a:pt x="323" y="78"/>
                    <a:pt x="324" y="76"/>
                    <a:pt x="324" y="76"/>
                  </a:cubicBezTo>
                  <a:cubicBezTo>
                    <a:pt x="325" y="74"/>
                    <a:pt x="326" y="73"/>
                    <a:pt x="327" y="71"/>
                  </a:cubicBezTo>
                  <a:cubicBezTo>
                    <a:pt x="330" y="67"/>
                    <a:pt x="329" y="69"/>
                    <a:pt x="332" y="66"/>
                  </a:cubicBezTo>
                  <a:cubicBezTo>
                    <a:pt x="333" y="65"/>
                    <a:pt x="334" y="65"/>
                    <a:pt x="334" y="64"/>
                  </a:cubicBezTo>
                  <a:cubicBezTo>
                    <a:pt x="335" y="63"/>
                    <a:pt x="333" y="62"/>
                    <a:pt x="333" y="62"/>
                  </a:cubicBezTo>
                  <a:cubicBezTo>
                    <a:pt x="333" y="61"/>
                    <a:pt x="334" y="60"/>
                    <a:pt x="334" y="59"/>
                  </a:cubicBezTo>
                  <a:cubicBezTo>
                    <a:pt x="335" y="56"/>
                    <a:pt x="333" y="54"/>
                    <a:pt x="331" y="52"/>
                  </a:cubicBezTo>
                  <a:cubicBezTo>
                    <a:pt x="328" y="53"/>
                    <a:pt x="328" y="53"/>
                    <a:pt x="328" y="53"/>
                  </a:cubicBezTo>
                  <a:cubicBezTo>
                    <a:pt x="322" y="49"/>
                    <a:pt x="322" y="49"/>
                    <a:pt x="322" y="49"/>
                  </a:cubicBezTo>
                  <a:cubicBezTo>
                    <a:pt x="321" y="49"/>
                    <a:pt x="321" y="49"/>
                    <a:pt x="321" y="49"/>
                  </a:cubicBezTo>
                  <a:cubicBezTo>
                    <a:pt x="322" y="46"/>
                    <a:pt x="322" y="46"/>
                    <a:pt x="322" y="46"/>
                  </a:cubicBezTo>
                  <a:cubicBezTo>
                    <a:pt x="325" y="46"/>
                    <a:pt x="320" y="42"/>
                    <a:pt x="320" y="40"/>
                  </a:cubicBezTo>
                  <a:cubicBezTo>
                    <a:pt x="320" y="40"/>
                    <a:pt x="320" y="36"/>
                    <a:pt x="320" y="36"/>
                  </a:cubicBezTo>
                  <a:cubicBezTo>
                    <a:pt x="318" y="27"/>
                    <a:pt x="318" y="27"/>
                    <a:pt x="318" y="27"/>
                  </a:cubicBezTo>
                  <a:cubicBezTo>
                    <a:pt x="318" y="27"/>
                    <a:pt x="318" y="23"/>
                    <a:pt x="318" y="23"/>
                  </a:cubicBezTo>
                  <a:cubicBezTo>
                    <a:pt x="318" y="22"/>
                    <a:pt x="316" y="17"/>
                    <a:pt x="316" y="16"/>
                  </a:cubicBezTo>
                  <a:cubicBezTo>
                    <a:pt x="314" y="15"/>
                    <a:pt x="314" y="15"/>
                    <a:pt x="314" y="15"/>
                  </a:cubicBezTo>
                  <a:cubicBezTo>
                    <a:pt x="313" y="14"/>
                    <a:pt x="313" y="13"/>
                    <a:pt x="311" y="12"/>
                  </a:cubicBezTo>
                  <a:cubicBezTo>
                    <a:pt x="309" y="17"/>
                    <a:pt x="309" y="17"/>
                    <a:pt x="309" y="17"/>
                  </a:cubicBezTo>
                  <a:cubicBezTo>
                    <a:pt x="309" y="17"/>
                    <a:pt x="307" y="20"/>
                    <a:pt x="307" y="20"/>
                  </a:cubicBezTo>
                  <a:cubicBezTo>
                    <a:pt x="307" y="21"/>
                    <a:pt x="299" y="35"/>
                    <a:pt x="299" y="35"/>
                  </a:cubicBezTo>
                  <a:cubicBezTo>
                    <a:pt x="298" y="42"/>
                    <a:pt x="298" y="42"/>
                    <a:pt x="298" y="42"/>
                  </a:cubicBezTo>
                  <a:cubicBezTo>
                    <a:pt x="297" y="43"/>
                    <a:pt x="293" y="47"/>
                    <a:pt x="291" y="48"/>
                  </a:cubicBezTo>
                  <a:cubicBezTo>
                    <a:pt x="288" y="47"/>
                    <a:pt x="288" y="47"/>
                    <a:pt x="288" y="47"/>
                  </a:cubicBezTo>
                  <a:cubicBezTo>
                    <a:pt x="286" y="45"/>
                    <a:pt x="286" y="45"/>
                    <a:pt x="286" y="45"/>
                  </a:cubicBezTo>
                  <a:cubicBezTo>
                    <a:pt x="283" y="46"/>
                    <a:pt x="284" y="46"/>
                    <a:pt x="281" y="45"/>
                  </a:cubicBezTo>
                  <a:cubicBezTo>
                    <a:pt x="278" y="46"/>
                    <a:pt x="278" y="46"/>
                    <a:pt x="278" y="46"/>
                  </a:cubicBezTo>
                  <a:cubicBezTo>
                    <a:pt x="275" y="48"/>
                    <a:pt x="275" y="48"/>
                    <a:pt x="275" y="48"/>
                  </a:cubicBezTo>
                  <a:cubicBezTo>
                    <a:pt x="271" y="47"/>
                    <a:pt x="271" y="47"/>
                    <a:pt x="271" y="47"/>
                  </a:cubicBezTo>
                  <a:cubicBezTo>
                    <a:pt x="270" y="47"/>
                    <a:pt x="266" y="43"/>
                    <a:pt x="265" y="42"/>
                  </a:cubicBezTo>
                  <a:cubicBezTo>
                    <a:pt x="260" y="42"/>
                    <a:pt x="260" y="42"/>
                    <a:pt x="260" y="42"/>
                  </a:cubicBezTo>
                  <a:cubicBezTo>
                    <a:pt x="256" y="44"/>
                    <a:pt x="256" y="44"/>
                    <a:pt x="256" y="44"/>
                  </a:cubicBezTo>
                  <a:cubicBezTo>
                    <a:pt x="252" y="44"/>
                    <a:pt x="252" y="44"/>
                    <a:pt x="252" y="44"/>
                  </a:cubicBezTo>
                  <a:cubicBezTo>
                    <a:pt x="250" y="42"/>
                    <a:pt x="250" y="42"/>
                    <a:pt x="250" y="42"/>
                  </a:cubicBezTo>
                  <a:cubicBezTo>
                    <a:pt x="248" y="43"/>
                    <a:pt x="248" y="44"/>
                    <a:pt x="247" y="46"/>
                  </a:cubicBezTo>
                  <a:cubicBezTo>
                    <a:pt x="250" y="47"/>
                    <a:pt x="250" y="47"/>
                    <a:pt x="250" y="47"/>
                  </a:cubicBezTo>
                  <a:cubicBezTo>
                    <a:pt x="250" y="49"/>
                    <a:pt x="251" y="50"/>
                    <a:pt x="249" y="52"/>
                  </a:cubicBezTo>
                  <a:cubicBezTo>
                    <a:pt x="246" y="53"/>
                    <a:pt x="246" y="53"/>
                    <a:pt x="246" y="53"/>
                  </a:cubicBezTo>
                  <a:cubicBezTo>
                    <a:pt x="242" y="51"/>
                    <a:pt x="242" y="51"/>
                    <a:pt x="242" y="51"/>
                  </a:cubicBezTo>
                  <a:cubicBezTo>
                    <a:pt x="241" y="51"/>
                    <a:pt x="238" y="52"/>
                    <a:pt x="237" y="53"/>
                  </a:cubicBezTo>
                  <a:cubicBezTo>
                    <a:pt x="233" y="50"/>
                    <a:pt x="233" y="50"/>
                    <a:pt x="233" y="50"/>
                  </a:cubicBezTo>
                  <a:cubicBezTo>
                    <a:pt x="228" y="52"/>
                    <a:pt x="229" y="51"/>
                    <a:pt x="227" y="55"/>
                  </a:cubicBezTo>
                  <a:cubicBezTo>
                    <a:pt x="227" y="55"/>
                    <a:pt x="222" y="56"/>
                    <a:pt x="221" y="57"/>
                  </a:cubicBezTo>
                  <a:cubicBezTo>
                    <a:pt x="220" y="60"/>
                    <a:pt x="219" y="59"/>
                    <a:pt x="216" y="58"/>
                  </a:cubicBezTo>
                  <a:cubicBezTo>
                    <a:pt x="214" y="60"/>
                    <a:pt x="214" y="60"/>
                    <a:pt x="214" y="63"/>
                  </a:cubicBezTo>
                  <a:cubicBezTo>
                    <a:pt x="209" y="62"/>
                    <a:pt x="208" y="62"/>
                    <a:pt x="203" y="60"/>
                  </a:cubicBezTo>
                  <a:cubicBezTo>
                    <a:pt x="201" y="55"/>
                    <a:pt x="201" y="57"/>
                    <a:pt x="198" y="53"/>
                  </a:cubicBezTo>
                  <a:cubicBezTo>
                    <a:pt x="195" y="50"/>
                    <a:pt x="195" y="50"/>
                    <a:pt x="195" y="50"/>
                  </a:cubicBezTo>
                  <a:cubicBezTo>
                    <a:pt x="195" y="45"/>
                    <a:pt x="195" y="45"/>
                    <a:pt x="195" y="45"/>
                  </a:cubicBezTo>
                  <a:cubicBezTo>
                    <a:pt x="195" y="45"/>
                    <a:pt x="194" y="44"/>
                    <a:pt x="194" y="43"/>
                  </a:cubicBezTo>
                  <a:cubicBezTo>
                    <a:pt x="194" y="43"/>
                    <a:pt x="193" y="39"/>
                    <a:pt x="193" y="39"/>
                  </a:cubicBezTo>
                  <a:cubicBezTo>
                    <a:pt x="193" y="33"/>
                    <a:pt x="193" y="33"/>
                    <a:pt x="193" y="33"/>
                  </a:cubicBezTo>
                  <a:cubicBezTo>
                    <a:pt x="193" y="33"/>
                    <a:pt x="195" y="29"/>
                    <a:pt x="195" y="29"/>
                  </a:cubicBezTo>
                  <a:cubicBezTo>
                    <a:pt x="195" y="24"/>
                    <a:pt x="195" y="25"/>
                    <a:pt x="198" y="21"/>
                  </a:cubicBezTo>
                  <a:cubicBezTo>
                    <a:pt x="198" y="15"/>
                    <a:pt x="199" y="16"/>
                    <a:pt x="196" y="14"/>
                  </a:cubicBezTo>
                  <a:cubicBezTo>
                    <a:pt x="196" y="11"/>
                    <a:pt x="196" y="11"/>
                    <a:pt x="196" y="11"/>
                  </a:cubicBezTo>
                  <a:cubicBezTo>
                    <a:pt x="194" y="11"/>
                    <a:pt x="193" y="10"/>
                    <a:pt x="191" y="10"/>
                  </a:cubicBezTo>
                  <a:cubicBezTo>
                    <a:pt x="193" y="5"/>
                    <a:pt x="193" y="7"/>
                    <a:pt x="193" y="1"/>
                  </a:cubicBezTo>
                  <a:cubicBezTo>
                    <a:pt x="191" y="0"/>
                    <a:pt x="191" y="0"/>
                    <a:pt x="191" y="0"/>
                  </a:cubicBezTo>
                  <a:cubicBezTo>
                    <a:pt x="188" y="0"/>
                    <a:pt x="188" y="0"/>
                    <a:pt x="188" y="0"/>
                  </a:cubicBezTo>
                  <a:cubicBezTo>
                    <a:pt x="185" y="1"/>
                    <a:pt x="185" y="1"/>
                    <a:pt x="185" y="1"/>
                  </a:cubicBezTo>
                  <a:cubicBezTo>
                    <a:pt x="185" y="3"/>
                    <a:pt x="185" y="3"/>
                    <a:pt x="185" y="3"/>
                  </a:cubicBezTo>
                  <a:cubicBezTo>
                    <a:pt x="185" y="5"/>
                    <a:pt x="180" y="8"/>
                    <a:pt x="180" y="8"/>
                  </a:cubicBezTo>
                  <a:cubicBezTo>
                    <a:pt x="180" y="9"/>
                    <a:pt x="178" y="11"/>
                    <a:pt x="178" y="11"/>
                  </a:cubicBezTo>
                  <a:cubicBezTo>
                    <a:pt x="169" y="12"/>
                    <a:pt x="169" y="12"/>
                    <a:pt x="169" y="12"/>
                  </a:cubicBezTo>
                  <a:cubicBezTo>
                    <a:pt x="169" y="16"/>
                    <a:pt x="169" y="15"/>
                    <a:pt x="165" y="15"/>
                  </a:cubicBezTo>
                  <a:cubicBezTo>
                    <a:pt x="163" y="16"/>
                    <a:pt x="163" y="16"/>
                    <a:pt x="163" y="16"/>
                  </a:cubicBezTo>
                  <a:cubicBezTo>
                    <a:pt x="160" y="15"/>
                    <a:pt x="160" y="15"/>
                    <a:pt x="160" y="15"/>
                  </a:cubicBezTo>
                  <a:cubicBezTo>
                    <a:pt x="159" y="15"/>
                    <a:pt x="155" y="17"/>
                    <a:pt x="155" y="18"/>
                  </a:cubicBezTo>
                  <a:cubicBezTo>
                    <a:pt x="154" y="22"/>
                    <a:pt x="155" y="22"/>
                    <a:pt x="154" y="25"/>
                  </a:cubicBezTo>
                  <a:cubicBezTo>
                    <a:pt x="152" y="25"/>
                    <a:pt x="152" y="25"/>
                    <a:pt x="152" y="25"/>
                  </a:cubicBezTo>
                  <a:cubicBezTo>
                    <a:pt x="150" y="21"/>
                    <a:pt x="149" y="21"/>
                    <a:pt x="146" y="19"/>
                  </a:cubicBezTo>
                  <a:cubicBezTo>
                    <a:pt x="144" y="19"/>
                    <a:pt x="143" y="19"/>
                    <a:pt x="141" y="19"/>
                  </a:cubicBezTo>
                  <a:cubicBezTo>
                    <a:pt x="134" y="19"/>
                    <a:pt x="133" y="14"/>
                    <a:pt x="129" y="15"/>
                  </a:cubicBezTo>
                  <a:cubicBezTo>
                    <a:pt x="126" y="13"/>
                    <a:pt x="126" y="13"/>
                    <a:pt x="126" y="13"/>
                  </a:cubicBezTo>
                  <a:cubicBezTo>
                    <a:pt x="124" y="15"/>
                    <a:pt x="124" y="15"/>
                    <a:pt x="124" y="15"/>
                  </a:cubicBezTo>
                  <a:cubicBezTo>
                    <a:pt x="126" y="17"/>
                    <a:pt x="129" y="18"/>
                    <a:pt x="130" y="20"/>
                  </a:cubicBezTo>
                  <a:cubicBezTo>
                    <a:pt x="130" y="21"/>
                    <a:pt x="132" y="22"/>
                    <a:pt x="133" y="23"/>
                  </a:cubicBezTo>
                  <a:cubicBezTo>
                    <a:pt x="133" y="23"/>
                    <a:pt x="134" y="25"/>
                    <a:pt x="134" y="25"/>
                  </a:cubicBezTo>
                  <a:cubicBezTo>
                    <a:pt x="134" y="26"/>
                    <a:pt x="133" y="27"/>
                    <a:pt x="133" y="27"/>
                  </a:cubicBezTo>
                  <a:cubicBezTo>
                    <a:pt x="134" y="31"/>
                    <a:pt x="134" y="31"/>
                    <a:pt x="134" y="31"/>
                  </a:cubicBezTo>
                  <a:cubicBezTo>
                    <a:pt x="134" y="31"/>
                    <a:pt x="133" y="33"/>
                    <a:pt x="133" y="33"/>
                  </a:cubicBezTo>
                  <a:cubicBezTo>
                    <a:pt x="136" y="36"/>
                    <a:pt x="136" y="33"/>
                    <a:pt x="136" y="42"/>
                  </a:cubicBezTo>
                  <a:cubicBezTo>
                    <a:pt x="139" y="44"/>
                    <a:pt x="141" y="44"/>
                    <a:pt x="145" y="44"/>
                  </a:cubicBezTo>
                  <a:cubicBezTo>
                    <a:pt x="144" y="47"/>
                    <a:pt x="144" y="47"/>
                    <a:pt x="144" y="47"/>
                  </a:cubicBezTo>
                  <a:cubicBezTo>
                    <a:pt x="143" y="50"/>
                    <a:pt x="136" y="51"/>
                    <a:pt x="136" y="52"/>
                  </a:cubicBezTo>
                  <a:cubicBezTo>
                    <a:pt x="136" y="52"/>
                    <a:pt x="135" y="56"/>
                    <a:pt x="135" y="56"/>
                  </a:cubicBezTo>
                  <a:cubicBezTo>
                    <a:pt x="134" y="57"/>
                    <a:pt x="132" y="57"/>
                    <a:pt x="131" y="61"/>
                  </a:cubicBezTo>
                  <a:cubicBezTo>
                    <a:pt x="127" y="57"/>
                    <a:pt x="128" y="60"/>
                    <a:pt x="127" y="61"/>
                  </a:cubicBezTo>
                  <a:cubicBezTo>
                    <a:pt x="124" y="63"/>
                    <a:pt x="124" y="62"/>
                    <a:pt x="120" y="66"/>
                  </a:cubicBezTo>
                  <a:cubicBezTo>
                    <a:pt x="120" y="67"/>
                    <a:pt x="117" y="68"/>
                    <a:pt x="116" y="71"/>
                  </a:cubicBezTo>
                  <a:cubicBezTo>
                    <a:pt x="115" y="72"/>
                    <a:pt x="114" y="73"/>
                    <a:pt x="114" y="73"/>
                  </a:cubicBezTo>
                  <a:cubicBezTo>
                    <a:pt x="113" y="70"/>
                    <a:pt x="114" y="71"/>
                    <a:pt x="114" y="69"/>
                  </a:cubicBezTo>
                  <a:cubicBezTo>
                    <a:pt x="114" y="68"/>
                    <a:pt x="111" y="65"/>
                    <a:pt x="111" y="65"/>
                  </a:cubicBezTo>
                  <a:cubicBezTo>
                    <a:pt x="111" y="65"/>
                    <a:pt x="108" y="69"/>
                    <a:pt x="108" y="69"/>
                  </a:cubicBezTo>
                  <a:cubicBezTo>
                    <a:pt x="108" y="69"/>
                    <a:pt x="106" y="71"/>
                    <a:pt x="105" y="71"/>
                  </a:cubicBezTo>
                  <a:cubicBezTo>
                    <a:pt x="105" y="71"/>
                    <a:pt x="103" y="69"/>
                    <a:pt x="103" y="69"/>
                  </a:cubicBezTo>
                  <a:cubicBezTo>
                    <a:pt x="101" y="68"/>
                    <a:pt x="98" y="63"/>
                    <a:pt x="96" y="64"/>
                  </a:cubicBezTo>
                  <a:cubicBezTo>
                    <a:pt x="94" y="64"/>
                    <a:pt x="94" y="63"/>
                    <a:pt x="92" y="62"/>
                  </a:cubicBezTo>
                  <a:cubicBezTo>
                    <a:pt x="94" y="57"/>
                    <a:pt x="93" y="58"/>
                    <a:pt x="92" y="53"/>
                  </a:cubicBezTo>
                  <a:cubicBezTo>
                    <a:pt x="91" y="50"/>
                    <a:pt x="91" y="51"/>
                    <a:pt x="88" y="48"/>
                  </a:cubicBezTo>
                  <a:cubicBezTo>
                    <a:pt x="83" y="52"/>
                    <a:pt x="83" y="52"/>
                    <a:pt x="83" y="52"/>
                  </a:cubicBezTo>
                  <a:cubicBezTo>
                    <a:pt x="84" y="55"/>
                    <a:pt x="81" y="54"/>
                    <a:pt x="79" y="54"/>
                  </a:cubicBezTo>
                  <a:cubicBezTo>
                    <a:pt x="79" y="54"/>
                    <a:pt x="75" y="54"/>
                    <a:pt x="75" y="55"/>
                  </a:cubicBezTo>
                  <a:cubicBezTo>
                    <a:pt x="74" y="56"/>
                    <a:pt x="65" y="55"/>
                    <a:pt x="64" y="55"/>
                  </a:cubicBezTo>
                  <a:cubicBezTo>
                    <a:pt x="55" y="55"/>
                    <a:pt x="55" y="55"/>
                    <a:pt x="55" y="55"/>
                  </a:cubicBezTo>
                  <a:cubicBezTo>
                    <a:pt x="55" y="55"/>
                    <a:pt x="54" y="63"/>
                    <a:pt x="54" y="64"/>
                  </a:cubicBezTo>
                  <a:cubicBezTo>
                    <a:pt x="54" y="64"/>
                    <a:pt x="64" y="66"/>
                    <a:pt x="64" y="67"/>
                  </a:cubicBezTo>
                  <a:cubicBezTo>
                    <a:pt x="64" y="73"/>
                    <a:pt x="65" y="72"/>
                    <a:pt x="59" y="72"/>
                  </a:cubicBezTo>
                  <a:cubicBezTo>
                    <a:pt x="56" y="72"/>
                    <a:pt x="55" y="72"/>
                    <a:pt x="52" y="73"/>
                  </a:cubicBezTo>
                  <a:cubicBezTo>
                    <a:pt x="52" y="73"/>
                    <a:pt x="51" y="82"/>
                    <a:pt x="51" y="83"/>
                  </a:cubicBezTo>
                  <a:cubicBezTo>
                    <a:pt x="51" y="83"/>
                    <a:pt x="54" y="88"/>
                    <a:pt x="54" y="88"/>
                  </a:cubicBezTo>
                  <a:cubicBezTo>
                    <a:pt x="57" y="91"/>
                    <a:pt x="57" y="91"/>
                    <a:pt x="57" y="91"/>
                  </a:cubicBezTo>
                  <a:cubicBezTo>
                    <a:pt x="57" y="95"/>
                    <a:pt x="57" y="95"/>
                    <a:pt x="57" y="95"/>
                  </a:cubicBezTo>
                  <a:cubicBezTo>
                    <a:pt x="59" y="98"/>
                    <a:pt x="59" y="98"/>
                    <a:pt x="59" y="98"/>
                  </a:cubicBezTo>
                  <a:cubicBezTo>
                    <a:pt x="59" y="98"/>
                    <a:pt x="61" y="104"/>
                    <a:pt x="61" y="104"/>
                  </a:cubicBezTo>
                  <a:cubicBezTo>
                    <a:pt x="61" y="105"/>
                    <a:pt x="58" y="113"/>
                    <a:pt x="58" y="113"/>
                  </a:cubicBezTo>
                  <a:cubicBezTo>
                    <a:pt x="57" y="124"/>
                    <a:pt x="57" y="124"/>
                    <a:pt x="57" y="124"/>
                  </a:cubicBezTo>
                  <a:cubicBezTo>
                    <a:pt x="56" y="130"/>
                    <a:pt x="56" y="130"/>
                    <a:pt x="56" y="130"/>
                  </a:cubicBezTo>
                  <a:cubicBezTo>
                    <a:pt x="53" y="151"/>
                    <a:pt x="53" y="151"/>
                    <a:pt x="53" y="151"/>
                  </a:cubicBezTo>
                  <a:cubicBezTo>
                    <a:pt x="49" y="151"/>
                    <a:pt x="49" y="151"/>
                    <a:pt x="49" y="151"/>
                  </a:cubicBezTo>
                  <a:cubicBezTo>
                    <a:pt x="47" y="148"/>
                    <a:pt x="47" y="148"/>
                    <a:pt x="44" y="149"/>
                  </a:cubicBezTo>
                  <a:cubicBezTo>
                    <a:pt x="42" y="150"/>
                    <a:pt x="42" y="150"/>
                    <a:pt x="40" y="152"/>
                  </a:cubicBezTo>
                  <a:cubicBezTo>
                    <a:pt x="37" y="152"/>
                    <a:pt x="37" y="152"/>
                    <a:pt x="37" y="152"/>
                  </a:cubicBezTo>
                  <a:cubicBezTo>
                    <a:pt x="35" y="153"/>
                    <a:pt x="35" y="153"/>
                    <a:pt x="35" y="153"/>
                  </a:cubicBezTo>
                  <a:cubicBezTo>
                    <a:pt x="33" y="154"/>
                    <a:pt x="28" y="154"/>
                    <a:pt x="28" y="154"/>
                  </a:cubicBezTo>
                  <a:cubicBezTo>
                    <a:pt x="24" y="159"/>
                    <a:pt x="22" y="159"/>
                    <a:pt x="18" y="161"/>
                  </a:cubicBezTo>
                  <a:cubicBezTo>
                    <a:pt x="15" y="163"/>
                    <a:pt x="16" y="163"/>
                    <a:pt x="13" y="163"/>
                  </a:cubicBezTo>
                  <a:cubicBezTo>
                    <a:pt x="12" y="173"/>
                    <a:pt x="12" y="173"/>
                    <a:pt x="12" y="173"/>
                  </a:cubicBezTo>
                  <a:cubicBezTo>
                    <a:pt x="10" y="177"/>
                    <a:pt x="10" y="177"/>
                    <a:pt x="10" y="177"/>
                  </a:cubicBezTo>
                  <a:cubicBezTo>
                    <a:pt x="8" y="181"/>
                    <a:pt x="8" y="181"/>
                    <a:pt x="8" y="181"/>
                  </a:cubicBezTo>
                  <a:cubicBezTo>
                    <a:pt x="10" y="184"/>
                    <a:pt x="10" y="183"/>
                    <a:pt x="10" y="187"/>
                  </a:cubicBezTo>
                  <a:cubicBezTo>
                    <a:pt x="8" y="188"/>
                    <a:pt x="5" y="188"/>
                    <a:pt x="3" y="189"/>
                  </a:cubicBezTo>
                  <a:cubicBezTo>
                    <a:pt x="3" y="191"/>
                    <a:pt x="2" y="194"/>
                    <a:pt x="3" y="196"/>
                  </a:cubicBezTo>
                  <a:cubicBezTo>
                    <a:pt x="3" y="196"/>
                    <a:pt x="4" y="198"/>
                    <a:pt x="4" y="198"/>
                  </a:cubicBezTo>
                  <a:cubicBezTo>
                    <a:pt x="0" y="199"/>
                    <a:pt x="0" y="199"/>
                    <a:pt x="0" y="199"/>
                  </a:cubicBezTo>
                  <a:cubicBezTo>
                    <a:pt x="1" y="204"/>
                    <a:pt x="1" y="201"/>
                    <a:pt x="3" y="206"/>
                  </a:cubicBezTo>
                  <a:cubicBezTo>
                    <a:pt x="5" y="207"/>
                    <a:pt x="3" y="209"/>
                    <a:pt x="5" y="211"/>
                  </a:cubicBezTo>
                  <a:cubicBezTo>
                    <a:pt x="6" y="213"/>
                    <a:pt x="8" y="216"/>
                    <a:pt x="8" y="216"/>
                  </a:cubicBezTo>
                  <a:cubicBezTo>
                    <a:pt x="8" y="217"/>
                    <a:pt x="13" y="221"/>
                    <a:pt x="13" y="221"/>
                  </a:cubicBezTo>
                  <a:cubicBezTo>
                    <a:pt x="16" y="225"/>
                    <a:pt x="16" y="225"/>
                    <a:pt x="16" y="225"/>
                  </a:cubicBezTo>
                  <a:cubicBezTo>
                    <a:pt x="14" y="228"/>
                    <a:pt x="14" y="229"/>
                    <a:pt x="12" y="231"/>
                  </a:cubicBezTo>
                  <a:cubicBezTo>
                    <a:pt x="18" y="232"/>
                    <a:pt x="18" y="232"/>
                    <a:pt x="18" y="232"/>
                  </a:cubicBezTo>
                  <a:cubicBezTo>
                    <a:pt x="19" y="232"/>
                    <a:pt x="25" y="232"/>
                    <a:pt x="25" y="234"/>
                  </a:cubicBezTo>
                  <a:cubicBezTo>
                    <a:pt x="25" y="235"/>
                    <a:pt x="27" y="239"/>
                    <a:pt x="27" y="239"/>
                  </a:cubicBezTo>
                  <a:cubicBezTo>
                    <a:pt x="28" y="241"/>
                    <a:pt x="28" y="241"/>
                    <a:pt x="28" y="241"/>
                  </a:cubicBezTo>
                  <a:cubicBezTo>
                    <a:pt x="32" y="241"/>
                    <a:pt x="32" y="241"/>
                    <a:pt x="32" y="241"/>
                  </a:cubicBezTo>
                  <a:cubicBezTo>
                    <a:pt x="32" y="241"/>
                    <a:pt x="35" y="241"/>
                    <a:pt x="35" y="241"/>
                  </a:cubicBezTo>
                  <a:cubicBezTo>
                    <a:pt x="36" y="241"/>
                    <a:pt x="40" y="241"/>
                    <a:pt x="40" y="241"/>
                  </a:cubicBezTo>
                  <a:cubicBezTo>
                    <a:pt x="51" y="231"/>
                    <a:pt x="51" y="231"/>
                    <a:pt x="51" y="231"/>
                  </a:cubicBezTo>
                  <a:cubicBezTo>
                    <a:pt x="50" y="236"/>
                    <a:pt x="50" y="236"/>
                    <a:pt x="50" y="236"/>
                  </a:cubicBezTo>
                  <a:cubicBezTo>
                    <a:pt x="51" y="237"/>
                    <a:pt x="51" y="237"/>
                    <a:pt x="51" y="237"/>
                  </a:cubicBezTo>
                  <a:cubicBezTo>
                    <a:pt x="50" y="239"/>
                    <a:pt x="50" y="239"/>
                    <a:pt x="50" y="239"/>
                  </a:cubicBezTo>
                  <a:cubicBezTo>
                    <a:pt x="49" y="241"/>
                    <a:pt x="49" y="241"/>
                    <a:pt x="49" y="241"/>
                  </a:cubicBezTo>
                  <a:cubicBezTo>
                    <a:pt x="49" y="253"/>
                    <a:pt x="49" y="253"/>
                    <a:pt x="49" y="253"/>
                  </a:cubicBezTo>
                  <a:cubicBezTo>
                    <a:pt x="50" y="256"/>
                    <a:pt x="50" y="256"/>
                    <a:pt x="50" y="256"/>
                  </a:cubicBezTo>
                  <a:cubicBezTo>
                    <a:pt x="53" y="257"/>
                    <a:pt x="53" y="257"/>
                    <a:pt x="53" y="257"/>
                  </a:cubicBezTo>
                  <a:cubicBezTo>
                    <a:pt x="53" y="257"/>
                    <a:pt x="54" y="258"/>
                    <a:pt x="55" y="258"/>
                  </a:cubicBezTo>
                  <a:cubicBezTo>
                    <a:pt x="56" y="258"/>
                    <a:pt x="57" y="256"/>
                    <a:pt x="57" y="256"/>
                  </a:cubicBezTo>
                  <a:cubicBezTo>
                    <a:pt x="61" y="256"/>
                    <a:pt x="66" y="256"/>
                    <a:pt x="71" y="256"/>
                  </a:cubicBezTo>
                  <a:cubicBezTo>
                    <a:pt x="72" y="256"/>
                    <a:pt x="75" y="258"/>
                    <a:pt x="75" y="258"/>
                  </a:cubicBezTo>
                  <a:cubicBezTo>
                    <a:pt x="78" y="258"/>
                    <a:pt x="78" y="258"/>
                    <a:pt x="78" y="258"/>
                  </a:cubicBezTo>
                  <a:cubicBezTo>
                    <a:pt x="82" y="256"/>
                    <a:pt x="82" y="256"/>
                    <a:pt x="82" y="256"/>
                  </a:cubicBezTo>
                  <a:cubicBezTo>
                    <a:pt x="85" y="252"/>
                    <a:pt x="85" y="252"/>
                    <a:pt x="85" y="252"/>
                  </a:cubicBezTo>
                  <a:cubicBezTo>
                    <a:pt x="88" y="252"/>
                    <a:pt x="88" y="252"/>
                    <a:pt x="88" y="252"/>
                  </a:cubicBezTo>
                  <a:cubicBezTo>
                    <a:pt x="88" y="252"/>
                    <a:pt x="89" y="253"/>
                    <a:pt x="90" y="253"/>
                  </a:cubicBezTo>
                  <a:cubicBezTo>
                    <a:pt x="91" y="253"/>
                    <a:pt x="93" y="247"/>
                    <a:pt x="95" y="247"/>
                  </a:cubicBezTo>
                  <a:cubicBezTo>
                    <a:pt x="97" y="247"/>
                    <a:pt x="99" y="247"/>
                    <a:pt x="99" y="247"/>
                  </a:cubicBezTo>
                  <a:cubicBezTo>
                    <a:pt x="99" y="247"/>
                    <a:pt x="100" y="244"/>
                    <a:pt x="100" y="244"/>
                  </a:cubicBezTo>
                  <a:cubicBezTo>
                    <a:pt x="100" y="243"/>
                    <a:pt x="104" y="239"/>
                    <a:pt x="104" y="239"/>
                  </a:cubicBezTo>
                  <a:cubicBezTo>
                    <a:pt x="104" y="239"/>
                    <a:pt x="109" y="238"/>
                    <a:pt x="109" y="238"/>
                  </a:cubicBezTo>
                  <a:cubicBezTo>
                    <a:pt x="112" y="238"/>
                    <a:pt x="114" y="238"/>
                    <a:pt x="117" y="238"/>
                  </a:cubicBezTo>
                  <a:cubicBezTo>
                    <a:pt x="118" y="239"/>
                    <a:pt x="118" y="239"/>
                    <a:pt x="118" y="239"/>
                  </a:cubicBezTo>
                  <a:cubicBezTo>
                    <a:pt x="121" y="236"/>
                    <a:pt x="121" y="236"/>
                    <a:pt x="121" y="236"/>
                  </a:cubicBezTo>
                  <a:cubicBezTo>
                    <a:pt x="121" y="236"/>
                    <a:pt x="123" y="237"/>
                    <a:pt x="123" y="238"/>
                  </a:cubicBezTo>
                  <a:cubicBezTo>
                    <a:pt x="123" y="238"/>
                    <a:pt x="123" y="241"/>
                    <a:pt x="123" y="241"/>
                  </a:cubicBezTo>
                  <a:cubicBezTo>
                    <a:pt x="123" y="242"/>
                    <a:pt x="123" y="243"/>
                    <a:pt x="124" y="244"/>
                  </a:cubicBezTo>
                  <a:cubicBezTo>
                    <a:pt x="125" y="246"/>
                    <a:pt x="122" y="250"/>
                    <a:pt x="123" y="251"/>
                  </a:cubicBezTo>
                  <a:cubicBezTo>
                    <a:pt x="123" y="252"/>
                    <a:pt x="125" y="255"/>
                    <a:pt x="125" y="255"/>
                  </a:cubicBezTo>
                  <a:cubicBezTo>
                    <a:pt x="124" y="261"/>
                    <a:pt x="124" y="261"/>
                    <a:pt x="124" y="261"/>
                  </a:cubicBezTo>
                  <a:cubicBezTo>
                    <a:pt x="124" y="261"/>
                    <a:pt x="125" y="265"/>
                    <a:pt x="125" y="265"/>
                  </a:cubicBezTo>
                  <a:cubicBezTo>
                    <a:pt x="126" y="266"/>
                    <a:pt x="128" y="267"/>
                    <a:pt x="128" y="267"/>
                  </a:cubicBezTo>
                  <a:cubicBezTo>
                    <a:pt x="132" y="274"/>
                    <a:pt x="132" y="274"/>
                    <a:pt x="132" y="274"/>
                  </a:cubicBezTo>
                  <a:cubicBezTo>
                    <a:pt x="137" y="274"/>
                    <a:pt x="136" y="274"/>
                    <a:pt x="137" y="281"/>
                  </a:cubicBezTo>
                  <a:cubicBezTo>
                    <a:pt x="149" y="282"/>
                    <a:pt x="149" y="282"/>
                    <a:pt x="149" y="282"/>
                  </a:cubicBezTo>
                  <a:cubicBezTo>
                    <a:pt x="151" y="283"/>
                    <a:pt x="149" y="283"/>
                    <a:pt x="155" y="285"/>
                  </a:cubicBezTo>
                  <a:cubicBezTo>
                    <a:pt x="155" y="285"/>
                    <a:pt x="157" y="283"/>
                    <a:pt x="158" y="285"/>
                  </a:cubicBezTo>
                  <a:cubicBezTo>
                    <a:pt x="160" y="287"/>
                    <a:pt x="157" y="288"/>
                    <a:pt x="166" y="291"/>
                  </a:cubicBezTo>
                  <a:cubicBezTo>
                    <a:pt x="166" y="291"/>
                    <a:pt x="170" y="292"/>
                    <a:pt x="170" y="293"/>
                  </a:cubicBezTo>
                  <a:cubicBezTo>
                    <a:pt x="170" y="293"/>
                    <a:pt x="170" y="293"/>
                    <a:pt x="171" y="294"/>
                  </a:cubicBezTo>
                  <a:cubicBezTo>
                    <a:pt x="174" y="297"/>
                    <a:pt x="177" y="298"/>
                    <a:pt x="181" y="298"/>
                  </a:cubicBezTo>
                  <a:cubicBezTo>
                    <a:pt x="182" y="298"/>
                    <a:pt x="187" y="298"/>
                    <a:pt x="187" y="298"/>
                  </a:cubicBezTo>
                  <a:cubicBezTo>
                    <a:pt x="192" y="302"/>
                    <a:pt x="192" y="302"/>
                    <a:pt x="192" y="302"/>
                  </a:cubicBezTo>
                  <a:cubicBezTo>
                    <a:pt x="196" y="304"/>
                    <a:pt x="196" y="304"/>
                    <a:pt x="196" y="304"/>
                  </a:cubicBezTo>
                  <a:cubicBezTo>
                    <a:pt x="196" y="307"/>
                    <a:pt x="196" y="307"/>
                    <a:pt x="196" y="307"/>
                  </a:cubicBezTo>
                  <a:cubicBezTo>
                    <a:pt x="199" y="313"/>
                    <a:pt x="199" y="313"/>
                    <a:pt x="199" y="313"/>
                  </a:cubicBezTo>
                  <a:cubicBezTo>
                    <a:pt x="199" y="319"/>
                    <a:pt x="199" y="319"/>
                    <a:pt x="199" y="319"/>
                  </a:cubicBezTo>
                  <a:cubicBezTo>
                    <a:pt x="199" y="321"/>
                    <a:pt x="200" y="324"/>
                    <a:pt x="197" y="325"/>
                  </a:cubicBezTo>
                  <a:cubicBezTo>
                    <a:pt x="200" y="329"/>
                    <a:pt x="199" y="327"/>
                    <a:pt x="200" y="331"/>
                  </a:cubicBezTo>
                  <a:cubicBezTo>
                    <a:pt x="202" y="341"/>
                    <a:pt x="202" y="341"/>
                    <a:pt x="202" y="341"/>
                  </a:cubicBezTo>
                  <a:cubicBezTo>
                    <a:pt x="211" y="343"/>
                    <a:pt x="211" y="343"/>
                    <a:pt x="211" y="343"/>
                  </a:cubicBezTo>
                  <a:cubicBezTo>
                    <a:pt x="229" y="342"/>
                    <a:pt x="229" y="342"/>
                    <a:pt x="229" y="342"/>
                  </a:cubicBezTo>
                  <a:cubicBezTo>
                    <a:pt x="227" y="348"/>
                    <a:pt x="227" y="348"/>
                    <a:pt x="227" y="348"/>
                  </a:cubicBezTo>
                  <a:cubicBezTo>
                    <a:pt x="227" y="348"/>
                    <a:pt x="229" y="352"/>
                    <a:pt x="229" y="353"/>
                  </a:cubicBezTo>
                  <a:cubicBezTo>
                    <a:pt x="229" y="355"/>
                    <a:pt x="229" y="358"/>
                    <a:pt x="229" y="358"/>
                  </a:cubicBezTo>
                  <a:cubicBezTo>
                    <a:pt x="237" y="363"/>
                    <a:pt x="237" y="363"/>
                    <a:pt x="237" y="363"/>
                  </a:cubicBezTo>
                  <a:cubicBezTo>
                    <a:pt x="239" y="366"/>
                    <a:pt x="239" y="366"/>
                    <a:pt x="239" y="366"/>
                  </a:cubicBezTo>
                  <a:cubicBezTo>
                    <a:pt x="240" y="367"/>
                    <a:pt x="243" y="371"/>
                    <a:pt x="243" y="372"/>
                  </a:cubicBezTo>
                  <a:cubicBezTo>
                    <a:pt x="243" y="372"/>
                    <a:pt x="241" y="376"/>
                    <a:pt x="241" y="377"/>
                  </a:cubicBezTo>
                  <a:cubicBezTo>
                    <a:pt x="241" y="378"/>
                    <a:pt x="240" y="383"/>
                    <a:pt x="240" y="383"/>
                  </a:cubicBezTo>
                  <a:cubicBezTo>
                    <a:pt x="241" y="386"/>
                    <a:pt x="241" y="386"/>
                    <a:pt x="241" y="386"/>
                  </a:cubicBezTo>
                  <a:cubicBezTo>
                    <a:pt x="239" y="389"/>
                    <a:pt x="239" y="389"/>
                    <a:pt x="239" y="389"/>
                  </a:cubicBezTo>
                  <a:cubicBezTo>
                    <a:pt x="239" y="394"/>
                    <a:pt x="239" y="394"/>
                    <a:pt x="239" y="394"/>
                  </a:cubicBezTo>
                  <a:cubicBezTo>
                    <a:pt x="237" y="397"/>
                    <a:pt x="237" y="397"/>
                    <a:pt x="237" y="397"/>
                  </a:cubicBezTo>
                  <a:cubicBezTo>
                    <a:pt x="240" y="399"/>
                    <a:pt x="240" y="399"/>
                    <a:pt x="240" y="399"/>
                  </a:cubicBezTo>
                  <a:cubicBezTo>
                    <a:pt x="238" y="402"/>
                    <a:pt x="238" y="402"/>
                    <a:pt x="238" y="402"/>
                  </a:cubicBezTo>
                  <a:cubicBezTo>
                    <a:pt x="239" y="404"/>
                    <a:pt x="239" y="404"/>
                    <a:pt x="239" y="408"/>
                  </a:cubicBezTo>
                  <a:cubicBezTo>
                    <a:pt x="239" y="413"/>
                    <a:pt x="243" y="417"/>
                    <a:pt x="243" y="420"/>
                  </a:cubicBezTo>
                  <a:cubicBezTo>
                    <a:pt x="243" y="421"/>
                    <a:pt x="242" y="425"/>
                    <a:pt x="242" y="426"/>
                  </a:cubicBezTo>
                  <a:cubicBezTo>
                    <a:pt x="242" y="429"/>
                    <a:pt x="240" y="437"/>
                    <a:pt x="242" y="434"/>
                  </a:cubicBezTo>
                  <a:cubicBezTo>
                    <a:pt x="247" y="435"/>
                    <a:pt x="247" y="435"/>
                    <a:pt x="247" y="435"/>
                  </a:cubicBezTo>
                  <a:cubicBezTo>
                    <a:pt x="251" y="436"/>
                    <a:pt x="251" y="436"/>
                    <a:pt x="251" y="436"/>
                  </a:cubicBezTo>
                  <a:cubicBezTo>
                    <a:pt x="259" y="436"/>
                    <a:pt x="259" y="436"/>
                    <a:pt x="259" y="436"/>
                  </a:cubicBezTo>
                  <a:cubicBezTo>
                    <a:pt x="265" y="435"/>
                    <a:pt x="265" y="435"/>
                    <a:pt x="265" y="435"/>
                  </a:cubicBezTo>
                  <a:cubicBezTo>
                    <a:pt x="269" y="438"/>
                    <a:pt x="268" y="437"/>
                    <a:pt x="274" y="439"/>
                  </a:cubicBezTo>
                  <a:cubicBezTo>
                    <a:pt x="276" y="442"/>
                    <a:pt x="277" y="445"/>
                    <a:pt x="278" y="448"/>
                  </a:cubicBezTo>
                  <a:cubicBezTo>
                    <a:pt x="279" y="451"/>
                    <a:pt x="280" y="460"/>
                    <a:pt x="281" y="463"/>
                  </a:cubicBezTo>
                  <a:cubicBezTo>
                    <a:pt x="285" y="463"/>
                    <a:pt x="285" y="463"/>
                    <a:pt x="285" y="463"/>
                  </a:cubicBezTo>
                  <a:cubicBezTo>
                    <a:pt x="287" y="463"/>
                    <a:pt x="289" y="462"/>
                    <a:pt x="293" y="462"/>
                  </a:cubicBezTo>
                  <a:cubicBezTo>
                    <a:pt x="296" y="462"/>
                    <a:pt x="296" y="462"/>
                    <a:pt x="296" y="462"/>
                  </a:cubicBezTo>
                  <a:cubicBezTo>
                    <a:pt x="296" y="464"/>
                    <a:pt x="299" y="469"/>
                    <a:pt x="299" y="471"/>
                  </a:cubicBezTo>
                  <a:cubicBezTo>
                    <a:pt x="299" y="472"/>
                    <a:pt x="298" y="473"/>
                    <a:pt x="298" y="474"/>
                  </a:cubicBezTo>
                  <a:cubicBezTo>
                    <a:pt x="298" y="478"/>
                    <a:pt x="298" y="478"/>
                    <a:pt x="297" y="482"/>
                  </a:cubicBezTo>
                  <a:cubicBezTo>
                    <a:pt x="296" y="488"/>
                    <a:pt x="296" y="488"/>
                    <a:pt x="296" y="488"/>
                  </a:cubicBezTo>
                  <a:cubicBezTo>
                    <a:pt x="298" y="490"/>
                    <a:pt x="298" y="490"/>
                    <a:pt x="298" y="490"/>
                  </a:cubicBezTo>
                  <a:cubicBezTo>
                    <a:pt x="301" y="488"/>
                    <a:pt x="301" y="490"/>
                    <a:pt x="303" y="492"/>
                  </a:cubicBezTo>
                  <a:cubicBezTo>
                    <a:pt x="308" y="493"/>
                    <a:pt x="308" y="493"/>
                    <a:pt x="308" y="493"/>
                  </a:cubicBezTo>
                  <a:cubicBezTo>
                    <a:pt x="309" y="497"/>
                    <a:pt x="309" y="497"/>
                    <a:pt x="309" y="497"/>
                  </a:cubicBezTo>
                  <a:cubicBezTo>
                    <a:pt x="310" y="501"/>
                    <a:pt x="310" y="501"/>
                    <a:pt x="310" y="505"/>
                  </a:cubicBezTo>
                  <a:cubicBezTo>
                    <a:pt x="310" y="510"/>
                    <a:pt x="309" y="512"/>
                    <a:pt x="309" y="514"/>
                  </a:cubicBezTo>
                  <a:cubicBezTo>
                    <a:pt x="309" y="516"/>
                    <a:pt x="307" y="516"/>
                    <a:pt x="303" y="519"/>
                  </a:cubicBezTo>
                  <a:cubicBezTo>
                    <a:pt x="297" y="523"/>
                    <a:pt x="299" y="521"/>
                    <a:pt x="295" y="526"/>
                  </a:cubicBezTo>
                  <a:cubicBezTo>
                    <a:pt x="292" y="528"/>
                    <a:pt x="288" y="531"/>
                    <a:pt x="286" y="534"/>
                  </a:cubicBezTo>
                  <a:cubicBezTo>
                    <a:pt x="283" y="539"/>
                    <a:pt x="283" y="539"/>
                    <a:pt x="283" y="539"/>
                  </a:cubicBezTo>
                  <a:cubicBezTo>
                    <a:pt x="282" y="541"/>
                    <a:pt x="275" y="548"/>
                    <a:pt x="275" y="551"/>
                  </a:cubicBezTo>
                  <a:cubicBezTo>
                    <a:pt x="275" y="552"/>
                    <a:pt x="272" y="557"/>
                    <a:pt x="272" y="557"/>
                  </a:cubicBezTo>
                  <a:cubicBezTo>
                    <a:pt x="270" y="558"/>
                    <a:pt x="270" y="558"/>
                    <a:pt x="270" y="558"/>
                  </a:cubicBezTo>
                  <a:cubicBezTo>
                    <a:pt x="269" y="561"/>
                    <a:pt x="269" y="561"/>
                    <a:pt x="269" y="561"/>
                  </a:cubicBezTo>
                  <a:cubicBezTo>
                    <a:pt x="267" y="563"/>
                    <a:pt x="267" y="563"/>
                    <a:pt x="267" y="563"/>
                  </a:cubicBezTo>
                  <a:cubicBezTo>
                    <a:pt x="270" y="565"/>
                    <a:pt x="270" y="565"/>
                    <a:pt x="270" y="565"/>
                  </a:cubicBezTo>
                  <a:cubicBezTo>
                    <a:pt x="274" y="565"/>
                    <a:pt x="274" y="565"/>
                    <a:pt x="274" y="565"/>
                  </a:cubicBezTo>
                  <a:cubicBezTo>
                    <a:pt x="275" y="563"/>
                    <a:pt x="275" y="563"/>
                    <a:pt x="275" y="563"/>
                  </a:cubicBezTo>
                  <a:cubicBezTo>
                    <a:pt x="280" y="563"/>
                    <a:pt x="278" y="562"/>
                    <a:pt x="282" y="565"/>
                  </a:cubicBezTo>
                  <a:cubicBezTo>
                    <a:pt x="287" y="570"/>
                    <a:pt x="287" y="570"/>
                    <a:pt x="287" y="570"/>
                  </a:cubicBezTo>
                  <a:cubicBezTo>
                    <a:pt x="290" y="574"/>
                    <a:pt x="290" y="574"/>
                    <a:pt x="290" y="574"/>
                  </a:cubicBezTo>
                  <a:cubicBezTo>
                    <a:pt x="290" y="577"/>
                    <a:pt x="290" y="577"/>
                    <a:pt x="290" y="577"/>
                  </a:cubicBezTo>
                  <a:cubicBezTo>
                    <a:pt x="292" y="577"/>
                    <a:pt x="292" y="577"/>
                    <a:pt x="292" y="577"/>
                  </a:cubicBezTo>
                  <a:cubicBezTo>
                    <a:pt x="295" y="576"/>
                    <a:pt x="295" y="574"/>
                    <a:pt x="297" y="575"/>
                  </a:cubicBezTo>
                  <a:cubicBezTo>
                    <a:pt x="305" y="583"/>
                    <a:pt x="305" y="583"/>
                    <a:pt x="305" y="583"/>
                  </a:cubicBezTo>
                  <a:cubicBezTo>
                    <a:pt x="306" y="581"/>
                    <a:pt x="306" y="581"/>
                    <a:pt x="306" y="581"/>
                  </a:cubicBezTo>
                  <a:cubicBezTo>
                    <a:pt x="309" y="583"/>
                    <a:pt x="310" y="583"/>
                    <a:pt x="312" y="585"/>
                  </a:cubicBezTo>
                  <a:cubicBezTo>
                    <a:pt x="317" y="591"/>
                    <a:pt x="322" y="593"/>
                    <a:pt x="323" y="593"/>
                  </a:cubicBezTo>
                  <a:cubicBezTo>
                    <a:pt x="324" y="594"/>
                    <a:pt x="327" y="598"/>
                    <a:pt x="328" y="599"/>
                  </a:cubicBezTo>
                  <a:cubicBezTo>
                    <a:pt x="330" y="601"/>
                    <a:pt x="333" y="603"/>
                    <a:pt x="336" y="604"/>
                  </a:cubicBezTo>
                  <a:cubicBezTo>
                    <a:pt x="332" y="609"/>
                    <a:pt x="333" y="607"/>
                    <a:pt x="331" y="613"/>
                  </a:cubicBezTo>
                  <a:cubicBezTo>
                    <a:pt x="332" y="615"/>
                    <a:pt x="333" y="618"/>
                    <a:pt x="335" y="620"/>
                  </a:cubicBezTo>
                  <a:close/>
                  <a:moveTo>
                    <a:pt x="306" y="105"/>
                  </a:moveTo>
                  <a:cubicBezTo>
                    <a:pt x="306" y="105"/>
                    <a:pt x="306" y="105"/>
                    <a:pt x="306" y="105"/>
                  </a:cubicBezTo>
                  <a:cubicBezTo>
                    <a:pt x="306" y="105"/>
                    <a:pt x="308" y="101"/>
                    <a:pt x="308" y="101"/>
                  </a:cubicBezTo>
                  <a:cubicBezTo>
                    <a:pt x="308" y="101"/>
                    <a:pt x="309" y="101"/>
                    <a:pt x="309" y="100"/>
                  </a:cubicBezTo>
                  <a:cubicBezTo>
                    <a:pt x="309" y="99"/>
                    <a:pt x="310" y="95"/>
                    <a:pt x="311" y="94"/>
                  </a:cubicBezTo>
                  <a:cubicBezTo>
                    <a:pt x="312" y="94"/>
                    <a:pt x="314" y="91"/>
                    <a:pt x="314" y="91"/>
                  </a:cubicBezTo>
                  <a:cubicBezTo>
                    <a:pt x="316" y="93"/>
                    <a:pt x="317" y="92"/>
                    <a:pt x="315" y="96"/>
                  </a:cubicBezTo>
                  <a:cubicBezTo>
                    <a:pt x="313" y="100"/>
                    <a:pt x="313" y="100"/>
                    <a:pt x="313" y="100"/>
                  </a:cubicBezTo>
                  <a:cubicBezTo>
                    <a:pt x="312" y="101"/>
                    <a:pt x="311" y="101"/>
                    <a:pt x="310" y="102"/>
                  </a:cubicBezTo>
                  <a:cubicBezTo>
                    <a:pt x="309" y="103"/>
                    <a:pt x="308" y="106"/>
                    <a:pt x="306" y="105"/>
                  </a:cubicBezTo>
                  <a:close/>
                  <a:moveTo>
                    <a:pt x="330" y="71"/>
                  </a:moveTo>
                  <a:cubicBezTo>
                    <a:pt x="330" y="71"/>
                    <a:pt x="330" y="71"/>
                    <a:pt x="330" y="71"/>
                  </a:cubicBezTo>
                  <a:cubicBezTo>
                    <a:pt x="330" y="70"/>
                    <a:pt x="331" y="69"/>
                    <a:pt x="332" y="68"/>
                  </a:cubicBezTo>
                  <a:cubicBezTo>
                    <a:pt x="335" y="70"/>
                    <a:pt x="334" y="72"/>
                    <a:pt x="334" y="72"/>
                  </a:cubicBezTo>
                  <a:cubicBezTo>
                    <a:pt x="334" y="72"/>
                    <a:pt x="330" y="71"/>
                    <a:pt x="330" y="71"/>
                  </a:cubicBezTo>
                  <a:close/>
                  <a:moveTo>
                    <a:pt x="336" y="83"/>
                  </a:moveTo>
                  <a:cubicBezTo>
                    <a:pt x="336" y="83"/>
                    <a:pt x="336" y="83"/>
                    <a:pt x="336" y="83"/>
                  </a:cubicBezTo>
                  <a:cubicBezTo>
                    <a:pt x="336" y="82"/>
                    <a:pt x="338" y="81"/>
                    <a:pt x="339" y="81"/>
                  </a:cubicBezTo>
                  <a:cubicBezTo>
                    <a:pt x="341" y="81"/>
                    <a:pt x="341" y="83"/>
                    <a:pt x="340" y="84"/>
                  </a:cubicBezTo>
                  <a:cubicBezTo>
                    <a:pt x="339" y="84"/>
                    <a:pt x="336" y="86"/>
                    <a:pt x="336" y="83"/>
                  </a:cubicBezTo>
                  <a:close/>
                  <a:moveTo>
                    <a:pt x="327" y="79"/>
                  </a:moveTo>
                  <a:cubicBezTo>
                    <a:pt x="327" y="79"/>
                    <a:pt x="327" y="79"/>
                    <a:pt x="327" y="79"/>
                  </a:cubicBezTo>
                  <a:cubicBezTo>
                    <a:pt x="327" y="78"/>
                    <a:pt x="332" y="78"/>
                    <a:pt x="332" y="78"/>
                  </a:cubicBezTo>
                  <a:cubicBezTo>
                    <a:pt x="333" y="77"/>
                    <a:pt x="336" y="76"/>
                    <a:pt x="336" y="76"/>
                  </a:cubicBezTo>
                  <a:cubicBezTo>
                    <a:pt x="337" y="77"/>
                    <a:pt x="337" y="79"/>
                    <a:pt x="337" y="79"/>
                  </a:cubicBezTo>
                  <a:cubicBezTo>
                    <a:pt x="336" y="80"/>
                    <a:pt x="335" y="81"/>
                    <a:pt x="334" y="82"/>
                  </a:cubicBezTo>
                  <a:cubicBezTo>
                    <a:pt x="334" y="82"/>
                    <a:pt x="334" y="83"/>
                    <a:pt x="332" y="83"/>
                  </a:cubicBezTo>
                  <a:cubicBezTo>
                    <a:pt x="330" y="83"/>
                    <a:pt x="328" y="82"/>
                    <a:pt x="328" y="82"/>
                  </a:cubicBezTo>
                  <a:cubicBezTo>
                    <a:pt x="328" y="81"/>
                    <a:pt x="327" y="80"/>
                    <a:pt x="327" y="79"/>
                  </a:cubicBezTo>
                  <a:close/>
                  <a:moveTo>
                    <a:pt x="328" y="75"/>
                  </a:moveTo>
                  <a:cubicBezTo>
                    <a:pt x="328" y="75"/>
                    <a:pt x="328" y="75"/>
                    <a:pt x="328" y="75"/>
                  </a:cubicBezTo>
                  <a:cubicBezTo>
                    <a:pt x="329" y="74"/>
                    <a:pt x="330" y="72"/>
                    <a:pt x="331" y="72"/>
                  </a:cubicBezTo>
                  <a:cubicBezTo>
                    <a:pt x="332" y="72"/>
                    <a:pt x="332" y="73"/>
                    <a:pt x="333" y="74"/>
                  </a:cubicBezTo>
                  <a:cubicBezTo>
                    <a:pt x="331" y="76"/>
                    <a:pt x="331" y="76"/>
                    <a:pt x="329" y="76"/>
                  </a:cubicBezTo>
                  <a:cubicBezTo>
                    <a:pt x="329" y="76"/>
                    <a:pt x="328" y="75"/>
                    <a:pt x="328" y="75"/>
                  </a:cubicBezTo>
                  <a:close/>
                  <a:moveTo>
                    <a:pt x="326" y="78"/>
                  </a:moveTo>
                  <a:cubicBezTo>
                    <a:pt x="326" y="78"/>
                    <a:pt x="326" y="78"/>
                    <a:pt x="326" y="78"/>
                  </a:cubicBezTo>
                  <a:cubicBezTo>
                    <a:pt x="324" y="77"/>
                    <a:pt x="327" y="76"/>
                    <a:pt x="328" y="76"/>
                  </a:cubicBezTo>
                  <a:cubicBezTo>
                    <a:pt x="328" y="76"/>
                    <a:pt x="328" y="77"/>
                    <a:pt x="328" y="77"/>
                  </a:cubicBezTo>
                  <a:cubicBezTo>
                    <a:pt x="328" y="78"/>
                    <a:pt x="327" y="78"/>
                    <a:pt x="326" y="78"/>
                  </a:cubicBezTo>
                  <a:close/>
                  <a:moveTo>
                    <a:pt x="326" y="82"/>
                  </a:moveTo>
                  <a:cubicBezTo>
                    <a:pt x="326" y="82"/>
                    <a:pt x="326" y="82"/>
                    <a:pt x="326" y="82"/>
                  </a:cubicBezTo>
                  <a:cubicBezTo>
                    <a:pt x="326" y="82"/>
                    <a:pt x="323" y="83"/>
                    <a:pt x="324" y="80"/>
                  </a:cubicBezTo>
                  <a:cubicBezTo>
                    <a:pt x="324" y="80"/>
                    <a:pt x="325" y="79"/>
                    <a:pt x="325" y="79"/>
                  </a:cubicBezTo>
                  <a:cubicBezTo>
                    <a:pt x="325" y="79"/>
                    <a:pt x="326" y="79"/>
                    <a:pt x="326" y="79"/>
                  </a:cubicBezTo>
                  <a:cubicBezTo>
                    <a:pt x="326" y="80"/>
                    <a:pt x="327" y="81"/>
                    <a:pt x="326" y="82"/>
                  </a:cubicBezTo>
                  <a:close/>
                  <a:moveTo>
                    <a:pt x="318" y="86"/>
                  </a:moveTo>
                  <a:cubicBezTo>
                    <a:pt x="318" y="86"/>
                    <a:pt x="318" y="86"/>
                    <a:pt x="318" y="86"/>
                  </a:cubicBezTo>
                  <a:cubicBezTo>
                    <a:pt x="318" y="86"/>
                    <a:pt x="321" y="83"/>
                    <a:pt x="322" y="83"/>
                  </a:cubicBezTo>
                  <a:cubicBezTo>
                    <a:pt x="322" y="83"/>
                    <a:pt x="324" y="82"/>
                    <a:pt x="324" y="82"/>
                  </a:cubicBezTo>
                  <a:cubicBezTo>
                    <a:pt x="325" y="82"/>
                    <a:pt x="325" y="84"/>
                    <a:pt x="324" y="84"/>
                  </a:cubicBezTo>
                  <a:cubicBezTo>
                    <a:pt x="323" y="85"/>
                    <a:pt x="321" y="87"/>
                    <a:pt x="319" y="87"/>
                  </a:cubicBezTo>
                  <a:cubicBezTo>
                    <a:pt x="319" y="86"/>
                    <a:pt x="319" y="86"/>
                    <a:pt x="318" y="86"/>
                  </a:cubicBezTo>
                  <a:close/>
                  <a:moveTo>
                    <a:pt x="316" y="96"/>
                  </a:moveTo>
                  <a:cubicBezTo>
                    <a:pt x="316" y="96"/>
                    <a:pt x="316" y="96"/>
                    <a:pt x="316" y="96"/>
                  </a:cubicBezTo>
                  <a:cubicBezTo>
                    <a:pt x="317" y="93"/>
                    <a:pt x="319" y="93"/>
                    <a:pt x="321" y="91"/>
                  </a:cubicBezTo>
                  <a:cubicBezTo>
                    <a:pt x="321" y="91"/>
                    <a:pt x="321" y="94"/>
                    <a:pt x="320" y="94"/>
                  </a:cubicBezTo>
                  <a:cubicBezTo>
                    <a:pt x="320" y="94"/>
                    <a:pt x="319" y="96"/>
                    <a:pt x="319" y="96"/>
                  </a:cubicBezTo>
                  <a:cubicBezTo>
                    <a:pt x="318" y="97"/>
                    <a:pt x="316" y="97"/>
                    <a:pt x="316" y="96"/>
                  </a:cubicBezTo>
                  <a:close/>
                </a:path>
              </a:pathLst>
            </a:custGeom>
            <a:solidFill>
              <a:schemeClr val="accent1"/>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1" name="Google Shape;360;p5">
              <a:extLst>
                <a:ext uri="{FF2B5EF4-FFF2-40B4-BE49-F238E27FC236}">
                  <a16:creationId xmlns:a16="http://schemas.microsoft.com/office/drawing/2014/main" id="{40B0EBE4-3067-6D4E-A3BB-8C6BD71C1E7D}"/>
                </a:ext>
              </a:extLst>
            </p:cNvPr>
            <p:cNvSpPr/>
            <p:nvPr/>
          </p:nvSpPr>
          <p:spPr>
            <a:xfrm>
              <a:off x="3881975" y="695055"/>
              <a:ext cx="486839" cy="728344"/>
            </a:xfrm>
            <a:custGeom>
              <a:avLst/>
              <a:gdLst/>
              <a:ahLst/>
              <a:cxnLst/>
              <a:rect l="l" t="t" r="r" b="b"/>
              <a:pathLst>
                <a:path w="191" h="292" extrusionOk="0">
                  <a:moveTo>
                    <a:pt x="171" y="292"/>
                  </a:moveTo>
                  <a:cubicBezTo>
                    <a:pt x="169" y="290"/>
                    <a:pt x="159" y="283"/>
                    <a:pt x="158" y="282"/>
                  </a:cubicBezTo>
                  <a:cubicBezTo>
                    <a:pt x="155" y="274"/>
                    <a:pt x="155" y="274"/>
                    <a:pt x="155" y="274"/>
                  </a:cubicBezTo>
                  <a:cubicBezTo>
                    <a:pt x="150" y="273"/>
                    <a:pt x="150" y="273"/>
                    <a:pt x="150" y="273"/>
                  </a:cubicBezTo>
                  <a:cubicBezTo>
                    <a:pt x="143" y="269"/>
                    <a:pt x="143" y="269"/>
                    <a:pt x="143" y="269"/>
                  </a:cubicBezTo>
                  <a:cubicBezTo>
                    <a:pt x="139" y="265"/>
                    <a:pt x="139" y="265"/>
                    <a:pt x="139" y="265"/>
                  </a:cubicBezTo>
                  <a:cubicBezTo>
                    <a:pt x="131" y="264"/>
                    <a:pt x="131" y="264"/>
                    <a:pt x="131" y="264"/>
                  </a:cubicBezTo>
                  <a:cubicBezTo>
                    <a:pt x="125" y="259"/>
                    <a:pt x="125" y="259"/>
                    <a:pt x="125" y="259"/>
                  </a:cubicBezTo>
                  <a:cubicBezTo>
                    <a:pt x="125" y="259"/>
                    <a:pt x="116" y="254"/>
                    <a:pt x="114" y="253"/>
                  </a:cubicBezTo>
                  <a:cubicBezTo>
                    <a:pt x="107" y="251"/>
                    <a:pt x="109" y="248"/>
                    <a:pt x="107" y="248"/>
                  </a:cubicBezTo>
                  <a:cubicBezTo>
                    <a:pt x="106" y="248"/>
                    <a:pt x="100" y="245"/>
                    <a:pt x="100" y="245"/>
                  </a:cubicBezTo>
                  <a:cubicBezTo>
                    <a:pt x="100" y="245"/>
                    <a:pt x="98" y="241"/>
                    <a:pt x="97" y="240"/>
                  </a:cubicBezTo>
                  <a:cubicBezTo>
                    <a:pt x="96" y="239"/>
                    <a:pt x="92" y="235"/>
                    <a:pt x="92" y="235"/>
                  </a:cubicBezTo>
                  <a:cubicBezTo>
                    <a:pt x="83" y="228"/>
                    <a:pt x="85" y="232"/>
                    <a:pt x="84" y="225"/>
                  </a:cubicBezTo>
                  <a:cubicBezTo>
                    <a:pt x="84" y="225"/>
                    <a:pt x="82" y="224"/>
                    <a:pt x="82" y="223"/>
                  </a:cubicBezTo>
                  <a:cubicBezTo>
                    <a:pt x="82" y="223"/>
                    <a:pt x="82" y="219"/>
                    <a:pt x="82" y="219"/>
                  </a:cubicBezTo>
                  <a:cubicBezTo>
                    <a:pt x="82" y="215"/>
                    <a:pt x="82" y="215"/>
                    <a:pt x="82" y="215"/>
                  </a:cubicBezTo>
                  <a:cubicBezTo>
                    <a:pt x="79" y="208"/>
                    <a:pt x="79" y="208"/>
                    <a:pt x="79" y="208"/>
                  </a:cubicBezTo>
                  <a:cubicBezTo>
                    <a:pt x="78" y="204"/>
                    <a:pt x="78" y="204"/>
                    <a:pt x="78" y="204"/>
                  </a:cubicBezTo>
                  <a:cubicBezTo>
                    <a:pt x="73" y="200"/>
                    <a:pt x="73" y="200"/>
                    <a:pt x="73" y="200"/>
                  </a:cubicBezTo>
                  <a:cubicBezTo>
                    <a:pt x="70" y="188"/>
                    <a:pt x="70" y="188"/>
                    <a:pt x="70" y="188"/>
                  </a:cubicBezTo>
                  <a:cubicBezTo>
                    <a:pt x="69" y="187"/>
                    <a:pt x="60" y="180"/>
                    <a:pt x="60" y="179"/>
                  </a:cubicBezTo>
                  <a:cubicBezTo>
                    <a:pt x="58" y="172"/>
                    <a:pt x="58" y="172"/>
                    <a:pt x="58" y="172"/>
                  </a:cubicBezTo>
                  <a:cubicBezTo>
                    <a:pt x="43" y="147"/>
                    <a:pt x="43" y="147"/>
                    <a:pt x="43" y="147"/>
                  </a:cubicBezTo>
                  <a:cubicBezTo>
                    <a:pt x="43" y="140"/>
                    <a:pt x="43" y="140"/>
                    <a:pt x="43" y="140"/>
                  </a:cubicBezTo>
                  <a:cubicBezTo>
                    <a:pt x="35" y="126"/>
                    <a:pt x="35" y="126"/>
                    <a:pt x="35" y="126"/>
                  </a:cubicBezTo>
                  <a:cubicBezTo>
                    <a:pt x="31" y="125"/>
                    <a:pt x="31" y="125"/>
                    <a:pt x="31" y="125"/>
                  </a:cubicBezTo>
                  <a:cubicBezTo>
                    <a:pt x="26" y="113"/>
                    <a:pt x="26" y="113"/>
                    <a:pt x="26" y="113"/>
                  </a:cubicBezTo>
                  <a:cubicBezTo>
                    <a:pt x="18" y="104"/>
                    <a:pt x="18" y="104"/>
                    <a:pt x="18" y="104"/>
                  </a:cubicBezTo>
                  <a:cubicBezTo>
                    <a:pt x="9" y="98"/>
                    <a:pt x="9" y="98"/>
                    <a:pt x="9" y="98"/>
                  </a:cubicBezTo>
                  <a:cubicBezTo>
                    <a:pt x="4" y="95"/>
                    <a:pt x="4" y="97"/>
                    <a:pt x="4" y="92"/>
                  </a:cubicBezTo>
                  <a:cubicBezTo>
                    <a:pt x="4" y="91"/>
                    <a:pt x="9" y="90"/>
                    <a:pt x="9" y="90"/>
                  </a:cubicBezTo>
                  <a:cubicBezTo>
                    <a:pt x="9" y="87"/>
                    <a:pt x="5" y="83"/>
                    <a:pt x="4" y="81"/>
                  </a:cubicBezTo>
                  <a:cubicBezTo>
                    <a:pt x="5" y="79"/>
                    <a:pt x="5" y="79"/>
                    <a:pt x="5" y="79"/>
                  </a:cubicBezTo>
                  <a:cubicBezTo>
                    <a:pt x="3" y="75"/>
                    <a:pt x="4" y="76"/>
                    <a:pt x="0" y="73"/>
                  </a:cubicBezTo>
                  <a:cubicBezTo>
                    <a:pt x="2" y="62"/>
                    <a:pt x="7" y="62"/>
                    <a:pt x="9" y="59"/>
                  </a:cubicBezTo>
                  <a:cubicBezTo>
                    <a:pt x="9" y="58"/>
                    <a:pt x="11" y="55"/>
                    <a:pt x="11" y="55"/>
                  </a:cubicBezTo>
                  <a:cubicBezTo>
                    <a:pt x="12" y="54"/>
                    <a:pt x="15" y="53"/>
                    <a:pt x="15" y="53"/>
                  </a:cubicBezTo>
                  <a:cubicBezTo>
                    <a:pt x="16" y="53"/>
                    <a:pt x="18" y="59"/>
                    <a:pt x="17" y="60"/>
                  </a:cubicBezTo>
                  <a:cubicBezTo>
                    <a:pt x="17" y="60"/>
                    <a:pt x="16" y="61"/>
                    <a:pt x="16" y="62"/>
                  </a:cubicBezTo>
                  <a:cubicBezTo>
                    <a:pt x="15" y="62"/>
                    <a:pt x="13" y="62"/>
                    <a:pt x="13" y="63"/>
                  </a:cubicBezTo>
                  <a:cubicBezTo>
                    <a:pt x="13" y="64"/>
                    <a:pt x="15" y="66"/>
                    <a:pt x="15" y="66"/>
                  </a:cubicBezTo>
                  <a:cubicBezTo>
                    <a:pt x="15" y="67"/>
                    <a:pt x="12" y="69"/>
                    <a:pt x="12" y="69"/>
                  </a:cubicBezTo>
                  <a:cubicBezTo>
                    <a:pt x="13" y="73"/>
                    <a:pt x="17" y="68"/>
                    <a:pt x="17" y="68"/>
                  </a:cubicBezTo>
                  <a:cubicBezTo>
                    <a:pt x="17" y="68"/>
                    <a:pt x="19" y="67"/>
                    <a:pt x="19" y="68"/>
                  </a:cubicBezTo>
                  <a:cubicBezTo>
                    <a:pt x="19" y="69"/>
                    <a:pt x="19" y="70"/>
                    <a:pt x="21" y="70"/>
                  </a:cubicBezTo>
                  <a:cubicBezTo>
                    <a:pt x="22" y="70"/>
                    <a:pt x="22" y="70"/>
                    <a:pt x="23" y="70"/>
                  </a:cubicBezTo>
                  <a:cubicBezTo>
                    <a:pt x="25" y="70"/>
                    <a:pt x="26" y="68"/>
                    <a:pt x="26" y="69"/>
                  </a:cubicBezTo>
                  <a:cubicBezTo>
                    <a:pt x="26" y="70"/>
                    <a:pt x="27" y="73"/>
                    <a:pt x="27" y="73"/>
                  </a:cubicBezTo>
                  <a:cubicBezTo>
                    <a:pt x="27" y="73"/>
                    <a:pt x="29" y="75"/>
                    <a:pt x="30" y="76"/>
                  </a:cubicBezTo>
                  <a:cubicBezTo>
                    <a:pt x="30" y="77"/>
                    <a:pt x="30" y="80"/>
                    <a:pt x="32" y="79"/>
                  </a:cubicBezTo>
                  <a:cubicBezTo>
                    <a:pt x="35" y="77"/>
                    <a:pt x="36" y="76"/>
                    <a:pt x="36" y="75"/>
                  </a:cubicBezTo>
                  <a:cubicBezTo>
                    <a:pt x="36" y="71"/>
                    <a:pt x="39" y="74"/>
                    <a:pt x="40" y="72"/>
                  </a:cubicBezTo>
                  <a:cubicBezTo>
                    <a:pt x="40" y="70"/>
                    <a:pt x="39" y="67"/>
                    <a:pt x="40" y="65"/>
                  </a:cubicBezTo>
                  <a:cubicBezTo>
                    <a:pt x="41" y="63"/>
                    <a:pt x="42" y="63"/>
                    <a:pt x="43" y="61"/>
                  </a:cubicBezTo>
                  <a:cubicBezTo>
                    <a:pt x="43" y="59"/>
                    <a:pt x="44" y="55"/>
                    <a:pt x="44" y="55"/>
                  </a:cubicBezTo>
                  <a:cubicBezTo>
                    <a:pt x="44" y="55"/>
                    <a:pt x="45" y="53"/>
                    <a:pt x="45" y="53"/>
                  </a:cubicBezTo>
                  <a:cubicBezTo>
                    <a:pt x="46" y="53"/>
                    <a:pt x="48" y="48"/>
                    <a:pt x="48" y="48"/>
                  </a:cubicBezTo>
                  <a:cubicBezTo>
                    <a:pt x="48" y="48"/>
                    <a:pt x="53" y="45"/>
                    <a:pt x="56" y="44"/>
                  </a:cubicBezTo>
                  <a:cubicBezTo>
                    <a:pt x="60" y="43"/>
                    <a:pt x="63" y="41"/>
                    <a:pt x="65" y="40"/>
                  </a:cubicBezTo>
                  <a:cubicBezTo>
                    <a:pt x="68" y="39"/>
                    <a:pt x="77" y="28"/>
                    <a:pt x="79" y="25"/>
                  </a:cubicBezTo>
                  <a:cubicBezTo>
                    <a:pt x="82" y="19"/>
                    <a:pt x="82" y="19"/>
                    <a:pt x="82" y="19"/>
                  </a:cubicBezTo>
                  <a:cubicBezTo>
                    <a:pt x="83" y="15"/>
                    <a:pt x="83" y="15"/>
                    <a:pt x="83" y="15"/>
                  </a:cubicBezTo>
                  <a:cubicBezTo>
                    <a:pt x="84" y="14"/>
                    <a:pt x="86" y="14"/>
                    <a:pt x="85" y="11"/>
                  </a:cubicBezTo>
                  <a:cubicBezTo>
                    <a:pt x="84" y="9"/>
                    <a:pt x="84" y="7"/>
                    <a:pt x="83" y="6"/>
                  </a:cubicBezTo>
                  <a:cubicBezTo>
                    <a:pt x="83" y="6"/>
                    <a:pt x="82" y="6"/>
                    <a:pt x="82" y="4"/>
                  </a:cubicBezTo>
                  <a:cubicBezTo>
                    <a:pt x="82" y="1"/>
                    <a:pt x="82" y="1"/>
                    <a:pt x="83" y="1"/>
                  </a:cubicBezTo>
                  <a:cubicBezTo>
                    <a:pt x="84" y="0"/>
                    <a:pt x="86" y="0"/>
                    <a:pt x="88" y="0"/>
                  </a:cubicBezTo>
                  <a:cubicBezTo>
                    <a:pt x="89" y="1"/>
                    <a:pt x="91" y="1"/>
                    <a:pt x="92" y="2"/>
                  </a:cubicBezTo>
                  <a:cubicBezTo>
                    <a:pt x="92" y="3"/>
                    <a:pt x="96" y="5"/>
                    <a:pt x="96" y="7"/>
                  </a:cubicBezTo>
                  <a:cubicBezTo>
                    <a:pt x="96" y="8"/>
                    <a:pt x="98" y="11"/>
                    <a:pt x="98" y="12"/>
                  </a:cubicBezTo>
                  <a:cubicBezTo>
                    <a:pt x="99" y="16"/>
                    <a:pt x="103" y="16"/>
                    <a:pt x="107" y="18"/>
                  </a:cubicBezTo>
                  <a:cubicBezTo>
                    <a:pt x="107" y="18"/>
                    <a:pt x="110" y="21"/>
                    <a:pt x="110" y="22"/>
                  </a:cubicBezTo>
                  <a:cubicBezTo>
                    <a:pt x="110" y="22"/>
                    <a:pt x="110" y="27"/>
                    <a:pt x="110" y="27"/>
                  </a:cubicBezTo>
                  <a:cubicBezTo>
                    <a:pt x="110" y="27"/>
                    <a:pt x="113" y="28"/>
                    <a:pt x="114" y="28"/>
                  </a:cubicBezTo>
                  <a:cubicBezTo>
                    <a:pt x="116" y="29"/>
                    <a:pt x="116" y="36"/>
                    <a:pt x="117" y="37"/>
                  </a:cubicBezTo>
                  <a:cubicBezTo>
                    <a:pt x="117" y="37"/>
                    <a:pt x="121" y="39"/>
                    <a:pt x="122" y="39"/>
                  </a:cubicBezTo>
                  <a:cubicBezTo>
                    <a:pt x="123" y="39"/>
                    <a:pt x="124" y="37"/>
                    <a:pt x="125" y="37"/>
                  </a:cubicBezTo>
                  <a:cubicBezTo>
                    <a:pt x="127" y="37"/>
                    <a:pt x="130" y="40"/>
                    <a:pt x="130" y="40"/>
                  </a:cubicBezTo>
                  <a:cubicBezTo>
                    <a:pt x="130" y="40"/>
                    <a:pt x="131" y="41"/>
                    <a:pt x="133" y="39"/>
                  </a:cubicBezTo>
                  <a:cubicBezTo>
                    <a:pt x="135" y="37"/>
                    <a:pt x="135" y="34"/>
                    <a:pt x="135" y="34"/>
                  </a:cubicBezTo>
                  <a:cubicBezTo>
                    <a:pt x="136" y="34"/>
                    <a:pt x="138" y="34"/>
                    <a:pt x="139" y="34"/>
                  </a:cubicBezTo>
                  <a:cubicBezTo>
                    <a:pt x="140" y="35"/>
                    <a:pt x="145" y="37"/>
                    <a:pt x="146" y="36"/>
                  </a:cubicBezTo>
                  <a:cubicBezTo>
                    <a:pt x="146" y="36"/>
                    <a:pt x="146" y="34"/>
                    <a:pt x="148" y="35"/>
                  </a:cubicBezTo>
                  <a:cubicBezTo>
                    <a:pt x="150" y="35"/>
                    <a:pt x="149" y="36"/>
                    <a:pt x="151" y="37"/>
                  </a:cubicBezTo>
                  <a:cubicBezTo>
                    <a:pt x="153" y="38"/>
                    <a:pt x="158" y="42"/>
                    <a:pt x="158" y="42"/>
                  </a:cubicBezTo>
                  <a:cubicBezTo>
                    <a:pt x="156" y="46"/>
                    <a:pt x="156" y="46"/>
                    <a:pt x="156" y="46"/>
                  </a:cubicBezTo>
                  <a:cubicBezTo>
                    <a:pt x="154" y="53"/>
                    <a:pt x="157" y="50"/>
                    <a:pt x="151" y="57"/>
                  </a:cubicBezTo>
                  <a:cubicBezTo>
                    <a:pt x="153" y="60"/>
                    <a:pt x="153" y="60"/>
                    <a:pt x="153" y="60"/>
                  </a:cubicBezTo>
                  <a:cubicBezTo>
                    <a:pt x="156" y="59"/>
                    <a:pt x="156" y="59"/>
                    <a:pt x="156" y="59"/>
                  </a:cubicBezTo>
                  <a:cubicBezTo>
                    <a:pt x="161" y="63"/>
                    <a:pt x="161" y="63"/>
                    <a:pt x="161" y="63"/>
                  </a:cubicBezTo>
                  <a:cubicBezTo>
                    <a:pt x="160" y="68"/>
                    <a:pt x="160" y="68"/>
                    <a:pt x="160" y="68"/>
                  </a:cubicBezTo>
                  <a:cubicBezTo>
                    <a:pt x="156" y="68"/>
                    <a:pt x="156" y="68"/>
                    <a:pt x="156" y="68"/>
                  </a:cubicBezTo>
                  <a:cubicBezTo>
                    <a:pt x="154" y="65"/>
                    <a:pt x="154" y="65"/>
                    <a:pt x="151" y="66"/>
                  </a:cubicBezTo>
                  <a:cubicBezTo>
                    <a:pt x="149" y="67"/>
                    <a:pt x="149" y="67"/>
                    <a:pt x="147" y="69"/>
                  </a:cubicBezTo>
                  <a:cubicBezTo>
                    <a:pt x="144" y="69"/>
                    <a:pt x="144" y="69"/>
                    <a:pt x="144" y="69"/>
                  </a:cubicBezTo>
                  <a:cubicBezTo>
                    <a:pt x="142" y="70"/>
                    <a:pt x="142" y="70"/>
                    <a:pt x="142" y="70"/>
                  </a:cubicBezTo>
                  <a:cubicBezTo>
                    <a:pt x="140" y="71"/>
                    <a:pt x="135" y="71"/>
                    <a:pt x="135" y="71"/>
                  </a:cubicBezTo>
                  <a:cubicBezTo>
                    <a:pt x="131" y="76"/>
                    <a:pt x="129" y="76"/>
                    <a:pt x="125" y="78"/>
                  </a:cubicBezTo>
                  <a:cubicBezTo>
                    <a:pt x="122" y="80"/>
                    <a:pt x="123" y="80"/>
                    <a:pt x="120" y="80"/>
                  </a:cubicBezTo>
                  <a:cubicBezTo>
                    <a:pt x="119" y="90"/>
                    <a:pt x="119" y="90"/>
                    <a:pt x="119" y="90"/>
                  </a:cubicBezTo>
                  <a:cubicBezTo>
                    <a:pt x="117" y="94"/>
                    <a:pt x="117" y="94"/>
                    <a:pt x="117" y="94"/>
                  </a:cubicBezTo>
                  <a:cubicBezTo>
                    <a:pt x="115" y="98"/>
                    <a:pt x="115" y="98"/>
                    <a:pt x="115" y="98"/>
                  </a:cubicBezTo>
                  <a:cubicBezTo>
                    <a:pt x="117" y="101"/>
                    <a:pt x="117" y="100"/>
                    <a:pt x="117" y="104"/>
                  </a:cubicBezTo>
                  <a:cubicBezTo>
                    <a:pt x="115" y="105"/>
                    <a:pt x="112" y="105"/>
                    <a:pt x="110" y="106"/>
                  </a:cubicBezTo>
                  <a:cubicBezTo>
                    <a:pt x="110" y="108"/>
                    <a:pt x="109" y="111"/>
                    <a:pt x="110" y="113"/>
                  </a:cubicBezTo>
                  <a:cubicBezTo>
                    <a:pt x="110" y="113"/>
                    <a:pt x="111" y="115"/>
                    <a:pt x="111" y="115"/>
                  </a:cubicBezTo>
                  <a:cubicBezTo>
                    <a:pt x="107" y="116"/>
                    <a:pt x="107" y="116"/>
                    <a:pt x="107" y="116"/>
                  </a:cubicBezTo>
                  <a:cubicBezTo>
                    <a:pt x="108" y="121"/>
                    <a:pt x="108" y="118"/>
                    <a:pt x="110" y="123"/>
                  </a:cubicBezTo>
                  <a:cubicBezTo>
                    <a:pt x="112" y="124"/>
                    <a:pt x="110" y="126"/>
                    <a:pt x="112" y="128"/>
                  </a:cubicBezTo>
                  <a:cubicBezTo>
                    <a:pt x="113" y="130"/>
                    <a:pt x="115" y="133"/>
                    <a:pt x="115" y="133"/>
                  </a:cubicBezTo>
                  <a:cubicBezTo>
                    <a:pt x="115" y="134"/>
                    <a:pt x="120" y="138"/>
                    <a:pt x="120" y="138"/>
                  </a:cubicBezTo>
                  <a:cubicBezTo>
                    <a:pt x="123" y="142"/>
                    <a:pt x="123" y="142"/>
                    <a:pt x="123" y="142"/>
                  </a:cubicBezTo>
                  <a:cubicBezTo>
                    <a:pt x="121" y="145"/>
                    <a:pt x="121" y="146"/>
                    <a:pt x="119" y="148"/>
                  </a:cubicBezTo>
                  <a:cubicBezTo>
                    <a:pt x="125" y="149"/>
                    <a:pt x="125" y="149"/>
                    <a:pt x="125" y="149"/>
                  </a:cubicBezTo>
                  <a:cubicBezTo>
                    <a:pt x="126" y="149"/>
                    <a:pt x="132" y="149"/>
                    <a:pt x="132" y="151"/>
                  </a:cubicBezTo>
                  <a:cubicBezTo>
                    <a:pt x="132" y="152"/>
                    <a:pt x="134" y="156"/>
                    <a:pt x="134" y="156"/>
                  </a:cubicBezTo>
                  <a:cubicBezTo>
                    <a:pt x="135" y="158"/>
                    <a:pt x="135" y="158"/>
                    <a:pt x="135" y="158"/>
                  </a:cubicBezTo>
                  <a:cubicBezTo>
                    <a:pt x="139" y="158"/>
                    <a:pt x="139" y="158"/>
                    <a:pt x="139" y="158"/>
                  </a:cubicBezTo>
                  <a:cubicBezTo>
                    <a:pt x="139" y="158"/>
                    <a:pt x="142" y="158"/>
                    <a:pt x="142" y="158"/>
                  </a:cubicBezTo>
                  <a:cubicBezTo>
                    <a:pt x="143" y="158"/>
                    <a:pt x="147" y="158"/>
                    <a:pt x="147" y="158"/>
                  </a:cubicBezTo>
                  <a:cubicBezTo>
                    <a:pt x="158" y="148"/>
                    <a:pt x="158" y="148"/>
                    <a:pt x="158" y="148"/>
                  </a:cubicBezTo>
                  <a:cubicBezTo>
                    <a:pt x="157" y="153"/>
                    <a:pt x="157" y="153"/>
                    <a:pt x="157" y="153"/>
                  </a:cubicBezTo>
                  <a:cubicBezTo>
                    <a:pt x="158" y="154"/>
                    <a:pt x="158" y="154"/>
                    <a:pt x="158" y="154"/>
                  </a:cubicBezTo>
                  <a:cubicBezTo>
                    <a:pt x="157" y="156"/>
                    <a:pt x="157" y="156"/>
                    <a:pt x="157" y="156"/>
                  </a:cubicBezTo>
                  <a:cubicBezTo>
                    <a:pt x="156" y="158"/>
                    <a:pt x="156" y="158"/>
                    <a:pt x="156" y="158"/>
                  </a:cubicBezTo>
                  <a:cubicBezTo>
                    <a:pt x="156" y="170"/>
                    <a:pt x="156" y="170"/>
                    <a:pt x="156" y="170"/>
                  </a:cubicBezTo>
                  <a:cubicBezTo>
                    <a:pt x="157" y="173"/>
                    <a:pt x="157" y="173"/>
                    <a:pt x="157" y="173"/>
                  </a:cubicBezTo>
                  <a:cubicBezTo>
                    <a:pt x="160" y="174"/>
                    <a:pt x="160" y="174"/>
                    <a:pt x="160" y="174"/>
                  </a:cubicBezTo>
                  <a:cubicBezTo>
                    <a:pt x="160" y="174"/>
                    <a:pt x="161" y="175"/>
                    <a:pt x="162" y="175"/>
                  </a:cubicBezTo>
                  <a:cubicBezTo>
                    <a:pt x="163" y="175"/>
                    <a:pt x="164" y="173"/>
                    <a:pt x="164" y="173"/>
                  </a:cubicBezTo>
                  <a:cubicBezTo>
                    <a:pt x="172" y="173"/>
                    <a:pt x="172" y="173"/>
                    <a:pt x="172" y="173"/>
                  </a:cubicBezTo>
                  <a:cubicBezTo>
                    <a:pt x="173" y="176"/>
                    <a:pt x="176" y="184"/>
                    <a:pt x="177" y="185"/>
                  </a:cubicBezTo>
                  <a:cubicBezTo>
                    <a:pt x="177" y="185"/>
                    <a:pt x="186" y="197"/>
                    <a:pt x="186" y="197"/>
                  </a:cubicBezTo>
                  <a:cubicBezTo>
                    <a:pt x="186" y="199"/>
                    <a:pt x="182" y="203"/>
                    <a:pt x="182" y="205"/>
                  </a:cubicBezTo>
                  <a:cubicBezTo>
                    <a:pt x="182" y="206"/>
                    <a:pt x="184" y="212"/>
                    <a:pt x="184" y="212"/>
                  </a:cubicBezTo>
                  <a:cubicBezTo>
                    <a:pt x="181" y="217"/>
                    <a:pt x="181" y="217"/>
                    <a:pt x="181" y="217"/>
                  </a:cubicBezTo>
                  <a:cubicBezTo>
                    <a:pt x="181" y="217"/>
                    <a:pt x="185" y="226"/>
                    <a:pt x="185" y="227"/>
                  </a:cubicBezTo>
                  <a:cubicBezTo>
                    <a:pt x="185" y="227"/>
                    <a:pt x="178" y="236"/>
                    <a:pt x="178" y="236"/>
                  </a:cubicBezTo>
                  <a:cubicBezTo>
                    <a:pt x="183" y="242"/>
                    <a:pt x="183" y="242"/>
                    <a:pt x="183" y="242"/>
                  </a:cubicBezTo>
                  <a:cubicBezTo>
                    <a:pt x="180" y="248"/>
                    <a:pt x="180" y="248"/>
                    <a:pt x="180" y="248"/>
                  </a:cubicBezTo>
                  <a:cubicBezTo>
                    <a:pt x="180" y="248"/>
                    <a:pt x="181" y="250"/>
                    <a:pt x="182" y="254"/>
                  </a:cubicBezTo>
                  <a:cubicBezTo>
                    <a:pt x="183" y="259"/>
                    <a:pt x="185" y="258"/>
                    <a:pt x="185" y="258"/>
                  </a:cubicBezTo>
                  <a:cubicBezTo>
                    <a:pt x="191" y="260"/>
                    <a:pt x="189" y="257"/>
                    <a:pt x="187" y="261"/>
                  </a:cubicBezTo>
                  <a:cubicBezTo>
                    <a:pt x="187" y="261"/>
                    <a:pt x="186" y="265"/>
                    <a:pt x="186" y="266"/>
                  </a:cubicBezTo>
                  <a:cubicBezTo>
                    <a:pt x="186" y="267"/>
                    <a:pt x="183" y="269"/>
                    <a:pt x="183" y="269"/>
                  </a:cubicBezTo>
                  <a:cubicBezTo>
                    <a:pt x="180" y="273"/>
                    <a:pt x="180" y="273"/>
                    <a:pt x="180" y="273"/>
                  </a:cubicBezTo>
                  <a:cubicBezTo>
                    <a:pt x="181" y="279"/>
                    <a:pt x="181" y="279"/>
                    <a:pt x="181" y="279"/>
                  </a:cubicBezTo>
                  <a:cubicBezTo>
                    <a:pt x="177" y="281"/>
                    <a:pt x="179" y="280"/>
                    <a:pt x="179" y="284"/>
                  </a:cubicBezTo>
                  <a:cubicBezTo>
                    <a:pt x="179" y="291"/>
                    <a:pt x="179" y="291"/>
                    <a:pt x="171" y="292"/>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2" name="Google Shape;356;p5">
              <a:extLst>
                <a:ext uri="{FF2B5EF4-FFF2-40B4-BE49-F238E27FC236}">
                  <a16:creationId xmlns:a16="http://schemas.microsoft.com/office/drawing/2014/main" id="{0193A3C6-8FEB-C140-AD6D-67D5C4266168}"/>
                </a:ext>
              </a:extLst>
            </p:cNvPr>
            <p:cNvSpPr/>
            <p:nvPr/>
          </p:nvSpPr>
          <p:spPr>
            <a:xfrm>
              <a:off x="4613481" y="158251"/>
              <a:ext cx="16228" cy="24400"/>
            </a:xfrm>
            <a:custGeom>
              <a:avLst/>
              <a:gdLst/>
              <a:ahLst/>
              <a:cxnLst/>
              <a:rect l="l" t="t" r="r" b="b"/>
              <a:pathLst>
                <a:path w="6" h="10" extrusionOk="0">
                  <a:moveTo>
                    <a:pt x="1" y="3"/>
                  </a:moveTo>
                  <a:cubicBezTo>
                    <a:pt x="1" y="3"/>
                    <a:pt x="1" y="3"/>
                    <a:pt x="1" y="3"/>
                  </a:cubicBezTo>
                  <a:cubicBezTo>
                    <a:pt x="1" y="3"/>
                    <a:pt x="3" y="0"/>
                    <a:pt x="3" y="0"/>
                  </a:cubicBezTo>
                  <a:cubicBezTo>
                    <a:pt x="5" y="1"/>
                    <a:pt x="5" y="0"/>
                    <a:pt x="5" y="3"/>
                  </a:cubicBezTo>
                  <a:cubicBezTo>
                    <a:pt x="6" y="5"/>
                    <a:pt x="5" y="4"/>
                    <a:pt x="3" y="5"/>
                  </a:cubicBezTo>
                  <a:cubicBezTo>
                    <a:pt x="2" y="5"/>
                    <a:pt x="2" y="4"/>
                    <a:pt x="1" y="3"/>
                  </a:cubicBezTo>
                  <a:close/>
                  <a:moveTo>
                    <a:pt x="0" y="8"/>
                  </a:moveTo>
                  <a:cubicBezTo>
                    <a:pt x="0" y="8"/>
                    <a:pt x="0" y="8"/>
                    <a:pt x="0" y="8"/>
                  </a:cubicBezTo>
                  <a:cubicBezTo>
                    <a:pt x="1" y="9"/>
                    <a:pt x="1" y="10"/>
                    <a:pt x="2" y="9"/>
                  </a:cubicBezTo>
                  <a:cubicBezTo>
                    <a:pt x="2" y="9"/>
                    <a:pt x="2" y="8"/>
                    <a:pt x="3" y="7"/>
                  </a:cubicBezTo>
                  <a:cubicBezTo>
                    <a:pt x="1" y="5"/>
                    <a:pt x="1" y="5"/>
                    <a:pt x="0" y="8"/>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3" name="Google Shape;361;p5">
              <a:extLst>
                <a:ext uri="{FF2B5EF4-FFF2-40B4-BE49-F238E27FC236}">
                  <a16:creationId xmlns:a16="http://schemas.microsoft.com/office/drawing/2014/main" id="{A08A5967-BB99-894B-86DD-D1C17FEE0FC4}"/>
                </a:ext>
              </a:extLst>
            </p:cNvPr>
            <p:cNvSpPr/>
            <p:nvPr/>
          </p:nvSpPr>
          <p:spPr>
            <a:xfrm>
              <a:off x="3891961" y="640154"/>
              <a:ext cx="208467" cy="253762"/>
            </a:xfrm>
            <a:custGeom>
              <a:avLst/>
              <a:gdLst/>
              <a:ahLst/>
              <a:cxnLst/>
              <a:rect l="l" t="t" r="r" b="b"/>
              <a:pathLst>
                <a:path w="82" h="102" extrusionOk="0">
                  <a:moveTo>
                    <a:pt x="11" y="75"/>
                  </a:moveTo>
                  <a:cubicBezTo>
                    <a:pt x="13" y="71"/>
                    <a:pt x="12" y="75"/>
                    <a:pt x="15" y="72"/>
                  </a:cubicBezTo>
                  <a:cubicBezTo>
                    <a:pt x="17" y="70"/>
                    <a:pt x="17" y="66"/>
                    <a:pt x="18" y="64"/>
                  </a:cubicBezTo>
                  <a:cubicBezTo>
                    <a:pt x="19" y="61"/>
                    <a:pt x="17" y="58"/>
                    <a:pt x="16" y="56"/>
                  </a:cubicBezTo>
                  <a:cubicBezTo>
                    <a:pt x="13" y="59"/>
                    <a:pt x="14" y="58"/>
                    <a:pt x="13" y="63"/>
                  </a:cubicBezTo>
                  <a:cubicBezTo>
                    <a:pt x="15" y="63"/>
                    <a:pt x="15" y="63"/>
                    <a:pt x="15" y="63"/>
                  </a:cubicBezTo>
                  <a:cubicBezTo>
                    <a:pt x="16" y="65"/>
                    <a:pt x="13" y="67"/>
                    <a:pt x="11" y="67"/>
                  </a:cubicBezTo>
                  <a:cubicBezTo>
                    <a:pt x="11" y="64"/>
                    <a:pt x="11" y="65"/>
                    <a:pt x="10" y="62"/>
                  </a:cubicBezTo>
                  <a:cubicBezTo>
                    <a:pt x="8" y="63"/>
                    <a:pt x="6" y="59"/>
                    <a:pt x="4" y="59"/>
                  </a:cubicBezTo>
                  <a:cubicBezTo>
                    <a:pt x="1" y="58"/>
                    <a:pt x="3" y="60"/>
                    <a:pt x="0" y="56"/>
                  </a:cubicBezTo>
                  <a:cubicBezTo>
                    <a:pt x="4" y="55"/>
                    <a:pt x="4" y="55"/>
                    <a:pt x="4" y="52"/>
                  </a:cubicBezTo>
                  <a:cubicBezTo>
                    <a:pt x="4" y="51"/>
                    <a:pt x="2" y="48"/>
                    <a:pt x="2" y="48"/>
                  </a:cubicBezTo>
                  <a:cubicBezTo>
                    <a:pt x="3" y="44"/>
                    <a:pt x="3" y="44"/>
                    <a:pt x="3" y="44"/>
                  </a:cubicBezTo>
                  <a:cubicBezTo>
                    <a:pt x="3" y="44"/>
                    <a:pt x="1" y="41"/>
                    <a:pt x="1" y="40"/>
                  </a:cubicBezTo>
                  <a:cubicBezTo>
                    <a:pt x="1" y="40"/>
                    <a:pt x="2" y="36"/>
                    <a:pt x="2" y="36"/>
                  </a:cubicBezTo>
                  <a:cubicBezTo>
                    <a:pt x="6" y="35"/>
                    <a:pt x="6" y="35"/>
                    <a:pt x="6" y="35"/>
                  </a:cubicBezTo>
                  <a:cubicBezTo>
                    <a:pt x="6" y="35"/>
                    <a:pt x="6" y="34"/>
                    <a:pt x="8" y="31"/>
                  </a:cubicBezTo>
                  <a:cubicBezTo>
                    <a:pt x="6" y="30"/>
                    <a:pt x="6" y="30"/>
                    <a:pt x="6" y="30"/>
                  </a:cubicBezTo>
                  <a:cubicBezTo>
                    <a:pt x="6" y="30"/>
                    <a:pt x="5" y="26"/>
                    <a:pt x="6" y="26"/>
                  </a:cubicBezTo>
                  <a:cubicBezTo>
                    <a:pt x="7" y="25"/>
                    <a:pt x="9" y="23"/>
                    <a:pt x="10" y="23"/>
                  </a:cubicBezTo>
                  <a:cubicBezTo>
                    <a:pt x="14" y="21"/>
                    <a:pt x="14" y="23"/>
                    <a:pt x="14" y="15"/>
                  </a:cubicBezTo>
                  <a:cubicBezTo>
                    <a:pt x="14" y="15"/>
                    <a:pt x="13" y="13"/>
                    <a:pt x="13" y="12"/>
                  </a:cubicBezTo>
                  <a:cubicBezTo>
                    <a:pt x="13" y="11"/>
                    <a:pt x="15" y="9"/>
                    <a:pt x="15" y="9"/>
                  </a:cubicBezTo>
                  <a:cubicBezTo>
                    <a:pt x="15" y="9"/>
                    <a:pt x="19" y="6"/>
                    <a:pt x="20" y="6"/>
                  </a:cubicBezTo>
                  <a:cubicBezTo>
                    <a:pt x="30" y="0"/>
                    <a:pt x="30" y="0"/>
                    <a:pt x="30" y="0"/>
                  </a:cubicBezTo>
                  <a:cubicBezTo>
                    <a:pt x="31" y="0"/>
                    <a:pt x="39" y="2"/>
                    <a:pt x="39" y="2"/>
                  </a:cubicBezTo>
                  <a:cubicBezTo>
                    <a:pt x="41" y="5"/>
                    <a:pt x="41" y="5"/>
                    <a:pt x="41" y="5"/>
                  </a:cubicBezTo>
                  <a:cubicBezTo>
                    <a:pt x="41" y="5"/>
                    <a:pt x="45" y="5"/>
                    <a:pt x="46" y="8"/>
                  </a:cubicBezTo>
                  <a:cubicBezTo>
                    <a:pt x="46" y="9"/>
                    <a:pt x="48" y="10"/>
                    <a:pt x="48" y="10"/>
                  </a:cubicBezTo>
                  <a:cubicBezTo>
                    <a:pt x="48" y="12"/>
                    <a:pt x="52" y="14"/>
                    <a:pt x="53" y="14"/>
                  </a:cubicBezTo>
                  <a:cubicBezTo>
                    <a:pt x="52" y="15"/>
                    <a:pt x="52" y="15"/>
                    <a:pt x="52" y="15"/>
                  </a:cubicBezTo>
                  <a:cubicBezTo>
                    <a:pt x="52" y="15"/>
                    <a:pt x="55" y="16"/>
                    <a:pt x="56" y="16"/>
                  </a:cubicBezTo>
                  <a:cubicBezTo>
                    <a:pt x="57" y="16"/>
                    <a:pt x="58" y="15"/>
                    <a:pt x="59" y="16"/>
                  </a:cubicBezTo>
                  <a:cubicBezTo>
                    <a:pt x="62" y="18"/>
                    <a:pt x="63" y="19"/>
                    <a:pt x="66" y="13"/>
                  </a:cubicBezTo>
                  <a:cubicBezTo>
                    <a:pt x="69" y="14"/>
                    <a:pt x="66" y="14"/>
                    <a:pt x="71" y="17"/>
                  </a:cubicBezTo>
                  <a:cubicBezTo>
                    <a:pt x="72" y="17"/>
                    <a:pt x="78" y="20"/>
                    <a:pt x="78" y="20"/>
                  </a:cubicBezTo>
                  <a:cubicBezTo>
                    <a:pt x="79" y="22"/>
                    <a:pt x="79" y="22"/>
                    <a:pt x="79" y="22"/>
                  </a:cubicBezTo>
                  <a:cubicBezTo>
                    <a:pt x="78" y="23"/>
                    <a:pt x="78" y="22"/>
                    <a:pt x="78" y="26"/>
                  </a:cubicBezTo>
                  <a:cubicBezTo>
                    <a:pt x="78" y="28"/>
                    <a:pt x="79" y="28"/>
                    <a:pt x="79" y="28"/>
                  </a:cubicBezTo>
                  <a:cubicBezTo>
                    <a:pt x="80" y="29"/>
                    <a:pt x="80" y="31"/>
                    <a:pt x="81" y="33"/>
                  </a:cubicBezTo>
                  <a:cubicBezTo>
                    <a:pt x="82" y="36"/>
                    <a:pt x="80" y="36"/>
                    <a:pt x="79" y="37"/>
                  </a:cubicBezTo>
                  <a:cubicBezTo>
                    <a:pt x="78" y="41"/>
                    <a:pt x="78" y="41"/>
                    <a:pt x="78" y="41"/>
                  </a:cubicBezTo>
                  <a:cubicBezTo>
                    <a:pt x="75" y="47"/>
                    <a:pt x="75" y="47"/>
                    <a:pt x="75" y="47"/>
                  </a:cubicBezTo>
                  <a:cubicBezTo>
                    <a:pt x="73" y="50"/>
                    <a:pt x="63" y="61"/>
                    <a:pt x="61" y="62"/>
                  </a:cubicBezTo>
                  <a:cubicBezTo>
                    <a:pt x="59" y="63"/>
                    <a:pt x="56" y="65"/>
                    <a:pt x="52" y="66"/>
                  </a:cubicBezTo>
                  <a:cubicBezTo>
                    <a:pt x="49" y="67"/>
                    <a:pt x="44" y="70"/>
                    <a:pt x="44" y="70"/>
                  </a:cubicBezTo>
                  <a:cubicBezTo>
                    <a:pt x="44" y="70"/>
                    <a:pt x="42" y="75"/>
                    <a:pt x="41" y="75"/>
                  </a:cubicBezTo>
                  <a:cubicBezTo>
                    <a:pt x="41" y="75"/>
                    <a:pt x="40" y="77"/>
                    <a:pt x="40" y="77"/>
                  </a:cubicBezTo>
                  <a:cubicBezTo>
                    <a:pt x="40" y="77"/>
                    <a:pt x="39" y="81"/>
                    <a:pt x="39" y="83"/>
                  </a:cubicBezTo>
                  <a:cubicBezTo>
                    <a:pt x="38" y="85"/>
                    <a:pt x="37" y="85"/>
                    <a:pt x="36" y="87"/>
                  </a:cubicBezTo>
                  <a:cubicBezTo>
                    <a:pt x="35" y="89"/>
                    <a:pt x="36" y="92"/>
                    <a:pt x="36" y="94"/>
                  </a:cubicBezTo>
                  <a:cubicBezTo>
                    <a:pt x="35" y="96"/>
                    <a:pt x="32" y="92"/>
                    <a:pt x="32" y="97"/>
                  </a:cubicBezTo>
                  <a:cubicBezTo>
                    <a:pt x="32" y="98"/>
                    <a:pt x="31" y="99"/>
                    <a:pt x="28" y="101"/>
                  </a:cubicBezTo>
                  <a:cubicBezTo>
                    <a:pt x="26" y="102"/>
                    <a:pt x="26" y="99"/>
                    <a:pt x="26" y="98"/>
                  </a:cubicBezTo>
                  <a:cubicBezTo>
                    <a:pt x="25" y="97"/>
                    <a:pt x="23" y="95"/>
                    <a:pt x="23" y="95"/>
                  </a:cubicBezTo>
                  <a:cubicBezTo>
                    <a:pt x="23" y="95"/>
                    <a:pt x="22" y="92"/>
                    <a:pt x="22" y="91"/>
                  </a:cubicBezTo>
                  <a:cubicBezTo>
                    <a:pt x="22" y="90"/>
                    <a:pt x="21" y="92"/>
                    <a:pt x="19" y="92"/>
                  </a:cubicBezTo>
                  <a:cubicBezTo>
                    <a:pt x="18" y="92"/>
                    <a:pt x="18" y="92"/>
                    <a:pt x="17" y="92"/>
                  </a:cubicBezTo>
                  <a:cubicBezTo>
                    <a:pt x="15" y="92"/>
                    <a:pt x="15" y="91"/>
                    <a:pt x="15" y="90"/>
                  </a:cubicBezTo>
                  <a:cubicBezTo>
                    <a:pt x="15" y="89"/>
                    <a:pt x="13" y="90"/>
                    <a:pt x="13" y="90"/>
                  </a:cubicBezTo>
                  <a:cubicBezTo>
                    <a:pt x="13" y="90"/>
                    <a:pt x="9" y="95"/>
                    <a:pt x="8" y="91"/>
                  </a:cubicBezTo>
                  <a:cubicBezTo>
                    <a:pt x="12" y="87"/>
                    <a:pt x="11" y="88"/>
                    <a:pt x="10" y="87"/>
                  </a:cubicBezTo>
                  <a:cubicBezTo>
                    <a:pt x="10" y="87"/>
                    <a:pt x="9" y="85"/>
                    <a:pt x="9" y="85"/>
                  </a:cubicBezTo>
                  <a:cubicBezTo>
                    <a:pt x="9" y="84"/>
                    <a:pt x="11" y="84"/>
                    <a:pt x="12" y="84"/>
                  </a:cubicBezTo>
                  <a:cubicBezTo>
                    <a:pt x="12" y="83"/>
                    <a:pt x="13" y="82"/>
                    <a:pt x="13" y="82"/>
                  </a:cubicBezTo>
                  <a:cubicBezTo>
                    <a:pt x="13" y="81"/>
                    <a:pt x="13" y="76"/>
                    <a:pt x="11" y="75"/>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6" name="Google Shape;362;p5">
              <a:extLst>
                <a:ext uri="{FF2B5EF4-FFF2-40B4-BE49-F238E27FC236}">
                  <a16:creationId xmlns:a16="http://schemas.microsoft.com/office/drawing/2014/main" id="{22DE86E0-A8A4-DE49-96F6-C06095E5B0E8}"/>
                </a:ext>
              </a:extLst>
            </p:cNvPr>
            <p:cNvSpPr/>
            <p:nvPr/>
          </p:nvSpPr>
          <p:spPr>
            <a:xfrm>
              <a:off x="3960618" y="196071"/>
              <a:ext cx="425672" cy="655144"/>
            </a:xfrm>
            <a:custGeom>
              <a:avLst/>
              <a:gdLst/>
              <a:ahLst/>
              <a:cxnLst/>
              <a:rect l="l" t="t" r="r" b="b"/>
              <a:pathLst>
                <a:path w="167" h="263" extrusionOk="0">
                  <a:moveTo>
                    <a:pt x="4" y="178"/>
                  </a:moveTo>
                  <a:cubicBezTo>
                    <a:pt x="4" y="176"/>
                    <a:pt x="4" y="176"/>
                    <a:pt x="4" y="176"/>
                  </a:cubicBezTo>
                  <a:cubicBezTo>
                    <a:pt x="0" y="172"/>
                    <a:pt x="0" y="172"/>
                    <a:pt x="0" y="172"/>
                  </a:cubicBezTo>
                  <a:cubicBezTo>
                    <a:pt x="0" y="172"/>
                    <a:pt x="1" y="171"/>
                    <a:pt x="2" y="171"/>
                  </a:cubicBezTo>
                  <a:cubicBezTo>
                    <a:pt x="5" y="169"/>
                    <a:pt x="1" y="170"/>
                    <a:pt x="7" y="170"/>
                  </a:cubicBezTo>
                  <a:cubicBezTo>
                    <a:pt x="7" y="170"/>
                    <a:pt x="6" y="166"/>
                    <a:pt x="6" y="165"/>
                  </a:cubicBezTo>
                  <a:cubicBezTo>
                    <a:pt x="6" y="164"/>
                    <a:pt x="5" y="163"/>
                    <a:pt x="6" y="162"/>
                  </a:cubicBezTo>
                  <a:cubicBezTo>
                    <a:pt x="7" y="162"/>
                    <a:pt x="8" y="161"/>
                    <a:pt x="10" y="160"/>
                  </a:cubicBezTo>
                  <a:cubicBezTo>
                    <a:pt x="11" y="159"/>
                    <a:pt x="10" y="159"/>
                    <a:pt x="12" y="159"/>
                  </a:cubicBezTo>
                  <a:cubicBezTo>
                    <a:pt x="14" y="159"/>
                    <a:pt x="18" y="159"/>
                    <a:pt x="19" y="158"/>
                  </a:cubicBezTo>
                  <a:cubicBezTo>
                    <a:pt x="19" y="158"/>
                    <a:pt x="18" y="157"/>
                    <a:pt x="19" y="154"/>
                  </a:cubicBezTo>
                  <a:cubicBezTo>
                    <a:pt x="21" y="152"/>
                    <a:pt x="21" y="151"/>
                    <a:pt x="23" y="149"/>
                  </a:cubicBezTo>
                  <a:cubicBezTo>
                    <a:pt x="24" y="147"/>
                    <a:pt x="25" y="147"/>
                    <a:pt x="25" y="146"/>
                  </a:cubicBezTo>
                  <a:cubicBezTo>
                    <a:pt x="26" y="144"/>
                    <a:pt x="27" y="139"/>
                    <a:pt x="27" y="139"/>
                  </a:cubicBezTo>
                  <a:cubicBezTo>
                    <a:pt x="27" y="139"/>
                    <a:pt x="27" y="138"/>
                    <a:pt x="26" y="138"/>
                  </a:cubicBezTo>
                  <a:cubicBezTo>
                    <a:pt x="26" y="137"/>
                    <a:pt x="26" y="136"/>
                    <a:pt x="26" y="136"/>
                  </a:cubicBezTo>
                  <a:cubicBezTo>
                    <a:pt x="25" y="135"/>
                    <a:pt x="23" y="137"/>
                    <a:pt x="25" y="131"/>
                  </a:cubicBezTo>
                  <a:cubicBezTo>
                    <a:pt x="26" y="127"/>
                    <a:pt x="26" y="124"/>
                    <a:pt x="26" y="121"/>
                  </a:cubicBezTo>
                  <a:cubicBezTo>
                    <a:pt x="26" y="119"/>
                    <a:pt x="25" y="118"/>
                    <a:pt x="25" y="117"/>
                  </a:cubicBezTo>
                  <a:cubicBezTo>
                    <a:pt x="25" y="114"/>
                    <a:pt x="27" y="114"/>
                    <a:pt x="23" y="111"/>
                  </a:cubicBezTo>
                  <a:cubicBezTo>
                    <a:pt x="24" y="108"/>
                    <a:pt x="24" y="108"/>
                    <a:pt x="24" y="108"/>
                  </a:cubicBezTo>
                  <a:cubicBezTo>
                    <a:pt x="27" y="106"/>
                    <a:pt x="27" y="106"/>
                    <a:pt x="27" y="106"/>
                  </a:cubicBezTo>
                  <a:cubicBezTo>
                    <a:pt x="26" y="101"/>
                    <a:pt x="27" y="102"/>
                    <a:pt x="24" y="99"/>
                  </a:cubicBezTo>
                  <a:cubicBezTo>
                    <a:pt x="24" y="99"/>
                    <a:pt x="26" y="97"/>
                    <a:pt x="26" y="96"/>
                  </a:cubicBezTo>
                  <a:cubicBezTo>
                    <a:pt x="26" y="94"/>
                    <a:pt x="27" y="93"/>
                    <a:pt x="24" y="92"/>
                  </a:cubicBezTo>
                  <a:cubicBezTo>
                    <a:pt x="23" y="90"/>
                    <a:pt x="23" y="90"/>
                    <a:pt x="23" y="90"/>
                  </a:cubicBezTo>
                  <a:cubicBezTo>
                    <a:pt x="23" y="89"/>
                    <a:pt x="23" y="89"/>
                    <a:pt x="23" y="89"/>
                  </a:cubicBezTo>
                  <a:cubicBezTo>
                    <a:pt x="23" y="87"/>
                    <a:pt x="23" y="87"/>
                    <a:pt x="23" y="87"/>
                  </a:cubicBezTo>
                  <a:cubicBezTo>
                    <a:pt x="22" y="86"/>
                    <a:pt x="19" y="84"/>
                    <a:pt x="19" y="83"/>
                  </a:cubicBezTo>
                  <a:cubicBezTo>
                    <a:pt x="20" y="83"/>
                    <a:pt x="21" y="79"/>
                    <a:pt x="22" y="79"/>
                  </a:cubicBezTo>
                  <a:cubicBezTo>
                    <a:pt x="22" y="79"/>
                    <a:pt x="26" y="78"/>
                    <a:pt x="26" y="78"/>
                  </a:cubicBezTo>
                  <a:cubicBezTo>
                    <a:pt x="26" y="73"/>
                    <a:pt x="27" y="74"/>
                    <a:pt x="30" y="71"/>
                  </a:cubicBezTo>
                  <a:cubicBezTo>
                    <a:pt x="27" y="64"/>
                    <a:pt x="27" y="64"/>
                    <a:pt x="27" y="64"/>
                  </a:cubicBezTo>
                  <a:cubicBezTo>
                    <a:pt x="28" y="61"/>
                    <a:pt x="28" y="61"/>
                    <a:pt x="28" y="61"/>
                  </a:cubicBezTo>
                  <a:cubicBezTo>
                    <a:pt x="31" y="65"/>
                    <a:pt x="31" y="65"/>
                    <a:pt x="34" y="68"/>
                  </a:cubicBezTo>
                  <a:cubicBezTo>
                    <a:pt x="34" y="73"/>
                    <a:pt x="34" y="73"/>
                    <a:pt x="34" y="73"/>
                  </a:cubicBezTo>
                  <a:cubicBezTo>
                    <a:pt x="37" y="73"/>
                    <a:pt x="36" y="72"/>
                    <a:pt x="36" y="68"/>
                  </a:cubicBezTo>
                  <a:cubicBezTo>
                    <a:pt x="36" y="65"/>
                    <a:pt x="36" y="65"/>
                    <a:pt x="34" y="63"/>
                  </a:cubicBezTo>
                  <a:cubicBezTo>
                    <a:pt x="34" y="63"/>
                    <a:pt x="34" y="62"/>
                    <a:pt x="34" y="62"/>
                  </a:cubicBezTo>
                  <a:cubicBezTo>
                    <a:pt x="35" y="62"/>
                    <a:pt x="38" y="61"/>
                    <a:pt x="38" y="61"/>
                  </a:cubicBezTo>
                  <a:cubicBezTo>
                    <a:pt x="46" y="52"/>
                    <a:pt x="46" y="52"/>
                    <a:pt x="46" y="52"/>
                  </a:cubicBezTo>
                  <a:cubicBezTo>
                    <a:pt x="46" y="52"/>
                    <a:pt x="46" y="49"/>
                    <a:pt x="48" y="49"/>
                  </a:cubicBezTo>
                  <a:cubicBezTo>
                    <a:pt x="50" y="49"/>
                    <a:pt x="52" y="49"/>
                    <a:pt x="53" y="49"/>
                  </a:cubicBezTo>
                  <a:cubicBezTo>
                    <a:pt x="53" y="49"/>
                    <a:pt x="55" y="48"/>
                    <a:pt x="54" y="47"/>
                  </a:cubicBezTo>
                  <a:cubicBezTo>
                    <a:pt x="54" y="46"/>
                    <a:pt x="52" y="42"/>
                    <a:pt x="52" y="42"/>
                  </a:cubicBezTo>
                  <a:cubicBezTo>
                    <a:pt x="52" y="42"/>
                    <a:pt x="54" y="39"/>
                    <a:pt x="54" y="39"/>
                  </a:cubicBezTo>
                  <a:cubicBezTo>
                    <a:pt x="53" y="36"/>
                    <a:pt x="53" y="36"/>
                    <a:pt x="53" y="36"/>
                  </a:cubicBezTo>
                  <a:cubicBezTo>
                    <a:pt x="56" y="30"/>
                    <a:pt x="56" y="30"/>
                    <a:pt x="56" y="30"/>
                  </a:cubicBezTo>
                  <a:cubicBezTo>
                    <a:pt x="57" y="28"/>
                    <a:pt x="63" y="24"/>
                    <a:pt x="65" y="24"/>
                  </a:cubicBezTo>
                  <a:cubicBezTo>
                    <a:pt x="70" y="23"/>
                    <a:pt x="70" y="23"/>
                    <a:pt x="70" y="23"/>
                  </a:cubicBezTo>
                  <a:cubicBezTo>
                    <a:pt x="70" y="24"/>
                    <a:pt x="70" y="26"/>
                    <a:pt x="69" y="27"/>
                  </a:cubicBezTo>
                  <a:cubicBezTo>
                    <a:pt x="69" y="27"/>
                    <a:pt x="70" y="27"/>
                    <a:pt x="71" y="27"/>
                  </a:cubicBezTo>
                  <a:cubicBezTo>
                    <a:pt x="71" y="27"/>
                    <a:pt x="73" y="26"/>
                    <a:pt x="73" y="25"/>
                  </a:cubicBezTo>
                  <a:cubicBezTo>
                    <a:pt x="73" y="24"/>
                    <a:pt x="73" y="19"/>
                    <a:pt x="74" y="19"/>
                  </a:cubicBezTo>
                  <a:cubicBezTo>
                    <a:pt x="80" y="17"/>
                    <a:pt x="75" y="19"/>
                    <a:pt x="78" y="19"/>
                  </a:cubicBezTo>
                  <a:cubicBezTo>
                    <a:pt x="82" y="20"/>
                    <a:pt x="83" y="20"/>
                    <a:pt x="87" y="19"/>
                  </a:cubicBezTo>
                  <a:cubicBezTo>
                    <a:pt x="87" y="19"/>
                    <a:pt x="94" y="13"/>
                    <a:pt x="96" y="13"/>
                  </a:cubicBezTo>
                  <a:cubicBezTo>
                    <a:pt x="96" y="12"/>
                    <a:pt x="100" y="11"/>
                    <a:pt x="101" y="11"/>
                  </a:cubicBezTo>
                  <a:cubicBezTo>
                    <a:pt x="102" y="10"/>
                    <a:pt x="104" y="5"/>
                    <a:pt x="104" y="4"/>
                  </a:cubicBezTo>
                  <a:cubicBezTo>
                    <a:pt x="106" y="4"/>
                    <a:pt x="106" y="4"/>
                    <a:pt x="106" y="4"/>
                  </a:cubicBezTo>
                  <a:cubicBezTo>
                    <a:pt x="107" y="6"/>
                    <a:pt x="108" y="2"/>
                    <a:pt x="109" y="2"/>
                  </a:cubicBezTo>
                  <a:cubicBezTo>
                    <a:pt x="109" y="2"/>
                    <a:pt x="112" y="0"/>
                    <a:pt x="113" y="0"/>
                  </a:cubicBezTo>
                  <a:cubicBezTo>
                    <a:pt x="114" y="1"/>
                    <a:pt x="116" y="2"/>
                    <a:pt x="116" y="2"/>
                  </a:cubicBezTo>
                  <a:cubicBezTo>
                    <a:pt x="116" y="2"/>
                    <a:pt x="118" y="4"/>
                    <a:pt x="117" y="4"/>
                  </a:cubicBezTo>
                  <a:cubicBezTo>
                    <a:pt x="116" y="5"/>
                    <a:pt x="116" y="9"/>
                    <a:pt x="115" y="10"/>
                  </a:cubicBezTo>
                  <a:cubicBezTo>
                    <a:pt x="114" y="11"/>
                    <a:pt x="107" y="13"/>
                    <a:pt x="106" y="14"/>
                  </a:cubicBezTo>
                  <a:cubicBezTo>
                    <a:pt x="102" y="20"/>
                    <a:pt x="102" y="20"/>
                    <a:pt x="102" y="20"/>
                  </a:cubicBezTo>
                  <a:cubicBezTo>
                    <a:pt x="99" y="22"/>
                    <a:pt x="99" y="22"/>
                    <a:pt x="99" y="22"/>
                  </a:cubicBezTo>
                  <a:cubicBezTo>
                    <a:pt x="99" y="22"/>
                    <a:pt x="95" y="27"/>
                    <a:pt x="95" y="27"/>
                  </a:cubicBezTo>
                  <a:cubicBezTo>
                    <a:pt x="95" y="28"/>
                    <a:pt x="92" y="34"/>
                    <a:pt x="92" y="34"/>
                  </a:cubicBezTo>
                  <a:cubicBezTo>
                    <a:pt x="91" y="40"/>
                    <a:pt x="91" y="40"/>
                    <a:pt x="91" y="40"/>
                  </a:cubicBezTo>
                  <a:cubicBezTo>
                    <a:pt x="90" y="43"/>
                    <a:pt x="85" y="50"/>
                    <a:pt x="84" y="52"/>
                  </a:cubicBezTo>
                  <a:cubicBezTo>
                    <a:pt x="89" y="52"/>
                    <a:pt x="89" y="52"/>
                    <a:pt x="89" y="52"/>
                  </a:cubicBezTo>
                  <a:cubicBezTo>
                    <a:pt x="90" y="53"/>
                    <a:pt x="92" y="55"/>
                    <a:pt x="93" y="55"/>
                  </a:cubicBezTo>
                  <a:cubicBezTo>
                    <a:pt x="93" y="56"/>
                    <a:pt x="93" y="59"/>
                    <a:pt x="93" y="59"/>
                  </a:cubicBezTo>
                  <a:cubicBezTo>
                    <a:pt x="93" y="59"/>
                    <a:pt x="98" y="66"/>
                    <a:pt x="98" y="67"/>
                  </a:cubicBezTo>
                  <a:cubicBezTo>
                    <a:pt x="98" y="67"/>
                    <a:pt x="97" y="71"/>
                    <a:pt x="97" y="71"/>
                  </a:cubicBezTo>
                  <a:cubicBezTo>
                    <a:pt x="97" y="71"/>
                    <a:pt x="95" y="74"/>
                    <a:pt x="95" y="74"/>
                  </a:cubicBezTo>
                  <a:cubicBezTo>
                    <a:pt x="96" y="81"/>
                    <a:pt x="96" y="81"/>
                    <a:pt x="96" y="81"/>
                  </a:cubicBezTo>
                  <a:cubicBezTo>
                    <a:pt x="100" y="82"/>
                    <a:pt x="100" y="82"/>
                    <a:pt x="100" y="82"/>
                  </a:cubicBezTo>
                  <a:cubicBezTo>
                    <a:pt x="102" y="86"/>
                    <a:pt x="102" y="86"/>
                    <a:pt x="102" y="86"/>
                  </a:cubicBezTo>
                  <a:cubicBezTo>
                    <a:pt x="102" y="86"/>
                    <a:pt x="104" y="88"/>
                    <a:pt x="105" y="87"/>
                  </a:cubicBezTo>
                  <a:cubicBezTo>
                    <a:pt x="105" y="87"/>
                    <a:pt x="107" y="86"/>
                    <a:pt x="107" y="86"/>
                  </a:cubicBezTo>
                  <a:cubicBezTo>
                    <a:pt x="107" y="86"/>
                    <a:pt x="111" y="87"/>
                    <a:pt x="111" y="87"/>
                  </a:cubicBezTo>
                  <a:cubicBezTo>
                    <a:pt x="112" y="87"/>
                    <a:pt x="116" y="87"/>
                    <a:pt x="116" y="87"/>
                  </a:cubicBezTo>
                  <a:cubicBezTo>
                    <a:pt x="116" y="87"/>
                    <a:pt x="119" y="86"/>
                    <a:pt x="119" y="86"/>
                  </a:cubicBezTo>
                  <a:cubicBezTo>
                    <a:pt x="120" y="86"/>
                    <a:pt x="122" y="86"/>
                    <a:pt x="122" y="86"/>
                  </a:cubicBezTo>
                  <a:cubicBezTo>
                    <a:pt x="124" y="88"/>
                    <a:pt x="125" y="87"/>
                    <a:pt x="128" y="88"/>
                  </a:cubicBezTo>
                  <a:cubicBezTo>
                    <a:pt x="132" y="96"/>
                    <a:pt x="132" y="96"/>
                    <a:pt x="132" y="96"/>
                  </a:cubicBezTo>
                  <a:cubicBezTo>
                    <a:pt x="137" y="102"/>
                    <a:pt x="137" y="102"/>
                    <a:pt x="137" y="102"/>
                  </a:cubicBezTo>
                  <a:cubicBezTo>
                    <a:pt x="140" y="102"/>
                    <a:pt x="140" y="102"/>
                    <a:pt x="140" y="102"/>
                  </a:cubicBezTo>
                  <a:cubicBezTo>
                    <a:pt x="142" y="100"/>
                    <a:pt x="142" y="100"/>
                    <a:pt x="142" y="100"/>
                  </a:cubicBezTo>
                  <a:cubicBezTo>
                    <a:pt x="147" y="101"/>
                    <a:pt x="147" y="101"/>
                    <a:pt x="153" y="100"/>
                  </a:cubicBezTo>
                  <a:cubicBezTo>
                    <a:pt x="156" y="100"/>
                    <a:pt x="162" y="100"/>
                    <a:pt x="162" y="100"/>
                  </a:cubicBezTo>
                  <a:cubicBezTo>
                    <a:pt x="163" y="100"/>
                    <a:pt x="164" y="100"/>
                    <a:pt x="164" y="100"/>
                  </a:cubicBezTo>
                  <a:cubicBezTo>
                    <a:pt x="166" y="103"/>
                    <a:pt x="166" y="103"/>
                    <a:pt x="166" y="103"/>
                  </a:cubicBezTo>
                  <a:cubicBezTo>
                    <a:pt x="163" y="106"/>
                    <a:pt x="162" y="107"/>
                    <a:pt x="161" y="112"/>
                  </a:cubicBezTo>
                  <a:cubicBezTo>
                    <a:pt x="160" y="119"/>
                    <a:pt x="158" y="119"/>
                    <a:pt x="159" y="127"/>
                  </a:cubicBezTo>
                  <a:cubicBezTo>
                    <a:pt x="160" y="136"/>
                    <a:pt x="160" y="136"/>
                    <a:pt x="160" y="136"/>
                  </a:cubicBezTo>
                  <a:cubicBezTo>
                    <a:pt x="164" y="140"/>
                    <a:pt x="164" y="140"/>
                    <a:pt x="164" y="140"/>
                  </a:cubicBezTo>
                  <a:cubicBezTo>
                    <a:pt x="164" y="140"/>
                    <a:pt x="166" y="143"/>
                    <a:pt x="166" y="144"/>
                  </a:cubicBezTo>
                  <a:cubicBezTo>
                    <a:pt x="166" y="144"/>
                    <a:pt x="165" y="146"/>
                    <a:pt x="164" y="147"/>
                  </a:cubicBezTo>
                  <a:cubicBezTo>
                    <a:pt x="162" y="148"/>
                    <a:pt x="158" y="152"/>
                    <a:pt x="158" y="152"/>
                  </a:cubicBezTo>
                  <a:cubicBezTo>
                    <a:pt x="160" y="155"/>
                    <a:pt x="166" y="160"/>
                    <a:pt x="166" y="160"/>
                  </a:cubicBezTo>
                  <a:cubicBezTo>
                    <a:pt x="166" y="161"/>
                    <a:pt x="167" y="163"/>
                    <a:pt x="167" y="163"/>
                  </a:cubicBezTo>
                  <a:cubicBezTo>
                    <a:pt x="167" y="163"/>
                    <a:pt x="166" y="164"/>
                    <a:pt x="166" y="166"/>
                  </a:cubicBezTo>
                  <a:cubicBezTo>
                    <a:pt x="165" y="166"/>
                    <a:pt x="164" y="165"/>
                    <a:pt x="164" y="165"/>
                  </a:cubicBezTo>
                  <a:cubicBezTo>
                    <a:pt x="159" y="169"/>
                    <a:pt x="159" y="169"/>
                    <a:pt x="159" y="169"/>
                  </a:cubicBezTo>
                  <a:cubicBezTo>
                    <a:pt x="160" y="172"/>
                    <a:pt x="157" y="171"/>
                    <a:pt x="155" y="171"/>
                  </a:cubicBezTo>
                  <a:cubicBezTo>
                    <a:pt x="155" y="171"/>
                    <a:pt x="151" y="171"/>
                    <a:pt x="151" y="172"/>
                  </a:cubicBezTo>
                  <a:cubicBezTo>
                    <a:pt x="150" y="173"/>
                    <a:pt x="141" y="172"/>
                    <a:pt x="140" y="172"/>
                  </a:cubicBezTo>
                  <a:cubicBezTo>
                    <a:pt x="131" y="172"/>
                    <a:pt x="131" y="172"/>
                    <a:pt x="131" y="172"/>
                  </a:cubicBezTo>
                  <a:cubicBezTo>
                    <a:pt x="131" y="172"/>
                    <a:pt x="130" y="180"/>
                    <a:pt x="130" y="181"/>
                  </a:cubicBezTo>
                  <a:cubicBezTo>
                    <a:pt x="130" y="181"/>
                    <a:pt x="140" y="183"/>
                    <a:pt x="140" y="184"/>
                  </a:cubicBezTo>
                  <a:cubicBezTo>
                    <a:pt x="140" y="190"/>
                    <a:pt x="141" y="189"/>
                    <a:pt x="135" y="189"/>
                  </a:cubicBezTo>
                  <a:cubicBezTo>
                    <a:pt x="132" y="189"/>
                    <a:pt x="131" y="189"/>
                    <a:pt x="128" y="190"/>
                  </a:cubicBezTo>
                  <a:cubicBezTo>
                    <a:pt x="128" y="190"/>
                    <a:pt x="127" y="199"/>
                    <a:pt x="127" y="200"/>
                  </a:cubicBezTo>
                  <a:cubicBezTo>
                    <a:pt x="127" y="200"/>
                    <a:pt x="130" y="205"/>
                    <a:pt x="130" y="205"/>
                  </a:cubicBezTo>
                  <a:cubicBezTo>
                    <a:pt x="133" y="208"/>
                    <a:pt x="133" y="208"/>
                    <a:pt x="133" y="208"/>
                  </a:cubicBezTo>
                  <a:cubicBezTo>
                    <a:pt x="133" y="212"/>
                    <a:pt x="133" y="212"/>
                    <a:pt x="133" y="212"/>
                  </a:cubicBezTo>
                  <a:cubicBezTo>
                    <a:pt x="135" y="215"/>
                    <a:pt x="135" y="215"/>
                    <a:pt x="135" y="215"/>
                  </a:cubicBezTo>
                  <a:cubicBezTo>
                    <a:pt x="135" y="215"/>
                    <a:pt x="137" y="221"/>
                    <a:pt x="137" y="221"/>
                  </a:cubicBezTo>
                  <a:cubicBezTo>
                    <a:pt x="137" y="222"/>
                    <a:pt x="134" y="230"/>
                    <a:pt x="134" y="230"/>
                  </a:cubicBezTo>
                  <a:cubicBezTo>
                    <a:pt x="133" y="241"/>
                    <a:pt x="133" y="241"/>
                    <a:pt x="133" y="241"/>
                  </a:cubicBezTo>
                  <a:cubicBezTo>
                    <a:pt x="132" y="247"/>
                    <a:pt x="132" y="247"/>
                    <a:pt x="132" y="247"/>
                  </a:cubicBezTo>
                  <a:cubicBezTo>
                    <a:pt x="130" y="263"/>
                    <a:pt x="130" y="263"/>
                    <a:pt x="130" y="263"/>
                  </a:cubicBezTo>
                  <a:cubicBezTo>
                    <a:pt x="125" y="259"/>
                    <a:pt x="125" y="259"/>
                    <a:pt x="125" y="259"/>
                  </a:cubicBezTo>
                  <a:cubicBezTo>
                    <a:pt x="122" y="260"/>
                    <a:pt x="122" y="260"/>
                    <a:pt x="122" y="260"/>
                  </a:cubicBezTo>
                  <a:cubicBezTo>
                    <a:pt x="120" y="257"/>
                    <a:pt x="120" y="257"/>
                    <a:pt x="120" y="257"/>
                  </a:cubicBezTo>
                  <a:cubicBezTo>
                    <a:pt x="126" y="250"/>
                    <a:pt x="123" y="253"/>
                    <a:pt x="125" y="246"/>
                  </a:cubicBezTo>
                  <a:cubicBezTo>
                    <a:pt x="127" y="242"/>
                    <a:pt x="127" y="242"/>
                    <a:pt x="127" y="242"/>
                  </a:cubicBezTo>
                  <a:cubicBezTo>
                    <a:pt x="127" y="242"/>
                    <a:pt x="122" y="238"/>
                    <a:pt x="120" y="237"/>
                  </a:cubicBezTo>
                  <a:cubicBezTo>
                    <a:pt x="118" y="236"/>
                    <a:pt x="119" y="235"/>
                    <a:pt x="117" y="235"/>
                  </a:cubicBezTo>
                  <a:cubicBezTo>
                    <a:pt x="115" y="234"/>
                    <a:pt x="115" y="236"/>
                    <a:pt x="115" y="236"/>
                  </a:cubicBezTo>
                  <a:cubicBezTo>
                    <a:pt x="114" y="237"/>
                    <a:pt x="109" y="235"/>
                    <a:pt x="108" y="234"/>
                  </a:cubicBezTo>
                  <a:cubicBezTo>
                    <a:pt x="107" y="234"/>
                    <a:pt x="105" y="234"/>
                    <a:pt x="104" y="234"/>
                  </a:cubicBezTo>
                  <a:cubicBezTo>
                    <a:pt x="104" y="234"/>
                    <a:pt x="104" y="237"/>
                    <a:pt x="102" y="239"/>
                  </a:cubicBezTo>
                  <a:cubicBezTo>
                    <a:pt x="100" y="241"/>
                    <a:pt x="99" y="240"/>
                    <a:pt x="99" y="240"/>
                  </a:cubicBezTo>
                  <a:cubicBezTo>
                    <a:pt x="99" y="240"/>
                    <a:pt x="96" y="237"/>
                    <a:pt x="94" y="237"/>
                  </a:cubicBezTo>
                  <a:cubicBezTo>
                    <a:pt x="93" y="237"/>
                    <a:pt x="92" y="239"/>
                    <a:pt x="91" y="239"/>
                  </a:cubicBezTo>
                  <a:cubicBezTo>
                    <a:pt x="90" y="239"/>
                    <a:pt x="86" y="237"/>
                    <a:pt x="86" y="237"/>
                  </a:cubicBezTo>
                  <a:cubicBezTo>
                    <a:pt x="85" y="236"/>
                    <a:pt x="85" y="229"/>
                    <a:pt x="83" y="228"/>
                  </a:cubicBezTo>
                  <a:cubicBezTo>
                    <a:pt x="82" y="228"/>
                    <a:pt x="79" y="227"/>
                    <a:pt x="79" y="227"/>
                  </a:cubicBezTo>
                  <a:cubicBezTo>
                    <a:pt x="79" y="227"/>
                    <a:pt x="79" y="222"/>
                    <a:pt x="79" y="222"/>
                  </a:cubicBezTo>
                  <a:cubicBezTo>
                    <a:pt x="79" y="221"/>
                    <a:pt x="76" y="218"/>
                    <a:pt x="76" y="218"/>
                  </a:cubicBezTo>
                  <a:cubicBezTo>
                    <a:pt x="72" y="216"/>
                    <a:pt x="68" y="216"/>
                    <a:pt x="67" y="212"/>
                  </a:cubicBezTo>
                  <a:cubicBezTo>
                    <a:pt x="67" y="211"/>
                    <a:pt x="65" y="208"/>
                    <a:pt x="65" y="207"/>
                  </a:cubicBezTo>
                  <a:cubicBezTo>
                    <a:pt x="65" y="205"/>
                    <a:pt x="61" y="203"/>
                    <a:pt x="61" y="202"/>
                  </a:cubicBezTo>
                  <a:cubicBezTo>
                    <a:pt x="60" y="201"/>
                    <a:pt x="58" y="201"/>
                    <a:pt x="57" y="200"/>
                  </a:cubicBezTo>
                  <a:cubicBezTo>
                    <a:pt x="55" y="200"/>
                    <a:pt x="54" y="200"/>
                    <a:pt x="52" y="200"/>
                  </a:cubicBezTo>
                  <a:cubicBezTo>
                    <a:pt x="51" y="198"/>
                    <a:pt x="51" y="198"/>
                    <a:pt x="51" y="198"/>
                  </a:cubicBezTo>
                  <a:cubicBezTo>
                    <a:pt x="50" y="197"/>
                    <a:pt x="41" y="194"/>
                    <a:pt x="41" y="192"/>
                  </a:cubicBezTo>
                  <a:cubicBezTo>
                    <a:pt x="41" y="191"/>
                    <a:pt x="39" y="191"/>
                    <a:pt x="39" y="191"/>
                  </a:cubicBezTo>
                  <a:cubicBezTo>
                    <a:pt x="36" y="196"/>
                    <a:pt x="36" y="196"/>
                    <a:pt x="32" y="194"/>
                  </a:cubicBezTo>
                  <a:cubicBezTo>
                    <a:pt x="31" y="193"/>
                    <a:pt x="30" y="194"/>
                    <a:pt x="29" y="194"/>
                  </a:cubicBezTo>
                  <a:cubicBezTo>
                    <a:pt x="28" y="194"/>
                    <a:pt x="25" y="193"/>
                    <a:pt x="25" y="193"/>
                  </a:cubicBezTo>
                  <a:cubicBezTo>
                    <a:pt x="26" y="192"/>
                    <a:pt x="26" y="192"/>
                    <a:pt x="26" y="192"/>
                  </a:cubicBezTo>
                  <a:cubicBezTo>
                    <a:pt x="26" y="192"/>
                    <a:pt x="21" y="190"/>
                    <a:pt x="21" y="188"/>
                  </a:cubicBezTo>
                  <a:cubicBezTo>
                    <a:pt x="18" y="187"/>
                    <a:pt x="19" y="184"/>
                    <a:pt x="17" y="183"/>
                  </a:cubicBezTo>
                  <a:cubicBezTo>
                    <a:pt x="14" y="183"/>
                    <a:pt x="14" y="183"/>
                    <a:pt x="14" y="183"/>
                  </a:cubicBezTo>
                  <a:cubicBezTo>
                    <a:pt x="12" y="180"/>
                    <a:pt x="12" y="180"/>
                    <a:pt x="12" y="180"/>
                  </a:cubicBezTo>
                  <a:cubicBezTo>
                    <a:pt x="12" y="180"/>
                    <a:pt x="5" y="178"/>
                    <a:pt x="4" y="178"/>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 name="Google Shape;363;p5">
              <a:extLst>
                <a:ext uri="{FF2B5EF4-FFF2-40B4-BE49-F238E27FC236}">
                  <a16:creationId xmlns:a16="http://schemas.microsoft.com/office/drawing/2014/main" id="{A4B911AC-3F84-4A43-ACF6-0DABC214EC1C}"/>
                </a:ext>
              </a:extLst>
            </p:cNvPr>
            <p:cNvSpPr/>
            <p:nvPr/>
          </p:nvSpPr>
          <p:spPr>
            <a:xfrm>
              <a:off x="4840673" y="464473"/>
              <a:ext cx="107354" cy="142741"/>
            </a:xfrm>
            <a:custGeom>
              <a:avLst/>
              <a:gdLst/>
              <a:ahLst/>
              <a:cxnLst/>
              <a:rect l="l" t="t" r="r" b="b"/>
              <a:pathLst>
                <a:path w="42" h="57" extrusionOk="0">
                  <a:moveTo>
                    <a:pt x="0" y="54"/>
                  </a:moveTo>
                  <a:cubicBezTo>
                    <a:pt x="3" y="50"/>
                    <a:pt x="2" y="52"/>
                    <a:pt x="4" y="45"/>
                  </a:cubicBezTo>
                  <a:cubicBezTo>
                    <a:pt x="6" y="48"/>
                    <a:pt x="5" y="41"/>
                    <a:pt x="5" y="40"/>
                  </a:cubicBezTo>
                  <a:cubicBezTo>
                    <a:pt x="7" y="38"/>
                    <a:pt x="7" y="38"/>
                    <a:pt x="7" y="38"/>
                  </a:cubicBezTo>
                  <a:cubicBezTo>
                    <a:pt x="7" y="37"/>
                    <a:pt x="7" y="31"/>
                    <a:pt x="6" y="30"/>
                  </a:cubicBezTo>
                  <a:cubicBezTo>
                    <a:pt x="5" y="29"/>
                    <a:pt x="3" y="28"/>
                    <a:pt x="3" y="27"/>
                  </a:cubicBezTo>
                  <a:cubicBezTo>
                    <a:pt x="2" y="18"/>
                    <a:pt x="2" y="18"/>
                    <a:pt x="2" y="18"/>
                  </a:cubicBezTo>
                  <a:cubicBezTo>
                    <a:pt x="1" y="13"/>
                    <a:pt x="1" y="13"/>
                    <a:pt x="1" y="13"/>
                  </a:cubicBezTo>
                  <a:cubicBezTo>
                    <a:pt x="1" y="13"/>
                    <a:pt x="6" y="11"/>
                    <a:pt x="6" y="10"/>
                  </a:cubicBezTo>
                  <a:cubicBezTo>
                    <a:pt x="6" y="8"/>
                    <a:pt x="7" y="5"/>
                    <a:pt x="7" y="4"/>
                  </a:cubicBezTo>
                  <a:cubicBezTo>
                    <a:pt x="7" y="3"/>
                    <a:pt x="10" y="0"/>
                    <a:pt x="10" y="0"/>
                  </a:cubicBezTo>
                  <a:cubicBezTo>
                    <a:pt x="13" y="1"/>
                    <a:pt x="13" y="1"/>
                    <a:pt x="13" y="1"/>
                  </a:cubicBezTo>
                  <a:cubicBezTo>
                    <a:pt x="13" y="1"/>
                    <a:pt x="17" y="4"/>
                    <a:pt x="18" y="4"/>
                  </a:cubicBezTo>
                  <a:cubicBezTo>
                    <a:pt x="20" y="3"/>
                    <a:pt x="25" y="3"/>
                    <a:pt x="25" y="3"/>
                  </a:cubicBezTo>
                  <a:cubicBezTo>
                    <a:pt x="27" y="9"/>
                    <a:pt x="27" y="9"/>
                    <a:pt x="27" y="9"/>
                  </a:cubicBezTo>
                  <a:cubicBezTo>
                    <a:pt x="32" y="14"/>
                    <a:pt x="32" y="14"/>
                    <a:pt x="32" y="14"/>
                  </a:cubicBezTo>
                  <a:cubicBezTo>
                    <a:pt x="35" y="17"/>
                    <a:pt x="37" y="17"/>
                    <a:pt x="40" y="17"/>
                  </a:cubicBezTo>
                  <a:cubicBezTo>
                    <a:pt x="39" y="20"/>
                    <a:pt x="39" y="20"/>
                    <a:pt x="39" y="20"/>
                  </a:cubicBezTo>
                  <a:cubicBezTo>
                    <a:pt x="42" y="22"/>
                    <a:pt x="42" y="22"/>
                    <a:pt x="42" y="22"/>
                  </a:cubicBezTo>
                  <a:cubicBezTo>
                    <a:pt x="40" y="26"/>
                    <a:pt x="40" y="26"/>
                    <a:pt x="40" y="26"/>
                  </a:cubicBezTo>
                  <a:cubicBezTo>
                    <a:pt x="40" y="26"/>
                    <a:pt x="38" y="29"/>
                    <a:pt x="38" y="29"/>
                  </a:cubicBezTo>
                  <a:cubicBezTo>
                    <a:pt x="38" y="30"/>
                    <a:pt x="30" y="44"/>
                    <a:pt x="30" y="44"/>
                  </a:cubicBezTo>
                  <a:cubicBezTo>
                    <a:pt x="29" y="51"/>
                    <a:pt x="29" y="51"/>
                    <a:pt x="29" y="51"/>
                  </a:cubicBezTo>
                  <a:cubicBezTo>
                    <a:pt x="28" y="52"/>
                    <a:pt x="24" y="56"/>
                    <a:pt x="22" y="57"/>
                  </a:cubicBezTo>
                  <a:cubicBezTo>
                    <a:pt x="19" y="56"/>
                    <a:pt x="19" y="56"/>
                    <a:pt x="19" y="56"/>
                  </a:cubicBezTo>
                  <a:cubicBezTo>
                    <a:pt x="17" y="54"/>
                    <a:pt x="17" y="54"/>
                    <a:pt x="17" y="54"/>
                  </a:cubicBezTo>
                  <a:cubicBezTo>
                    <a:pt x="14" y="55"/>
                    <a:pt x="15" y="55"/>
                    <a:pt x="12" y="54"/>
                  </a:cubicBezTo>
                  <a:cubicBezTo>
                    <a:pt x="9" y="55"/>
                    <a:pt x="9" y="55"/>
                    <a:pt x="9" y="55"/>
                  </a:cubicBezTo>
                  <a:cubicBezTo>
                    <a:pt x="6" y="57"/>
                    <a:pt x="6" y="57"/>
                    <a:pt x="6" y="57"/>
                  </a:cubicBezTo>
                  <a:cubicBezTo>
                    <a:pt x="2" y="56"/>
                    <a:pt x="2" y="56"/>
                    <a:pt x="2" y="56"/>
                  </a:cubicBezTo>
                  <a:cubicBezTo>
                    <a:pt x="1" y="56"/>
                    <a:pt x="0" y="55"/>
                    <a:pt x="0" y="54"/>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 name="Google Shape;364;p5">
              <a:extLst>
                <a:ext uri="{FF2B5EF4-FFF2-40B4-BE49-F238E27FC236}">
                  <a16:creationId xmlns:a16="http://schemas.microsoft.com/office/drawing/2014/main" id="{376733F8-5952-824D-8251-713820D561BF}"/>
                </a:ext>
              </a:extLst>
            </p:cNvPr>
            <p:cNvSpPr/>
            <p:nvPr/>
          </p:nvSpPr>
          <p:spPr>
            <a:xfrm>
              <a:off x="4718339" y="452273"/>
              <a:ext cx="146052" cy="167141"/>
            </a:xfrm>
            <a:custGeom>
              <a:avLst/>
              <a:gdLst/>
              <a:ahLst/>
              <a:cxnLst/>
              <a:rect l="l" t="t" r="r" b="b"/>
              <a:pathLst>
                <a:path w="57" h="67" extrusionOk="0">
                  <a:moveTo>
                    <a:pt x="18" y="66"/>
                  </a:moveTo>
                  <a:cubicBezTo>
                    <a:pt x="18" y="64"/>
                    <a:pt x="18" y="62"/>
                    <a:pt x="17" y="62"/>
                  </a:cubicBezTo>
                  <a:cubicBezTo>
                    <a:pt x="16" y="61"/>
                    <a:pt x="13" y="60"/>
                    <a:pt x="12" y="55"/>
                  </a:cubicBezTo>
                  <a:cubicBezTo>
                    <a:pt x="9" y="48"/>
                    <a:pt x="10" y="49"/>
                    <a:pt x="9" y="43"/>
                  </a:cubicBezTo>
                  <a:cubicBezTo>
                    <a:pt x="5" y="43"/>
                    <a:pt x="5" y="43"/>
                    <a:pt x="5" y="43"/>
                  </a:cubicBezTo>
                  <a:cubicBezTo>
                    <a:pt x="4" y="42"/>
                    <a:pt x="0" y="35"/>
                    <a:pt x="0" y="34"/>
                  </a:cubicBezTo>
                  <a:cubicBezTo>
                    <a:pt x="0" y="34"/>
                    <a:pt x="1" y="28"/>
                    <a:pt x="1" y="27"/>
                  </a:cubicBezTo>
                  <a:cubicBezTo>
                    <a:pt x="1" y="26"/>
                    <a:pt x="1" y="20"/>
                    <a:pt x="1" y="20"/>
                  </a:cubicBezTo>
                  <a:cubicBezTo>
                    <a:pt x="5" y="16"/>
                    <a:pt x="5" y="16"/>
                    <a:pt x="5" y="16"/>
                  </a:cubicBezTo>
                  <a:cubicBezTo>
                    <a:pt x="10" y="12"/>
                    <a:pt x="10" y="12"/>
                    <a:pt x="10" y="12"/>
                  </a:cubicBezTo>
                  <a:cubicBezTo>
                    <a:pt x="10" y="12"/>
                    <a:pt x="10" y="8"/>
                    <a:pt x="10" y="8"/>
                  </a:cubicBezTo>
                  <a:cubicBezTo>
                    <a:pt x="13" y="3"/>
                    <a:pt x="12" y="5"/>
                    <a:pt x="15" y="1"/>
                  </a:cubicBezTo>
                  <a:cubicBezTo>
                    <a:pt x="23" y="2"/>
                    <a:pt x="23" y="2"/>
                    <a:pt x="30" y="5"/>
                  </a:cubicBezTo>
                  <a:cubicBezTo>
                    <a:pt x="30" y="2"/>
                    <a:pt x="30" y="2"/>
                    <a:pt x="30" y="2"/>
                  </a:cubicBezTo>
                  <a:cubicBezTo>
                    <a:pt x="36" y="2"/>
                    <a:pt x="36" y="2"/>
                    <a:pt x="36" y="2"/>
                  </a:cubicBezTo>
                  <a:cubicBezTo>
                    <a:pt x="42" y="1"/>
                    <a:pt x="39" y="0"/>
                    <a:pt x="47" y="2"/>
                  </a:cubicBezTo>
                  <a:cubicBezTo>
                    <a:pt x="56" y="4"/>
                    <a:pt x="56" y="4"/>
                    <a:pt x="56" y="4"/>
                  </a:cubicBezTo>
                  <a:cubicBezTo>
                    <a:pt x="57" y="5"/>
                    <a:pt x="57" y="5"/>
                    <a:pt x="57" y="5"/>
                  </a:cubicBezTo>
                  <a:cubicBezTo>
                    <a:pt x="57" y="6"/>
                    <a:pt x="55" y="8"/>
                    <a:pt x="55" y="9"/>
                  </a:cubicBezTo>
                  <a:cubicBezTo>
                    <a:pt x="55" y="10"/>
                    <a:pt x="54" y="13"/>
                    <a:pt x="54" y="15"/>
                  </a:cubicBezTo>
                  <a:cubicBezTo>
                    <a:pt x="54" y="16"/>
                    <a:pt x="49" y="18"/>
                    <a:pt x="49" y="18"/>
                  </a:cubicBezTo>
                  <a:cubicBezTo>
                    <a:pt x="50" y="21"/>
                    <a:pt x="51" y="23"/>
                    <a:pt x="51" y="27"/>
                  </a:cubicBezTo>
                  <a:cubicBezTo>
                    <a:pt x="51" y="28"/>
                    <a:pt x="51" y="31"/>
                    <a:pt x="51" y="32"/>
                  </a:cubicBezTo>
                  <a:cubicBezTo>
                    <a:pt x="51" y="33"/>
                    <a:pt x="53" y="34"/>
                    <a:pt x="54" y="35"/>
                  </a:cubicBezTo>
                  <a:cubicBezTo>
                    <a:pt x="55" y="36"/>
                    <a:pt x="55" y="42"/>
                    <a:pt x="55" y="43"/>
                  </a:cubicBezTo>
                  <a:cubicBezTo>
                    <a:pt x="53" y="45"/>
                    <a:pt x="53" y="45"/>
                    <a:pt x="53" y="45"/>
                  </a:cubicBezTo>
                  <a:cubicBezTo>
                    <a:pt x="53" y="46"/>
                    <a:pt x="54" y="53"/>
                    <a:pt x="52" y="50"/>
                  </a:cubicBezTo>
                  <a:cubicBezTo>
                    <a:pt x="50" y="57"/>
                    <a:pt x="51" y="55"/>
                    <a:pt x="48" y="59"/>
                  </a:cubicBezTo>
                  <a:cubicBezTo>
                    <a:pt x="46" y="58"/>
                    <a:pt x="44" y="56"/>
                    <a:pt x="44" y="56"/>
                  </a:cubicBezTo>
                  <a:cubicBezTo>
                    <a:pt x="39" y="56"/>
                    <a:pt x="39" y="56"/>
                    <a:pt x="39" y="56"/>
                  </a:cubicBezTo>
                  <a:cubicBezTo>
                    <a:pt x="35" y="58"/>
                    <a:pt x="35" y="58"/>
                    <a:pt x="35" y="58"/>
                  </a:cubicBezTo>
                  <a:cubicBezTo>
                    <a:pt x="31" y="58"/>
                    <a:pt x="31" y="58"/>
                    <a:pt x="31" y="58"/>
                  </a:cubicBezTo>
                  <a:cubicBezTo>
                    <a:pt x="29" y="56"/>
                    <a:pt x="29" y="56"/>
                    <a:pt x="29" y="56"/>
                  </a:cubicBezTo>
                  <a:cubicBezTo>
                    <a:pt x="27" y="58"/>
                    <a:pt x="28" y="57"/>
                    <a:pt x="26" y="60"/>
                  </a:cubicBezTo>
                  <a:cubicBezTo>
                    <a:pt x="29" y="61"/>
                    <a:pt x="29" y="61"/>
                    <a:pt x="29" y="61"/>
                  </a:cubicBezTo>
                  <a:cubicBezTo>
                    <a:pt x="29" y="64"/>
                    <a:pt x="30" y="64"/>
                    <a:pt x="28" y="66"/>
                  </a:cubicBezTo>
                  <a:cubicBezTo>
                    <a:pt x="25" y="67"/>
                    <a:pt x="25" y="67"/>
                    <a:pt x="25" y="67"/>
                  </a:cubicBezTo>
                  <a:cubicBezTo>
                    <a:pt x="21" y="65"/>
                    <a:pt x="21" y="65"/>
                    <a:pt x="21" y="65"/>
                  </a:cubicBezTo>
                  <a:cubicBezTo>
                    <a:pt x="18" y="66"/>
                    <a:pt x="18" y="66"/>
                    <a:pt x="18" y="66"/>
                  </a:cubicBezTo>
                  <a:close/>
                  <a:moveTo>
                    <a:pt x="48" y="59"/>
                  </a:moveTo>
                  <a:cubicBezTo>
                    <a:pt x="48" y="59"/>
                    <a:pt x="48" y="59"/>
                    <a:pt x="48" y="59"/>
                  </a:cubicBezTo>
                  <a:cubicBezTo>
                    <a:pt x="48" y="59"/>
                    <a:pt x="48" y="59"/>
                    <a:pt x="48" y="59"/>
                  </a:cubicBezTo>
                  <a:cubicBezTo>
                    <a:pt x="48" y="59"/>
                    <a:pt x="48" y="59"/>
                    <a:pt x="48" y="59"/>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 name="Google Shape;365;p5">
              <a:extLst>
                <a:ext uri="{FF2B5EF4-FFF2-40B4-BE49-F238E27FC236}">
                  <a16:creationId xmlns:a16="http://schemas.microsoft.com/office/drawing/2014/main" id="{B37B2F68-21E3-2449-891D-1ACC91BBA8ED}"/>
                </a:ext>
              </a:extLst>
            </p:cNvPr>
            <p:cNvSpPr/>
            <p:nvPr/>
          </p:nvSpPr>
          <p:spPr>
            <a:xfrm>
              <a:off x="4598502" y="358332"/>
              <a:ext cx="166025" cy="286701"/>
            </a:xfrm>
            <a:custGeom>
              <a:avLst/>
              <a:gdLst/>
              <a:ahLst/>
              <a:cxnLst/>
              <a:rect l="l" t="t" r="r" b="b"/>
              <a:pathLst>
                <a:path w="65" h="115" extrusionOk="0">
                  <a:moveTo>
                    <a:pt x="11" y="55"/>
                  </a:moveTo>
                  <a:cubicBezTo>
                    <a:pt x="0" y="40"/>
                    <a:pt x="0" y="40"/>
                    <a:pt x="0" y="40"/>
                  </a:cubicBezTo>
                  <a:cubicBezTo>
                    <a:pt x="3" y="35"/>
                    <a:pt x="3" y="35"/>
                    <a:pt x="3" y="35"/>
                  </a:cubicBezTo>
                  <a:cubicBezTo>
                    <a:pt x="3" y="35"/>
                    <a:pt x="5" y="29"/>
                    <a:pt x="5" y="28"/>
                  </a:cubicBezTo>
                  <a:cubicBezTo>
                    <a:pt x="5" y="27"/>
                    <a:pt x="9" y="25"/>
                    <a:pt x="9" y="25"/>
                  </a:cubicBezTo>
                  <a:cubicBezTo>
                    <a:pt x="14" y="23"/>
                    <a:pt x="14" y="25"/>
                    <a:pt x="13" y="19"/>
                  </a:cubicBezTo>
                  <a:cubicBezTo>
                    <a:pt x="11" y="19"/>
                    <a:pt x="11" y="19"/>
                    <a:pt x="11" y="19"/>
                  </a:cubicBezTo>
                  <a:cubicBezTo>
                    <a:pt x="11" y="16"/>
                    <a:pt x="11" y="16"/>
                    <a:pt x="11" y="16"/>
                  </a:cubicBezTo>
                  <a:cubicBezTo>
                    <a:pt x="12" y="11"/>
                    <a:pt x="12" y="11"/>
                    <a:pt x="12" y="11"/>
                  </a:cubicBezTo>
                  <a:cubicBezTo>
                    <a:pt x="12" y="10"/>
                    <a:pt x="22" y="2"/>
                    <a:pt x="22" y="2"/>
                  </a:cubicBezTo>
                  <a:cubicBezTo>
                    <a:pt x="22" y="2"/>
                    <a:pt x="24" y="0"/>
                    <a:pt x="25" y="0"/>
                  </a:cubicBezTo>
                  <a:cubicBezTo>
                    <a:pt x="26" y="1"/>
                    <a:pt x="38" y="13"/>
                    <a:pt x="38" y="13"/>
                  </a:cubicBezTo>
                  <a:cubicBezTo>
                    <a:pt x="44" y="17"/>
                    <a:pt x="44" y="17"/>
                    <a:pt x="44" y="17"/>
                  </a:cubicBezTo>
                  <a:cubicBezTo>
                    <a:pt x="40" y="27"/>
                    <a:pt x="40" y="27"/>
                    <a:pt x="40" y="27"/>
                  </a:cubicBezTo>
                  <a:cubicBezTo>
                    <a:pt x="40" y="28"/>
                    <a:pt x="39" y="32"/>
                    <a:pt x="39" y="32"/>
                  </a:cubicBezTo>
                  <a:cubicBezTo>
                    <a:pt x="43" y="26"/>
                    <a:pt x="41" y="27"/>
                    <a:pt x="46" y="25"/>
                  </a:cubicBezTo>
                  <a:cubicBezTo>
                    <a:pt x="50" y="30"/>
                    <a:pt x="49" y="27"/>
                    <a:pt x="53" y="31"/>
                  </a:cubicBezTo>
                  <a:cubicBezTo>
                    <a:pt x="56" y="33"/>
                    <a:pt x="56" y="34"/>
                    <a:pt x="58" y="37"/>
                  </a:cubicBezTo>
                  <a:cubicBezTo>
                    <a:pt x="60" y="41"/>
                    <a:pt x="60" y="41"/>
                    <a:pt x="60" y="41"/>
                  </a:cubicBezTo>
                  <a:cubicBezTo>
                    <a:pt x="59" y="42"/>
                    <a:pt x="59" y="43"/>
                    <a:pt x="57" y="46"/>
                  </a:cubicBezTo>
                  <a:cubicBezTo>
                    <a:pt x="57" y="46"/>
                    <a:pt x="57" y="50"/>
                    <a:pt x="57" y="50"/>
                  </a:cubicBezTo>
                  <a:cubicBezTo>
                    <a:pt x="52" y="54"/>
                    <a:pt x="52" y="54"/>
                    <a:pt x="52" y="54"/>
                  </a:cubicBezTo>
                  <a:cubicBezTo>
                    <a:pt x="48" y="58"/>
                    <a:pt x="48" y="58"/>
                    <a:pt x="48" y="58"/>
                  </a:cubicBezTo>
                  <a:cubicBezTo>
                    <a:pt x="48" y="58"/>
                    <a:pt x="48" y="64"/>
                    <a:pt x="48" y="65"/>
                  </a:cubicBezTo>
                  <a:cubicBezTo>
                    <a:pt x="48" y="66"/>
                    <a:pt x="47" y="72"/>
                    <a:pt x="47" y="72"/>
                  </a:cubicBezTo>
                  <a:cubicBezTo>
                    <a:pt x="47" y="73"/>
                    <a:pt x="51" y="80"/>
                    <a:pt x="52" y="81"/>
                  </a:cubicBezTo>
                  <a:cubicBezTo>
                    <a:pt x="56" y="81"/>
                    <a:pt x="56" y="81"/>
                    <a:pt x="56" y="81"/>
                  </a:cubicBezTo>
                  <a:cubicBezTo>
                    <a:pt x="57" y="87"/>
                    <a:pt x="56" y="86"/>
                    <a:pt x="59" y="93"/>
                  </a:cubicBezTo>
                  <a:cubicBezTo>
                    <a:pt x="60" y="98"/>
                    <a:pt x="63" y="99"/>
                    <a:pt x="64" y="100"/>
                  </a:cubicBezTo>
                  <a:cubicBezTo>
                    <a:pt x="65" y="100"/>
                    <a:pt x="65" y="102"/>
                    <a:pt x="65" y="104"/>
                  </a:cubicBezTo>
                  <a:cubicBezTo>
                    <a:pt x="63" y="105"/>
                    <a:pt x="63" y="105"/>
                    <a:pt x="63" y="105"/>
                  </a:cubicBezTo>
                  <a:cubicBezTo>
                    <a:pt x="59" y="102"/>
                    <a:pt x="59" y="102"/>
                    <a:pt x="59" y="102"/>
                  </a:cubicBezTo>
                  <a:cubicBezTo>
                    <a:pt x="54" y="104"/>
                    <a:pt x="55" y="103"/>
                    <a:pt x="53" y="107"/>
                  </a:cubicBezTo>
                  <a:cubicBezTo>
                    <a:pt x="53" y="107"/>
                    <a:pt x="47" y="108"/>
                    <a:pt x="47" y="109"/>
                  </a:cubicBezTo>
                  <a:cubicBezTo>
                    <a:pt x="46" y="112"/>
                    <a:pt x="45" y="111"/>
                    <a:pt x="42" y="110"/>
                  </a:cubicBezTo>
                  <a:cubicBezTo>
                    <a:pt x="40" y="113"/>
                    <a:pt x="40" y="112"/>
                    <a:pt x="40" y="115"/>
                  </a:cubicBezTo>
                  <a:cubicBezTo>
                    <a:pt x="34" y="114"/>
                    <a:pt x="35" y="114"/>
                    <a:pt x="29" y="112"/>
                  </a:cubicBezTo>
                  <a:cubicBezTo>
                    <a:pt x="26" y="107"/>
                    <a:pt x="28" y="110"/>
                    <a:pt x="24" y="105"/>
                  </a:cubicBezTo>
                  <a:cubicBezTo>
                    <a:pt x="21" y="102"/>
                    <a:pt x="21" y="102"/>
                    <a:pt x="21" y="102"/>
                  </a:cubicBezTo>
                  <a:cubicBezTo>
                    <a:pt x="21" y="97"/>
                    <a:pt x="21" y="97"/>
                    <a:pt x="21" y="97"/>
                  </a:cubicBezTo>
                  <a:cubicBezTo>
                    <a:pt x="21" y="97"/>
                    <a:pt x="20" y="96"/>
                    <a:pt x="20" y="95"/>
                  </a:cubicBezTo>
                  <a:cubicBezTo>
                    <a:pt x="20" y="95"/>
                    <a:pt x="19" y="91"/>
                    <a:pt x="19" y="91"/>
                  </a:cubicBezTo>
                  <a:cubicBezTo>
                    <a:pt x="19" y="85"/>
                    <a:pt x="19" y="85"/>
                    <a:pt x="19" y="85"/>
                  </a:cubicBezTo>
                  <a:cubicBezTo>
                    <a:pt x="19" y="85"/>
                    <a:pt x="21" y="81"/>
                    <a:pt x="21" y="81"/>
                  </a:cubicBezTo>
                  <a:cubicBezTo>
                    <a:pt x="21" y="76"/>
                    <a:pt x="20" y="78"/>
                    <a:pt x="24" y="73"/>
                  </a:cubicBezTo>
                  <a:cubicBezTo>
                    <a:pt x="24" y="67"/>
                    <a:pt x="25" y="68"/>
                    <a:pt x="22" y="66"/>
                  </a:cubicBezTo>
                  <a:cubicBezTo>
                    <a:pt x="22" y="63"/>
                    <a:pt x="22" y="63"/>
                    <a:pt x="22" y="63"/>
                  </a:cubicBezTo>
                  <a:cubicBezTo>
                    <a:pt x="20" y="63"/>
                    <a:pt x="19" y="62"/>
                    <a:pt x="17" y="62"/>
                  </a:cubicBezTo>
                  <a:cubicBezTo>
                    <a:pt x="19" y="57"/>
                    <a:pt x="19" y="59"/>
                    <a:pt x="19" y="53"/>
                  </a:cubicBezTo>
                  <a:cubicBezTo>
                    <a:pt x="17" y="52"/>
                    <a:pt x="17" y="52"/>
                    <a:pt x="17" y="52"/>
                  </a:cubicBezTo>
                  <a:cubicBezTo>
                    <a:pt x="14" y="52"/>
                    <a:pt x="14" y="52"/>
                    <a:pt x="14" y="52"/>
                  </a:cubicBezTo>
                  <a:cubicBezTo>
                    <a:pt x="11" y="53"/>
                    <a:pt x="11" y="53"/>
                    <a:pt x="11" y="53"/>
                  </a:cubicBezTo>
                  <a:lnTo>
                    <a:pt x="11" y="55"/>
                  </a:ln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 name="Google Shape;366;p5">
              <a:extLst>
                <a:ext uri="{FF2B5EF4-FFF2-40B4-BE49-F238E27FC236}">
                  <a16:creationId xmlns:a16="http://schemas.microsoft.com/office/drawing/2014/main" id="{69D531C9-2EBD-F146-9ACB-10C995E2AD09}"/>
                </a:ext>
              </a:extLst>
            </p:cNvPr>
            <p:cNvSpPr/>
            <p:nvPr/>
          </p:nvSpPr>
          <p:spPr>
            <a:xfrm>
              <a:off x="4300157" y="185091"/>
              <a:ext cx="9986" cy="20741"/>
            </a:xfrm>
            <a:custGeom>
              <a:avLst/>
              <a:gdLst/>
              <a:ahLst/>
              <a:cxnLst/>
              <a:rect l="l" t="t" r="r" b="b"/>
              <a:pathLst>
                <a:path w="4" h="8" extrusionOk="0">
                  <a:moveTo>
                    <a:pt x="0" y="3"/>
                  </a:moveTo>
                  <a:cubicBezTo>
                    <a:pt x="0" y="3"/>
                    <a:pt x="0" y="3"/>
                    <a:pt x="0" y="3"/>
                  </a:cubicBezTo>
                  <a:cubicBezTo>
                    <a:pt x="0" y="2"/>
                    <a:pt x="2" y="0"/>
                    <a:pt x="3" y="4"/>
                  </a:cubicBezTo>
                  <a:cubicBezTo>
                    <a:pt x="4" y="8"/>
                    <a:pt x="1" y="4"/>
                    <a:pt x="0" y="3"/>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6" name="Google Shape;367;p5">
              <a:extLst>
                <a:ext uri="{FF2B5EF4-FFF2-40B4-BE49-F238E27FC236}">
                  <a16:creationId xmlns:a16="http://schemas.microsoft.com/office/drawing/2014/main" id="{530CCDBB-6998-0848-9C3F-85CF3644773D}"/>
                </a:ext>
              </a:extLst>
            </p:cNvPr>
            <p:cNvSpPr/>
            <p:nvPr/>
          </p:nvSpPr>
          <p:spPr>
            <a:xfrm>
              <a:off x="4330116" y="193630"/>
              <a:ext cx="18725" cy="19520"/>
            </a:xfrm>
            <a:custGeom>
              <a:avLst/>
              <a:gdLst/>
              <a:ahLst/>
              <a:cxnLst/>
              <a:rect l="l" t="t" r="r" b="b"/>
              <a:pathLst>
                <a:path w="7" h="8" extrusionOk="0">
                  <a:moveTo>
                    <a:pt x="2" y="6"/>
                  </a:moveTo>
                  <a:cubicBezTo>
                    <a:pt x="2" y="6"/>
                    <a:pt x="2" y="6"/>
                    <a:pt x="2" y="6"/>
                  </a:cubicBezTo>
                  <a:cubicBezTo>
                    <a:pt x="1" y="6"/>
                    <a:pt x="1" y="4"/>
                    <a:pt x="0" y="3"/>
                  </a:cubicBezTo>
                  <a:cubicBezTo>
                    <a:pt x="2" y="0"/>
                    <a:pt x="3" y="4"/>
                    <a:pt x="4" y="5"/>
                  </a:cubicBezTo>
                  <a:cubicBezTo>
                    <a:pt x="5" y="6"/>
                    <a:pt x="7" y="7"/>
                    <a:pt x="6" y="7"/>
                  </a:cubicBezTo>
                  <a:cubicBezTo>
                    <a:pt x="5" y="8"/>
                    <a:pt x="3" y="7"/>
                    <a:pt x="2" y="6"/>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7" name="Google Shape;368;p5">
              <a:extLst>
                <a:ext uri="{FF2B5EF4-FFF2-40B4-BE49-F238E27FC236}">
                  <a16:creationId xmlns:a16="http://schemas.microsoft.com/office/drawing/2014/main" id="{1AD1A2B8-526C-DC49-AE8F-52BA446F5D01}"/>
                </a:ext>
              </a:extLst>
            </p:cNvPr>
            <p:cNvSpPr/>
            <p:nvPr/>
          </p:nvSpPr>
          <p:spPr>
            <a:xfrm>
              <a:off x="4175326" y="200951"/>
              <a:ext cx="481845" cy="468483"/>
            </a:xfrm>
            <a:custGeom>
              <a:avLst/>
              <a:gdLst/>
              <a:ahLst/>
              <a:cxnLst/>
              <a:rect l="l" t="t" r="r" b="b"/>
              <a:pathLst>
                <a:path w="189" h="188" extrusionOk="0">
                  <a:moveTo>
                    <a:pt x="189" y="65"/>
                  </a:moveTo>
                  <a:cubicBezTo>
                    <a:pt x="186" y="61"/>
                    <a:pt x="187" y="62"/>
                    <a:pt x="182" y="60"/>
                  </a:cubicBezTo>
                  <a:cubicBezTo>
                    <a:pt x="178" y="62"/>
                    <a:pt x="179" y="62"/>
                    <a:pt x="174" y="61"/>
                  </a:cubicBezTo>
                  <a:cubicBezTo>
                    <a:pt x="174" y="60"/>
                    <a:pt x="174" y="60"/>
                    <a:pt x="174" y="60"/>
                  </a:cubicBezTo>
                  <a:cubicBezTo>
                    <a:pt x="175" y="60"/>
                    <a:pt x="175" y="59"/>
                    <a:pt x="175" y="59"/>
                  </a:cubicBezTo>
                  <a:cubicBezTo>
                    <a:pt x="180" y="58"/>
                    <a:pt x="178" y="58"/>
                    <a:pt x="179" y="57"/>
                  </a:cubicBezTo>
                  <a:cubicBezTo>
                    <a:pt x="180" y="56"/>
                    <a:pt x="181" y="51"/>
                    <a:pt x="177" y="53"/>
                  </a:cubicBezTo>
                  <a:cubicBezTo>
                    <a:pt x="177" y="53"/>
                    <a:pt x="176" y="57"/>
                    <a:pt x="176" y="57"/>
                  </a:cubicBezTo>
                  <a:cubicBezTo>
                    <a:pt x="173" y="58"/>
                    <a:pt x="173" y="58"/>
                    <a:pt x="173" y="58"/>
                  </a:cubicBezTo>
                  <a:cubicBezTo>
                    <a:pt x="173" y="58"/>
                    <a:pt x="173" y="59"/>
                    <a:pt x="173" y="60"/>
                  </a:cubicBezTo>
                  <a:cubicBezTo>
                    <a:pt x="170" y="63"/>
                    <a:pt x="172" y="63"/>
                    <a:pt x="167" y="64"/>
                  </a:cubicBezTo>
                  <a:cubicBezTo>
                    <a:pt x="164" y="60"/>
                    <a:pt x="164" y="60"/>
                    <a:pt x="164" y="60"/>
                  </a:cubicBezTo>
                  <a:cubicBezTo>
                    <a:pt x="164" y="60"/>
                    <a:pt x="167" y="59"/>
                    <a:pt x="168" y="59"/>
                  </a:cubicBezTo>
                  <a:cubicBezTo>
                    <a:pt x="169" y="59"/>
                    <a:pt x="172" y="54"/>
                    <a:pt x="172" y="54"/>
                  </a:cubicBezTo>
                  <a:cubicBezTo>
                    <a:pt x="179" y="50"/>
                    <a:pt x="179" y="50"/>
                    <a:pt x="179" y="50"/>
                  </a:cubicBezTo>
                  <a:cubicBezTo>
                    <a:pt x="174" y="43"/>
                    <a:pt x="174" y="43"/>
                    <a:pt x="174" y="43"/>
                  </a:cubicBezTo>
                  <a:cubicBezTo>
                    <a:pt x="169" y="43"/>
                    <a:pt x="169" y="43"/>
                    <a:pt x="169" y="43"/>
                  </a:cubicBezTo>
                  <a:cubicBezTo>
                    <a:pt x="166" y="39"/>
                    <a:pt x="166" y="39"/>
                    <a:pt x="166" y="39"/>
                  </a:cubicBezTo>
                  <a:cubicBezTo>
                    <a:pt x="164" y="41"/>
                    <a:pt x="164" y="41"/>
                    <a:pt x="164" y="41"/>
                  </a:cubicBezTo>
                  <a:cubicBezTo>
                    <a:pt x="159" y="38"/>
                    <a:pt x="159" y="38"/>
                    <a:pt x="159" y="38"/>
                  </a:cubicBezTo>
                  <a:cubicBezTo>
                    <a:pt x="156" y="40"/>
                    <a:pt x="156" y="39"/>
                    <a:pt x="155" y="42"/>
                  </a:cubicBezTo>
                  <a:cubicBezTo>
                    <a:pt x="154" y="38"/>
                    <a:pt x="155" y="35"/>
                    <a:pt x="152" y="33"/>
                  </a:cubicBezTo>
                  <a:cubicBezTo>
                    <a:pt x="149" y="31"/>
                    <a:pt x="147" y="32"/>
                    <a:pt x="146" y="30"/>
                  </a:cubicBezTo>
                  <a:cubicBezTo>
                    <a:pt x="151" y="28"/>
                    <a:pt x="148" y="29"/>
                    <a:pt x="153" y="29"/>
                  </a:cubicBezTo>
                  <a:cubicBezTo>
                    <a:pt x="155" y="29"/>
                    <a:pt x="159" y="28"/>
                    <a:pt x="161" y="27"/>
                  </a:cubicBezTo>
                  <a:cubicBezTo>
                    <a:pt x="161" y="27"/>
                    <a:pt x="165" y="25"/>
                    <a:pt x="164" y="25"/>
                  </a:cubicBezTo>
                  <a:cubicBezTo>
                    <a:pt x="163" y="25"/>
                    <a:pt x="158" y="26"/>
                    <a:pt x="156" y="26"/>
                  </a:cubicBezTo>
                  <a:cubicBezTo>
                    <a:pt x="154" y="26"/>
                    <a:pt x="147" y="27"/>
                    <a:pt x="147" y="27"/>
                  </a:cubicBezTo>
                  <a:cubicBezTo>
                    <a:pt x="142" y="27"/>
                    <a:pt x="142" y="27"/>
                    <a:pt x="142" y="27"/>
                  </a:cubicBezTo>
                  <a:cubicBezTo>
                    <a:pt x="135" y="28"/>
                    <a:pt x="135" y="28"/>
                    <a:pt x="135" y="28"/>
                  </a:cubicBezTo>
                  <a:cubicBezTo>
                    <a:pt x="134" y="29"/>
                    <a:pt x="134" y="29"/>
                    <a:pt x="134" y="29"/>
                  </a:cubicBezTo>
                  <a:cubicBezTo>
                    <a:pt x="135" y="30"/>
                    <a:pt x="135" y="30"/>
                    <a:pt x="135" y="30"/>
                  </a:cubicBezTo>
                  <a:cubicBezTo>
                    <a:pt x="130" y="31"/>
                    <a:pt x="132" y="31"/>
                    <a:pt x="127" y="30"/>
                  </a:cubicBezTo>
                  <a:cubicBezTo>
                    <a:pt x="122" y="36"/>
                    <a:pt x="123" y="34"/>
                    <a:pt x="116" y="38"/>
                  </a:cubicBezTo>
                  <a:cubicBezTo>
                    <a:pt x="113" y="35"/>
                    <a:pt x="113" y="35"/>
                    <a:pt x="113" y="35"/>
                  </a:cubicBezTo>
                  <a:cubicBezTo>
                    <a:pt x="108" y="34"/>
                    <a:pt x="108" y="34"/>
                    <a:pt x="108" y="34"/>
                  </a:cubicBezTo>
                  <a:cubicBezTo>
                    <a:pt x="105" y="32"/>
                    <a:pt x="105" y="32"/>
                    <a:pt x="105" y="32"/>
                  </a:cubicBezTo>
                  <a:cubicBezTo>
                    <a:pt x="102" y="28"/>
                    <a:pt x="102" y="28"/>
                    <a:pt x="102" y="28"/>
                  </a:cubicBezTo>
                  <a:cubicBezTo>
                    <a:pt x="95" y="29"/>
                    <a:pt x="95" y="29"/>
                    <a:pt x="95" y="29"/>
                  </a:cubicBezTo>
                  <a:cubicBezTo>
                    <a:pt x="90" y="29"/>
                    <a:pt x="90" y="29"/>
                    <a:pt x="90" y="29"/>
                  </a:cubicBezTo>
                  <a:cubicBezTo>
                    <a:pt x="88" y="30"/>
                    <a:pt x="77" y="30"/>
                    <a:pt x="74" y="30"/>
                  </a:cubicBezTo>
                  <a:cubicBezTo>
                    <a:pt x="73" y="27"/>
                    <a:pt x="71" y="20"/>
                    <a:pt x="70" y="18"/>
                  </a:cubicBezTo>
                  <a:cubicBezTo>
                    <a:pt x="66" y="15"/>
                    <a:pt x="59" y="15"/>
                    <a:pt x="54" y="13"/>
                  </a:cubicBezTo>
                  <a:cubicBezTo>
                    <a:pt x="53" y="12"/>
                    <a:pt x="53" y="7"/>
                    <a:pt x="52" y="6"/>
                  </a:cubicBezTo>
                  <a:cubicBezTo>
                    <a:pt x="52" y="6"/>
                    <a:pt x="50" y="3"/>
                    <a:pt x="50" y="3"/>
                  </a:cubicBezTo>
                  <a:cubicBezTo>
                    <a:pt x="49" y="3"/>
                    <a:pt x="45" y="6"/>
                    <a:pt x="45" y="6"/>
                  </a:cubicBezTo>
                  <a:cubicBezTo>
                    <a:pt x="45" y="6"/>
                    <a:pt x="45" y="9"/>
                    <a:pt x="45" y="10"/>
                  </a:cubicBezTo>
                  <a:cubicBezTo>
                    <a:pt x="46" y="11"/>
                    <a:pt x="47" y="12"/>
                    <a:pt x="48" y="12"/>
                  </a:cubicBezTo>
                  <a:cubicBezTo>
                    <a:pt x="51" y="12"/>
                    <a:pt x="53" y="10"/>
                    <a:pt x="53" y="14"/>
                  </a:cubicBezTo>
                  <a:cubicBezTo>
                    <a:pt x="53" y="14"/>
                    <a:pt x="53" y="14"/>
                    <a:pt x="52" y="14"/>
                  </a:cubicBezTo>
                  <a:cubicBezTo>
                    <a:pt x="50" y="14"/>
                    <a:pt x="48" y="14"/>
                    <a:pt x="48" y="14"/>
                  </a:cubicBezTo>
                  <a:cubicBezTo>
                    <a:pt x="47" y="15"/>
                    <a:pt x="47" y="16"/>
                    <a:pt x="46" y="16"/>
                  </a:cubicBezTo>
                  <a:cubicBezTo>
                    <a:pt x="40" y="19"/>
                    <a:pt x="42" y="18"/>
                    <a:pt x="36" y="18"/>
                  </a:cubicBezTo>
                  <a:cubicBezTo>
                    <a:pt x="34" y="20"/>
                    <a:pt x="34" y="20"/>
                    <a:pt x="34" y="20"/>
                  </a:cubicBezTo>
                  <a:cubicBezTo>
                    <a:pt x="30" y="23"/>
                    <a:pt x="30" y="23"/>
                    <a:pt x="30" y="23"/>
                  </a:cubicBezTo>
                  <a:cubicBezTo>
                    <a:pt x="28" y="25"/>
                    <a:pt x="28" y="25"/>
                    <a:pt x="28" y="25"/>
                  </a:cubicBezTo>
                  <a:cubicBezTo>
                    <a:pt x="27" y="29"/>
                    <a:pt x="27" y="29"/>
                    <a:pt x="27" y="29"/>
                  </a:cubicBezTo>
                  <a:cubicBezTo>
                    <a:pt x="27" y="30"/>
                    <a:pt x="29" y="35"/>
                    <a:pt x="30" y="36"/>
                  </a:cubicBezTo>
                  <a:cubicBezTo>
                    <a:pt x="31" y="37"/>
                    <a:pt x="31" y="37"/>
                    <a:pt x="31" y="37"/>
                  </a:cubicBezTo>
                  <a:cubicBezTo>
                    <a:pt x="33" y="42"/>
                    <a:pt x="33" y="42"/>
                    <a:pt x="33" y="42"/>
                  </a:cubicBezTo>
                  <a:cubicBezTo>
                    <a:pt x="32" y="47"/>
                    <a:pt x="32" y="47"/>
                    <a:pt x="32" y="47"/>
                  </a:cubicBezTo>
                  <a:cubicBezTo>
                    <a:pt x="32" y="49"/>
                    <a:pt x="30" y="50"/>
                    <a:pt x="28" y="51"/>
                  </a:cubicBezTo>
                  <a:cubicBezTo>
                    <a:pt x="25" y="52"/>
                    <a:pt x="25" y="52"/>
                    <a:pt x="25" y="52"/>
                  </a:cubicBezTo>
                  <a:cubicBezTo>
                    <a:pt x="24" y="52"/>
                    <a:pt x="24" y="52"/>
                    <a:pt x="24" y="52"/>
                  </a:cubicBezTo>
                  <a:cubicBezTo>
                    <a:pt x="23" y="51"/>
                    <a:pt x="23" y="47"/>
                    <a:pt x="23" y="47"/>
                  </a:cubicBezTo>
                  <a:cubicBezTo>
                    <a:pt x="19" y="44"/>
                    <a:pt x="21" y="45"/>
                    <a:pt x="19" y="41"/>
                  </a:cubicBezTo>
                  <a:cubicBezTo>
                    <a:pt x="18" y="39"/>
                    <a:pt x="20" y="38"/>
                    <a:pt x="21" y="37"/>
                  </a:cubicBezTo>
                  <a:cubicBezTo>
                    <a:pt x="25" y="30"/>
                    <a:pt x="25" y="30"/>
                    <a:pt x="25" y="30"/>
                  </a:cubicBezTo>
                  <a:cubicBezTo>
                    <a:pt x="25" y="30"/>
                    <a:pt x="26" y="27"/>
                    <a:pt x="26" y="27"/>
                  </a:cubicBezTo>
                  <a:cubicBezTo>
                    <a:pt x="26" y="19"/>
                    <a:pt x="25" y="21"/>
                    <a:pt x="23" y="18"/>
                  </a:cubicBezTo>
                  <a:cubicBezTo>
                    <a:pt x="23" y="18"/>
                    <a:pt x="21" y="16"/>
                    <a:pt x="20" y="15"/>
                  </a:cubicBezTo>
                  <a:cubicBezTo>
                    <a:pt x="18" y="18"/>
                    <a:pt x="18" y="18"/>
                    <a:pt x="18" y="18"/>
                  </a:cubicBezTo>
                  <a:cubicBezTo>
                    <a:pt x="15" y="20"/>
                    <a:pt x="15" y="20"/>
                    <a:pt x="15" y="20"/>
                  </a:cubicBezTo>
                  <a:cubicBezTo>
                    <a:pt x="15" y="20"/>
                    <a:pt x="11" y="25"/>
                    <a:pt x="11" y="25"/>
                  </a:cubicBezTo>
                  <a:cubicBezTo>
                    <a:pt x="11" y="26"/>
                    <a:pt x="8" y="32"/>
                    <a:pt x="8" y="32"/>
                  </a:cubicBezTo>
                  <a:cubicBezTo>
                    <a:pt x="7" y="38"/>
                    <a:pt x="7" y="38"/>
                    <a:pt x="7" y="38"/>
                  </a:cubicBezTo>
                  <a:cubicBezTo>
                    <a:pt x="6" y="41"/>
                    <a:pt x="1" y="48"/>
                    <a:pt x="0" y="50"/>
                  </a:cubicBezTo>
                  <a:cubicBezTo>
                    <a:pt x="5" y="50"/>
                    <a:pt x="5" y="50"/>
                    <a:pt x="5" y="50"/>
                  </a:cubicBezTo>
                  <a:cubicBezTo>
                    <a:pt x="6" y="51"/>
                    <a:pt x="8" y="53"/>
                    <a:pt x="9" y="53"/>
                  </a:cubicBezTo>
                  <a:cubicBezTo>
                    <a:pt x="9" y="54"/>
                    <a:pt x="9" y="57"/>
                    <a:pt x="9" y="57"/>
                  </a:cubicBezTo>
                  <a:cubicBezTo>
                    <a:pt x="9" y="57"/>
                    <a:pt x="14" y="64"/>
                    <a:pt x="14" y="65"/>
                  </a:cubicBezTo>
                  <a:cubicBezTo>
                    <a:pt x="14" y="65"/>
                    <a:pt x="13" y="69"/>
                    <a:pt x="13" y="69"/>
                  </a:cubicBezTo>
                  <a:cubicBezTo>
                    <a:pt x="13" y="69"/>
                    <a:pt x="11" y="72"/>
                    <a:pt x="11" y="72"/>
                  </a:cubicBezTo>
                  <a:cubicBezTo>
                    <a:pt x="12" y="79"/>
                    <a:pt x="12" y="79"/>
                    <a:pt x="12" y="79"/>
                  </a:cubicBezTo>
                  <a:cubicBezTo>
                    <a:pt x="16" y="80"/>
                    <a:pt x="16" y="80"/>
                    <a:pt x="16" y="80"/>
                  </a:cubicBezTo>
                  <a:cubicBezTo>
                    <a:pt x="18" y="84"/>
                    <a:pt x="18" y="84"/>
                    <a:pt x="18" y="84"/>
                  </a:cubicBezTo>
                  <a:cubicBezTo>
                    <a:pt x="18" y="84"/>
                    <a:pt x="20" y="86"/>
                    <a:pt x="21" y="85"/>
                  </a:cubicBezTo>
                  <a:cubicBezTo>
                    <a:pt x="21" y="85"/>
                    <a:pt x="23" y="84"/>
                    <a:pt x="23" y="84"/>
                  </a:cubicBezTo>
                  <a:cubicBezTo>
                    <a:pt x="23" y="84"/>
                    <a:pt x="27" y="85"/>
                    <a:pt x="27" y="85"/>
                  </a:cubicBezTo>
                  <a:cubicBezTo>
                    <a:pt x="28" y="85"/>
                    <a:pt x="32" y="85"/>
                    <a:pt x="32" y="85"/>
                  </a:cubicBezTo>
                  <a:cubicBezTo>
                    <a:pt x="32" y="85"/>
                    <a:pt x="35" y="84"/>
                    <a:pt x="35" y="84"/>
                  </a:cubicBezTo>
                  <a:cubicBezTo>
                    <a:pt x="36" y="84"/>
                    <a:pt x="38" y="84"/>
                    <a:pt x="38" y="84"/>
                  </a:cubicBezTo>
                  <a:cubicBezTo>
                    <a:pt x="40" y="86"/>
                    <a:pt x="41" y="85"/>
                    <a:pt x="44" y="86"/>
                  </a:cubicBezTo>
                  <a:cubicBezTo>
                    <a:pt x="48" y="94"/>
                    <a:pt x="48" y="94"/>
                    <a:pt x="48" y="94"/>
                  </a:cubicBezTo>
                  <a:cubicBezTo>
                    <a:pt x="53" y="100"/>
                    <a:pt x="53" y="100"/>
                    <a:pt x="53" y="100"/>
                  </a:cubicBezTo>
                  <a:cubicBezTo>
                    <a:pt x="56" y="100"/>
                    <a:pt x="56" y="100"/>
                    <a:pt x="56" y="100"/>
                  </a:cubicBezTo>
                  <a:cubicBezTo>
                    <a:pt x="58" y="98"/>
                    <a:pt x="58" y="98"/>
                    <a:pt x="58" y="98"/>
                  </a:cubicBezTo>
                  <a:cubicBezTo>
                    <a:pt x="63" y="99"/>
                    <a:pt x="63" y="99"/>
                    <a:pt x="69" y="98"/>
                  </a:cubicBezTo>
                  <a:cubicBezTo>
                    <a:pt x="72" y="98"/>
                    <a:pt x="78" y="98"/>
                    <a:pt x="78" y="98"/>
                  </a:cubicBezTo>
                  <a:cubicBezTo>
                    <a:pt x="79" y="98"/>
                    <a:pt x="80" y="98"/>
                    <a:pt x="80" y="98"/>
                  </a:cubicBezTo>
                  <a:cubicBezTo>
                    <a:pt x="82" y="101"/>
                    <a:pt x="82" y="101"/>
                    <a:pt x="82" y="101"/>
                  </a:cubicBezTo>
                  <a:cubicBezTo>
                    <a:pt x="79" y="104"/>
                    <a:pt x="78" y="105"/>
                    <a:pt x="77" y="110"/>
                  </a:cubicBezTo>
                  <a:cubicBezTo>
                    <a:pt x="76" y="117"/>
                    <a:pt x="74" y="117"/>
                    <a:pt x="75" y="125"/>
                  </a:cubicBezTo>
                  <a:cubicBezTo>
                    <a:pt x="76" y="134"/>
                    <a:pt x="76" y="134"/>
                    <a:pt x="76" y="134"/>
                  </a:cubicBezTo>
                  <a:cubicBezTo>
                    <a:pt x="80" y="138"/>
                    <a:pt x="80" y="138"/>
                    <a:pt x="80" y="138"/>
                  </a:cubicBezTo>
                  <a:cubicBezTo>
                    <a:pt x="80" y="138"/>
                    <a:pt x="82" y="141"/>
                    <a:pt x="82" y="142"/>
                  </a:cubicBezTo>
                  <a:cubicBezTo>
                    <a:pt x="82" y="142"/>
                    <a:pt x="81" y="144"/>
                    <a:pt x="80" y="145"/>
                  </a:cubicBezTo>
                  <a:cubicBezTo>
                    <a:pt x="78" y="146"/>
                    <a:pt x="74" y="150"/>
                    <a:pt x="74" y="150"/>
                  </a:cubicBezTo>
                  <a:cubicBezTo>
                    <a:pt x="76" y="153"/>
                    <a:pt x="82" y="158"/>
                    <a:pt x="82" y="158"/>
                  </a:cubicBezTo>
                  <a:cubicBezTo>
                    <a:pt x="82" y="159"/>
                    <a:pt x="83" y="161"/>
                    <a:pt x="83" y="161"/>
                  </a:cubicBezTo>
                  <a:cubicBezTo>
                    <a:pt x="83" y="161"/>
                    <a:pt x="82" y="162"/>
                    <a:pt x="82" y="164"/>
                  </a:cubicBezTo>
                  <a:cubicBezTo>
                    <a:pt x="84" y="166"/>
                    <a:pt x="83" y="167"/>
                    <a:pt x="85" y="172"/>
                  </a:cubicBezTo>
                  <a:cubicBezTo>
                    <a:pt x="86" y="174"/>
                    <a:pt x="85" y="176"/>
                    <a:pt x="84" y="177"/>
                  </a:cubicBezTo>
                  <a:cubicBezTo>
                    <a:pt x="86" y="178"/>
                    <a:pt x="86" y="179"/>
                    <a:pt x="88" y="179"/>
                  </a:cubicBezTo>
                  <a:cubicBezTo>
                    <a:pt x="90" y="178"/>
                    <a:pt x="93" y="183"/>
                    <a:pt x="95" y="184"/>
                  </a:cubicBezTo>
                  <a:cubicBezTo>
                    <a:pt x="95" y="184"/>
                    <a:pt x="97" y="186"/>
                    <a:pt x="97" y="186"/>
                  </a:cubicBezTo>
                  <a:cubicBezTo>
                    <a:pt x="98" y="186"/>
                    <a:pt x="100" y="184"/>
                    <a:pt x="100" y="184"/>
                  </a:cubicBezTo>
                  <a:cubicBezTo>
                    <a:pt x="100" y="184"/>
                    <a:pt x="103" y="180"/>
                    <a:pt x="103" y="180"/>
                  </a:cubicBezTo>
                  <a:cubicBezTo>
                    <a:pt x="103" y="180"/>
                    <a:pt x="106" y="183"/>
                    <a:pt x="106" y="184"/>
                  </a:cubicBezTo>
                  <a:cubicBezTo>
                    <a:pt x="106" y="186"/>
                    <a:pt x="105" y="185"/>
                    <a:pt x="106" y="188"/>
                  </a:cubicBezTo>
                  <a:cubicBezTo>
                    <a:pt x="108" y="186"/>
                    <a:pt x="109" y="184"/>
                    <a:pt x="110" y="183"/>
                  </a:cubicBezTo>
                  <a:cubicBezTo>
                    <a:pt x="110" y="183"/>
                    <a:pt x="112" y="182"/>
                    <a:pt x="112" y="181"/>
                  </a:cubicBezTo>
                  <a:cubicBezTo>
                    <a:pt x="116" y="177"/>
                    <a:pt x="116" y="178"/>
                    <a:pt x="119" y="176"/>
                  </a:cubicBezTo>
                  <a:cubicBezTo>
                    <a:pt x="120" y="175"/>
                    <a:pt x="119" y="172"/>
                    <a:pt x="123" y="176"/>
                  </a:cubicBezTo>
                  <a:cubicBezTo>
                    <a:pt x="124" y="172"/>
                    <a:pt x="126" y="172"/>
                    <a:pt x="127" y="171"/>
                  </a:cubicBezTo>
                  <a:cubicBezTo>
                    <a:pt x="127" y="171"/>
                    <a:pt x="128" y="167"/>
                    <a:pt x="128" y="167"/>
                  </a:cubicBezTo>
                  <a:cubicBezTo>
                    <a:pt x="128" y="166"/>
                    <a:pt x="135" y="165"/>
                    <a:pt x="136" y="162"/>
                  </a:cubicBezTo>
                  <a:cubicBezTo>
                    <a:pt x="137" y="159"/>
                    <a:pt x="137" y="159"/>
                    <a:pt x="137" y="159"/>
                  </a:cubicBezTo>
                  <a:cubicBezTo>
                    <a:pt x="133" y="159"/>
                    <a:pt x="131" y="159"/>
                    <a:pt x="128" y="157"/>
                  </a:cubicBezTo>
                  <a:cubicBezTo>
                    <a:pt x="128" y="148"/>
                    <a:pt x="128" y="151"/>
                    <a:pt x="125" y="148"/>
                  </a:cubicBezTo>
                  <a:cubicBezTo>
                    <a:pt x="125" y="148"/>
                    <a:pt x="126" y="146"/>
                    <a:pt x="126" y="146"/>
                  </a:cubicBezTo>
                  <a:cubicBezTo>
                    <a:pt x="125" y="142"/>
                    <a:pt x="125" y="142"/>
                    <a:pt x="125" y="142"/>
                  </a:cubicBezTo>
                  <a:cubicBezTo>
                    <a:pt x="125" y="142"/>
                    <a:pt x="126" y="141"/>
                    <a:pt x="126" y="140"/>
                  </a:cubicBezTo>
                  <a:cubicBezTo>
                    <a:pt x="126" y="140"/>
                    <a:pt x="125" y="138"/>
                    <a:pt x="125" y="138"/>
                  </a:cubicBezTo>
                  <a:cubicBezTo>
                    <a:pt x="124" y="137"/>
                    <a:pt x="122" y="136"/>
                    <a:pt x="122" y="135"/>
                  </a:cubicBezTo>
                  <a:cubicBezTo>
                    <a:pt x="121" y="133"/>
                    <a:pt x="118" y="132"/>
                    <a:pt x="116" y="130"/>
                  </a:cubicBezTo>
                  <a:cubicBezTo>
                    <a:pt x="118" y="128"/>
                    <a:pt x="118" y="128"/>
                    <a:pt x="118" y="128"/>
                  </a:cubicBezTo>
                  <a:cubicBezTo>
                    <a:pt x="121" y="130"/>
                    <a:pt x="121" y="130"/>
                    <a:pt x="121" y="130"/>
                  </a:cubicBezTo>
                  <a:cubicBezTo>
                    <a:pt x="125" y="129"/>
                    <a:pt x="126" y="134"/>
                    <a:pt x="133" y="134"/>
                  </a:cubicBezTo>
                  <a:cubicBezTo>
                    <a:pt x="135" y="134"/>
                    <a:pt x="136" y="134"/>
                    <a:pt x="138" y="134"/>
                  </a:cubicBezTo>
                  <a:cubicBezTo>
                    <a:pt x="141" y="136"/>
                    <a:pt x="142" y="136"/>
                    <a:pt x="144" y="140"/>
                  </a:cubicBezTo>
                  <a:cubicBezTo>
                    <a:pt x="146" y="140"/>
                    <a:pt x="146" y="140"/>
                    <a:pt x="146" y="140"/>
                  </a:cubicBezTo>
                  <a:cubicBezTo>
                    <a:pt x="147" y="137"/>
                    <a:pt x="146" y="137"/>
                    <a:pt x="147" y="133"/>
                  </a:cubicBezTo>
                  <a:cubicBezTo>
                    <a:pt x="147" y="132"/>
                    <a:pt x="151" y="130"/>
                    <a:pt x="152" y="130"/>
                  </a:cubicBezTo>
                  <a:cubicBezTo>
                    <a:pt x="155" y="131"/>
                    <a:pt x="155" y="131"/>
                    <a:pt x="155" y="131"/>
                  </a:cubicBezTo>
                  <a:cubicBezTo>
                    <a:pt x="156" y="131"/>
                    <a:pt x="159" y="130"/>
                    <a:pt x="160" y="130"/>
                  </a:cubicBezTo>
                  <a:cubicBezTo>
                    <a:pt x="161" y="130"/>
                    <a:pt x="161" y="127"/>
                    <a:pt x="161" y="127"/>
                  </a:cubicBezTo>
                  <a:cubicBezTo>
                    <a:pt x="170" y="126"/>
                    <a:pt x="170" y="126"/>
                    <a:pt x="170" y="126"/>
                  </a:cubicBezTo>
                  <a:cubicBezTo>
                    <a:pt x="170" y="126"/>
                    <a:pt x="172" y="124"/>
                    <a:pt x="172" y="123"/>
                  </a:cubicBezTo>
                  <a:cubicBezTo>
                    <a:pt x="172" y="123"/>
                    <a:pt x="177" y="120"/>
                    <a:pt x="177" y="118"/>
                  </a:cubicBezTo>
                  <a:cubicBezTo>
                    <a:pt x="177" y="118"/>
                    <a:pt x="167" y="105"/>
                    <a:pt x="166" y="103"/>
                  </a:cubicBezTo>
                  <a:cubicBezTo>
                    <a:pt x="169" y="98"/>
                    <a:pt x="169" y="98"/>
                    <a:pt x="169" y="98"/>
                  </a:cubicBezTo>
                  <a:cubicBezTo>
                    <a:pt x="169" y="98"/>
                    <a:pt x="171" y="92"/>
                    <a:pt x="171" y="91"/>
                  </a:cubicBezTo>
                  <a:cubicBezTo>
                    <a:pt x="171" y="90"/>
                    <a:pt x="175" y="88"/>
                    <a:pt x="175" y="88"/>
                  </a:cubicBezTo>
                  <a:cubicBezTo>
                    <a:pt x="180" y="86"/>
                    <a:pt x="180" y="88"/>
                    <a:pt x="179" y="82"/>
                  </a:cubicBezTo>
                  <a:cubicBezTo>
                    <a:pt x="177" y="82"/>
                    <a:pt x="177" y="82"/>
                    <a:pt x="177" y="82"/>
                  </a:cubicBezTo>
                  <a:cubicBezTo>
                    <a:pt x="177" y="79"/>
                    <a:pt x="177" y="79"/>
                    <a:pt x="177" y="79"/>
                  </a:cubicBezTo>
                  <a:cubicBezTo>
                    <a:pt x="178" y="74"/>
                    <a:pt x="178" y="74"/>
                    <a:pt x="178" y="74"/>
                  </a:cubicBezTo>
                  <a:cubicBezTo>
                    <a:pt x="178" y="73"/>
                    <a:pt x="187" y="66"/>
                    <a:pt x="189" y="65"/>
                  </a:cubicBezTo>
                  <a:close/>
                  <a:moveTo>
                    <a:pt x="72" y="2"/>
                  </a:moveTo>
                  <a:cubicBezTo>
                    <a:pt x="72" y="2"/>
                    <a:pt x="72" y="2"/>
                    <a:pt x="72" y="2"/>
                  </a:cubicBezTo>
                  <a:cubicBezTo>
                    <a:pt x="72" y="1"/>
                    <a:pt x="74" y="0"/>
                    <a:pt x="75" y="0"/>
                  </a:cubicBezTo>
                  <a:cubicBezTo>
                    <a:pt x="77" y="1"/>
                    <a:pt x="75" y="7"/>
                    <a:pt x="74" y="6"/>
                  </a:cubicBezTo>
                  <a:cubicBezTo>
                    <a:pt x="73" y="5"/>
                    <a:pt x="75" y="4"/>
                    <a:pt x="74" y="3"/>
                  </a:cubicBezTo>
                  <a:cubicBezTo>
                    <a:pt x="74" y="2"/>
                    <a:pt x="71" y="3"/>
                    <a:pt x="72" y="2"/>
                  </a:cubicBezTo>
                  <a:close/>
                  <a:moveTo>
                    <a:pt x="168" y="61"/>
                  </a:moveTo>
                  <a:cubicBezTo>
                    <a:pt x="168" y="61"/>
                    <a:pt x="168" y="61"/>
                    <a:pt x="168" y="61"/>
                  </a:cubicBezTo>
                  <a:cubicBezTo>
                    <a:pt x="170" y="59"/>
                    <a:pt x="170" y="59"/>
                    <a:pt x="170" y="59"/>
                  </a:cubicBezTo>
                  <a:cubicBezTo>
                    <a:pt x="170" y="59"/>
                    <a:pt x="172" y="59"/>
                    <a:pt x="171" y="60"/>
                  </a:cubicBezTo>
                  <a:cubicBezTo>
                    <a:pt x="171" y="62"/>
                    <a:pt x="171" y="62"/>
                    <a:pt x="170" y="63"/>
                  </a:cubicBezTo>
                  <a:cubicBezTo>
                    <a:pt x="169" y="63"/>
                    <a:pt x="168" y="61"/>
                    <a:pt x="168" y="61"/>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8" name="Google Shape;369;p5">
              <a:extLst>
                <a:ext uri="{FF2B5EF4-FFF2-40B4-BE49-F238E27FC236}">
                  <a16:creationId xmlns:a16="http://schemas.microsoft.com/office/drawing/2014/main" id="{E2194BF3-1C86-B543-9838-32A7CCE354E1}"/>
                </a:ext>
              </a:extLst>
            </p:cNvPr>
            <p:cNvSpPr/>
            <p:nvPr/>
          </p:nvSpPr>
          <p:spPr>
            <a:xfrm>
              <a:off x="4596005" y="182651"/>
              <a:ext cx="17476" cy="35381"/>
            </a:xfrm>
            <a:custGeom>
              <a:avLst/>
              <a:gdLst/>
              <a:ahLst/>
              <a:cxnLst/>
              <a:rect l="l" t="t" r="r" b="b"/>
              <a:pathLst>
                <a:path w="7" h="14" extrusionOk="0">
                  <a:moveTo>
                    <a:pt x="4" y="4"/>
                  </a:moveTo>
                  <a:cubicBezTo>
                    <a:pt x="3" y="2"/>
                    <a:pt x="5" y="0"/>
                    <a:pt x="6" y="1"/>
                  </a:cubicBezTo>
                  <a:cubicBezTo>
                    <a:pt x="7" y="3"/>
                    <a:pt x="5" y="5"/>
                    <a:pt x="4" y="4"/>
                  </a:cubicBezTo>
                  <a:close/>
                  <a:moveTo>
                    <a:pt x="0" y="11"/>
                  </a:moveTo>
                  <a:cubicBezTo>
                    <a:pt x="0" y="11"/>
                    <a:pt x="0" y="11"/>
                    <a:pt x="0" y="11"/>
                  </a:cubicBezTo>
                  <a:cubicBezTo>
                    <a:pt x="0" y="11"/>
                    <a:pt x="3" y="6"/>
                    <a:pt x="3" y="6"/>
                  </a:cubicBezTo>
                  <a:cubicBezTo>
                    <a:pt x="5" y="9"/>
                    <a:pt x="5" y="9"/>
                    <a:pt x="3" y="12"/>
                  </a:cubicBezTo>
                  <a:cubicBezTo>
                    <a:pt x="2" y="12"/>
                    <a:pt x="1" y="14"/>
                    <a:pt x="0" y="11"/>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9" name="Google Shape;370;p5">
              <a:extLst>
                <a:ext uri="{FF2B5EF4-FFF2-40B4-BE49-F238E27FC236}">
                  <a16:creationId xmlns:a16="http://schemas.microsoft.com/office/drawing/2014/main" id="{BAC13415-5DF2-E142-9D48-351AFC636D5F}"/>
                </a:ext>
              </a:extLst>
            </p:cNvPr>
            <p:cNvSpPr/>
            <p:nvPr/>
          </p:nvSpPr>
          <p:spPr>
            <a:xfrm>
              <a:off x="4588515" y="243651"/>
              <a:ext cx="46187" cy="48800"/>
            </a:xfrm>
            <a:custGeom>
              <a:avLst/>
              <a:gdLst/>
              <a:ahLst/>
              <a:cxnLst/>
              <a:rect l="l" t="t" r="r" b="b"/>
              <a:pathLst>
                <a:path w="18" h="20" extrusionOk="0">
                  <a:moveTo>
                    <a:pt x="1" y="19"/>
                  </a:moveTo>
                  <a:cubicBezTo>
                    <a:pt x="3" y="20"/>
                    <a:pt x="10" y="20"/>
                    <a:pt x="11" y="19"/>
                  </a:cubicBezTo>
                  <a:cubicBezTo>
                    <a:pt x="13" y="16"/>
                    <a:pt x="11" y="16"/>
                    <a:pt x="11" y="13"/>
                  </a:cubicBezTo>
                  <a:cubicBezTo>
                    <a:pt x="14" y="9"/>
                    <a:pt x="14" y="9"/>
                    <a:pt x="14" y="9"/>
                  </a:cubicBezTo>
                  <a:cubicBezTo>
                    <a:pt x="12" y="7"/>
                    <a:pt x="12" y="7"/>
                    <a:pt x="9" y="8"/>
                  </a:cubicBezTo>
                  <a:cubicBezTo>
                    <a:pt x="6" y="9"/>
                    <a:pt x="3" y="8"/>
                    <a:pt x="5" y="12"/>
                  </a:cubicBezTo>
                  <a:cubicBezTo>
                    <a:pt x="6" y="12"/>
                    <a:pt x="6" y="15"/>
                    <a:pt x="6" y="15"/>
                  </a:cubicBezTo>
                  <a:cubicBezTo>
                    <a:pt x="3" y="17"/>
                    <a:pt x="3" y="17"/>
                    <a:pt x="3" y="17"/>
                  </a:cubicBezTo>
                  <a:cubicBezTo>
                    <a:pt x="3" y="17"/>
                    <a:pt x="0" y="18"/>
                    <a:pt x="0" y="18"/>
                  </a:cubicBezTo>
                  <a:cubicBezTo>
                    <a:pt x="0" y="18"/>
                    <a:pt x="0" y="19"/>
                    <a:pt x="1" y="19"/>
                  </a:cubicBezTo>
                  <a:close/>
                  <a:moveTo>
                    <a:pt x="15" y="0"/>
                  </a:moveTo>
                  <a:cubicBezTo>
                    <a:pt x="15" y="0"/>
                    <a:pt x="15" y="0"/>
                    <a:pt x="15" y="0"/>
                  </a:cubicBezTo>
                  <a:cubicBezTo>
                    <a:pt x="17" y="0"/>
                    <a:pt x="18" y="0"/>
                    <a:pt x="18" y="0"/>
                  </a:cubicBezTo>
                  <a:cubicBezTo>
                    <a:pt x="18" y="0"/>
                    <a:pt x="18" y="2"/>
                    <a:pt x="17" y="2"/>
                  </a:cubicBezTo>
                  <a:cubicBezTo>
                    <a:pt x="12" y="2"/>
                    <a:pt x="13" y="0"/>
                    <a:pt x="15" y="0"/>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0" name="Google Shape;371;p5">
              <a:extLst>
                <a:ext uri="{FF2B5EF4-FFF2-40B4-BE49-F238E27FC236}">
                  <a16:creationId xmlns:a16="http://schemas.microsoft.com/office/drawing/2014/main" id="{C4ADF0C4-CF15-F14C-87C6-F3A0AF627BD4}"/>
                </a:ext>
              </a:extLst>
            </p:cNvPr>
            <p:cNvSpPr/>
            <p:nvPr/>
          </p:nvSpPr>
          <p:spPr>
            <a:xfrm>
              <a:off x="4402518" y="1560040"/>
              <a:ext cx="543012" cy="1301748"/>
            </a:xfrm>
            <a:custGeom>
              <a:avLst/>
              <a:gdLst/>
              <a:ahLst/>
              <a:cxnLst/>
              <a:rect l="l" t="t" r="r" b="b"/>
              <a:pathLst>
                <a:path w="213" h="522" extrusionOk="0">
                  <a:moveTo>
                    <a:pt x="144" y="488"/>
                  </a:moveTo>
                  <a:cubicBezTo>
                    <a:pt x="144" y="488"/>
                    <a:pt x="161" y="518"/>
                    <a:pt x="161" y="518"/>
                  </a:cubicBezTo>
                  <a:cubicBezTo>
                    <a:pt x="170" y="520"/>
                    <a:pt x="170" y="520"/>
                    <a:pt x="170" y="520"/>
                  </a:cubicBezTo>
                  <a:cubicBezTo>
                    <a:pt x="180" y="520"/>
                    <a:pt x="180" y="520"/>
                    <a:pt x="180" y="520"/>
                  </a:cubicBezTo>
                  <a:cubicBezTo>
                    <a:pt x="181" y="520"/>
                    <a:pt x="183" y="522"/>
                    <a:pt x="185" y="522"/>
                  </a:cubicBezTo>
                  <a:cubicBezTo>
                    <a:pt x="189" y="521"/>
                    <a:pt x="189" y="521"/>
                    <a:pt x="189" y="521"/>
                  </a:cubicBezTo>
                  <a:cubicBezTo>
                    <a:pt x="189" y="521"/>
                    <a:pt x="186" y="520"/>
                    <a:pt x="190" y="521"/>
                  </a:cubicBezTo>
                  <a:cubicBezTo>
                    <a:pt x="197" y="521"/>
                    <a:pt x="195" y="521"/>
                    <a:pt x="199" y="520"/>
                  </a:cubicBezTo>
                  <a:cubicBezTo>
                    <a:pt x="198" y="517"/>
                    <a:pt x="198" y="517"/>
                    <a:pt x="198" y="517"/>
                  </a:cubicBezTo>
                  <a:cubicBezTo>
                    <a:pt x="193" y="516"/>
                    <a:pt x="193" y="516"/>
                    <a:pt x="193" y="516"/>
                  </a:cubicBezTo>
                  <a:cubicBezTo>
                    <a:pt x="193" y="516"/>
                    <a:pt x="190" y="517"/>
                    <a:pt x="189" y="516"/>
                  </a:cubicBezTo>
                  <a:cubicBezTo>
                    <a:pt x="188" y="516"/>
                    <a:pt x="184" y="513"/>
                    <a:pt x="182" y="513"/>
                  </a:cubicBezTo>
                  <a:cubicBezTo>
                    <a:pt x="181" y="513"/>
                    <a:pt x="177" y="510"/>
                    <a:pt x="175" y="509"/>
                  </a:cubicBezTo>
                  <a:cubicBezTo>
                    <a:pt x="173" y="508"/>
                    <a:pt x="167" y="506"/>
                    <a:pt x="167" y="506"/>
                  </a:cubicBezTo>
                  <a:cubicBezTo>
                    <a:pt x="167" y="506"/>
                    <a:pt x="163" y="502"/>
                    <a:pt x="162" y="502"/>
                  </a:cubicBezTo>
                  <a:cubicBezTo>
                    <a:pt x="160" y="502"/>
                    <a:pt x="153" y="496"/>
                    <a:pt x="153" y="495"/>
                  </a:cubicBezTo>
                  <a:cubicBezTo>
                    <a:pt x="149" y="495"/>
                    <a:pt x="149" y="495"/>
                    <a:pt x="149" y="495"/>
                  </a:cubicBezTo>
                  <a:cubicBezTo>
                    <a:pt x="149" y="495"/>
                    <a:pt x="149" y="495"/>
                    <a:pt x="149" y="495"/>
                  </a:cubicBezTo>
                  <a:cubicBezTo>
                    <a:pt x="146" y="491"/>
                    <a:pt x="146" y="491"/>
                    <a:pt x="146" y="491"/>
                  </a:cubicBezTo>
                  <a:cubicBezTo>
                    <a:pt x="151" y="492"/>
                    <a:pt x="151" y="492"/>
                    <a:pt x="151" y="492"/>
                  </a:cubicBezTo>
                  <a:cubicBezTo>
                    <a:pt x="147" y="487"/>
                    <a:pt x="147" y="487"/>
                    <a:pt x="147" y="487"/>
                  </a:cubicBezTo>
                  <a:cubicBezTo>
                    <a:pt x="144" y="488"/>
                    <a:pt x="144" y="488"/>
                    <a:pt x="144" y="488"/>
                  </a:cubicBezTo>
                  <a:close/>
                  <a:moveTo>
                    <a:pt x="173" y="197"/>
                  </a:moveTo>
                  <a:cubicBezTo>
                    <a:pt x="173" y="197"/>
                    <a:pt x="173" y="197"/>
                    <a:pt x="173" y="197"/>
                  </a:cubicBezTo>
                  <a:cubicBezTo>
                    <a:pt x="171" y="200"/>
                    <a:pt x="171" y="200"/>
                    <a:pt x="171" y="200"/>
                  </a:cubicBezTo>
                  <a:cubicBezTo>
                    <a:pt x="174" y="203"/>
                    <a:pt x="174" y="203"/>
                    <a:pt x="174" y="203"/>
                  </a:cubicBezTo>
                  <a:cubicBezTo>
                    <a:pt x="174" y="203"/>
                    <a:pt x="180" y="207"/>
                    <a:pt x="180" y="208"/>
                  </a:cubicBezTo>
                  <a:cubicBezTo>
                    <a:pt x="189" y="210"/>
                    <a:pt x="186" y="208"/>
                    <a:pt x="191" y="212"/>
                  </a:cubicBezTo>
                  <a:cubicBezTo>
                    <a:pt x="195" y="216"/>
                    <a:pt x="195" y="216"/>
                    <a:pt x="195" y="216"/>
                  </a:cubicBezTo>
                  <a:cubicBezTo>
                    <a:pt x="195" y="216"/>
                    <a:pt x="193" y="219"/>
                    <a:pt x="193" y="220"/>
                  </a:cubicBezTo>
                  <a:cubicBezTo>
                    <a:pt x="192" y="220"/>
                    <a:pt x="192" y="224"/>
                    <a:pt x="192" y="224"/>
                  </a:cubicBezTo>
                  <a:cubicBezTo>
                    <a:pt x="194" y="228"/>
                    <a:pt x="194" y="228"/>
                    <a:pt x="194" y="228"/>
                  </a:cubicBezTo>
                  <a:cubicBezTo>
                    <a:pt x="197" y="231"/>
                    <a:pt x="197" y="231"/>
                    <a:pt x="197" y="231"/>
                  </a:cubicBezTo>
                  <a:cubicBezTo>
                    <a:pt x="200" y="231"/>
                    <a:pt x="200" y="231"/>
                    <a:pt x="200" y="231"/>
                  </a:cubicBezTo>
                  <a:cubicBezTo>
                    <a:pt x="200" y="231"/>
                    <a:pt x="203" y="230"/>
                    <a:pt x="203" y="231"/>
                  </a:cubicBezTo>
                  <a:cubicBezTo>
                    <a:pt x="203" y="233"/>
                    <a:pt x="205" y="238"/>
                    <a:pt x="204" y="240"/>
                  </a:cubicBezTo>
                  <a:cubicBezTo>
                    <a:pt x="204" y="241"/>
                    <a:pt x="201" y="250"/>
                    <a:pt x="200" y="252"/>
                  </a:cubicBezTo>
                  <a:cubicBezTo>
                    <a:pt x="199" y="254"/>
                    <a:pt x="197" y="256"/>
                    <a:pt x="197" y="258"/>
                  </a:cubicBezTo>
                  <a:cubicBezTo>
                    <a:pt x="197" y="258"/>
                    <a:pt x="197" y="261"/>
                    <a:pt x="196" y="261"/>
                  </a:cubicBezTo>
                  <a:cubicBezTo>
                    <a:pt x="194" y="262"/>
                    <a:pt x="192" y="265"/>
                    <a:pt x="191" y="265"/>
                  </a:cubicBezTo>
                  <a:cubicBezTo>
                    <a:pt x="190" y="266"/>
                    <a:pt x="183" y="268"/>
                    <a:pt x="180" y="269"/>
                  </a:cubicBezTo>
                  <a:cubicBezTo>
                    <a:pt x="177" y="270"/>
                    <a:pt x="166" y="272"/>
                    <a:pt x="165" y="272"/>
                  </a:cubicBezTo>
                  <a:cubicBezTo>
                    <a:pt x="163" y="273"/>
                    <a:pt x="151" y="273"/>
                    <a:pt x="148" y="273"/>
                  </a:cubicBezTo>
                  <a:cubicBezTo>
                    <a:pt x="143" y="273"/>
                    <a:pt x="142" y="272"/>
                    <a:pt x="139" y="270"/>
                  </a:cubicBezTo>
                  <a:cubicBezTo>
                    <a:pt x="138" y="272"/>
                    <a:pt x="141" y="274"/>
                    <a:pt x="141" y="275"/>
                  </a:cubicBezTo>
                  <a:cubicBezTo>
                    <a:pt x="141" y="276"/>
                    <a:pt x="141" y="278"/>
                    <a:pt x="142" y="278"/>
                  </a:cubicBezTo>
                  <a:cubicBezTo>
                    <a:pt x="143" y="278"/>
                    <a:pt x="144" y="279"/>
                    <a:pt x="145" y="279"/>
                  </a:cubicBezTo>
                  <a:cubicBezTo>
                    <a:pt x="147" y="285"/>
                    <a:pt x="146" y="282"/>
                    <a:pt x="145" y="289"/>
                  </a:cubicBezTo>
                  <a:cubicBezTo>
                    <a:pt x="145" y="294"/>
                    <a:pt x="145" y="294"/>
                    <a:pt x="145" y="294"/>
                  </a:cubicBezTo>
                  <a:cubicBezTo>
                    <a:pt x="145" y="296"/>
                    <a:pt x="149" y="299"/>
                    <a:pt x="149" y="299"/>
                  </a:cubicBezTo>
                  <a:cubicBezTo>
                    <a:pt x="150" y="301"/>
                    <a:pt x="147" y="304"/>
                    <a:pt x="147" y="305"/>
                  </a:cubicBezTo>
                  <a:cubicBezTo>
                    <a:pt x="147" y="305"/>
                    <a:pt x="144" y="307"/>
                    <a:pt x="144" y="307"/>
                  </a:cubicBezTo>
                  <a:cubicBezTo>
                    <a:pt x="143" y="307"/>
                    <a:pt x="144" y="307"/>
                    <a:pt x="140" y="307"/>
                  </a:cubicBezTo>
                  <a:cubicBezTo>
                    <a:pt x="127" y="307"/>
                    <a:pt x="134" y="308"/>
                    <a:pt x="126" y="305"/>
                  </a:cubicBezTo>
                  <a:cubicBezTo>
                    <a:pt x="116" y="301"/>
                    <a:pt x="116" y="301"/>
                    <a:pt x="116" y="301"/>
                  </a:cubicBezTo>
                  <a:cubicBezTo>
                    <a:pt x="114" y="301"/>
                    <a:pt x="114" y="301"/>
                    <a:pt x="114" y="301"/>
                  </a:cubicBezTo>
                  <a:cubicBezTo>
                    <a:pt x="113" y="304"/>
                    <a:pt x="113" y="304"/>
                    <a:pt x="113" y="304"/>
                  </a:cubicBezTo>
                  <a:cubicBezTo>
                    <a:pt x="113" y="306"/>
                    <a:pt x="115" y="309"/>
                    <a:pt x="116" y="310"/>
                  </a:cubicBezTo>
                  <a:cubicBezTo>
                    <a:pt x="117" y="311"/>
                    <a:pt x="119" y="314"/>
                    <a:pt x="119" y="316"/>
                  </a:cubicBezTo>
                  <a:cubicBezTo>
                    <a:pt x="119" y="316"/>
                    <a:pt x="119" y="319"/>
                    <a:pt x="119" y="319"/>
                  </a:cubicBezTo>
                  <a:cubicBezTo>
                    <a:pt x="119" y="320"/>
                    <a:pt x="123" y="323"/>
                    <a:pt x="124" y="323"/>
                  </a:cubicBezTo>
                  <a:cubicBezTo>
                    <a:pt x="125" y="323"/>
                    <a:pt x="127" y="325"/>
                    <a:pt x="129" y="325"/>
                  </a:cubicBezTo>
                  <a:cubicBezTo>
                    <a:pt x="129" y="328"/>
                    <a:pt x="129" y="328"/>
                    <a:pt x="129" y="328"/>
                  </a:cubicBezTo>
                  <a:cubicBezTo>
                    <a:pt x="132" y="328"/>
                    <a:pt x="132" y="328"/>
                    <a:pt x="134" y="326"/>
                  </a:cubicBezTo>
                  <a:cubicBezTo>
                    <a:pt x="134" y="324"/>
                    <a:pt x="133" y="325"/>
                    <a:pt x="132" y="325"/>
                  </a:cubicBezTo>
                  <a:cubicBezTo>
                    <a:pt x="131" y="322"/>
                    <a:pt x="135" y="322"/>
                    <a:pt x="136" y="322"/>
                  </a:cubicBezTo>
                  <a:cubicBezTo>
                    <a:pt x="136" y="322"/>
                    <a:pt x="135" y="322"/>
                    <a:pt x="137" y="323"/>
                  </a:cubicBezTo>
                  <a:cubicBezTo>
                    <a:pt x="139" y="325"/>
                    <a:pt x="141" y="327"/>
                    <a:pt x="141" y="327"/>
                  </a:cubicBezTo>
                  <a:cubicBezTo>
                    <a:pt x="141" y="329"/>
                    <a:pt x="142" y="332"/>
                    <a:pt x="141" y="333"/>
                  </a:cubicBezTo>
                  <a:cubicBezTo>
                    <a:pt x="141" y="333"/>
                    <a:pt x="139" y="335"/>
                    <a:pt x="139" y="335"/>
                  </a:cubicBezTo>
                  <a:cubicBezTo>
                    <a:pt x="137" y="335"/>
                    <a:pt x="136" y="333"/>
                    <a:pt x="135" y="332"/>
                  </a:cubicBezTo>
                  <a:cubicBezTo>
                    <a:pt x="130" y="326"/>
                    <a:pt x="129" y="329"/>
                    <a:pt x="127" y="331"/>
                  </a:cubicBezTo>
                  <a:cubicBezTo>
                    <a:pt x="125" y="332"/>
                    <a:pt x="125" y="332"/>
                    <a:pt x="125" y="332"/>
                  </a:cubicBezTo>
                  <a:cubicBezTo>
                    <a:pt x="126" y="333"/>
                    <a:pt x="126" y="333"/>
                    <a:pt x="126" y="333"/>
                  </a:cubicBezTo>
                  <a:cubicBezTo>
                    <a:pt x="133" y="335"/>
                    <a:pt x="130" y="335"/>
                    <a:pt x="135" y="336"/>
                  </a:cubicBezTo>
                  <a:cubicBezTo>
                    <a:pt x="128" y="340"/>
                    <a:pt x="128" y="340"/>
                    <a:pt x="128" y="340"/>
                  </a:cubicBezTo>
                  <a:cubicBezTo>
                    <a:pt x="128" y="342"/>
                    <a:pt x="126" y="349"/>
                    <a:pt x="126" y="350"/>
                  </a:cubicBezTo>
                  <a:cubicBezTo>
                    <a:pt x="129" y="356"/>
                    <a:pt x="129" y="353"/>
                    <a:pt x="130" y="360"/>
                  </a:cubicBezTo>
                  <a:cubicBezTo>
                    <a:pt x="127" y="363"/>
                    <a:pt x="127" y="363"/>
                    <a:pt x="127" y="363"/>
                  </a:cubicBezTo>
                  <a:cubicBezTo>
                    <a:pt x="128" y="366"/>
                    <a:pt x="132" y="367"/>
                    <a:pt x="129" y="368"/>
                  </a:cubicBezTo>
                  <a:cubicBezTo>
                    <a:pt x="125" y="370"/>
                    <a:pt x="126" y="368"/>
                    <a:pt x="124" y="367"/>
                  </a:cubicBezTo>
                  <a:cubicBezTo>
                    <a:pt x="120" y="368"/>
                    <a:pt x="120" y="368"/>
                    <a:pt x="120" y="368"/>
                  </a:cubicBezTo>
                  <a:cubicBezTo>
                    <a:pt x="117" y="371"/>
                    <a:pt x="117" y="371"/>
                    <a:pt x="117" y="371"/>
                  </a:cubicBezTo>
                  <a:cubicBezTo>
                    <a:pt x="117" y="371"/>
                    <a:pt x="114" y="372"/>
                    <a:pt x="114" y="372"/>
                  </a:cubicBezTo>
                  <a:cubicBezTo>
                    <a:pt x="114" y="373"/>
                    <a:pt x="113" y="376"/>
                    <a:pt x="113" y="377"/>
                  </a:cubicBezTo>
                  <a:cubicBezTo>
                    <a:pt x="113" y="378"/>
                    <a:pt x="111" y="380"/>
                    <a:pt x="111" y="381"/>
                  </a:cubicBezTo>
                  <a:cubicBezTo>
                    <a:pt x="111" y="381"/>
                    <a:pt x="112" y="385"/>
                    <a:pt x="112" y="385"/>
                  </a:cubicBezTo>
                  <a:cubicBezTo>
                    <a:pt x="112" y="386"/>
                    <a:pt x="117" y="393"/>
                    <a:pt x="118" y="393"/>
                  </a:cubicBezTo>
                  <a:cubicBezTo>
                    <a:pt x="119" y="393"/>
                    <a:pt x="123" y="397"/>
                    <a:pt x="126" y="398"/>
                  </a:cubicBezTo>
                  <a:cubicBezTo>
                    <a:pt x="129" y="398"/>
                    <a:pt x="130" y="398"/>
                    <a:pt x="131" y="398"/>
                  </a:cubicBezTo>
                  <a:cubicBezTo>
                    <a:pt x="132" y="398"/>
                    <a:pt x="139" y="400"/>
                    <a:pt x="140" y="400"/>
                  </a:cubicBezTo>
                  <a:cubicBezTo>
                    <a:pt x="143" y="403"/>
                    <a:pt x="143" y="403"/>
                    <a:pt x="143" y="403"/>
                  </a:cubicBezTo>
                  <a:cubicBezTo>
                    <a:pt x="143" y="404"/>
                    <a:pt x="143" y="409"/>
                    <a:pt x="143" y="410"/>
                  </a:cubicBezTo>
                  <a:cubicBezTo>
                    <a:pt x="141" y="411"/>
                    <a:pt x="141" y="411"/>
                    <a:pt x="141" y="411"/>
                  </a:cubicBezTo>
                  <a:cubicBezTo>
                    <a:pt x="142" y="411"/>
                    <a:pt x="144" y="414"/>
                    <a:pt x="144" y="414"/>
                  </a:cubicBezTo>
                  <a:cubicBezTo>
                    <a:pt x="143" y="416"/>
                    <a:pt x="142" y="416"/>
                    <a:pt x="140" y="419"/>
                  </a:cubicBezTo>
                  <a:cubicBezTo>
                    <a:pt x="137" y="422"/>
                    <a:pt x="133" y="426"/>
                    <a:pt x="131" y="428"/>
                  </a:cubicBezTo>
                  <a:cubicBezTo>
                    <a:pt x="129" y="432"/>
                    <a:pt x="129" y="432"/>
                    <a:pt x="129" y="432"/>
                  </a:cubicBezTo>
                  <a:cubicBezTo>
                    <a:pt x="130" y="433"/>
                    <a:pt x="132" y="439"/>
                    <a:pt x="132" y="440"/>
                  </a:cubicBezTo>
                  <a:cubicBezTo>
                    <a:pt x="132" y="441"/>
                    <a:pt x="130" y="446"/>
                    <a:pt x="129" y="447"/>
                  </a:cubicBezTo>
                  <a:cubicBezTo>
                    <a:pt x="129" y="447"/>
                    <a:pt x="129" y="447"/>
                    <a:pt x="129" y="447"/>
                  </a:cubicBezTo>
                  <a:cubicBezTo>
                    <a:pt x="128" y="447"/>
                    <a:pt x="126" y="447"/>
                    <a:pt x="126" y="447"/>
                  </a:cubicBezTo>
                  <a:cubicBezTo>
                    <a:pt x="126" y="448"/>
                    <a:pt x="123" y="452"/>
                    <a:pt x="123" y="453"/>
                  </a:cubicBezTo>
                  <a:cubicBezTo>
                    <a:pt x="123" y="454"/>
                    <a:pt x="123" y="457"/>
                    <a:pt x="123" y="457"/>
                  </a:cubicBezTo>
                  <a:cubicBezTo>
                    <a:pt x="123" y="459"/>
                    <a:pt x="123" y="459"/>
                    <a:pt x="123" y="461"/>
                  </a:cubicBezTo>
                  <a:cubicBezTo>
                    <a:pt x="125" y="462"/>
                    <a:pt x="126" y="463"/>
                    <a:pt x="127" y="464"/>
                  </a:cubicBezTo>
                  <a:cubicBezTo>
                    <a:pt x="128" y="465"/>
                    <a:pt x="130" y="468"/>
                    <a:pt x="130" y="469"/>
                  </a:cubicBezTo>
                  <a:cubicBezTo>
                    <a:pt x="129" y="470"/>
                    <a:pt x="129" y="470"/>
                    <a:pt x="129" y="470"/>
                  </a:cubicBezTo>
                  <a:cubicBezTo>
                    <a:pt x="131" y="470"/>
                    <a:pt x="133" y="470"/>
                    <a:pt x="133" y="472"/>
                  </a:cubicBezTo>
                  <a:cubicBezTo>
                    <a:pt x="133" y="472"/>
                    <a:pt x="140" y="478"/>
                    <a:pt x="140" y="478"/>
                  </a:cubicBezTo>
                  <a:cubicBezTo>
                    <a:pt x="140" y="479"/>
                    <a:pt x="140" y="479"/>
                    <a:pt x="140" y="479"/>
                  </a:cubicBezTo>
                  <a:cubicBezTo>
                    <a:pt x="134" y="478"/>
                    <a:pt x="134" y="478"/>
                    <a:pt x="134" y="478"/>
                  </a:cubicBezTo>
                  <a:cubicBezTo>
                    <a:pt x="124" y="476"/>
                    <a:pt x="124" y="476"/>
                    <a:pt x="124" y="476"/>
                  </a:cubicBezTo>
                  <a:cubicBezTo>
                    <a:pt x="118" y="476"/>
                    <a:pt x="103" y="477"/>
                    <a:pt x="97" y="474"/>
                  </a:cubicBezTo>
                  <a:cubicBezTo>
                    <a:pt x="92" y="471"/>
                    <a:pt x="92" y="471"/>
                    <a:pt x="92" y="471"/>
                  </a:cubicBezTo>
                  <a:cubicBezTo>
                    <a:pt x="89" y="469"/>
                    <a:pt x="90" y="466"/>
                    <a:pt x="90" y="466"/>
                  </a:cubicBezTo>
                  <a:cubicBezTo>
                    <a:pt x="87" y="463"/>
                    <a:pt x="87" y="463"/>
                    <a:pt x="87" y="463"/>
                  </a:cubicBezTo>
                  <a:cubicBezTo>
                    <a:pt x="87" y="461"/>
                    <a:pt x="87" y="461"/>
                    <a:pt x="87" y="461"/>
                  </a:cubicBezTo>
                  <a:cubicBezTo>
                    <a:pt x="85" y="456"/>
                    <a:pt x="85" y="456"/>
                    <a:pt x="85" y="456"/>
                  </a:cubicBezTo>
                  <a:cubicBezTo>
                    <a:pt x="85" y="456"/>
                    <a:pt x="84" y="456"/>
                    <a:pt x="82" y="454"/>
                  </a:cubicBezTo>
                  <a:cubicBezTo>
                    <a:pt x="80" y="452"/>
                    <a:pt x="80" y="454"/>
                    <a:pt x="80" y="454"/>
                  </a:cubicBezTo>
                  <a:cubicBezTo>
                    <a:pt x="78" y="454"/>
                    <a:pt x="77" y="455"/>
                    <a:pt x="75" y="456"/>
                  </a:cubicBezTo>
                  <a:cubicBezTo>
                    <a:pt x="71" y="455"/>
                    <a:pt x="73" y="456"/>
                    <a:pt x="71" y="452"/>
                  </a:cubicBezTo>
                  <a:cubicBezTo>
                    <a:pt x="67" y="448"/>
                    <a:pt x="67" y="448"/>
                    <a:pt x="67" y="448"/>
                  </a:cubicBezTo>
                  <a:cubicBezTo>
                    <a:pt x="65" y="446"/>
                    <a:pt x="63" y="445"/>
                    <a:pt x="62" y="442"/>
                  </a:cubicBezTo>
                  <a:cubicBezTo>
                    <a:pt x="62" y="439"/>
                    <a:pt x="60" y="439"/>
                    <a:pt x="59" y="437"/>
                  </a:cubicBezTo>
                  <a:cubicBezTo>
                    <a:pt x="59" y="436"/>
                    <a:pt x="61" y="434"/>
                    <a:pt x="63" y="434"/>
                  </a:cubicBezTo>
                  <a:cubicBezTo>
                    <a:pt x="63" y="434"/>
                    <a:pt x="63" y="431"/>
                    <a:pt x="63" y="430"/>
                  </a:cubicBezTo>
                  <a:cubicBezTo>
                    <a:pt x="63" y="430"/>
                    <a:pt x="65" y="430"/>
                    <a:pt x="65" y="430"/>
                  </a:cubicBezTo>
                  <a:cubicBezTo>
                    <a:pt x="66" y="427"/>
                    <a:pt x="67" y="426"/>
                    <a:pt x="65" y="424"/>
                  </a:cubicBezTo>
                  <a:cubicBezTo>
                    <a:pt x="65" y="420"/>
                    <a:pt x="65" y="423"/>
                    <a:pt x="68" y="420"/>
                  </a:cubicBezTo>
                  <a:cubicBezTo>
                    <a:pt x="69" y="419"/>
                    <a:pt x="66" y="417"/>
                    <a:pt x="66" y="417"/>
                  </a:cubicBezTo>
                  <a:cubicBezTo>
                    <a:pt x="66" y="416"/>
                    <a:pt x="63" y="415"/>
                    <a:pt x="63" y="415"/>
                  </a:cubicBezTo>
                  <a:cubicBezTo>
                    <a:pt x="63" y="415"/>
                    <a:pt x="62" y="412"/>
                    <a:pt x="61" y="411"/>
                  </a:cubicBezTo>
                  <a:cubicBezTo>
                    <a:pt x="61" y="410"/>
                    <a:pt x="61" y="407"/>
                    <a:pt x="61" y="407"/>
                  </a:cubicBezTo>
                  <a:cubicBezTo>
                    <a:pt x="61" y="406"/>
                    <a:pt x="63" y="405"/>
                    <a:pt x="63" y="405"/>
                  </a:cubicBezTo>
                  <a:cubicBezTo>
                    <a:pt x="63" y="404"/>
                    <a:pt x="65" y="402"/>
                    <a:pt x="65" y="402"/>
                  </a:cubicBezTo>
                  <a:cubicBezTo>
                    <a:pt x="63" y="399"/>
                    <a:pt x="63" y="400"/>
                    <a:pt x="62" y="398"/>
                  </a:cubicBezTo>
                  <a:cubicBezTo>
                    <a:pt x="62" y="398"/>
                    <a:pt x="62" y="397"/>
                    <a:pt x="62" y="396"/>
                  </a:cubicBezTo>
                  <a:cubicBezTo>
                    <a:pt x="62" y="395"/>
                    <a:pt x="62" y="396"/>
                    <a:pt x="63" y="395"/>
                  </a:cubicBezTo>
                  <a:cubicBezTo>
                    <a:pt x="65" y="394"/>
                    <a:pt x="64" y="393"/>
                    <a:pt x="62" y="391"/>
                  </a:cubicBezTo>
                  <a:cubicBezTo>
                    <a:pt x="61" y="389"/>
                    <a:pt x="56" y="386"/>
                    <a:pt x="58" y="386"/>
                  </a:cubicBezTo>
                  <a:cubicBezTo>
                    <a:pt x="60" y="380"/>
                    <a:pt x="59" y="383"/>
                    <a:pt x="58" y="382"/>
                  </a:cubicBezTo>
                  <a:cubicBezTo>
                    <a:pt x="58" y="381"/>
                    <a:pt x="56" y="379"/>
                    <a:pt x="56" y="377"/>
                  </a:cubicBezTo>
                  <a:cubicBezTo>
                    <a:pt x="56" y="376"/>
                    <a:pt x="58" y="375"/>
                    <a:pt x="58" y="375"/>
                  </a:cubicBezTo>
                  <a:cubicBezTo>
                    <a:pt x="59" y="372"/>
                    <a:pt x="59" y="372"/>
                    <a:pt x="59" y="372"/>
                  </a:cubicBezTo>
                  <a:cubicBezTo>
                    <a:pt x="55" y="369"/>
                    <a:pt x="56" y="367"/>
                    <a:pt x="52" y="367"/>
                  </a:cubicBezTo>
                  <a:cubicBezTo>
                    <a:pt x="50" y="367"/>
                    <a:pt x="48" y="368"/>
                    <a:pt x="48" y="365"/>
                  </a:cubicBezTo>
                  <a:cubicBezTo>
                    <a:pt x="48" y="363"/>
                    <a:pt x="52" y="364"/>
                    <a:pt x="54" y="364"/>
                  </a:cubicBezTo>
                  <a:cubicBezTo>
                    <a:pt x="55" y="364"/>
                    <a:pt x="56" y="365"/>
                    <a:pt x="56" y="365"/>
                  </a:cubicBezTo>
                  <a:cubicBezTo>
                    <a:pt x="57" y="365"/>
                    <a:pt x="57" y="361"/>
                    <a:pt x="57" y="359"/>
                  </a:cubicBezTo>
                  <a:cubicBezTo>
                    <a:pt x="56" y="358"/>
                    <a:pt x="52" y="361"/>
                    <a:pt x="49" y="358"/>
                  </a:cubicBezTo>
                  <a:cubicBezTo>
                    <a:pt x="47" y="357"/>
                    <a:pt x="48" y="357"/>
                    <a:pt x="47" y="356"/>
                  </a:cubicBezTo>
                  <a:cubicBezTo>
                    <a:pt x="46" y="355"/>
                    <a:pt x="48" y="352"/>
                    <a:pt x="49" y="351"/>
                  </a:cubicBezTo>
                  <a:cubicBezTo>
                    <a:pt x="49" y="350"/>
                    <a:pt x="46" y="350"/>
                    <a:pt x="45" y="349"/>
                  </a:cubicBezTo>
                  <a:cubicBezTo>
                    <a:pt x="46" y="346"/>
                    <a:pt x="46" y="346"/>
                    <a:pt x="46" y="346"/>
                  </a:cubicBezTo>
                  <a:cubicBezTo>
                    <a:pt x="41" y="343"/>
                    <a:pt x="41" y="345"/>
                    <a:pt x="43" y="342"/>
                  </a:cubicBezTo>
                  <a:cubicBezTo>
                    <a:pt x="44" y="341"/>
                    <a:pt x="41" y="338"/>
                    <a:pt x="41" y="338"/>
                  </a:cubicBezTo>
                  <a:cubicBezTo>
                    <a:pt x="39" y="338"/>
                    <a:pt x="36" y="339"/>
                    <a:pt x="35" y="335"/>
                  </a:cubicBezTo>
                  <a:cubicBezTo>
                    <a:pt x="35" y="334"/>
                    <a:pt x="35" y="333"/>
                    <a:pt x="35" y="331"/>
                  </a:cubicBezTo>
                  <a:cubicBezTo>
                    <a:pt x="35" y="330"/>
                    <a:pt x="33" y="328"/>
                    <a:pt x="32" y="328"/>
                  </a:cubicBezTo>
                  <a:cubicBezTo>
                    <a:pt x="32" y="327"/>
                    <a:pt x="32" y="324"/>
                    <a:pt x="32" y="324"/>
                  </a:cubicBezTo>
                  <a:cubicBezTo>
                    <a:pt x="33" y="323"/>
                    <a:pt x="35" y="322"/>
                    <a:pt x="34" y="320"/>
                  </a:cubicBezTo>
                  <a:cubicBezTo>
                    <a:pt x="32" y="317"/>
                    <a:pt x="33" y="319"/>
                    <a:pt x="30" y="313"/>
                  </a:cubicBezTo>
                  <a:cubicBezTo>
                    <a:pt x="30" y="312"/>
                    <a:pt x="28" y="306"/>
                    <a:pt x="28" y="306"/>
                  </a:cubicBezTo>
                  <a:cubicBezTo>
                    <a:pt x="28" y="306"/>
                    <a:pt x="25" y="302"/>
                    <a:pt x="25" y="301"/>
                  </a:cubicBezTo>
                  <a:cubicBezTo>
                    <a:pt x="25" y="300"/>
                    <a:pt x="25" y="297"/>
                    <a:pt x="24" y="295"/>
                  </a:cubicBezTo>
                  <a:cubicBezTo>
                    <a:pt x="24" y="294"/>
                    <a:pt x="24" y="292"/>
                    <a:pt x="24" y="291"/>
                  </a:cubicBezTo>
                  <a:cubicBezTo>
                    <a:pt x="21" y="289"/>
                    <a:pt x="21" y="289"/>
                    <a:pt x="21" y="289"/>
                  </a:cubicBezTo>
                  <a:cubicBezTo>
                    <a:pt x="24" y="282"/>
                    <a:pt x="24" y="285"/>
                    <a:pt x="23" y="280"/>
                  </a:cubicBezTo>
                  <a:cubicBezTo>
                    <a:pt x="23" y="278"/>
                    <a:pt x="22" y="278"/>
                    <a:pt x="22" y="274"/>
                  </a:cubicBezTo>
                  <a:cubicBezTo>
                    <a:pt x="22" y="272"/>
                    <a:pt x="24" y="272"/>
                    <a:pt x="27" y="270"/>
                  </a:cubicBezTo>
                  <a:cubicBezTo>
                    <a:pt x="32" y="267"/>
                    <a:pt x="27" y="266"/>
                    <a:pt x="24" y="262"/>
                  </a:cubicBezTo>
                  <a:cubicBezTo>
                    <a:pt x="24" y="261"/>
                    <a:pt x="23" y="259"/>
                    <a:pt x="22" y="257"/>
                  </a:cubicBezTo>
                  <a:cubicBezTo>
                    <a:pt x="18" y="253"/>
                    <a:pt x="20" y="257"/>
                    <a:pt x="19" y="251"/>
                  </a:cubicBezTo>
                  <a:cubicBezTo>
                    <a:pt x="18" y="249"/>
                    <a:pt x="17" y="248"/>
                    <a:pt x="17" y="248"/>
                  </a:cubicBezTo>
                  <a:cubicBezTo>
                    <a:pt x="17" y="248"/>
                    <a:pt x="17" y="245"/>
                    <a:pt x="17" y="243"/>
                  </a:cubicBezTo>
                  <a:cubicBezTo>
                    <a:pt x="16" y="242"/>
                    <a:pt x="15" y="240"/>
                    <a:pt x="15" y="239"/>
                  </a:cubicBezTo>
                  <a:cubicBezTo>
                    <a:pt x="15" y="237"/>
                    <a:pt x="15" y="236"/>
                    <a:pt x="16" y="235"/>
                  </a:cubicBezTo>
                  <a:cubicBezTo>
                    <a:pt x="16" y="234"/>
                    <a:pt x="17" y="233"/>
                    <a:pt x="18" y="232"/>
                  </a:cubicBezTo>
                  <a:cubicBezTo>
                    <a:pt x="19" y="231"/>
                    <a:pt x="20" y="229"/>
                    <a:pt x="21" y="228"/>
                  </a:cubicBezTo>
                  <a:cubicBezTo>
                    <a:pt x="23" y="226"/>
                    <a:pt x="20" y="222"/>
                    <a:pt x="20" y="221"/>
                  </a:cubicBezTo>
                  <a:cubicBezTo>
                    <a:pt x="18" y="216"/>
                    <a:pt x="18" y="216"/>
                    <a:pt x="18" y="216"/>
                  </a:cubicBezTo>
                  <a:cubicBezTo>
                    <a:pt x="18" y="216"/>
                    <a:pt x="16" y="215"/>
                    <a:pt x="16" y="214"/>
                  </a:cubicBezTo>
                  <a:cubicBezTo>
                    <a:pt x="16" y="214"/>
                    <a:pt x="18" y="208"/>
                    <a:pt x="18" y="208"/>
                  </a:cubicBezTo>
                  <a:cubicBezTo>
                    <a:pt x="19" y="203"/>
                    <a:pt x="17" y="202"/>
                    <a:pt x="20" y="199"/>
                  </a:cubicBezTo>
                  <a:cubicBezTo>
                    <a:pt x="23" y="196"/>
                    <a:pt x="21" y="199"/>
                    <a:pt x="19" y="193"/>
                  </a:cubicBezTo>
                  <a:cubicBezTo>
                    <a:pt x="19" y="192"/>
                    <a:pt x="18" y="191"/>
                    <a:pt x="18" y="191"/>
                  </a:cubicBezTo>
                  <a:cubicBezTo>
                    <a:pt x="18" y="191"/>
                    <a:pt x="18" y="187"/>
                    <a:pt x="17" y="186"/>
                  </a:cubicBezTo>
                  <a:cubicBezTo>
                    <a:pt x="17" y="184"/>
                    <a:pt x="18" y="185"/>
                    <a:pt x="18" y="183"/>
                  </a:cubicBezTo>
                  <a:cubicBezTo>
                    <a:pt x="19" y="182"/>
                    <a:pt x="18" y="183"/>
                    <a:pt x="18" y="183"/>
                  </a:cubicBezTo>
                  <a:cubicBezTo>
                    <a:pt x="18" y="183"/>
                    <a:pt x="16" y="182"/>
                    <a:pt x="14" y="182"/>
                  </a:cubicBezTo>
                  <a:cubicBezTo>
                    <a:pt x="13" y="181"/>
                    <a:pt x="13" y="181"/>
                    <a:pt x="13" y="181"/>
                  </a:cubicBezTo>
                  <a:cubicBezTo>
                    <a:pt x="12" y="176"/>
                    <a:pt x="12" y="176"/>
                    <a:pt x="12" y="176"/>
                  </a:cubicBezTo>
                  <a:cubicBezTo>
                    <a:pt x="9" y="174"/>
                    <a:pt x="12" y="174"/>
                    <a:pt x="11" y="172"/>
                  </a:cubicBezTo>
                  <a:cubicBezTo>
                    <a:pt x="11" y="172"/>
                    <a:pt x="8" y="168"/>
                    <a:pt x="7" y="165"/>
                  </a:cubicBezTo>
                  <a:cubicBezTo>
                    <a:pt x="5" y="160"/>
                    <a:pt x="7" y="162"/>
                    <a:pt x="4" y="160"/>
                  </a:cubicBezTo>
                  <a:cubicBezTo>
                    <a:pt x="3" y="159"/>
                    <a:pt x="3" y="158"/>
                    <a:pt x="2" y="157"/>
                  </a:cubicBezTo>
                  <a:cubicBezTo>
                    <a:pt x="2" y="155"/>
                    <a:pt x="1" y="155"/>
                    <a:pt x="0" y="154"/>
                  </a:cubicBezTo>
                  <a:cubicBezTo>
                    <a:pt x="0" y="153"/>
                    <a:pt x="0" y="151"/>
                    <a:pt x="0" y="151"/>
                  </a:cubicBezTo>
                  <a:cubicBezTo>
                    <a:pt x="0" y="151"/>
                    <a:pt x="2" y="148"/>
                    <a:pt x="2" y="148"/>
                  </a:cubicBezTo>
                  <a:cubicBezTo>
                    <a:pt x="3" y="147"/>
                    <a:pt x="1" y="145"/>
                    <a:pt x="1" y="145"/>
                  </a:cubicBezTo>
                  <a:cubicBezTo>
                    <a:pt x="0" y="136"/>
                    <a:pt x="0" y="136"/>
                    <a:pt x="0" y="136"/>
                  </a:cubicBezTo>
                  <a:cubicBezTo>
                    <a:pt x="4" y="138"/>
                    <a:pt x="4" y="138"/>
                    <a:pt x="4" y="138"/>
                  </a:cubicBezTo>
                  <a:cubicBezTo>
                    <a:pt x="4" y="131"/>
                    <a:pt x="4" y="131"/>
                    <a:pt x="4" y="131"/>
                  </a:cubicBezTo>
                  <a:cubicBezTo>
                    <a:pt x="4" y="131"/>
                    <a:pt x="3" y="125"/>
                    <a:pt x="3" y="124"/>
                  </a:cubicBezTo>
                  <a:cubicBezTo>
                    <a:pt x="2" y="123"/>
                    <a:pt x="0" y="121"/>
                    <a:pt x="0" y="121"/>
                  </a:cubicBezTo>
                  <a:cubicBezTo>
                    <a:pt x="0" y="121"/>
                    <a:pt x="2" y="119"/>
                    <a:pt x="2" y="118"/>
                  </a:cubicBezTo>
                  <a:cubicBezTo>
                    <a:pt x="3" y="118"/>
                    <a:pt x="2" y="114"/>
                    <a:pt x="2" y="113"/>
                  </a:cubicBezTo>
                  <a:cubicBezTo>
                    <a:pt x="2" y="104"/>
                    <a:pt x="2" y="104"/>
                    <a:pt x="2" y="104"/>
                  </a:cubicBezTo>
                  <a:cubicBezTo>
                    <a:pt x="7" y="97"/>
                    <a:pt x="7" y="97"/>
                    <a:pt x="7" y="97"/>
                  </a:cubicBezTo>
                  <a:cubicBezTo>
                    <a:pt x="8" y="93"/>
                    <a:pt x="8" y="93"/>
                    <a:pt x="8" y="93"/>
                  </a:cubicBezTo>
                  <a:cubicBezTo>
                    <a:pt x="8" y="92"/>
                    <a:pt x="8" y="85"/>
                    <a:pt x="8" y="84"/>
                  </a:cubicBezTo>
                  <a:cubicBezTo>
                    <a:pt x="12" y="85"/>
                    <a:pt x="10" y="85"/>
                    <a:pt x="14" y="84"/>
                  </a:cubicBezTo>
                  <a:cubicBezTo>
                    <a:pt x="15" y="83"/>
                    <a:pt x="15" y="82"/>
                    <a:pt x="15" y="81"/>
                  </a:cubicBezTo>
                  <a:cubicBezTo>
                    <a:pt x="15" y="80"/>
                    <a:pt x="14" y="79"/>
                    <a:pt x="14" y="79"/>
                  </a:cubicBezTo>
                  <a:cubicBezTo>
                    <a:pt x="12" y="76"/>
                    <a:pt x="12" y="76"/>
                    <a:pt x="12" y="76"/>
                  </a:cubicBezTo>
                  <a:cubicBezTo>
                    <a:pt x="11" y="72"/>
                    <a:pt x="11" y="72"/>
                    <a:pt x="11" y="72"/>
                  </a:cubicBezTo>
                  <a:cubicBezTo>
                    <a:pt x="12" y="71"/>
                    <a:pt x="12" y="71"/>
                    <a:pt x="12" y="71"/>
                  </a:cubicBezTo>
                  <a:cubicBezTo>
                    <a:pt x="11" y="68"/>
                    <a:pt x="11" y="67"/>
                    <a:pt x="10" y="64"/>
                  </a:cubicBezTo>
                  <a:cubicBezTo>
                    <a:pt x="8" y="62"/>
                    <a:pt x="8" y="62"/>
                    <a:pt x="8" y="62"/>
                  </a:cubicBezTo>
                  <a:cubicBezTo>
                    <a:pt x="9" y="55"/>
                    <a:pt x="9" y="58"/>
                    <a:pt x="10" y="53"/>
                  </a:cubicBezTo>
                  <a:cubicBezTo>
                    <a:pt x="11" y="51"/>
                    <a:pt x="8" y="51"/>
                    <a:pt x="8" y="50"/>
                  </a:cubicBezTo>
                  <a:cubicBezTo>
                    <a:pt x="8" y="49"/>
                    <a:pt x="7" y="44"/>
                    <a:pt x="7" y="44"/>
                  </a:cubicBezTo>
                  <a:cubicBezTo>
                    <a:pt x="7" y="43"/>
                    <a:pt x="21" y="35"/>
                    <a:pt x="21" y="35"/>
                  </a:cubicBezTo>
                  <a:cubicBezTo>
                    <a:pt x="24" y="20"/>
                    <a:pt x="24" y="20"/>
                    <a:pt x="24" y="20"/>
                  </a:cubicBezTo>
                  <a:cubicBezTo>
                    <a:pt x="24" y="19"/>
                    <a:pt x="22" y="17"/>
                    <a:pt x="21" y="17"/>
                  </a:cubicBezTo>
                  <a:cubicBezTo>
                    <a:pt x="21" y="16"/>
                    <a:pt x="21" y="14"/>
                    <a:pt x="21" y="14"/>
                  </a:cubicBezTo>
                  <a:cubicBezTo>
                    <a:pt x="21" y="14"/>
                    <a:pt x="23" y="11"/>
                    <a:pt x="24" y="10"/>
                  </a:cubicBezTo>
                  <a:cubicBezTo>
                    <a:pt x="25" y="8"/>
                    <a:pt x="28" y="7"/>
                    <a:pt x="29" y="5"/>
                  </a:cubicBezTo>
                  <a:cubicBezTo>
                    <a:pt x="31" y="0"/>
                    <a:pt x="31" y="0"/>
                    <a:pt x="31" y="0"/>
                  </a:cubicBezTo>
                  <a:cubicBezTo>
                    <a:pt x="36" y="1"/>
                    <a:pt x="36" y="1"/>
                    <a:pt x="36" y="1"/>
                  </a:cubicBezTo>
                  <a:cubicBezTo>
                    <a:pt x="43" y="5"/>
                    <a:pt x="43" y="5"/>
                    <a:pt x="43" y="5"/>
                  </a:cubicBezTo>
                  <a:cubicBezTo>
                    <a:pt x="46" y="5"/>
                    <a:pt x="50" y="4"/>
                    <a:pt x="54" y="6"/>
                  </a:cubicBezTo>
                  <a:cubicBezTo>
                    <a:pt x="56" y="7"/>
                    <a:pt x="57" y="9"/>
                    <a:pt x="59" y="12"/>
                  </a:cubicBezTo>
                  <a:cubicBezTo>
                    <a:pt x="59" y="13"/>
                    <a:pt x="58" y="14"/>
                    <a:pt x="59" y="15"/>
                  </a:cubicBezTo>
                  <a:cubicBezTo>
                    <a:pt x="59" y="16"/>
                    <a:pt x="61" y="17"/>
                    <a:pt x="62" y="14"/>
                  </a:cubicBezTo>
                  <a:cubicBezTo>
                    <a:pt x="62" y="10"/>
                    <a:pt x="62" y="6"/>
                    <a:pt x="63" y="4"/>
                  </a:cubicBezTo>
                  <a:cubicBezTo>
                    <a:pt x="63" y="4"/>
                    <a:pt x="66" y="3"/>
                    <a:pt x="68" y="3"/>
                  </a:cubicBezTo>
                  <a:cubicBezTo>
                    <a:pt x="70" y="3"/>
                    <a:pt x="78" y="4"/>
                    <a:pt x="78" y="4"/>
                  </a:cubicBezTo>
                  <a:cubicBezTo>
                    <a:pt x="78" y="4"/>
                    <a:pt x="81" y="6"/>
                    <a:pt x="81" y="6"/>
                  </a:cubicBezTo>
                  <a:cubicBezTo>
                    <a:pt x="82" y="7"/>
                    <a:pt x="86" y="9"/>
                    <a:pt x="86" y="9"/>
                  </a:cubicBezTo>
                  <a:cubicBezTo>
                    <a:pt x="89" y="13"/>
                    <a:pt x="91" y="17"/>
                    <a:pt x="94" y="21"/>
                  </a:cubicBezTo>
                  <a:cubicBezTo>
                    <a:pt x="95" y="23"/>
                    <a:pt x="105" y="29"/>
                    <a:pt x="108" y="31"/>
                  </a:cubicBezTo>
                  <a:cubicBezTo>
                    <a:pt x="108" y="31"/>
                    <a:pt x="114" y="34"/>
                    <a:pt x="115" y="34"/>
                  </a:cubicBezTo>
                  <a:cubicBezTo>
                    <a:pt x="116" y="34"/>
                    <a:pt x="125" y="36"/>
                    <a:pt x="125" y="36"/>
                  </a:cubicBezTo>
                  <a:cubicBezTo>
                    <a:pt x="127" y="37"/>
                    <a:pt x="135" y="45"/>
                    <a:pt x="138" y="47"/>
                  </a:cubicBezTo>
                  <a:cubicBezTo>
                    <a:pt x="142" y="49"/>
                    <a:pt x="153" y="50"/>
                    <a:pt x="157" y="54"/>
                  </a:cubicBezTo>
                  <a:cubicBezTo>
                    <a:pt x="158" y="56"/>
                    <a:pt x="157" y="59"/>
                    <a:pt x="157" y="62"/>
                  </a:cubicBezTo>
                  <a:cubicBezTo>
                    <a:pt x="157" y="62"/>
                    <a:pt x="155" y="64"/>
                    <a:pt x="154" y="66"/>
                  </a:cubicBezTo>
                  <a:cubicBezTo>
                    <a:pt x="154" y="67"/>
                    <a:pt x="153" y="73"/>
                    <a:pt x="153" y="73"/>
                  </a:cubicBezTo>
                  <a:cubicBezTo>
                    <a:pt x="152" y="75"/>
                    <a:pt x="153" y="76"/>
                    <a:pt x="152" y="80"/>
                  </a:cubicBezTo>
                  <a:cubicBezTo>
                    <a:pt x="151" y="82"/>
                    <a:pt x="148" y="84"/>
                    <a:pt x="148" y="87"/>
                  </a:cubicBezTo>
                  <a:cubicBezTo>
                    <a:pt x="148" y="88"/>
                    <a:pt x="151" y="87"/>
                    <a:pt x="152" y="87"/>
                  </a:cubicBezTo>
                  <a:cubicBezTo>
                    <a:pt x="155" y="88"/>
                    <a:pt x="157" y="87"/>
                    <a:pt x="160" y="87"/>
                  </a:cubicBezTo>
                  <a:cubicBezTo>
                    <a:pt x="162" y="88"/>
                    <a:pt x="166" y="91"/>
                    <a:pt x="173" y="91"/>
                  </a:cubicBezTo>
                  <a:cubicBezTo>
                    <a:pt x="175" y="91"/>
                    <a:pt x="172" y="89"/>
                    <a:pt x="180" y="91"/>
                  </a:cubicBezTo>
                  <a:cubicBezTo>
                    <a:pt x="180" y="90"/>
                    <a:pt x="182" y="86"/>
                    <a:pt x="184" y="87"/>
                  </a:cubicBezTo>
                  <a:cubicBezTo>
                    <a:pt x="185" y="89"/>
                    <a:pt x="186" y="89"/>
                    <a:pt x="187" y="89"/>
                  </a:cubicBezTo>
                  <a:cubicBezTo>
                    <a:pt x="187" y="90"/>
                    <a:pt x="188" y="92"/>
                    <a:pt x="189" y="90"/>
                  </a:cubicBezTo>
                  <a:cubicBezTo>
                    <a:pt x="190" y="88"/>
                    <a:pt x="190" y="84"/>
                    <a:pt x="190" y="84"/>
                  </a:cubicBezTo>
                  <a:cubicBezTo>
                    <a:pt x="190" y="83"/>
                    <a:pt x="189" y="82"/>
                    <a:pt x="191" y="82"/>
                  </a:cubicBezTo>
                  <a:cubicBezTo>
                    <a:pt x="192" y="82"/>
                    <a:pt x="192" y="84"/>
                    <a:pt x="194" y="82"/>
                  </a:cubicBezTo>
                  <a:cubicBezTo>
                    <a:pt x="195" y="79"/>
                    <a:pt x="196" y="78"/>
                    <a:pt x="198" y="75"/>
                  </a:cubicBezTo>
                  <a:cubicBezTo>
                    <a:pt x="199" y="74"/>
                    <a:pt x="200" y="74"/>
                    <a:pt x="200" y="70"/>
                  </a:cubicBezTo>
                  <a:cubicBezTo>
                    <a:pt x="201" y="65"/>
                    <a:pt x="201" y="64"/>
                    <a:pt x="201" y="61"/>
                  </a:cubicBezTo>
                  <a:cubicBezTo>
                    <a:pt x="204" y="58"/>
                    <a:pt x="204" y="60"/>
                    <a:pt x="206" y="62"/>
                  </a:cubicBezTo>
                  <a:cubicBezTo>
                    <a:pt x="211" y="63"/>
                    <a:pt x="211" y="63"/>
                    <a:pt x="211" y="63"/>
                  </a:cubicBezTo>
                  <a:cubicBezTo>
                    <a:pt x="212" y="67"/>
                    <a:pt x="212" y="67"/>
                    <a:pt x="212" y="67"/>
                  </a:cubicBezTo>
                  <a:cubicBezTo>
                    <a:pt x="213" y="71"/>
                    <a:pt x="213" y="71"/>
                    <a:pt x="213" y="75"/>
                  </a:cubicBezTo>
                  <a:cubicBezTo>
                    <a:pt x="213" y="80"/>
                    <a:pt x="212" y="82"/>
                    <a:pt x="212" y="84"/>
                  </a:cubicBezTo>
                  <a:cubicBezTo>
                    <a:pt x="212" y="86"/>
                    <a:pt x="210" y="86"/>
                    <a:pt x="206" y="89"/>
                  </a:cubicBezTo>
                  <a:cubicBezTo>
                    <a:pt x="200" y="93"/>
                    <a:pt x="202" y="91"/>
                    <a:pt x="198" y="96"/>
                  </a:cubicBezTo>
                  <a:cubicBezTo>
                    <a:pt x="195" y="98"/>
                    <a:pt x="191" y="101"/>
                    <a:pt x="189" y="104"/>
                  </a:cubicBezTo>
                  <a:cubicBezTo>
                    <a:pt x="186" y="109"/>
                    <a:pt x="186" y="109"/>
                    <a:pt x="186" y="109"/>
                  </a:cubicBezTo>
                  <a:cubicBezTo>
                    <a:pt x="185" y="111"/>
                    <a:pt x="178" y="118"/>
                    <a:pt x="178" y="121"/>
                  </a:cubicBezTo>
                  <a:cubicBezTo>
                    <a:pt x="178" y="122"/>
                    <a:pt x="175" y="127"/>
                    <a:pt x="175" y="127"/>
                  </a:cubicBezTo>
                  <a:cubicBezTo>
                    <a:pt x="173" y="128"/>
                    <a:pt x="173" y="128"/>
                    <a:pt x="173" y="128"/>
                  </a:cubicBezTo>
                  <a:cubicBezTo>
                    <a:pt x="172" y="131"/>
                    <a:pt x="172" y="131"/>
                    <a:pt x="172" y="131"/>
                  </a:cubicBezTo>
                  <a:cubicBezTo>
                    <a:pt x="170" y="133"/>
                    <a:pt x="170" y="133"/>
                    <a:pt x="170" y="133"/>
                  </a:cubicBezTo>
                  <a:cubicBezTo>
                    <a:pt x="172" y="135"/>
                    <a:pt x="172" y="135"/>
                    <a:pt x="172" y="135"/>
                  </a:cubicBezTo>
                  <a:cubicBezTo>
                    <a:pt x="169" y="133"/>
                    <a:pt x="169" y="133"/>
                    <a:pt x="169" y="133"/>
                  </a:cubicBezTo>
                  <a:cubicBezTo>
                    <a:pt x="167" y="135"/>
                    <a:pt x="167" y="135"/>
                    <a:pt x="167" y="135"/>
                  </a:cubicBezTo>
                  <a:cubicBezTo>
                    <a:pt x="167" y="137"/>
                    <a:pt x="167" y="137"/>
                    <a:pt x="167" y="137"/>
                  </a:cubicBezTo>
                  <a:cubicBezTo>
                    <a:pt x="167" y="138"/>
                    <a:pt x="167" y="138"/>
                    <a:pt x="167" y="138"/>
                  </a:cubicBezTo>
                  <a:cubicBezTo>
                    <a:pt x="167" y="142"/>
                    <a:pt x="167" y="142"/>
                    <a:pt x="167" y="142"/>
                  </a:cubicBezTo>
                  <a:cubicBezTo>
                    <a:pt x="169" y="144"/>
                    <a:pt x="169" y="144"/>
                    <a:pt x="169" y="144"/>
                  </a:cubicBezTo>
                  <a:cubicBezTo>
                    <a:pt x="168" y="146"/>
                    <a:pt x="168" y="146"/>
                    <a:pt x="168" y="146"/>
                  </a:cubicBezTo>
                  <a:cubicBezTo>
                    <a:pt x="170" y="148"/>
                    <a:pt x="170" y="148"/>
                    <a:pt x="170" y="148"/>
                  </a:cubicBezTo>
                  <a:cubicBezTo>
                    <a:pt x="169" y="151"/>
                    <a:pt x="169" y="152"/>
                    <a:pt x="167" y="154"/>
                  </a:cubicBezTo>
                  <a:cubicBezTo>
                    <a:pt x="169" y="156"/>
                    <a:pt x="169" y="156"/>
                    <a:pt x="169" y="156"/>
                  </a:cubicBezTo>
                  <a:cubicBezTo>
                    <a:pt x="168" y="158"/>
                    <a:pt x="168" y="158"/>
                    <a:pt x="167" y="160"/>
                  </a:cubicBezTo>
                  <a:cubicBezTo>
                    <a:pt x="169" y="165"/>
                    <a:pt x="169" y="163"/>
                    <a:pt x="169" y="167"/>
                  </a:cubicBezTo>
                  <a:cubicBezTo>
                    <a:pt x="169" y="169"/>
                    <a:pt x="169" y="169"/>
                    <a:pt x="169" y="169"/>
                  </a:cubicBezTo>
                  <a:cubicBezTo>
                    <a:pt x="169" y="169"/>
                    <a:pt x="170" y="173"/>
                    <a:pt x="170" y="174"/>
                  </a:cubicBezTo>
                  <a:cubicBezTo>
                    <a:pt x="170" y="175"/>
                    <a:pt x="172" y="177"/>
                    <a:pt x="172" y="177"/>
                  </a:cubicBezTo>
                  <a:cubicBezTo>
                    <a:pt x="171" y="180"/>
                    <a:pt x="171" y="180"/>
                    <a:pt x="171" y="180"/>
                  </a:cubicBezTo>
                  <a:cubicBezTo>
                    <a:pt x="168" y="181"/>
                    <a:pt x="168" y="181"/>
                    <a:pt x="168" y="181"/>
                  </a:cubicBezTo>
                  <a:cubicBezTo>
                    <a:pt x="169" y="186"/>
                    <a:pt x="169" y="186"/>
                    <a:pt x="169" y="186"/>
                  </a:cubicBezTo>
                  <a:cubicBezTo>
                    <a:pt x="169" y="190"/>
                    <a:pt x="169" y="190"/>
                    <a:pt x="169" y="190"/>
                  </a:cubicBezTo>
                  <a:cubicBezTo>
                    <a:pt x="170" y="193"/>
                    <a:pt x="170" y="193"/>
                    <a:pt x="170" y="193"/>
                  </a:cubicBezTo>
                  <a:cubicBezTo>
                    <a:pt x="171" y="194"/>
                    <a:pt x="172" y="195"/>
                    <a:pt x="173" y="197"/>
                  </a:cubicBezTo>
                  <a:close/>
                  <a:moveTo>
                    <a:pt x="206" y="520"/>
                  </a:moveTo>
                  <a:cubicBezTo>
                    <a:pt x="206" y="520"/>
                    <a:pt x="206" y="520"/>
                    <a:pt x="206" y="520"/>
                  </a:cubicBezTo>
                  <a:cubicBezTo>
                    <a:pt x="204" y="518"/>
                    <a:pt x="204" y="518"/>
                    <a:pt x="204" y="518"/>
                  </a:cubicBezTo>
                  <a:cubicBezTo>
                    <a:pt x="206" y="517"/>
                    <a:pt x="206" y="517"/>
                    <a:pt x="206" y="517"/>
                  </a:cubicBezTo>
                  <a:cubicBezTo>
                    <a:pt x="206" y="517"/>
                    <a:pt x="208" y="517"/>
                    <a:pt x="209" y="517"/>
                  </a:cubicBezTo>
                  <a:cubicBezTo>
                    <a:pt x="211" y="516"/>
                    <a:pt x="212" y="516"/>
                    <a:pt x="213" y="517"/>
                  </a:cubicBezTo>
                  <a:cubicBezTo>
                    <a:pt x="211" y="520"/>
                    <a:pt x="211" y="519"/>
                    <a:pt x="206" y="519"/>
                  </a:cubicBezTo>
                  <a:lnTo>
                    <a:pt x="206" y="520"/>
                  </a:ln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1" name="Google Shape;372;p5">
              <a:extLst>
                <a:ext uri="{FF2B5EF4-FFF2-40B4-BE49-F238E27FC236}">
                  <a16:creationId xmlns:a16="http://schemas.microsoft.com/office/drawing/2014/main" id="{2FA3ADB0-86A2-1A4F-961B-63D49D2BE480}"/>
                </a:ext>
              </a:extLst>
            </p:cNvPr>
            <p:cNvSpPr/>
            <p:nvPr/>
          </p:nvSpPr>
          <p:spPr>
            <a:xfrm>
              <a:off x="4317633" y="1390459"/>
              <a:ext cx="561737" cy="1504269"/>
            </a:xfrm>
            <a:custGeom>
              <a:avLst/>
              <a:gdLst/>
              <a:ahLst/>
              <a:cxnLst/>
              <a:rect l="l" t="t" r="r" b="b"/>
              <a:pathLst>
                <a:path w="220" h="603" extrusionOk="0">
                  <a:moveTo>
                    <a:pt x="217" y="603"/>
                  </a:moveTo>
                  <a:cubicBezTo>
                    <a:pt x="217" y="600"/>
                    <a:pt x="217" y="601"/>
                    <a:pt x="219" y="601"/>
                  </a:cubicBezTo>
                  <a:cubicBezTo>
                    <a:pt x="218" y="602"/>
                    <a:pt x="219" y="602"/>
                    <a:pt x="217" y="603"/>
                  </a:cubicBezTo>
                  <a:close/>
                  <a:moveTo>
                    <a:pt x="177" y="554"/>
                  </a:moveTo>
                  <a:cubicBezTo>
                    <a:pt x="177" y="554"/>
                    <a:pt x="177" y="554"/>
                    <a:pt x="177" y="554"/>
                  </a:cubicBezTo>
                  <a:cubicBezTo>
                    <a:pt x="172" y="552"/>
                    <a:pt x="172" y="552"/>
                    <a:pt x="172" y="552"/>
                  </a:cubicBezTo>
                  <a:cubicBezTo>
                    <a:pt x="170" y="554"/>
                    <a:pt x="170" y="554"/>
                    <a:pt x="170" y="554"/>
                  </a:cubicBezTo>
                  <a:cubicBezTo>
                    <a:pt x="164" y="552"/>
                    <a:pt x="166" y="552"/>
                    <a:pt x="161" y="554"/>
                  </a:cubicBezTo>
                  <a:cubicBezTo>
                    <a:pt x="160" y="555"/>
                    <a:pt x="160" y="555"/>
                    <a:pt x="160" y="555"/>
                  </a:cubicBezTo>
                  <a:cubicBezTo>
                    <a:pt x="158" y="555"/>
                    <a:pt x="158" y="555"/>
                    <a:pt x="158" y="555"/>
                  </a:cubicBezTo>
                  <a:cubicBezTo>
                    <a:pt x="158" y="555"/>
                    <a:pt x="157" y="555"/>
                    <a:pt x="156" y="555"/>
                  </a:cubicBezTo>
                  <a:cubicBezTo>
                    <a:pt x="155" y="556"/>
                    <a:pt x="156" y="556"/>
                    <a:pt x="157" y="557"/>
                  </a:cubicBezTo>
                  <a:cubicBezTo>
                    <a:pt x="158" y="557"/>
                    <a:pt x="160" y="558"/>
                    <a:pt x="160" y="558"/>
                  </a:cubicBezTo>
                  <a:cubicBezTo>
                    <a:pt x="155" y="560"/>
                    <a:pt x="155" y="560"/>
                    <a:pt x="155" y="560"/>
                  </a:cubicBezTo>
                  <a:cubicBezTo>
                    <a:pt x="155" y="560"/>
                    <a:pt x="153" y="562"/>
                    <a:pt x="155" y="563"/>
                  </a:cubicBezTo>
                  <a:cubicBezTo>
                    <a:pt x="158" y="564"/>
                    <a:pt x="161" y="565"/>
                    <a:pt x="163" y="565"/>
                  </a:cubicBezTo>
                  <a:cubicBezTo>
                    <a:pt x="165" y="565"/>
                    <a:pt x="166" y="564"/>
                    <a:pt x="170" y="564"/>
                  </a:cubicBezTo>
                  <a:cubicBezTo>
                    <a:pt x="172" y="564"/>
                    <a:pt x="173" y="564"/>
                    <a:pt x="173" y="564"/>
                  </a:cubicBezTo>
                  <a:cubicBezTo>
                    <a:pt x="173" y="565"/>
                    <a:pt x="172" y="567"/>
                    <a:pt x="170" y="568"/>
                  </a:cubicBezTo>
                  <a:cubicBezTo>
                    <a:pt x="168" y="568"/>
                    <a:pt x="168" y="568"/>
                    <a:pt x="167" y="569"/>
                  </a:cubicBezTo>
                  <a:cubicBezTo>
                    <a:pt x="167" y="570"/>
                    <a:pt x="166" y="570"/>
                    <a:pt x="166" y="570"/>
                  </a:cubicBezTo>
                  <a:cubicBezTo>
                    <a:pt x="166" y="570"/>
                    <a:pt x="165" y="572"/>
                    <a:pt x="167" y="572"/>
                  </a:cubicBezTo>
                  <a:cubicBezTo>
                    <a:pt x="173" y="575"/>
                    <a:pt x="171" y="576"/>
                    <a:pt x="177" y="577"/>
                  </a:cubicBezTo>
                  <a:cubicBezTo>
                    <a:pt x="178" y="578"/>
                    <a:pt x="181" y="578"/>
                    <a:pt x="181" y="579"/>
                  </a:cubicBezTo>
                  <a:cubicBezTo>
                    <a:pt x="182" y="579"/>
                    <a:pt x="186" y="581"/>
                    <a:pt x="186" y="581"/>
                  </a:cubicBezTo>
                  <a:cubicBezTo>
                    <a:pt x="186" y="581"/>
                    <a:pt x="183" y="583"/>
                    <a:pt x="182" y="583"/>
                  </a:cubicBezTo>
                  <a:cubicBezTo>
                    <a:pt x="182" y="583"/>
                    <a:pt x="179" y="581"/>
                    <a:pt x="179" y="581"/>
                  </a:cubicBezTo>
                  <a:cubicBezTo>
                    <a:pt x="179" y="581"/>
                    <a:pt x="175" y="580"/>
                    <a:pt x="174" y="580"/>
                  </a:cubicBezTo>
                  <a:cubicBezTo>
                    <a:pt x="172" y="580"/>
                    <a:pt x="172" y="578"/>
                    <a:pt x="171" y="579"/>
                  </a:cubicBezTo>
                  <a:cubicBezTo>
                    <a:pt x="171" y="580"/>
                    <a:pt x="171" y="581"/>
                    <a:pt x="171" y="581"/>
                  </a:cubicBezTo>
                  <a:cubicBezTo>
                    <a:pt x="172" y="582"/>
                    <a:pt x="165" y="581"/>
                    <a:pt x="162" y="580"/>
                  </a:cubicBezTo>
                  <a:cubicBezTo>
                    <a:pt x="160" y="582"/>
                    <a:pt x="160" y="582"/>
                    <a:pt x="160" y="582"/>
                  </a:cubicBezTo>
                  <a:cubicBezTo>
                    <a:pt x="157" y="581"/>
                    <a:pt x="157" y="581"/>
                    <a:pt x="157" y="581"/>
                  </a:cubicBezTo>
                  <a:cubicBezTo>
                    <a:pt x="154" y="580"/>
                    <a:pt x="152" y="583"/>
                    <a:pt x="152" y="584"/>
                  </a:cubicBezTo>
                  <a:cubicBezTo>
                    <a:pt x="155" y="584"/>
                    <a:pt x="155" y="584"/>
                    <a:pt x="155" y="584"/>
                  </a:cubicBezTo>
                  <a:cubicBezTo>
                    <a:pt x="155" y="584"/>
                    <a:pt x="158" y="583"/>
                    <a:pt x="159" y="583"/>
                  </a:cubicBezTo>
                  <a:cubicBezTo>
                    <a:pt x="163" y="585"/>
                    <a:pt x="161" y="585"/>
                    <a:pt x="165" y="584"/>
                  </a:cubicBezTo>
                  <a:cubicBezTo>
                    <a:pt x="166" y="583"/>
                    <a:pt x="167" y="586"/>
                    <a:pt x="170" y="586"/>
                  </a:cubicBezTo>
                  <a:cubicBezTo>
                    <a:pt x="171" y="585"/>
                    <a:pt x="171" y="585"/>
                    <a:pt x="171" y="585"/>
                  </a:cubicBezTo>
                  <a:cubicBezTo>
                    <a:pt x="173" y="586"/>
                    <a:pt x="173" y="586"/>
                    <a:pt x="173" y="586"/>
                  </a:cubicBezTo>
                  <a:cubicBezTo>
                    <a:pt x="178" y="586"/>
                    <a:pt x="178" y="586"/>
                    <a:pt x="178" y="586"/>
                  </a:cubicBezTo>
                  <a:cubicBezTo>
                    <a:pt x="179" y="587"/>
                    <a:pt x="179" y="587"/>
                    <a:pt x="179" y="587"/>
                  </a:cubicBezTo>
                  <a:cubicBezTo>
                    <a:pt x="181" y="588"/>
                    <a:pt x="181" y="588"/>
                    <a:pt x="183" y="588"/>
                  </a:cubicBezTo>
                  <a:cubicBezTo>
                    <a:pt x="183" y="588"/>
                    <a:pt x="187" y="589"/>
                    <a:pt x="184" y="589"/>
                  </a:cubicBezTo>
                  <a:cubicBezTo>
                    <a:pt x="181" y="589"/>
                    <a:pt x="174" y="588"/>
                    <a:pt x="177" y="591"/>
                  </a:cubicBezTo>
                  <a:cubicBezTo>
                    <a:pt x="182" y="595"/>
                    <a:pt x="182" y="594"/>
                    <a:pt x="186" y="595"/>
                  </a:cubicBezTo>
                  <a:cubicBezTo>
                    <a:pt x="189" y="596"/>
                    <a:pt x="189" y="596"/>
                    <a:pt x="189" y="596"/>
                  </a:cubicBezTo>
                  <a:cubicBezTo>
                    <a:pt x="189" y="596"/>
                    <a:pt x="190" y="596"/>
                    <a:pt x="190" y="596"/>
                  </a:cubicBezTo>
                  <a:cubicBezTo>
                    <a:pt x="189" y="594"/>
                    <a:pt x="187" y="593"/>
                    <a:pt x="186" y="592"/>
                  </a:cubicBezTo>
                  <a:cubicBezTo>
                    <a:pt x="190" y="592"/>
                    <a:pt x="190" y="592"/>
                    <a:pt x="190" y="592"/>
                  </a:cubicBezTo>
                  <a:cubicBezTo>
                    <a:pt x="190" y="592"/>
                    <a:pt x="191" y="590"/>
                    <a:pt x="192" y="592"/>
                  </a:cubicBezTo>
                  <a:cubicBezTo>
                    <a:pt x="193" y="595"/>
                    <a:pt x="193" y="595"/>
                    <a:pt x="193" y="595"/>
                  </a:cubicBezTo>
                  <a:cubicBezTo>
                    <a:pt x="201" y="595"/>
                    <a:pt x="196" y="596"/>
                    <a:pt x="206" y="600"/>
                  </a:cubicBezTo>
                  <a:cubicBezTo>
                    <a:pt x="206" y="600"/>
                    <a:pt x="207" y="598"/>
                    <a:pt x="206" y="598"/>
                  </a:cubicBezTo>
                  <a:cubicBezTo>
                    <a:pt x="204" y="598"/>
                    <a:pt x="205" y="598"/>
                    <a:pt x="203" y="596"/>
                  </a:cubicBezTo>
                  <a:cubicBezTo>
                    <a:pt x="201" y="595"/>
                    <a:pt x="199" y="593"/>
                    <a:pt x="199" y="593"/>
                  </a:cubicBezTo>
                  <a:cubicBezTo>
                    <a:pt x="197" y="591"/>
                    <a:pt x="197" y="591"/>
                    <a:pt x="197" y="591"/>
                  </a:cubicBezTo>
                  <a:cubicBezTo>
                    <a:pt x="196" y="591"/>
                    <a:pt x="196" y="591"/>
                    <a:pt x="196" y="591"/>
                  </a:cubicBezTo>
                  <a:cubicBezTo>
                    <a:pt x="195" y="589"/>
                    <a:pt x="197" y="589"/>
                    <a:pt x="197" y="589"/>
                  </a:cubicBezTo>
                  <a:cubicBezTo>
                    <a:pt x="199" y="591"/>
                    <a:pt x="199" y="591"/>
                    <a:pt x="199" y="591"/>
                  </a:cubicBezTo>
                  <a:cubicBezTo>
                    <a:pt x="201" y="592"/>
                    <a:pt x="205" y="591"/>
                    <a:pt x="205" y="592"/>
                  </a:cubicBezTo>
                  <a:cubicBezTo>
                    <a:pt x="206" y="593"/>
                    <a:pt x="209" y="593"/>
                    <a:pt x="209" y="593"/>
                  </a:cubicBezTo>
                  <a:cubicBezTo>
                    <a:pt x="209" y="592"/>
                    <a:pt x="209" y="592"/>
                    <a:pt x="209" y="592"/>
                  </a:cubicBezTo>
                  <a:cubicBezTo>
                    <a:pt x="212" y="593"/>
                    <a:pt x="212" y="593"/>
                    <a:pt x="216" y="594"/>
                  </a:cubicBezTo>
                  <a:cubicBezTo>
                    <a:pt x="215" y="593"/>
                    <a:pt x="214" y="592"/>
                    <a:pt x="213" y="591"/>
                  </a:cubicBezTo>
                  <a:cubicBezTo>
                    <a:pt x="213" y="587"/>
                    <a:pt x="215" y="592"/>
                    <a:pt x="217" y="593"/>
                  </a:cubicBezTo>
                  <a:cubicBezTo>
                    <a:pt x="218" y="594"/>
                    <a:pt x="220" y="593"/>
                    <a:pt x="220" y="593"/>
                  </a:cubicBezTo>
                  <a:cubicBezTo>
                    <a:pt x="220" y="590"/>
                    <a:pt x="220" y="590"/>
                    <a:pt x="220" y="590"/>
                  </a:cubicBezTo>
                  <a:cubicBezTo>
                    <a:pt x="219" y="589"/>
                    <a:pt x="219" y="589"/>
                    <a:pt x="219" y="589"/>
                  </a:cubicBezTo>
                  <a:cubicBezTo>
                    <a:pt x="218" y="590"/>
                    <a:pt x="217" y="590"/>
                    <a:pt x="217" y="590"/>
                  </a:cubicBezTo>
                  <a:cubicBezTo>
                    <a:pt x="216" y="589"/>
                    <a:pt x="213" y="588"/>
                    <a:pt x="213" y="588"/>
                  </a:cubicBezTo>
                  <a:cubicBezTo>
                    <a:pt x="203" y="588"/>
                    <a:pt x="203" y="588"/>
                    <a:pt x="203" y="588"/>
                  </a:cubicBezTo>
                  <a:cubicBezTo>
                    <a:pt x="194" y="586"/>
                    <a:pt x="194" y="586"/>
                    <a:pt x="194" y="586"/>
                  </a:cubicBezTo>
                  <a:cubicBezTo>
                    <a:pt x="194" y="586"/>
                    <a:pt x="177" y="556"/>
                    <a:pt x="177" y="556"/>
                  </a:cubicBezTo>
                  <a:cubicBezTo>
                    <a:pt x="177" y="555"/>
                    <a:pt x="177" y="555"/>
                    <a:pt x="177" y="555"/>
                  </a:cubicBezTo>
                  <a:cubicBezTo>
                    <a:pt x="177" y="554"/>
                    <a:pt x="177" y="554"/>
                    <a:pt x="177" y="554"/>
                  </a:cubicBezTo>
                  <a:close/>
                  <a:moveTo>
                    <a:pt x="63" y="445"/>
                  </a:moveTo>
                  <a:cubicBezTo>
                    <a:pt x="63" y="445"/>
                    <a:pt x="63" y="445"/>
                    <a:pt x="63" y="445"/>
                  </a:cubicBezTo>
                  <a:cubicBezTo>
                    <a:pt x="64" y="443"/>
                    <a:pt x="64" y="443"/>
                    <a:pt x="64" y="443"/>
                  </a:cubicBezTo>
                  <a:cubicBezTo>
                    <a:pt x="66" y="444"/>
                    <a:pt x="65" y="445"/>
                    <a:pt x="65" y="445"/>
                  </a:cubicBezTo>
                  <a:cubicBezTo>
                    <a:pt x="65" y="445"/>
                    <a:pt x="63" y="445"/>
                    <a:pt x="63" y="445"/>
                  </a:cubicBezTo>
                  <a:close/>
                  <a:moveTo>
                    <a:pt x="62" y="432"/>
                  </a:moveTo>
                  <a:cubicBezTo>
                    <a:pt x="62" y="432"/>
                    <a:pt x="62" y="432"/>
                    <a:pt x="62" y="432"/>
                  </a:cubicBezTo>
                  <a:cubicBezTo>
                    <a:pt x="62" y="428"/>
                    <a:pt x="65" y="430"/>
                    <a:pt x="65" y="429"/>
                  </a:cubicBezTo>
                  <a:cubicBezTo>
                    <a:pt x="65" y="428"/>
                    <a:pt x="64" y="426"/>
                    <a:pt x="69" y="428"/>
                  </a:cubicBezTo>
                  <a:cubicBezTo>
                    <a:pt x="70" y="428"/>
                    <a:pt x="70" y="431"/>
                    <a:pt x="69" y="432"/>
                  </a:cubicBezTo>
                  <a:cubicBezTo>
                    <a:pt x="69" y="432"/>
                    <a:pt x="68" y="432"/>
                    <a:pt x="68" y="433"/>
                  </a:cubicBezTo>
                  <a:cubicBezTo>
                    <a:pt x="68" y="434"/>
                    <a:pt x="68" y="435"/>
                    <a:pt x="67" y="435"/>
                  </a:cubicBezTo>
                  <a:cubicBezTo>
                    <a:pt x="64" y="436"/>
                    <a:pt x="64" y="436"/>
                    <a:pt x="64" y="433"/>
                  </a:cubicBezTo>
                  <a:cubicBezTo>
                    <a:pt x="62" y="432"/>
                    <a:pt x="62" y="432"/>
                    <a:pt x="62" y="432"/>
                  </a:cubicBezTo>
                  <a:close/>
                  <a:moveTo>
                    <a:pt x="61" y="443"/>
                  </a:moveTo>
                  <a:cubicBezTo>
                    <a:pt x="61" y="443"/>
                    <a:pt x="61" y="443"/>
                    <a:pt x="61" y="443"/>
                  </a:cubicBezTo>
                  <a:cubicBezTo>
                    <a:pt x="60" y="444"/>
                    <a:pt x="60" y="444"/>
                    <a:pt x="60" y="444"/>
                  </a:cubicBezTo>
                  <a:cubicBezTo>
                    <a:pt x="60" y="449"/>
                    <a:pt x="61" y="447"/>
                    <a:pt x="62" y="447"/>
                  </a:cubicBezTo>
                  <a:cubicBezTo>
                    <a:pt x="63" y="447"/>
                    <a:pt x="62" y="446"/>
                    <a:pt x="62" y="446"/>
                  </a:cubicBezTo>
                  <a:cubicBezTo>
                    <a:pt x="63" y="445"/>
                    <a:pt x="64" y="442"/>
                    <a:pt x="61" y="443"/>
                  </a:cubicBezTo>
                  <a:close/>
                  <a:moveTo>
                    <a:pt x="52" y="439"/>
                  </a:moveTo>
                  <a:cubicBezTo>
                    <a:pt x="52" y="439"/>
                    <a:pt x="52" y="439"/>
                    <a:pt x="52" y="439"/>
                  </a:cubicBezTo>
                  <a:cubicBezTo>
                    <a:pt x="55" y="437"/>
                    <a:pt x="54" y="438"/>
                    <a:pt x="55" y="440"/>
                  </a:cubicBezTo>
                  <a:cubicBezTo>
                    <a:pt x="54" y="442"/>
                    <a:pt x="54" y="442"/>
                    <a:pt x="54" y="442"/>
                  </a:cubicBezTo>
                  <a:cubicBezTo>
                    <a:pt x="52" y="441"/>
                    <a:pt x="52" y="441"/>
                    <a:pt x="52" y="441"/>
                  </a:cubicBezTo>
                  <a:cubicBezTo>
                    <a:pt x="52" y="439"/>
                    <a:pt x="52" y="439"/>
                    <a:pt x="52" y="439"/>
                  </a:cubicBezTo>
                  <a:close/>
                  <a:moveTo>
                    <a:pt x="56" y="430"/>
                  </a:moveTo>
                  <a:cubicBezTo>
                    <a:pt x="56" y="430"/>
                    <a:pt x="56" y="430"/>
                    <a:pt x="56" y="430"/>
                  </a:cubicBezTo>
                  <a:cubicBezTo>
                    <a:pt x="57" y="432"/>
                    <a:pt x="57" y="432"/>
                    <a:pt x="57" y="432"/>
                  </a:cubicBezTo>
                  <a:cubicBezTo>
                    <a:pt x="56" y="434"/>
                    <a:pt x="56" y="434"/>
                    <a:pt x="56" y="434"/>
                  </a:cubicBezTo>
                  <a:cubicBezTo>
                    <a:pt x="55" y="433"/>
                    <a:pt x="55" y="433"/>
                    <a:pt x="55" y="433"/>
                  </a:cubicBezTo>
                  <a:cubicBezTo>
                    <a:pt x="52" y="435"/>
                    <a:pt x="52" y="435"/>
                    <a:pt x="52" y="435"/>
                  </a:cubicBezTo>
                  <a:cubicBezTo>
                    <a:pt x="54" y="436"/>
                    <a:pt x="54" y="436"/>
                    <a:pt x="54" y="436"/>
                  </a:cubicBezTo>
                  <a:cubicBezTo>
                    <a:pt x="56" y="440"/>
                    <a:pt x="55" y="437"/>
                    <a:pt x="58" y="441"/>
                  </a:cubicBezTo>
                  <a:cubicBezTo>
                    <a:pt x="59" y="440"/>
                    <a:pt x="61" y="440"/>
                    <a:pt x="61" y="438"/>
                  </a:cubicBezTo>
                  <a:cubicBezTo>
                    <a:pt x="61" y="437"/>
                    <a:pt x="57" y="432"/>
                    <a:pt x="59" y="431"/>
                  </a:cubicBezTo>
                  <a:cubicBezTo>
                    <a:pt x="60" y="430"/>
                    <a:pt x="59" y="429"/>
                    <a:pt x="59" y="429"/>
                  </a:cubicBezTo>
                  <a:cubicBezTo>
                    <a:pt x="56" y="430"/>
                    <a:pt x="56" y="430"/>
                    <a:pt x="56" y="430"/>
                  </a:cubicBezTo>
                  <a:close/>
                  <a:moveTo>
                    <a:pt x="38" y="414"/>
                  </a:moveTo>
                  <a:cubicBezTo>
                    <a:pt x="38" y="414"/>
                    <a:pt x="38" y="414"/>
                    <a:pt x="38" y="414"/>
                  </a:cubicBezTo>
                  <a:cubicBezTo>
                    <a:pt x="37" y="413"/>
                    <a:pt x="37" y="413"/>
                    <a:pt x="37" y="413"/>
                  </a:cubicBezTo>
                  <a:cubicBezTo>
                    <a:pt x="40" y="411"/>
                    <a:pt x="40" y="411"/>
                    <a:pt x="40" y="411"/>
                  </a:cubicBezTo>
                  <a:cubicBezTo>
                    <a:pt x="41" y="413"/>
                    <a:pt x="41" y="413"/>
                    <a:pt x="41" y="413"/>
                  </a:cubicBezTo>
                  <a:cubicBezTo>
                    <a:pt x="40" y="414"/>
                    <a:pt x="39" y="414"/>
                    <a:pt x="38" y="414"/>
                  </a:cubicBezTo>
                  <a:close/>
                  <a:moveTo>
                    <a:pt x="48" y="418"/>
                  </a:moveTo>
                  <a:cubicBezTo>
                    <a:pt x="48" y="418"/>
                    <a:pt x="48" y="418"/>
                    <a:pt x="48" y="418"/>
                  </a:cubicBezTo>
                  <a:cubicBezTo>
                    <a:pt x="48" y="418"/>
                    <a:pt x="51" y="415"/>
                    <a:pt x="51" y="416"/>
                  </a:cubicBezTo>
                  <a:cubicBezTo>
                    <a:pt x="52" y="417"/>
                    <a:pt x="54" y="417"/>
                    <a:pt x="52" y="418"/>
                  </a:cubicBezTo>
                  <a:cubicBezTo>
                    <a:pt x="50" y="420"/>
                    <a:pt x="50" y="419"/>
                    <a:pt x="48" y="418"/>
                  </a:cubicBezTo>
                  <a:close/>
                  <a:moveTo>
                    <a:pt x="51" y="424"/>
                  </a:moveTo>
                  <a:cubicBezTo>
                    <a:pt x="51" y="424"/>
                    <a:pt x="51" y="424"/>
                    <a:pt x="51" y="424"/>
                  </a:cubicBezTo>
                  <a:cubicBezTo>
                    <a:pt x="53" y="420"/>
                    <a:pt x="53" y="420"/>
                    <a:pt x="53" y="420"/>
                  </a:cubicBezTo>
                  <a:cubicBezTo>
                    <a:pt x="56" y="425"/>
                    <a:pt x="54" y="423"/>
                    <a:pt x="51" y="424"/>
                  </a:cubicBezTo>
                  <a:close/>
                  <a:moveTo>
                    <a:pt x="47" y="427"/>
                  </a:moveTo>
                  <a:cubicBezTo>
                    <a:pt x="47" y="427"/>
                    <a:pt x="47" y="427"/>
                    <a:pt x="47" y="427"/>
                  </a:cubicBezTo>
                  <a:cubicBezTo>
                    <a:pt x="50" y="426"/>
                    <a:pt x="50" y="426"/>
                    <a:pt x="50" y="426"/>
                  </a:cubicBezTo>
                  <a:cubicBezTo>
                    <a:pt x="53" y="428"/>
                    <a:pt x="49" y="429"/>
                    <a:pt x="48" y="429"/>
                  </a:cubicBezTo>
                  <a:cubicBezTo>
                    <a:pt x="47" y="427"/>
                    <a:pt x="47" y="427"/>
                    <a:pt x="47" y="427"/>
                  </a:cubicBezTo>
                  <a:close/>
                  <a:moveTo>
                    <a:pt x="44" y="429"/>
                  </a:moveTo>
                  <a:cubicBezTo>
                    <a:pt x="44" y="429"/>
                    <a:pt x="44" y="429"/>
                    <a:pt x="44" y="429"/>
                  </a:cubicBezTo>
                  <a:cubicBezTo>
                    <a:pt x="45" y="432"/>
                    <a:pt x="45" y="432"/>
                    <a:pt x="45" y="432"/>
                  </a:cubicBezTo>
                  <a:cubicBezTo>
                    <a:pt x="46" y="432"/>
                    <a:pt x="47" y="431"/>
                    <a:pt x="47" y="429"/>
                  </a:cubicBezTo>
                  <a:cubicBezTo>
                    <a:pt x="47" y="428"/>
                    <a:pt x="45" y="428"/>
                    <a:pt x="44" y="429"/>
                  </a:cubicBezTo>
                  <a:close/>
                  <a:moveTo>
                    <a:pt x="43" y="432"/>
                  </a:moveTo>
                  <a:cubicBezTo>
                    <a:pt x="43" y="432"/>
                    <a:pt x="43" y="432"/>
                    <a:pt x="43" y="432"/>
                  </a:cubicBezTo>
                  <a:cubicBezTo>
                    <a:pt x="43" y="433"/>
                    <a:pt x="45" y="435"/>
                    <a:pt x="44" y="435"/>
                  </a:cubicBezTo>
                  <a:cubicBezTo>
                    <a:pt x="43" y="435"/>
                    <a:pt x="42" y="435"/>
                    <a:pt x="42" y="435"/>
                  </a:cubicBezTo>
                  <a:cubicBezTo>
                    <a:pt x="41" y="434"/>
                    <a:pt x="41" y="433"/>
                    <a:pt x="43" y="432"/>
                  </a:cubicBezTo>
                  <a:close/>
                  <a:moveTo>
                    <a:pt x="50" y="433"/>
                  </a:moveTo>
                  <a:cubicBezTo>
                    <a:pt x="50" y="433"/>
                    <a:pt x="50" y="433"/>
                    <a:pt x="50" y="433"/>
                  </a:cubicBezTo>
                  <a:cubicBezTo>
                    <a:pt x="47" y="430"/>
                    <a:pt x="51" y="429"/>
                    <a:pt x="53" y="428"/>
                  </a:cubicBezTo>
                  <a:cubicBezTo>
                    <a:pt x="53" y="428"/>
                    <a:pt x="51" y="427"/>
                    <a:pt x="53" y="428"/>
                  </a:cubicBezTo>
                  <a:cubicBezTo>
                    <a:pt x="55" y="429"/>
                    <a:pt x="55" y="431"/>
                    <a:pt x="55" y="432"/>
                  </a:cubicBezTo>
                  <a:cubicBezTo>
                    <a:pt x="53" y="432"/>
                    <a:pt x="51" y="433"/>
                    <a:pt x="50" y="433"/>
                  </a:cubicBezTo>
                  <a:close/>
                  <a:moveTo>
                    <a:pt x="55" y="446"/>
                  </a:moveTo>
                  <a:cubicBezTo>
                    <a:pt x="55" y="446"/>
                    <a:pt x="55" y="446"/>
                    <a:pt x="55" y="446"/>
                  </a:cubicBezTo>
                  <a:cubicBezTo>
                    <a:pt x="55" y="445"/>
                    <a:pt x="55" y="443"/>
                    <a:pt x="56" y="443"/>
                  </a:cubicBezTo>
                  <a:cubicBezTo>
                    <a:pt x="59" y="443"/>
                    <a:pt x="58" y="444"/>
                    <a:pt x="58" y="446"/>
                  </a:cubicBezTo>
                  <a:cubicBezTo>
                    <a:pt x="55" y="446"/>
                    <a:pt x="55" y="446"/>
                    <a:pt x="55" y="446"/>
                  </a:cubicBezTo>
                  <a:close/>
                  <a:moveTo>
                    <a:pt x="72" y="480"/>
                  </a:moveTo>
                  <a:cubicBezTo>
                    <a:pt x="72" y="480"/>
                    <a:pt x="72" y="480"/>
                    <a:pt x="72" y="480"/>
                  </a:cubicBezTo>
                  <a:cubicBezTo>
                    <a:pt x="72" y="480"/>
                    <a:pt x="74" y="479"/>
                    <a:pt x="74" y="479"/>
                  </a:cubicBezTo>
                  <a:cubicBezTo>
                    <a:pt x="74" y="480"/>
                    <a:pt x="75" y="481"/>
                    <a:pt x="73" y="481"/>
                  </a:cubicBezTo>
                  <a:cubicBezTo>
                    <a:pt x="72" y="480"/>
                    <a:pt x="72" y="480"/>
                    <a:pt x="72" y="480"/>
                  </a:cubicBezTo>
                  <a:close/>
                  <a:moveTo>
                    <a:pt x="72" y="484"/>
                  </a:moveTo>
                  <a:cubicBezTo>
                    <a:pt x="72" y="484"/>
                    <a:pt x="72" y="484"/>
                    <a:pt x="72" y="484"/>
                  </a:cubicBezTo>
                  <a:cubicBezTo>
                    <a:pt x="72" y="484"/>
                    <a:pt x="72" y="484"/>
                    <a:pt x="72" y="484"/>
                  </a:cubicBezTo>
                  <a:cubicBezTo>
                    <a:pt x="73" y="483"/>
                    <a:pt x="74" y="482"/>
                    <a:pt x="72" y="481"/>
                  </a:cubicBezTo>
                  <a:cubicBezTo>
                    <a:pt x="70" y="481"/>
                    <a:pt x="70" y="482"/>
                    <a:pt x="70" y="483"/>
                  </a:cubicBezTo>
                  <a:cubicBezTo>
                    <a:pt x="71" y="483"/>
                    <a:pt x="71" y="483"/>
                    <a:pt x="72" y="484"/>
                  </a:cubicBezTo>
                  <a:close/>
                  <a:moveTo>
                    <a:pt x="66" y="476"/>
                  </a:moveTo>
                  <a:cubicBezTo>
                    <a:pt x="66" y="476"/>
                    <a:pt x="66" y="476"/>
                    <a:pt x="66" y="476"/>
                  </a:cubicBezTo>
                  <a:cubicBezTo>
                    <a:pt x="66" y="476"/>
                    <a:pt x="68" y="475"/>
                    <a:pt x="68" y="476"/>
                  </a:cubicBezTo>
                  <a:cubicBezTo>
                    <a:pt x="68" y="477"/>
                    <a:pt x="69" y="477"/>
                    <a:pt x="69" y="478"/>
                  </a:cubicBezTo>
                  <a:cubicBezTo>
                    <a:pt x="69" y="478"/>
                    <a:pt x="72" y="478"/>
                    <a:pt x="69" y="479"/>
                  </a:cubicBezTo>
                  <a:cubicBezTo>
                    <a:pt x="66" y="480"/>
                    <a:pt x="67" y="480"/>
                    <a:pt x="66" y="476"/>
                  </a:cubicBezTo>
                  <a:close/>
                  <a:moveTo>
                    <a:pt x="64" y="468"/>
                  </a:moveTo>
                  <a:cubicBezTo>
                    <a:pt x="64" y="468"/>
                    <a:pt x="64" y="468"/>
                    <a:pt x="64" y="468"/>
                  </a:cubicBezTo>
                  <a:cubicBezTo>
                    <a:pt x="64" y="468"/>
                    <a:pt x="65" y="467"/>
                    <a:pt x="66" y="467"/>
                  </a:cubicBezTo>
                  <a:cubicBezTo>
                    <a:pt x="66" y="467"/>
                    <a:pt x="67" y="468"/>
                    <a:pt x="67" y="468"/>
                  </a:cubicBezTo>
                  <a:cubicBezTo>
                    <a:pt x="67" y="469"/>
                    <a:pt x="66" y="470"/>
                    <a:pt x="66" y="471"/>
                  </a:cubicBezTo>
                  <a:cubicBezTo>
                    <a:pt x="65" y="471"/>
                    <a:pt x="64" y="468"/>
                    <a:pt x="64" y="468"/>
                  </a:cubicBezTo>
                  <a:close/>
                  <a:moveTo>
                    <a:pt x="60" y="478"/>
                  </a:moveTo>
                  <a:cubicBezTo>
                    <a:pt x="60" y="478"/>
                    <a:pt x="60" y="478"/>
                    <a:pt x="60" y="478"/>
                  </a:cubicBezTo>
                  <a:cubicBezTo>
                    <a:pt x="60" y="478"/>
                    <a:pt x="62" y="477"/>
                    <a:pt x="62" y="477"/>
                  </a:cubicBezTo>
                  <a:cubicBezTo>
                    <a:pt x="64" y="480"/>
                    <a:pt x="61" y="481"/>
                    <a:pt x="61" y="481"/>
                  </a:cubicBezTo>
                  <a:cubicBezTo>
                    <a:pt x="60" y="480"/>
                    <a:pt x="60" y="478"/>
                    <a:pt x="60" y="478"/>
                  </a:cubicBezTo>
                  <a:close/>
                  <a:moveTo>
                    <a:pt x="63" y="481"/>
                  </a:moveTo>
                  <a:cubicBezTo>
                    <a:pt x="63" y="481"/>
                    <a:pt x="63" y="481"/>
                    <a:pt x="63" y="481"/>
                  </a:cubicBezTo>
                  <a:cubicBezTo>
                    <a:pt x="63" y="483"/>
                    <a:pt x="63" y="483"/>
                    <a:pt x="63" y="483"/>
                  </a:cubicBezTo>
                  <a:cubicBezTo>
                    <a:pt x="65" y="484"/>
                    <a:pt x="69" y="481"/>
                    <a:pt x="65" y="480"/>
                  </a:cubicBezTo>
                  <a:cubicBezTo>
                    <a:pt x="64" y="480"/>
                    <a:pt x="63" y="481"/>
                    <a:pt x="63" y="481"/>
                  </a:cubicBezTo>
                  <a:close/>
                  <a:moveTo>
                    <a:pt x="58" y="490"/>
                  </a:moveTo>
                  <a:cubicBezTo>
                    <a:pt x="58" y="490"/>
                    <a:pt x="58" y="490"/>
                    <a:pt x="58" y="490"/>
                  </a:cubicBezTo>
                  <a:cubicBezTo>
                    <a:pt x="60" y="490"/>
                    <a:pt x="61" y="490"/>
                    <a:pt x="62" y="491"/>
                  </a:cubicBezTo>
                  <a:cubicBezTo>
                    <a:pt x="62" y="492"/>
                    <a:pt x="64" y="492"/>
                    <a:pt x="63" y="493"/>
                  </a:cubicBezTo>
                  <a:cubicBezTo>
                    <a:pt x="60" y="494"/>
                    <a:pt x="59" y="492"/>
                    <a:pt x="58" y="490"/>
                  </a:cubicBezTo>
                  <a:close/>
                  <a:moveTo>
                    <a:pt x="60" y="483"/>
                  </a:moveTo>
                  <a:cubicBezTo>
                    <a:pt x="60" y="483"/>
                    <a:pt x="60" y="483"/>
                    <a:pt x="60" y="483"/>
                  </a:cubicBezTo>
                  <a:cubicBezTo>
                    <a:pt x="66" y="486"/>
                    <a:pt x="60" y="488"/>
                    <a:pt x="63" y="488"/>
                  </a:cubicBezTo>
                  <a:cubicBezTo>
                    <a:pt x="65" y="489"/>
                    <a:pt x="66" y="489"/>
                    <a:pt x="67" y="491"/>
                  </a:cubicBezTo>
                  <a:cubicBezTo>
                    <a:pt x="67" y="492"/>
                    <a:pt x="68" y="493"/>
                    <a:pt x="66" y="492"/>
                  </a:cubicBezTo>
                  <a:cubicBezTo>
                    <a:pt x="64" y="492"/>
                    <a:pt x="64" y="492"/>
                    <a:pt x="62" y="491"/>
                  </a:cubicBezTo>
                  <a:cubicBezTo>
                    <a:pt x="61" y="489"/>
                    <a:pt x="60" y="486"/>
                    <a:pt x="59" y="485"/>
                  </a:cubicBezTo>
                  <a:cubicBezTo>
                    <a:pt x="60" y="483"/>
                    <a:pt x="60" y="483"/>
                    <a:pt x="60" y="483"/>
                  </a:cubicBezTo>
                  <a:close/>
                  <a:moveTo>
                    <a:pt x="70" y="489"/>
                  </a:moveTo>
                  <a:cubicBezTo>
                    <a:pt x="70" y="489"/>
                    <a:pt x="70" y="489"/>
                    <a:pt x="70" y="489"/>
                  </a:cubicBezTo>
                  <a:cubicBezTo>
                    <a:pt x="73" y="490"/>
                    <a:pt x="73" y="490"/>
                    <a:pt x="73" y="490"/>
                  </a:cubicBezTo>
                  <a:cubicBezTo>
                    <a:pt x="73" y="490"/>
                    <a:pt x="74" y="491"/>
                    <a:pt x="73" y="491"/>
                  </a:cubicBezTo>
                  <a:cubicBezTo>
                    <a:pt x="72" y="492"/>
                    <a:pt x="69" y="492"/>
                    <a:pt x="69" y="491"/>
                  </a:cubicBezTo>
                  <a:cubicBezTo>
                    <a:pt x="70" y="489"/>
                    <a:pt x="70" y="489"/>
                    <a:pt x="70" y="489"/>
                  </a:cubicBezTo>
                  <a:close/>
                  <a:moveTo>
                    <a:pt x="63" y="486"/>
                  </a:moveTo>
                  <a:cubicBezTo>
                    <a:pt x="63" y="486"/>
                    <a:pt x="63" y="486"/>
                    <a:pt x="63" y="486"/>
                  </a:cubicBezTo>
                  <a:cubicBezTo>
                    <a:pt x="63" y="486"/>
                    <a:pt x="65" y="483"/>
                    <a:pt x="66" y="484"/>
                  </a:cubicBezTo>
                  <a:cubicBezTo>
                    <a:pt x="67" y="485"/>
                    <a:pt x="70" y="489"/>
                    <a:pt x="68" y="489"/>
                  </a:cubicBezTo>
                  <a:cubicBezTo>
                    <a:pt x="66" y="489"/>
                    <a:pt x="64" y="488"/>
                    <a:pt x="64" y="488"/>
                  </a:cubicBezTo>
                  <a:cubicBezTo>
                    <a:pt x="63" y="486"/>
                    <a:pt x="63" y="486"/>
                    <a:pt x="63" y="486"/>
                  </a:cubicBezTo>
                  <a:close/>
                  <a:moveTo>
                    <a:pt x="93" y="543"/>
                  </a:moveTo>
                  <a:cubicBezTo>
                    <a:pt x="93" y="543"/>
                    <a:pt x="93" y="543"/>
                    <a:pt x="93" y="543"/>
                  </a:cubicBezTo>
                  <a:cubicBezTo>
                    <a:pt x="96" y="542"/>
                    <a:pt x="96" y="544"/>
                    <a:pt x="96" y="544"/>
                  </a:cubicBezTo>
                  <a:cubicBezTo>
                    <a:pt x="95" y="545"/>
                    <a:pt x="94" y="544"/>
                    <a:pt x="93" y="543"/>
                  </a:cubicBezTo>
                  <a:close/>
                  <a:moveTo>
                    <a:pt x="69" y="501"/>
                  </a:moveTo>
                  <a:cubicBezTo>
                    <a:pt x="69" y="501"/>
                    <a:pt x="69" y="501"/>
                    <a:pt x="69" y="501"/>
                  </a:cubicBezTo>
                  <a:cubicBezTo>
                    <a:pt x="69" y="501"/>
                    <a:pt x="70" y="500"/>
                    <a:pt x="71" y="500"/>
                  </a:cubicBezTo>
                  <a:cubicBezTo>
                    <a:pt x="73" y="501"/>
                    <a:pt x="71" y="502"/>
                    <a:pt x="70" y="503"/>
                  </a:cubicBezTo>
                  <a:cubicBezTo>
                    <a:pt x="70" y="503"/>
                    <a:pt x="69" y="501"/>
                    <a:pt x="69" y="501"/>
                  </a:cubicBezTo>
                  <a:close/>
                  <a:moveTo>
                    <a:pt x="65" y="500"/>
                  </a:moveTo>
                  <a:cubicBezTo>
                    <a:pt x="65" y="500"/>
                    <a:pt x="65" y="500"/>
                    <a:pt x="65" y="500"/>
                  </a:cubicBezTo>
                  <a:cubicBezTo>
                    <a:pt x="65" y="503"/>
                    <a:pt x="68" y="502"/>
                    <a:pt x="68" y="499"/>
                  </a:cubicBezTo>
                  <a:cubicBezTo>
                    <a:pt x="68" y="498"/>
                    <a:pt x="65" y="494"/>
                    <a:pt x="65" y="495"/>
                  </a:cubicBezTo>
                  <a:cubicBezTo>
                    <a:pt x="62" y="498"/>
                    <a:pt x="64" y="497"/>
                    <a:pt x="65" y="498"/>
                  </a:cubicBezTo>
                  <a:cubicBezTo>
                    <a:pt x="66" y="499"/>
                    <a:pt x="66" y="498"/>
                    <a:pt x="65" y="500"/>
                  </a:cubicBezTo>
                  <a:close/>
                  <a:moveTo>
                    <a:pt x="73" y="507"/>
                  </a:moveTo>
                  <a:cubicBezTo>
                    <a:pt x="73" y="507"/>
                    <a:pt x="73" y="507"/>
                    <a:pt x="73" y="507"/>
                  </a:cubicBezTo>
                  <a:cubicBezTo>
                    <a:pt x="74" y="507"/>
                    <a:pt x="74" y="510"/>
                    <a:pt x="71" y="510"/>
                  </a:cubicBezTo>
                  <a:cubicBezTo>
                    <a:pt x="71" y="510"/>
                    <a:pt x="69" y="510"/>
                    <a:pt x="69" y="509"/>
                  </a:cubicBezTo>
                  <a:cubicBezTo>
                    <a:pt x="73" y="507"/>
                    <a:pt x="73" y="507"/>
                    <a:pt x="73" y="507"/>
                  </a:cubicBezTo>
                  <a:close/>
                  <a:moveTo>
                    <a:pt x="79" y="508"/>
                  </a:moveTo>
                  <a:cubicBezTo>
                    <a:pt x="79" y="508"/>
                    <a:pt x="79" y="508"/>
                    <a:pt x="79" y="508"/>
                  </a:cubicBezTo>
                  <a:cubicBezTo>
                    <a:pt x="79" y="508"/>
                    <a:pt x="81" y="513"/>
                    <a:pt x="82" y="511"/>
                  </a:cubicBezTo>
                  <a:cubicBezTo>
                    <a:pt x="82" y="511"/>
                    <a:pt x="83" y="509"/>
                    <a:pt x="83" y="509"/>
                  </a:cubicBezTo>
                  <a:cubicBezTo>
                    <a:pt x="81" y="507"/>
                    <a:pt x="81" y="507"/>
                    <a:pt x="81" y="504"/>
                  </a:cubicBezTo>
                  <a:cubicBezTo>
                    <a:pt x="81" y="500"/>
                    <a:pt x="74" y="495"/>
                    <a:pt x="72" y="494"/>
                  </a:cubicBezTo>
                  <a:cubicBezTo>
                    <a:pt x="71" y="494"/>
                    <a:pt x="70" y="495"/>
                    <a:pt x="72" y="496"/>
                  </a:cubicBezTo>
                  <a:cubicBezTo>
                    <a:pt x="73" y="497"/>
                    <a:pt x="77" y="501"/>
                    <a:pt x="75" y="502"/>
                  </a:cubicBezTo>
                  <a:cubicBezTo>
                    <a:pt x="75" y="502"/>
                    <a:pt x="73" y="503"/>
                    <a:pt x="73" y="503"/>
                  </a:cubicBezTo>
                  <a:cubicBezTo>
                    <a:pt x="73" y="504"/>
                    <a:pt x="72" y="504"/>
                    <a:pt x="73" y="505"/>
                  </a:cubicBezTo>
                  <a:cubicBezTo>
                    <a:pt x="74" y="508"/>
                    <a:pt x="77" y="509"/>
                    <a:pt x="76" y="507"/>
                  </a:cubicBezTo>
                  <a:cubicBezTo>
                    <a:pt x="76" y="505"/>
                    <a:pt x="75" y="505"/>
                    <a:pt x="75" y="505"/>
                  </a:cubicBezTo>
                  <a:cubicBezTo>
                    <a:pt x="77" y="504"/>
                    <a:pt x="77" y="504"/>
                    <a:pt x="77" y="504"/>
                  </a:cubicBezTo>
                  <a:cubicBezTo>
                    <a:pt x="78" y="505"/>
                    <a:pt x="78" y="505"/>
                    <a:pt x="78" y="507"/>
                  </a:cubicBezTo>
                  <a:cubicBezTo>
                    <a:pt x="79" y="508"/>
                    <a:pt x="79" y="508"/>
                    <a:pt x="79" y="508"/>
                  </a:cubicBezTo>
                  <a:close/>
                  <a:moveTo>
                    <a:pt x="76" y="514"/>
                  </a:moveTo>
                  <a:cubicBezTo>
                    <a:pt x="76" y="514"/>
                    <a:pt x="76" y="514"/>
                    <a:pt x="76" y="514"/>
                  </a:cubicBezTo>
                  <a:cubicBezTo>
                    <a:pt x="79" y="514"/>
                    <a:pt x="79" y="514"/>
                    <a:pt x="79" y="514"/>
                  </a:cubicBezTo>
                  <a:cubicBezTo>
                    <a:pt x="81" y="515"/>
                    <a:pt x="80" y="519"/>
                    <a:pt x="80" y="521"/>
                  </a:cubicBezTo>
                  <a:cubicBezTo>
                    <a:pt x="80" y="521"/>
                    <a:pt x="81" y="522"/>
                    <a:pt x="81" y="523"/>
                  </a:cubicBezTo>
                  <a:cubicBezTo>
                    <a:pt x="81" y="524"/>
                    <a:pt x="78" y="526"/>
                    <a:pt x="77" y="524"/>
                  </a:cubicBezTo>
                  <a:cubicBezTo>
                    <a:pt x="77" y="522"/>
                    <a:pt x="77" y="520"/>
                    <a:pt x="77" y="520"/>
                  </a:cubicBezTo>
                  <a:cubicBezTo>
                    <a:pt x="77" y="518"/>
                    <a:pt x="76" y="519"/>
                    <a:pt x="75" y="516"/>
                  </a:cubicBezTo>
                  <a:cubicBezTo>
                    <a:pt x="76" y="514"/>
                    <a:pt x="76" y="514"/>
                    <a:pt x="76" y="514"/>
                  </a:cubicBezTo>
                  <a:close/>
                  <a:moveTo>
                    <a:pt x="91" y="523"/>
                  </a:moveTo>
                  <a:cubicBezTo>
                    <a:pt x="91" y="523"/>
                    <a:pt x="91" y="523"/>
                    <a:pt x="91" y="523"/>
                  </a:cubicBezTo>
                  <a:cubicBezTo>
                    <a:pt x="92" y="523"/>
                    <a:pt x="94" y="523"/>
                    <a:pt x="93" y="524"/>
                  </a:cubicBezTo>
                  <a:cubicBezTo>
                    <a:pt x="92" y="524"/>
                    <a:pt x="91" y="525"/>
                    <a:pt x="91" y="525"/>
                  </a:cubicBezTo>
                  <a:cubicBezTo>
                    <a:pt x="91" y="523"/>
                    <a:pt x="91" y="523"/>
                    <a:pt x="91" y="523"/>
                  </a:cubicBezTo>
                  <a:close/>
                  <a:moveTo>
                    <a:pt x="89" y="527"/>
                  </a:moveTo>
                  <a:cubicBezTo>
                    <a:pt x="89" y="527"/>
                    <a:pt x="89" y="527"/>
                    <a:pt x="89" y="527"/>
                  </a:cubicBezTo>
                  <a:cubicBezTo>
                    <a:pt x="88" y="530"/>
                    <a:pt x="94" y="529"/>
                    <a:pt x="93" y="527"/>
                  </a:cubicBezTo>
                  <a:cubicBezTo>
                    <a:pt x="92" y="526"/>
                    <a:pt x="92" y="525"/>
                    <a:pt x="92" y="525"/>
                  </a:cubicBezTo>
                  <a:cubicBezTo>
                    <a:pt x="90" y="526"/>
                    <a:pt x="90" y="526"/>
                    <a:pt x="89" y="527"/>
                  </a:cubicBezTo>
                  <a:close/>
                  <a:moveTo>
                    <a:pt x="84" y="523"/>
                  </a:moveTo>
                  <a:cubicBezTo>
                    <a:pt x="84" y="523"/>
                    <a:pt x="84" y="523"/>
                    <a:pt x="84" y="523"/>
                  </a:cubicBezTo>
                  <a:cubicBezTo>
                    <a:pt x="88" y="524"/>
                    <a:pt x="88" y="524"/>
                    <a:pt x="88" y="524"/>
                  </a:cubicBezTo>
                  <a:cubicBezTo>
                    <a:pt x="89" y="525"/>
                    <a:pt x="87" y="526"/>
                    <a:pt x="87" y="526"/>
                  </a:cubicBezTo>
                  <a:cubicBezTo>
                    <a:pt x="87" y="526"/>
                    <a:pt x="87" y="527"/>
                    <a:pt x="86" y="526"/>
                  </a:cubicBezTo>
                  <a:cubicBezTo>
                    <a:pt x="85" y="525"/>
                    <a:pt x="84" y="523"/>
                    <a:pt x="84" y="523"/>
                  </a:cubicBezTo>
                  <a:close/>
                  <a:moveTo>
                    <a:pt x="89" y="520"/>
                  </a:moveTo>
                  <a:cubicBezTo>
                    <a:pt x="89" y="520"/>
                    <a:pt x="89" y="520"/>
                    <a:pt x="89" y="520"/>
                  </a:cubicBezTo>
                  <a:cubicBezTo>
                    <a:pt x="86" y="520"/>
                    <a:pt x="86" y="520"/>
                    <a:pt x="86" y="520"/>
                  </a:cubicBezTo>
                  <a:cubicBezTo>
                    <a:pt x="88" y="521"/>
                    <a:pt x="88" y="521"/>
                    <a:pt x="88" y="521"/>
                  </a:cubicBezTo>
                  <a:cubicBezTo>
                    <a:pt x="88" y="525"/>
                    <a:pt x="88" y="523"/>
                    <a:pt x="90" y="523"/>
                  </a:cubicBezTo>
                  <a:cubicBezTo>
                    <a:pt x="90" y="523"/>
                    <a:pt x="91" y="522"/>
                    <a:pt x="91" y="522"/>
                  </a:cubicBezTo>
                  <a:cubicBezTo>
                    <a:pt x="89" y="520"/>
                    <a:pt x="89" y="520"/>
                    <a:pt x="89" y="520"/>
                  </a:cubicBezTo>
                  <a:close/>
                  <a:moveTo>
                    <a:pt x="90" y="516"/>
                  </a:moveTo>
                  <a:cubicBezTo>
                    <a:pt x="90" y="516"/>
                    <a:pt x="90" y="516"/>
                    <a:pt x="90" y="516"/>
                  </a:cubicBezTo>
                  <a:cubicBezTo>
                    <a:pt x="93" y="518"/>
                    <a:pt x="93" y="518"/>
                    <a:pt x="93" y="518"/>
                  </a:cubicBezTo>
                  <a:cubicBezTo>
                    <a:pt x="91" y="519"/>
                    <a:pt x="91" y="519"/>
                    <a:pt x="91" y="519"/>
                  </a:cubicBezTo>
                  <a:cubicBezTo>
                    <a:pt x="90" y="518"/>
                    <a:pt x="90" y="518"/>
                    <a:pt x="90" y="518"/>
                  </a:cubicBezTo>
                  <a:cubicBezTo>
                    <a:pt x="90" y="516"/>
                    <a:pt x="90" y="516"/>
                    <a:pt x="90" y="516"/>
                  </a:cubicBezTo>
                  <a:close/>
                  <a:moveTo>
                    <a:pt x="85" y="516"/>
                  </a:moveTo>
                  <a:cubicBezTo>
                    <a:pt x="85" y="516"/>
                    <a:pt x="85" y="516"/>
                    <a:pt x="85" y="516"/>
                  </a:cubicBezTo>
                  <a:cubicBezTo>
                    <a:pt x="87" y="518"/>
                    <a:pt x="86" y="518"/>
                    <a:pt x="89" y="518"/>
                  </a:cubicBezTo>
                  <a:cubicBezTo>
                    <a:pt x="91" y="518"/>
                    <a:pt x="88" y="516"/>
                    <a:pt x="87" y="515"/>
                  </a:cubicBezTo>
                  <a:cubicBezTo>
                    <a:pt x="87" y="515"/>
                    <a:pt x="85" y="516"/>
                    <a:pt x="85" y="516"/>
                  </a:cubicBezTo>
                  <a:close/>
                  <a:moveTo>
                    <a:pt x="113" y="562"/>
                  </a:moveTo>
                  <a:cubicBezTo>
                    <a:pt x="113" y="562"/>
                    <a:pt x="113" y="562"/>
                    <a:pt x="113" y="562"/>
                  </a:cubicBezTo>
                  <a:cubicBezTo>
                    <a:pt x="116" y="562"/>
                    <a:pt x="116" y="562"/>
                    <a:pt x="116" y="562"/>
                  </a:cubicBezTo>
                  <a:cubicBezTo>
                    <a:pt x="115" y="564"/>
                    <a:pt x="115" y="564"/>
                    <a:pt x="115" y="564"/>
                  </a:cubicBezTo>
                  <a:cubicBezTo>
                    <a:pt x="114" y="564"/>
                    <a:pt x="114" y="564"/>
                    <a:pt x="114" y="564"/>
                  </a:cubicBezTo>
                  <a:cubicBezTo>
                    <a:pt x="113" y="562"/>
                    <a:pt x="113" y="562"/>
                    <a:pt x="113" y="562"/>
                  </a:cubicBezTo>
                  <a:close/>
                  <a:moveTo>
                    <a:pt x="103" y="554"/>
                  </a:moveTo>
                  <a:cubicBezTo>
                    <a:pt x="103" y="554"/>
                    <a:pt x="103" y="554"/>
                    <a:pt x="103" y="554"/>
                  </a:cubicBezTo>
                  <a:cubicBezTo>
                    <a:pt x="105" y="558"/>
                    <a:pt x="105" y="558"/>
                    <a:pt x="105" y="558"/>
                  </a:cubicBezTo>
                  <a:cubicBezTo>
                    <a:pt x="108" y="558"/>
                    <a:pt x="108" y="558"/>
                    <a:pt x="108" y="558"/>
                  </a:cubicBezTo>
                  <a:cubicBezTo>
                    <a:pt x="111" y="560"/>
                    <a:pt x="111" y="560"/>
                    <a:pt x="111" y="560"/>
                  </a:cubicBezTo>
                  <a:cubicBezTo>
                    <a:pt x="112" y="560"/>
                    <a:pt x="115" y="560"/>
                    <a:pt x="117" y="561"/>
                  </a:cubicBezTo>
                  <a:cubicBezTo>
                    <a:pt x="120" y="563"/>
                    <a:pt x="120" y="563"/>
                    <a:pt x="120" y="563"/>
                  </a:cubicBezTo>
                  <a:cubicBezTo>
                    <a:pt x="123" y="564"/>
                    <a:pt x="123" y="564"/>
                    <a:pt x="123" y="564"/>
                  </a:cubicBezTo>
                  <a:cubicBezTo>
                    <a:pt x="125" y="562"/>
                    <a:pt x="125" y="562"/>
                    <a:pt x="125" y="562"/>
                  </a:cubicBezTo>
                  <a:cubicBezTo>
                    <a:pt x="118" y="560"/>
                    <a:pt x="118" y="560"/>
                    <a:pt x="118" y="560"/>
                  </a:cubicBezTo>
                  <a:cubicBezTo>
                    <a:pt x="115" y="559"/>
                    <a:pt x="115" y="559"/>
                    <a:pt x="115" y="559"/>
                  </a:cubicBezTo>
                  <a:cubicBezTo>
                    <a:pt x="111" y="557"/>
                    <a:pt x="111" y="557"/>
                    <a:pt x="111" y="557"/>
                  </a:cubicBezTo>
                  <a:cubicBezTo>
                    <a:pt x="110" y="558"/>
                    <a:pt x="110" y="558"/>
                    <a:pt x="110" y="558"/>
                  </a:cubicBezTo>
                  <a:cubicBezTo>
                    <a:pt x="107" y="556"/>
                    <a:pt x="107" y="556"/>
                    <a:pt x="107" y="556"/>
                  </a:cubicBezTo>
                  <a:cubicBezTo>
                    <a:pt x="104" y="555"/>
                    <a:pt x="104" y="555"/>
                    <a:pt x="104" y="555"/>
                  </a:cubicBezTo>
                  <a:cubicBezTo>
                    <a:pt x="103" y="554"/>
                    <a:pt x="103" y="554"/>
                    <a:pt x="103" y="554"/>
                  </a:cubicBezTo>
                  <a:cubicBezTo>
                    <a:pt x="103" y="554"/>
                    <a:pt x="103" y="554"/>
                    <a:pt x="103" y="554"/>
                  </a:cubicBezTo>
                  <a:close/>
                  <a:moveTo>
                    <a:pt x="110" y="552"/>
                  </a:moveTo>
                  <a:cubicBezTo>
                    <a:pt x="110" y="552"/>
                    <a:pt x="110" y="552"/>
                    <a:pt x="110" y="552"/>
                  </a:cubicBezTo>
                  <a:cubicBezTo>
                    <a:pt x="111" y="550"/>
                    <a:pt x="111" y="550"/>
                    <a:pt x="111" y="550"/>
                  </a:cubicBezTo>
                  <a:cubicBezTo>
                    <a:pt x="112" y="550"/>
                    <a:pt x="112" y="550"/>
                    <a:pt x="112" y="550"/>
                  </a:cubicBezTo>
                  <a:cubicBezTo>
                    <a:pt x="112" y="554"/>
                    <a:pt x="112" y="554"/>
                    <a:pt x="112" y="554"/>
                  </a:cubicBezTo>
                  <a:cubicBezTo>
                    <a:pt x="113" y="554"/>
                    <a:pt x="110" y="554"/>
                    <a:pt x="110" y="553"/>
                  </a:cubicBezTo>
                  <a:cubicBezTo>
                    <a:pt x="110" y="552"/>
                    <a:pt x="110" y="552"/>
                    <a:pt x="110" y="552"/>
                  </a:cubicBezTo>
                  <a:close/>
                  <a:moveTo>
                    <a:pt x="101" y="546"/>
                  </a:moveTo>
                  <a:cubicBezTo>
                    <a:pt x="101" y="546"/>
                    <a:pt x="101" y="546"/>
                    <a:pt x="101" y="546"/>
                  </a:cubicBezTo>
                  <a:cubicBezTo>
                    <a:pt x="104" y="546"/>
                    <a:pt x="104" y="546"/>
                    <a:pt x="104" y="546"/>
                  </a:cubicBezTo>
                  <a:cubicBezTo>
                    <a:pt x="106" y="549"/>
                    <a:pt x="106" y="549"/>
                    <a:pt x="108" y="550"/>
                  </a:cubicBezTo>
                  <a:cubicBezTo>
                    <a:pt x="109" y="548"/>
                    <a:pt x="109" y="548"/>
                    <a:pt x="109" y="548"/>
                  </a:cubicBezTo>
                  <a:cubicBezTo>
                    <a:pt x="104" y="545"/>
                    <a:pt x="104" y="545"/>
                    <a:pt x="104" y="545"/>
                  </a:cubicBezTo>
                  <a:cubicBezTo>
                    <a:pt x="101" y="546"/>
                    <a:pt x="101" y="546"/>
                    <a:pt x="101" y="546"/>
                  </a:cubicBezTo>
                  <a:close/>
                  <a:moveTo>
                    <a:pt x="96" y="546"/>
                  </a:moveTo>
                  <a:cubicBezTo>
                    <a:pt x="96" y="546"/>
                    <a:pt x="96" y="546"/>
                    <a:pt x="96" y="546"/>
                  </a:cubicBezTo>
                  <a:cubicBezTo>
                    <a:pt x="100" y="546"/>
                    <a:pt x="100" y="546"/>
                    <a:pt x="100" y="546"/>
                  </a:cubicBezTo>
                  <a:cubicBezTo>
                    <a:pt x="100" y="546"/>
                    <a:pt x="101" y="547"/>
                    <a:pt x="101" y="548"/>
                  </a:cubicBezTo>
                  <a:cubicBezTo>
                    <a:pt x="99" y="548"/>
                    <a:pt x="98" y="548"/>
                    <a:pt x="97" y="547"/>
                  </a:cubicBezTo>
                  <a:cubicBezTo>
                    <a:pt x="96" y="546"/>
                    <a:pt x="96" y="546"/>
                    <a:pt x="96" y="546"/>
                  </a:cubicBezTo>
                  <a:close/>
                  <a:moveTo>
                    <a:pt x="87" y="536"/>
                  </a:moveTo>
                  <a:cubicBezTo>
                    <a:pt x="87" y="536"/>
                    <a:pt x="87" y="536"/>
                    <a:pt x="87" y="536"/>
                  </a:cubicBezTo>
                  <a:cubicBezTo>
                    <a:pt x="86" y="533"/>
                    <a:pt x="86" y="533"/>
                    <a:pt x="86" y="533"/>
                  </a:cubicBezTo>
                  <a:cubicBezTo>
                    <a:pt x="88" y="530"/>
                    <a:pt x="88" y="532"/>
                    <a:pt x="89" y="533"/>
                  </a:cubicBezTo>
                  <a:cubicBezTo>
                    <a:pt x="92" y="532"/>
                    <a:pt x="92" y="532"/>
                    <a:pt x="92" y="532"/>
                  </a:cubicBezTo>
                  <a:cubicBezTo>
                    <a:pt x="93" y="532"/>
                    <a:pt x="93" y="532"/>
                    <a:pt x="93" y="532"/>
                  </a:cubicBezTo>
                  <a:cubicBezTo>
                    <a:pt x="94" y="535"/>
                    <a:pt x="90" y="534"/>
                    <a:pt x="89" y="535"/>
                  </a:cubicBezTo>
                  <a:cubicBezTo>
                    <a:pt x="88" y="536"/>
                    <a:pt x="88" y="536"/>
                    <a:pt x="88" y="536"/>
                  </a:cubicBezTo>
                  <a:cubicBezTo>
                    <a:pt x="87" y="536"/>
                    <a:pt x="87" y="536"/>
                    <a:pt x="87" y="536"/>
                  </a:cubicBezTo>
                  <a:close/>
                  <a:moveTo>
                    <a:pt x="91" y="539"/>
                  </a:moveTo>
                  <a:cubicBezTo>
                    <a:pt x="91" y="539"/>
                    <a:pt x="91" y="539"/>
                    <a:pt x="91" y="539"/>
                  </a:cubicBezTo>
                  <a:cubicBezTo>
                    <a:pt x="91" y="543"/>
                    <a:pt x="91" y="543"/>
                    <a:pt x="91" y="543"/>
                  </a:cubicBezTo>
                  <a:cubicBezTo>
                    <a:pt x="96" y="541"/>
                    <a:pt x="96" y="541"/>
                    <a:pt x="93" y="538"/>
                  </a:cubicBezTo>
                  <a:cubicBezTo>
                    <a:pt x="91" y="539"/>
                    <a:pt x="91" y="539"/>
                    <a:pt x="91" y="539"/>
                  </a:cubicBezTo>
                  <a:close/>
                  <a:moveTo>
                    <a:pt x="99" y="540"/>
                  </a:moveTo>
                  <a:cubicBezTo>
                    <a:pt x="99" y="540"/>
                    <a:pt x="99" y="540"/>
                    <a:pt x="99" y="540"/>
                  </a:cubicBezTo>
                  <a:cubicBezTo>
                    <a:pt x="101" y="541"/>
                    <a:pt x="106" y="543"/>
                    <a:pt x="108" y="544"/>
                  </a:cubicBezTo>
                  <a:cubicBezTo>
                    <a:pt x="108" y="544"/>
                    <a:pt x="110" y="546"/>
                    <a:pt x="108" y="546"/>
                  </a:cubicBezTo>
                  <a:cubicBezTo>
                    <a:pt x="106" y="546"/>
                    <a:pt x="100" y="542"/>
                    <a:pt x="98" y="540"/>
                  </a:cubicBezTo>
                  <a:cubicBezTo>
                    <a:pt x="99" y="540"/>
                    <a:pt x="99" y="540"/>
                    <a:pt x="99" y="540"/>
                  </a:cubicBezTo>
                  <a:close/>
                  <a:moveTo>
                    <a:pt x="163" y="547"/>
                  </a:moveTo>
                  <a:cubicBezTo>
                    <a:pt x="163" y="547"/>
                    <a:pt x="163" y="547"/>
                    <a:pt x="163" y="547"/>
                  </a:cubicBezTo>
                  <a:cubicBezTo>
                    <a:pt x="163" y="548"/>
                    <a:pt x="163" y="550"/>
                    <a:pt x="162" y="550"/>
                  </a:cubicBezTo>
                  <a:cubicBezTo>
                    <a:pt x="161" y="552"/>
                    <a:pt x="159" y="551"/>
                    <a:pt x="157" y="552"/>
                  </a:cubicBezTo>
                  <a:cubicBezTo>
                    <a:pt x="156" y="553"/>
                    <a:pt x="155" y="553"/>
                    <a:pt x="154" y="554"/>
                  </a:cubicBezTo>
                  <a:cubicBezTo>
                    <a:pt x="152" y="554"/>
                    <a:pt x="150" y="553"/>
                    <a:pt x="150" y="556"/>
                  </a:cubicBezTo>
                  <a:cubicBezTo>
                    <a:pt x="149" y="557"/>
                    <a:pt x="151" y="559"/>
                    <a:pt x="151" y="561"/>
                  </a:cubicBezTo>
                  <a:cubicBezTo>
                    <a:pt x="151" y="562"/>
                    <a:pt x="151" y="562"/>
                    <a:pt x="152" y="563"/>
                  </a:cubicBezTo>
                  <a:cubicBezTo>
                    <a:pt x="154" y="565"/>
                    <a:pt x="154" y="566"/>
                    <a:pt x="155" y="568"/>
                  </a:cubicBezTo>
                  <a:cubicBezTo>
                    <a:pt x="155" y="569"/>
                    <a:pt x="156" y="569"/>
                    <a:pt x="155" y="570"/>
                  </a:cubicBezTo>
                  <a:cubicBezTo>
                    <a:pt x="151" y="573"/>
                    <a:pt x="148" y="569"/>
                    <a:pt x="143" y="570"/>
                  </a:cubicBezTo>
                  <a:cubicBezTo>
                    <a:pt x="140" y="570"/>
                    <a:pt x="142" y="568"/>
                    <a:pt x="142" y="567"/>
                  </a:cubicBezTo>
                  <a:cubicBezTo>
                    <a:pt x="140" y="568"/>
                    <a:pt x="140" y="568"/>
                    <a:pt x="140" y="568"/>
                  </a:cubicBezTo>
                  <a:cubicBezTo>
                    <a:pt x="139" y="568"/>
                    <a:pt x="138" y="567"/>
                    <a:pt x="138" y="570"/>
                  </a:cubicBezTo>
                  <a:cubicBezTo>
                    <a:pt x="140" y="570"/>
                    <a:pt x="142" y="571"/>
                    <a:pt x="140" y="573"/>
                  </a:cubicBezTo>
                  <a:cubicBezTo>
                    <a:pt x="139" y="574"/>
                    <a:pt x="140" y="574"/>
                    <a:pt x="138" y="575"/>
                  </a:cubicBezTo>
                  <a:cubicBezTo>
                    <a:pt x="137" y="575"/>
                    <a:pt x="137" y="577"/>
                    <a:pt x="136" y="575"/>
                  </a:cubicBezTo>
                  <a:cubicBezTo>
                    <a:pt x="133" y="572"/>
                    <a:pt x="136" y="571"/>
                    <a:pt x="134" y="571"/>
                  </a:cubicBezTo>
                  <a:cubicBezTo>
                    <a:pt x="133" y="571"/>
                    <a:pt x="132" y="572"/>
                    <a:pt x="132" y="572"/>
                  </a:cubicBezTo>
                  <a:cubicBezTo>
                    <a:pt x="133" y="573"/>
                    <a:pt x="135" y="574"/>
                    <a:pt x="133" y="575"/>
                  </a:cubicBezTo>
                  <a:cubicBezTo>
                    <a:pt x="130" y="576"/>
                    <a:pt x="130" y="577"/>
                    <a:pt x="129" y="571"/>
                  </a:cubicBezTo>
                  <a:cubicBezTo>
                    <a:pt x="128" y="571"/>
                    <a:pt x="128" y="571"/>
                    <a:pt x="128" y="571"/>
                  </a:cubicBezTo>
                  <a:cubicBezTo>
                    <a:pt x="128" y="571"/>
                    <a:pt x="124" y="570"/>
                    <a:pt x="124" y="569"/>
                  </a:cubicBezTo>
                  <a:cubicBezTo>
                    <a:pt x="124" y="565"/>
                    <a:pt x="126" y="567"/>
                    <a:pt x="127" y="566"/>
                  </a:cubicBezTo>
                  <a:cubicBezTo>
                    <a:pt x="125" y="563"/>
                    <a:pt x="125" y="563"/>
                    <a:pt x="125" y="563"/>
                  </a:cubicBezTo>
                  <a:cubicBezTo>
                    <a:pt x="124" y="563"/>
                    <a:pt x="126" y="562"/>
                    <a:pt x="127" y="562"/>
                  </a:cubicBezTo>
                  <a:cubicBezTo>
                    <a:pt x="127" y="562"/>
                    <a:pt x="128" y="563"/>
                    <a:pt x="128" y="561"/>
                  </a:cubicBezTo>
                  <a:cubicBezTo>
                    <a:pt x="127" y="560"/>
                    <a:pt x="127" y="560"/>
                    <a:pt x="127" y="560"/>
                  </a:cubicBezTo>
                  <a:cubicBezTo>
                    <a:pt x="127" y="560"/>
                    <a:pt x="123" y="561"/>
                    <a:pt x="122" y="560"/>
                  </a:cubicBezTo>
                  <a:cubicBezTo>
                    <a:pt x="119" y="557"/>
                    <a:pt x="120" y="559"/>
                    <a:pt x="120" y="556"/>
                  </a:cubicBezTo>
                  <a:cubicBezTo>
                    <a:pt x="120" y="556"/>
                    <a:pt x="120" y="553"/>
                    <a:pt x="119" y="553"/>
                  </a:cubicBezTo>
                  <a:cubicBezTo>
                    <a:pt x="117" y="553"/>
                    <a:pt x="117" y="555"/>
                    <a:pt x="116" y="555"/>
                  </a:cubicBezTo>
                  <a:cubicBezTo>
                    <a:pt x="116" y="555"/>
                    <a:pt x="113" y="553"/>
                    <a:pt x="113" y="553"/>
                  </a:cubicBezTo>
                  <a:cubicBezTo>
                    <a:pt x="113" y="550"/>
                    <a:pt x="113" y="550"/>
                    <a:pt x="113" y="550"/>
                  </a:cubicBezTo>
                  <a:cubicBezTo>
                    <a:pt x="113" y="549"/>
                    <a:pt x="111" y="546"/>
                    <a:pt x="114" y="546"/>
                  </a:cubicBezTo>
                  <a:cubicBezTo>
                    <a:pt x="120" y="546"/>
                    <a:pt x="117" y="546"/>
                    <a:pt x="119" y="544"/>
                  </a:cubicBezTo>
                  <a:cubicBezTo>
                    <a:pt x="120" y="544"/>
                    <a:pt x="120" y="543"/>
                    <a:pt x="121" y="544"/>
                  </a:cubicBezTo>
                  <a:cubicBezTo>
                    <a:pt x="123" y="544"/>
                    <a:pt x="124" y="547"/>
                    <a:pt x="125" y="548"/>
                  </a:cubicBezTo>
                  <a:cubicBezTo>
                    <a:pt x="125" y="548"/>
                    <a:pt x="123" y="551"/>
                    <a:pt x="125" y="551"/>
                  </a:cubicBezTo>
                  <a:cubicBezTo>
                    <a:pt x="125" y="551"/>
                    <a:pt x="126" y="550"/>
                    <a:pt x="126" y="551"/>
                  </a:cubicBezTo>
                  <a:cubicBezTo>
                    <a:pt x="125" y="552"/>
                    <a:pt x="125" y="552"/>
                    <a:pt x="125" y="553"/>
                  </a:cubicBezTo>
                  <a:cubicBezTo>
                    <a:pt x="126" y="555"/>
                    <a:pt x="128" y="556"/>
                    <a:pt x="130" y="556"/>
                  </a:cubicBezTo>
                  <a:cubicBezTo>
                    <a:pt x="130" y="556"/>
                    <a:pt x="129" y="558"/>
                    <a:pt x="129" y="558"/>
                  </a:cubicBezTo>
                  <a:cubicBezTo>
                    <a:pt x="131" y="557"/>
                    <a:pt x="131" y="557"/>
                    <a:pt x="131" y="557"/>
                  </a:cubicBezTo>
                  <a:cubicBezTo>
                    <a:pt x="132" y="555"/>
                    <a:pt x="132" y="555"/>
                    <a:pt x="132" y="555"/>
                  </a:cubicBezTo>
                  <a:cubicBezTo>
                    <a:pt x="133" y="553"/>
                    <a:pt x="136" y="556"/>
                    <a:pt x="140" y="554"/>
                  </a:cubicBezTo>
                  <a:cubicBezTo>
                    <a:pt x="140" y="551"/>
                    <a:pt x="133" y="552"/>
                    <a:pt x="130" y="552"/>
                  </a:cubicBezTo>
                  <a:cubicBezTo>
                    <a:pt x="128" y="552"/>
                    <a:pt x="127" y="554"/>
                    <a:pt x="127" y="552"/>
                  </a:cubicBezTo>
                  <a:cubicBezTo>
                    <a:pt x="126" y="549"/>
                    <a:pt x="126" y="549"/>
                    <a:pt x="126" y="549"/>
                  </a:cubicBezTo>
                  <a:cubicBezTo>
                    <a:pt x="125" y="547"/>
                    <a:pt x="126" y="548"/>
                    <a:pt x="124" y="545"/>
                  </a:cubicBezTo>
                  <a:cubicBezTo>
                    <a:pt x="124" y="545"/>
                    <a:pt x="124" y="545"/>
                    <a:pt x="124" y="545"/>
                  </a:cubicBezTo>
                  <a:cubicBezTo>
                    <a:pt x="124" y="544"/>
                    <a:pt x="123" y="543"/>
                    <a:pt x="123" y="543"/>
                  </a:cubicBezTo>
                  <a:cubicBezTo>
                    <a:pt x="123" y="543"/>
                    <a:pt x="123" y="541"/>
                    <a:pt x="121" y="540"/>
                  </a:cubicBezTo>
                  <a:cubicBezTo>
                    <a:pt x="117" y="538"/>
                    <a:pt x="116" y="536"/>
                    <a:pt x="111" y="535"/>
                  </a:cubicBezTo>
                  <a:cubicBezTo>
                    <a:pt x="117" y="540"/>
                    <a:pt x="116" y="538"/>
                    <a:pt x="117" y="539"/>
                  </a:cubicBezTo>
                  <a:cubicBezTo>
                    <a:pt x="117" y="539"/>
                    <a:pt x="118" y="539"/>
                    <a:pt x="118" y="540"/>
                  </a:cubicBezTo>
                  <a:cubicBezTo>
                    <a:pt x="118" y="540"/>
                    <a:pt x="117" y="541"/>
                    <a:pt x="117" y="541"/>
                  </a:cubicBezTo>
                  <a:cubicBezTo>
                    <a:pt x="116" y="540"/>
                    <a:pt x="113" y="538"/>
                    <a:pt x="113" y="538"/>
                  </a:cubicBezTo>
                  <a:cubicBezTo>
                    <a:pt x="112" y="539"/>
                    <a:pt x="116" y="542"/>
                    <a:pt x="116" y="543"/>
                  </a:cubicBezTo>
                  <a:cubicBezTo>
                    <a:pt x="116" y="543"/>
                    <a:pt x="116" y="544"/>
                    <a:pt x="116" y="545"/>
                  </a:cubicBezTo>
                  <a:cubicBezTo>
                    <a:pt x="115" y="545"/>
                    <a:pt x="113" y="545"/>
                    <a:pt x="113" y="544"/>
                  </a:cubicBezTo>
                  <a:cubicBezTo>
                    <a:pt x="113" y="544"/>
                    <a:pt x="113" y="542"/>
                    <a:pt x="113" y="542"/>
                  </a:cubicBezTo>
                  <a:cubicBezTo>
                    <a:pt x="112" y="541"/>
                    <a:pt x="111" y="541"/>
                    <a:pt x="111" y="540"/>
                  </a:cubicBezTo>
                  <a:cubicBezTo>
                    <a:pt x="113" y="544"/>
                    <a:pt x="114" y="544"/>
                    <a:pt x="111" y="545"/>
                  </a:cubicBezTo>
                  <a:cubicBezTo>
                    <a:pt x="109" y="544"/>
                    <a:pt x="110" y="542"/>
                    <a:pt x="108" y="540"/>
                  </a:cubicBezTo>
                  <a:cubicBezTo>
                    <a:pt x="105" y="538"/>
                    <a:pt x="105" y="538"/>
                    <a:pt x="105" y="538"/>
                  </a:cubicBezTo>
                  <a:cubicBezTo>
                    <a:pt x="104" y="541"/>
                    <a:pt x="106" y="540"/>
                    <a:pt x="105" y="541"/>
                  </a:cubicBezTo>
                  <a:cubicBezTo>
                    <a:pt x="105" y="542"/>
                    <a:pt x="103" y="541"/>
                    <a:pt x="103" y="541"/>
                  </a:cubicBezTo>
                  <a:cubicBezTo>
                    <a:pt x="103" y="541"/>
                    <a:pt x="99" y="537"/>
                    <a:pt x="101" y="537"/>
                  </a:cubicBezTo>
                  <a:cubicBezTo>
                    <a:pt x="103" y="537"/>
                    <a:pt x="103" y="538"/>
                    <a:pt x="104" y="538"/>
                  </a:cubicBezTo>
                  <a:cubicBezTo>
                    <a:pt x="104" y="538"/>
                    <a:pt x="104" y="537"/>
                    <a:pt x="103" y="536"/>
                  </a:cubicBezTo>
                  <a:cubicBezTo>
                    <a:pt x="103" y="536"/>
                    <a:pt x="102" y="536"/>
                    <a:pt x="103" y="535"/>
                  </a:cubicBezTo>
                  <a:cubicBezTo>
                    <a:pt x="104" y="534"/>
                    <a:pt x="104" y="534"/>
                    <a:pt x="104" y="534"/>
                  </a:cubicBezTo>
                  <a:cubicBezTo>
                    <a:pt x="104" y="534"/>
                    <a:pt x="103" y="531"/>
                    <a:pt x="102" y="531"/>
                  </a:cubicBezTo>
                  <a:cubicBezTo>
                    <a:pt x="102" y="531"/>
                    <a:pt x="101" y="532"/>
                    <a:pt x="100" y="531"/>
                  </a:cubicBezTo>
                  <a:cubicBezTo>
                    <a:pt x="97" y="531"/>
                    <a:pt x="96" y="529"/>
                    <a:pt x="95" y="527"/>
                  </a:cubicBezTo>
                  <a:cubicBezTo>
                    <a:pt x="99" y="526"/>
                    <a:pt x="99" y="527"/>
                    <a:pt x="97" y="525"/>
                  </a:cubicBezTo>
                  <a:cubicBezTo>
                    <a:pt x="97" y="525"/>
                    <a:pt x="99" y="524"/>
                    <a:pt x="99" y="524"/>
                  </a:cubicBezTo>
                  <a:cubicBezTo>
                    <a:pt x="99" y="524"/>
                    <a:pt x="99" y="522"/>
                    <a:pt x="98" y="522"/>
                  </a:cubicBezTo>
                  <a:cubicBezTo>
                    <a:pt x="97" y="522"/>
                    <a:pt x="98" y="523"/>
                    <a:pt x="97" y="523"/>
                  </a:cubicBezTo>
                  <a:cubicBezTo>
                    <a:pt x="97" y="524"/>
                    <a:pt x="96" y="525"/>
                    <a:pt x="96" y="525"/>
                  </a:cubicBezTo>
                  <a:cubicBezTo>
                    <a:pt x="97" y="525"/>
                    <a:pt x="93" y="524"/>
                    <a:pt x="93" y="523"/>
                  </a:cubicBezTo>
                  <a:cubicBezTo>
                    <a:pt x="93" y="523"/>
                    <a:pt x="93" y="522"/>
                    <a:pt x="94" y="522"/>
                  </a:cubicBezTo>
                  <a:cubicBezTo>
                    <a:pt x="95" y="522"/>
                    <a:pt x="95" y="522"/>
                    <a:pt x="95" y="522"/>
                  </a:cubicBezTo>
                  <a:cubicBezTo>
                    <a:pt x="95" y="521"/>
                    <a:pt x="94" y="521"/>
                    <a:pt x="94" y="520"/>
                  </a:cubicBezTo>
                  <a:cubicBezTo>
                    <a:pt x="93" y="521"/>
                    <a:pt x="95" y="518"/>
                    <a:pt x="95" y="518"/>
                  </a:cubicBezTo>
                  <a:cubicBezTo>
                    <a:pt x="94" y="517"/>
                    <a:pt x="91" y="516"/>
                    <a:pt x="91" y="515"/>
                  </a:cubicBezTo>
                  <a:cubicBezTo>
                    <a:pt x="91" y="513"/>
                    <a:pt x="91" y="513"/>
                    <a:pt x="91" y="513"/>
                  </a:cubicBezTo>
                  <a:cubicBezTo>
                    <a:pt x="91" y="513"/>
                    <a:pt x="91" y="514"/>
                    <a:pt x="92" y="514"/>
                  </a:cubicBezTo>
                  <a:cubicBezTo>
                    <a:pt x="92" y="514"/>
                    <a:pt x="92" y="512"/>
                    <a:pt x="92" y="512"/>
                  </a:cubicBezTo>
                  <a:cubicBezTo>
                    <a:pt x="91" y="511"/>
                    <a:pt x="91" y="511"/>
                    <a:pt x="91" y="511"/>
                  </a:cubicBezTo>
                  <a:cubicBezTo>
                    <a:pt x="90" y="511"/>
                    <a:pt x="91" y="512"/>
                    <a:pt x="90" y="512"/>
                  </a:cubicBezTo>
                  <a:cubicBezTo>
                    <a:pt x="88" y="513"/>
                    <a:pt x="87" y="511"/>
                    <a:pt x="86" y="510"/>
                  </a:cubicBezTo>
                  <a:cubicBezTo>
                    <a:pt x="87" y="509"/>
                    <a:pt x="87" y="509"/>
                    <a:pt x="87" y="509"/>
                  </a:cubicBezTo>
                  <a:cubicBezTo>
                    <a:pt x="86" y="508"/>
                    <a:pt x="86" y="508"/>
                    <a:pt x="86" y="506"/>
                  </a:cubicBezTo>
                  <a:cubicBezTo>
                    <a:pt x="88" y="506"/>
                    <a:pt x="89" y="509"/>
                    <a:pt x="90" y="509"/>
                  </a:cubicBezTo>
                  <a:cubicBezTo>
                    <a:pt x="91" y="509"/>
                    <a:pt x="92" y="510"/>
                    <a:pt x="92" y="510"/>
                  </a:cubicBezTo>
                  <a:cubicBezTo>
                    <a:pt x="92" y="510"/>
                    <a:pt x="93" y="509"/>
                    <a:pt x="93" y="509"/>
                  </a:cubicBezTo>
                  <a:cubicBezTo>
                    <a:pt x="92" y="508"/>
                    <a:pt x="91" y="507"/>
                    <a:pt x="90" y="507"/>
                  </a:cubicBezTo>
                  <a:cubicBezTo>
                    <a:pt x="87" y="503"/>
                    <a:pt x="86" y="507"/>
                    <a:pt x="87" y="502"/>
                  </a:cubicBezTo>
                  <a:cubicBezTo>
                    <a:pt x="85" y="501"/>
                    <a:pt x="86" y="500"/>
                    <a:pt x="86" y="498"/>
                  </a:cubicBezTo>
                  <a:cubicBezTo>
                    <a:pt x="86" y="497"/>
                    <a:pt x="86" y="497"/>
                    <a:pt x="86" y="497"/>
                  </a:cubicBezTo>
                  <a:cubicBezTo>
                    <a:pt x="83" y="497"/>
                    <a:pt x="83" y="497"/>
                    <a:pt x="83" y="497"/>
                  </a:cubicBezTo>
                  <a:cubicBezTo>
                    <a:pt x="83" y="498"/>
                    <a:pt x="82" y="499"/>
                    <a:pt x="83" y="501"/>
                  </a:cubicBezTo>
                  <a:cubicBezTo>
                    <a:pt x="83" y="502"/>
                    <a:pt x="86" y="505"/>
                    <a:pt x="81" y="503"/>
                  </a:cubicBezTo>
                  <a:cubicBezTo>
                    <a:pt x="81" y="501"/>
                    <a:pt x="80" y="500"/>
                    <a:pt x="79" y="498"/>
                  </a:cubicBezTo>
                  <a:cubicBezTo>
                    <a:pt x="78" y="496"/>
                    <a:pt x="78" y="496"/>
                    <a:pt x="78" y="496"/>
                  </a:cubicBezTo>
                  <a:cubicBezTo>
                    <a:pt x="78" y="494"/>
                    <a:pt x="80" y="495"/>
                    <a:pt x="81" y="494"/>
                  </a:cubicBezTo>
                  <a:cubicBezTo>
                    <a:pt x="81" y="494"/>
                    <a:pt x="82" y="493"/>
                    <a:pt x="81" y="493"/>
                  </a:cubicBezTo>
                  <a:cubicBezTo>
                    <a:pt x="80" y="493"/>
                    <a:pt x="77" y="493"/>
                    <a:pt x="77" y="492"/>
                  </a:cubicBezTo>
                  <a:cubicBezTo>
                    <a:pt x="77" y="490"/>
                    <a:pt x="79" y="490"/>
                    <a:pt x="80" y="491"/>
                  </a:cubicBezTo>
                  <a:cubicBezTo>
                    <a:pt x="80" y="491"/>
                    <a:pt x="80" y="492"/>
                    <a:pt x="80" y="491"/>
                  </a:cubicBezTo>
                  <a:cubicBezTo>
                    <a:pt x="81" y="491"/>
                    <a:pt x="81" y="490"/>
                    <a:pt x="81" y="490"/>
                  </a:cubicBezTo>
                  <a:cubicBezTo>
                    <a:pt x="81" y="490"/>
                    <a:pt x="80" y="488"/>
                    <a:pt x="80" y="488"/>
                  </a:cubicBezTo>
                  <a:cubicBezTo>
                    <a:pt x="76" y="487"/>
                    <a:pt x="76" y="487"/>
                    <a:pt x="76" y="487"/>
                  </a:cubicBezTo>
                  <a:cubicBezTo>
                    <a:pt x="76" y="487"/>
                    <a:pt x="74" y="485"/>
                    <a:pt x="74" y="484"/>
                  </a:cubicBezTo>
                  <a:cubicBezTo>
                    <a:pt x="74" y="484"/>
                    <a:pt x="75" y="482"/>
                    <a:pt x="75" y="482"/>
                  </a:cubicBezTo>
                  <a:cubicBezTo>
                    <a:pt x="77" y="482"/>
                    <a:pt x="80" y="484"/>
                    <a:pt x="80" y="484"/>
                  </a:cubicBezTo>
                  <a:cubicBezTo>
                    <a:pt x="81" y="484"/>
                    <a:pt x="81" y="483"/>
                    <a:pt x="81" y="484"/>
                  </a:cubicBezTo>
                  <a:cubicBezTo>
                    <a:pt x="82" y="485"/>
                    <a:pt x="84" y="487"/>
                    <a:pt x="85" y="486"/>
                  </a:cubicBezTo>
                  <a:cubicBezTo>
                    <a:pt x="85" y="486"/>
                    <a:pt x="86" y="486"/>
                    <a:pt x="86" y="485"/>
                  </a:cubicBezTo>
                  <a:cubicBezTo>
                    <a:pt x="86" y="480"/>
                    <a:pt x="83" y="482"/>
                    <a:pt x="82" y="481"/>
                  </a:cubicBezTo>
                  <a:cubicBezTo>
                    <a:pt x="80" y="480"/>
                    <a:pt x="76" y="471"/>
                    <a:pt x="76" y="478"/>
                  </a:cubicBezTo>
                  <a:cubicBezTo>
                    <a:pt x="76" y="479"/>
                    <a:pt x="74" y="479"/>
                    <a:pt x="74" y="478"/>
                  </a:cubicBezTo>
                  <a:cubicBezTo>
                    <a:pt x="74" y="477"/>
                    <a:pt x="74" y="475"/>
                    <a:pt x="73" y="475"/>
                  </a:cubicBezTo>
                  <a:cubicBezTo>
                    <a:pt x="70" y="475"/>
                    <a:pt x="70" y="475"/>
                    <a:pt x="70" y="475"/>
                  </a:cubicBezTo>
                  <a:cubicBezTo>
                    <a:pt x="70" y="475"/>
                    <a:pt x="67" y="474"/>
                    <a:pt x="67" y="473"/>
                  </a:cubicBezTo>
                  <a:cubicBezTo>
                    <a:pt x="67" y="473"/>
                    <a:pt x="67" y="472"/>
                    <a:pt x="68" y="472"/>
                  </a:cubicBezTo>
                  <a:cubicBezTo>
                    <a:pt x="68" y="471"/>
                    <a:pt x="68" y="470"/>
                    <a:pt x="69" y="471"/>
                  </a:cubicBezTo>
                  <a:cubicBezTo>
                    <a:pt x="71" y="472"/>
                    <a:pt x="71" y="472"/>
                    <a:pt x="72" y="472"/>
                  </a:cubicBezTo>
                  <a:cubicBezTo>
                    <a:pt x="72" y="470"/>
                    <a:pt x="72" y="469"/>
                    <a:pt x="70" y="468"/>
                  </a:cubicBezTo>
                  <a:cubicBezTo>
                    <a:pt x="63" y="465"/>
                    <a:pt x="65" y="467"/>
                    <a:pt x="62" y="463"/>
                  </a:cubicBezTo>
                  <a:cubicBezTo>
                    <a:pt x="60" y="465"/>
                    <a:pt x="60" y="465"/>
                    <a:pt x="60" y="465"/>
                  </a:cubicBezTo>
                  <a:cubicBezTo>
                    <a:pt x="61" y="466"/>
                    <a:pt x="56" y="463"/>
                    <a:pt x="55" y="461"/>
                  </a:cubicBezTo>
                  <a:cubicBezTo>
                    <a:pt x="54" y="459"/>
                    <a:pt x="54" y="459"/>
                    <a:pt x="54" y="459"/>
                  </a:cubicBezTo>
                  <a:cubicBezTo>
                    <a:pt x="52" y="461"/>
                    <a:pt x="52" y="461"/>
                    <a:pt x="52" y="461"/>
                  </a:cubicBezTo>
                  <a:cubicBezTo>
                    <a:pt x="51" y="461"/>
                    <a:pt x="51" y="463"/>
                    <a:pt x="51" y="463"/>
                  </a:cubicBezTo>
                  <a:cubicBezTo>
                    <a:pt x="51" y="464"/>
                    <a:pt x="52" y="466"/>
                    <a:pt x="50" y="466"/>
                  </a:cubicBezTo>
                  <a:cubicBezTo>
                    <a:pt x="49" y="465"/>
                    <a:pt x="48" y="466"/>
                    <a:pt x="47" y="464"/>
                  </a:cubicBezTo>
                  <a:cubicBezTo>
                    <a:pt x="46" y="463"/>
                    <a:pt x="46" y="461"/>
                    <a:pt x="46" y="460"/>
                  </a:cubicBezTo>
                  <a:cubicBezTo>
                    <a:pt x="46" y="460"/>
                    <a:pt x="47" y="459"/>
                    <a:pt x="48" y="459"/>
                  </a:cubicBezTo>
                  <a:cubicBezTo>
                    <a:pt x="48" y="459"/>
                    <a:pt x="51" y="456"/>
                    <a:pt x="51" y="456"/>
                  </a:cubicBezTo>
                  <a:cubicBezTo>
                    <a:pt x="50" y="457"/>
                    <a:pt x="55" y="454"/>
                    <a:pt x="56" y="454"/>
                  </a:cubicBezTo>
                  <a:cubicBezTo>
                    <a:pt x="55" y="452"/>
                    <a:pt x="54" y="452"/>
                    <a:pt x="52" y="451"/>
                  </a:cubicBezTo>
                  <a:cubicBezTo>
                    <a:pt x="52" y="449"/>
                    <a:pt x="56" y="449"/>
                    <a:pt x="56" y="450"/>
                  </a:cubicBezTo>
                  <a:cubicBezTo>
                    <a:pt x="57" y="450"/>
                    <a:pt x="57" y="451"/>
                    <a:pt x="57" y="451"/>
                  </a:cubicBezTo>
                  <a:cubicBezTo>
                    <a:pt x="58" y="449"/>
                    <a:pt x="58" y="449"/>
                    <a:pt x="58" y="449"/>
                  </a:cubicBezTo>
                  <a:cubicBezTo>
                    <a:pt x="61" y="449"/>
                    <a:pt x="62" y="450"/>
                    <a:pt x="63" y="452"/>
                  </a:cubicBezTo>
                  <a:cubicBezTo>
                    <a:pt x="62" y="454"/>
                    <a:pt x="62" y="454"/>
                    <a:pt x="62" y="454"/>
                  </a:cubicBezTo>
                  <a:cubicBezTo>
                    <a:pt x="62" y="454"/>
                    <a:pt x="59" y="454"/>
                    <a:pt x="60" y="455"/>
                  </a:cubicBezTo>
                  <a:cubicBezTo>
                    <a:pt x="60" y="456"/>
                    <a:pt x="62" y="455"/>
                    <a:pt x="64" y="456"/>
                  </a:cubicBezTo>
                  <a:cubicBezTo>
                    <a:pt x="64" y="456"/>
                    <a:pt x="64" y="456"/>
                    <a:pt x="65" y="457"/>
                  </a:cubicBezTo>
                  <a:cubicBezTo>
                    <a:pt x="66" y="459"/>
                    <a:pt x="65" y="460"/>
                    <a:pt x="67" y="460"/>
                  </a:cubicBezTo>
                  <a:cubicBezTo>
                    <a:pt x="67" y="461"/>
                    <a:pt x="68" y="461"/>
                    <a:pt x="68" y="461"/>
                  </a:cubicBezTo>
                  <a:cubicBezTo>
                    <a:pt x="70" y="460"/>
                    <a:pt x="69" y="458"/>
                    <a:pt x="70" y="458"/>
                  </a:cubicBezTo>
                  <a:cubicBezTo>
                    <a:pt x="70" y="458"/>
                    <a:pt x="70" y="455"/>
                    <a:pt x="70" y="455"/>
                  </a:cubicBezTo>
                  <a:cubicBezTo>
                    <a:pt x="71" y="452"/>
                    <a:pt x="71" y="452"/>
                    <a:pt x="71" y="452"/>
                  </a:cubicBezTo>
                  <a:cubicBezTo>
                    <a:pt x="71" y="452"/>
                    <a:pt x="69" y="453"/>
                    <a:pt x="69" y="453"/>
                  </a:cubicBezTo>
                  <a:cubicBezTo>
                    <a:pt x="69" y="453"/>
                    <a:pt x="69" y="454"/>
                    <a:pt x="68" y="453"/>
                  </a:cubicBezTo>
                  <a:cubicBezTo>
                    <a:pt x="67" y="450"/>
                    <a:pt x="67" y="450"/>
                    <a:pt x="70" y="448"/>
                  </a:cubicBezTo>
                  <a:cubicBezTo>
                    <a:pt x="70" y="448"/>
                    <a:pt x="72" y="448"/>
                    <a:pt x="71" y="447"/>
                  </a:cubicBezTo>
                  <a:cubicBezTo>
                    <a:pt x="71" y="447"/>
                    <a:pt x="70" y="446"/>
                    <a:pt x="70" y="446"/>
                  </a:cubicBezTo>
                  <a:cubicBezTo>
                    <a:pt x="68" y="444"/>
                    <a:pt x="69" y="444"/>
                    <a:pt x="67" y="446"/>
                  </a:cubicBezTo>
                  <a:cubicBezTo>
                    <a:pt x="67" y="446"/>
                    <a:pt x="65" y="443"/>
                    <a:pt x="66" y="443"/>
                  </a:cubicBezTo>
                  <a:cubicBezTo>
                    <a:pt x="67" y="443"/>
                    <a:pt x="68" y="442"/>
                    <a:pt x="69" y="442"/>
                  </a:cubicBezTo>
                  <a:cubicBezTo>
                    <a:pt x="71" y="442"/>
                    <a:pt x="73" y="444"/>
                    <a:pt x="73" y="443"/>
                  </a:cubicBezTo>
                  <a:cubicBezTo>
                    <a:pt x="72" y="440"/>
                    <a:pt x="71" y="441"/>
                    <a:pt x="70" y="440"/>
                  </a:cubicBezTo>
                  <a:cubicBezTo>
                    <a:pt x="67" y="438"/>
                    <a:pt x="67" y="438"/>
                    <a:pt x="67" y="438"/>
                  </a:cubicBezTo>
                  <a:cubicBezTo>
                    <a:pt x="67" y="438"/>
                    <a:pt x="64" y="437"/>
                    <a:pt x="66" y="437"/>
                  </a:cubicBezTo>
                  <a:cubicBezTo>
                    <a:pt x="69" y="435"/>
                    <a:pt x="70" y="436"/>
                    <a:pt x="70" y="434"/>
                  </a:cubicBezTo>
                  <a:cubicBezTo>
                    <a:pt x="70" y="433"/>
                    <a:pt x="69" y="433"/>
                    <a:pt x="70" y="432"/>
                  </a:cubicBezTo>
                  <a:cubicBezTo>
                    <a:pt x="71" y="431"/>
                    <a:pt x="72" y="432"/>
                    <a:pt x="69" y="428"/>
                  </a:cubicBezTo>
                  <a:cubicBezTo>
                    <a:pt x="68" y="426"/>
                    <a:pt x="67" y="426"/>
                    <a:pt x="66" y="426"/>
                  </a:cubicBezTo>
                  <a:cubicBezTo>
                    <a:pt x="66" y="426"/>
                    <a:pt x="62" y="424"/>
                    <a:pt x="62" y="424"/>
                  </a:cubicBezTo>
                  <a:cubicBezTo>
                    <a:pt x="62" y="424"/>
                    <a:pt x="59" y="421"/>
                    <a:pt x="59" y="421"/>
                  </a:cubicBezTo>
                  <a:cubicBezTo>
                    <a:pt x="63" y="417"/>
                    <a:pt x="63" y="417"/>
                    <a:pt x="63" y="417"/>
                  </a:cubicBezTo>
                  <a:cubicBezTo>
                    <a:pt x="60" y="415"/>
                    <a:pt x="59" y="414"/>
                    <a:pt x="58" y="410"/>
                  </a:cubicBezTo>
                  <a:cubicBezTo>
                    <a:pt x="59" y="410"/>
                    <a:pt x="61" y="406"/>
                    <a:pt x="61" y="406"/>
                  </a:cubicBezTo>
                  <a:cubicBezTo>
                    <a:pt x="61" y="403"/>
                    <a:pt x="56" y="400"/>
                    <a:pt x="56" y="399"/>
                  </a:cubicBezTo>
                  <a:cubicBezTo>
                    <a:pt x="56" y="398"/>
                    <a:pt x="57" y="397"/>
                    <a:pt x="57" y="397"/>
                  </a:cubicBezTo>
                  <a:cubicBezTo>
                    <a:pt x="57" y="397"/>
                    <a:pt x="59" y="397"/>
                    <a:pt x="59" y="397"/>
                  </a:cubicBezTo>
                  <a:cubicBezTo>
                    <a:pt x="60" y="399"/>
                    <a:pt x="61" y="398"/>
                    <a:pt x="59" y="396"/>
                  </a:cubicBezTo>
                  <a:cubicBezTo>
                    <a:pt x="59" y="396"/>
                    <a:pt x="56" y="393"/>
                    <a:pt x="56" y="393"/>
                  </a:cubicBezTo>
                  <a:cubicBezTo>
                    <a:pt x="56" y="393"/>
                    <a:pt x="56" y="391"/>
                    <a:pt x="57" y="392"/>
                  </a:cubicBezTo>
                  <a:cubicBezTo>
                    <a:pt x="60" y="393"/>
                    <a:pt x="59" y="395"/>
                    <a:pt x="60" y="396"/>
                  </a:cubicBezTo>
                  <a:cubicBezTo>
                    <a:pt x="61" y="397"/>
                    <a:pt x="61" y="395"/>
                    <a:pt x="61" y="394"/>
                  </a:cubicBezTo>
                  <a:cubicBezTo>
                    <a:pt x="59" y="392"/>
                    <a:pt x="59" y="391"/>
                    <a:pt x="58" y="389"/>
                  </a:cubicBezTo>
                  <a:cubicBezTo>
                    <a:pt x="57" y="389"/>
                    <a:pt x="55" y="390"/>
                    <a:pt x="54" y="389"/>
                  </a:cubicBezTo>
                  <a:cubicBezTo>
                    <a:pt x="53" y="389"/>
                    <a:pt x="53" y="389"/>
                    <a:pt x="53" y="388"/>
                  </a:cubicBezTo>
                  <a:cubicBezTo>
                    <a:pt x="53" y="386"/>
                    <a:pt x="55" y="386"/>
                    <a:pt x="56" y="386"/>
                  </a:cubicBezTo>
                  <a:cubicBezTo>
                    <a:pt x="56" y="385"/>
                    <a:pt x="57" y="382"/>
                    <a:pt x="57" y="382"/>
                  </a:cubicBezTo>
                  <a:cubicBezTo>
                    <a:pt x="56" y="380"/>
                    <a:pt x="56" y="380"/>
                    <a:pt x="56" y="380"/>
                  </a:cubicBezTo>
                  <a:cubicBezTo>
                    <a:pt x="56" y="381"/>
                    <a:pt x="56" y="381"/>
                    <a:pt x="56" y="383"/>
                  </a:cubicBezTo>
                  <a:cubicBezTo>
                    <a:pt x="57" y="384"/>
                    <a:pt x="54" y="384"/>
                    <a:pt x="53" y="384"/>
                  </a:cubicBezTo>
                  <a:cubicBezTo>
                    <a:pt x="52" y="382"/>
                    <a:pt x="54" y="383"/>
                    <a:pt x="50" y="381"/>
                  </a:cubicBezTo>
                  <a:cubicBezTo>
                    <a:pt x="47" y="385"/>
                    <a:pt x="48" y="385"/>
                    <a:pt x="44" y="385"/>
                  </a:cubicBezTo>
                  <a:cubicBezTo>
                    <a:pt x="43" y="387"/>
                    <a:pt x="43" y="387"/>
                    <a:pt x="43" y="387"/>
                  </a:cubicBezTo>
                  <a:cubicBezTo>
                    <a:pt x="44" y="389"/>
                    <a:pt x="44" y="389"/>
                    <a:pt x="45" y="390"/>
                  </a:cubicBezTo>
                  <a:cubicBezTo>
                    <a:pt x="48" y="393"/>
                    <a:pt x="46" y="394"/>
                    <a:pt x="44" y="396"/>
                  </a:cubicBezTo>
                  <a:cubicBezTo>
                    <a:pt x="46" y="397"/>
                    <a:pt x="46" y="397"/>
                    <a:pt x="46" y="397"/>
                  </a:cubicBezTo>
                  <a:cubicBezTo>
                    <a:pt x="44" y="399"/>
                    <a:pt x="44" y="399"/>
                    <a:pt x="44" y="399"/>
                  </a:cubicBezTo>
                  <a:cubicBezTo>
                    <a:pt x="48" y="401"/>
                    <a:pt x="48" y="401"/>
                    <a:pt x="48" y="401"/>
                  </a:cubicBezTo>
                  <a:cubicBezTo>
                    <a:pt x="48" y="402"/>
                    <a:pt x="48" y="403"/>
                    <a:pt x="49" y="404"/>
                  </a:cubicBezTo>
                  <a:cubicBezTo>
                    <a:pt x="51" y="406"/>
                    <a:pt x="51" y="406"/>
                    <a:pt x="49" y="407"/>
                  </a:cubicBezTo>
                  <a:cubicBezTo>
                    <a:pt x="48" y="407"/>
                    <a:pt x="48" y="407"/>
                    <a:pt x="48" y="407"/>
                  </a:cubicBezTo>
                  <a:cubicBezTo>
                    <a:pt x="48" y="408"/>
                    <a:pt x="48" y="408"/>
                    <a:pt x="48" y="408"/>
                  </a:cubicBezTo>
                  <a:cubicBezTo>
                    <a:pt x="48" y="408"/>
                    <a:pt x="50" y="409"/>
                    <a:pt x="50" y="409"/>
                  </a:cubicBezTo>
                  <a:cubicBezTo>
                    <a:pt x="50" y="412"/>
                    <a:pt x="43" y="410"/>
                    <a:pt x="42" y="409"/>
                  </a:cubicBezTo>
                  <a:cubicBezTo>
                    <a:pt x="42" y="408"/>
                    <a:pt x="42" y="406"/>
                    <a:pt x="42" y="405"/>
                  </a:cubicBezTo>
                  <a:cubicBezTo>
                    <a:pt x="41" y="401"/>
                    <a:pt x="41" y="401"/>
                    <a:pt x="41" y="401"/>
                  </a:cubicBezTo>
                  <a:cubicBezTo>
                    <a:pt x="41" y="400"/>
                    <a:pt x="42" y="401"/>
                    <a:pt x="40" y="399"/>
                  </a:cubicBezTo>
                  <a:cubicBezTo>
                    <a:pt x="39" y="397"/>
                    <a:pt x="39" y="397"/>
                    <a:pt x="38" y="396"/>
                  </a:cubicBezTo>
                  <a:cubicBezTo>
                    <a:pt x="38" y="395"/>
                    <a:pt x="38" y="392"/>
                    <a:pt x="38" y="391"/>
                  </a:cubicBezTo>
                  <a:cubicBezTo>
                    <a:pt x="38" y="391"/>
                    <a:pt x="38" y="389"/>
                    <a:pt x="38" y="389"/>
                  </a:cubicBezTo>
                  <a:cubicBezTo>
                    <a:pt x="38" y="389"/>
                    <a:pt x="37" y="387"/>
                    <a:pt x="37" y="387"/>
                  </a:cubicBezTo>
                  <a:cubicBezTo>
                    <a:pt x="37" y="387"/>
                    <a:pt x="36" y="386"/>
                    <a:pt x="36" y="386"/>
                  </a:cubicBezTo>
                  <a:cubicBezTo>
                    <a:pt x="36" y="385"/>
                    <a:pt x="37" y="385"/>
                    <a:pt x="37" y="385"/>
                  </a:cubicBezTo>
                  <a:cubicBezTo>
                    <a:pt x="38" y="385"/>
                    <a:pt x="40" y="386"/>
                    <a:pt x="40" y="386"/>
                  </a:cubicBezTo>
                  <a:cubicBezTo>
                    <a:pt x="40" y="388"/>
                    <a:pt x="40" y="388"/>
                    <a:pt x="42" y="386"/>
                  </a:cubicBezTo>
                  <a:cubicBezTo>
                    <a:pt x="40" y="384"/>
                    <a:pt x="40" y="384"/>
                    <a:pt x="41" y="383"/>
                  </a:cubicBezTo>
                  <a:cubicBezTo>
                    <a:pt x="37" y="381"/>
                    <a:pt x="38" y="381"/>
                    <a:pt x="36" y="378"/>
                  </a:cubicBezTo>
                  <a:cubicBezTo>
                    <a:pt x="34" y="374"/>
                    <a:pt x="32" y="375"/>
                    <a:pt x="31" y="373"/>
                  </a:cubicBezTo>
                  <a:cubicBezTo>
                    <a:pt x="31" y="370"/>
                    <a:pt x="33" y="367"/>
                    <a:pt x="32" y="364"/>
                  </a:cubicBezTo>
                  <a:cubicBezTo>
                    <a:pt x="30" y="361"/>
                    <a:pt x="30" y="361"/>
                    <a:pt x="31" y="358"/>
                  </a:cubicBezTo>
                  <a:cubicBezTo>
                    <a:pt x="31" y="358"/>
                    <a:pt x="31" y="357"/>
                    <a:pt x="31" y="357"/>
                  </a:cubicBezTo>
                  <a:cubicBezTo>
                    <a:pt x="34" y="355"/>
                    <a:pt x="34" y="355"/>
                    <a:pt x="34" y="355"/>
                  </a:cubicBezTo>
                  <a:cubicBezTo>
                    <a:pt x="34" y="355"/>
                    <a:pt x="33" y="353"/>
                    <a:pt x="33" y="352"/>
                  </a:cubicBezTo>
                  <a:cubicBezTo>
                    <a:pt x="33" y="350"/>
                    <a:pt x="35" y="350"/>
                    <a:pt x="33" y="346"/>
                  </a:cubicBezTo>
                  <a:cubicBezTo>
                    <a:pt x="30" y="341"/>
                    <a:pt x="30" y="341"/>
                    <a:pt x="30" y="341"/>
                  </a:cubicBezTo>
                  <a:cubicBezTo>
                    <a:pt x="30" y="341"/>
                    <a:pt x="25" y="337"/>
                    <a:pt x="25" y="337"/>
                  </a:cubicBezTo>
                  <a:cubicBezTo>
                    <a:pt x="23" y="327"/>
                    <a:pt x="23" y="327"/>
                    <a:pt x="23" y="327"/>
                  </a:cubicBezTo>
                  <a:cubicBezTo>
                    <a:pt x="22" y="326"/>
                    <a:pt x="19" y="323"/>
                    <a:pt x="18" y="322"/>
                  </a:cubicBezTo>
                  <a:cubicBezTo>
                    <a:pt x="18" y="320"/>
                    <a:pt x="18" y="317"/>
                    <a:pt x="17" y="313"/>
                  </a:cubicBezTo>
                  <a:cubicBezTo>
                    <a:pt x="23" y="313"/>
                    <a:pt x="23" y="313"/>
                    <a:pt x="23" y="313"/>
                  </a:cubicBezTo>
                  <a:cubicBezTo>
                    <a:pt x="23" y="310"/>
                    <a:pt x="23" y="301"/>
                    <a:pt x="23" y="298"/>
                  </a:cubicBezTo>
                  <a:cubicBezTo>
                    <a:pt x="22" y="297"/>
                    <a:pt x="22" y="294"/>
                    <a:pt x="22" y="294"/>
                  </a:cubicBezTo>
                  <a:cubicBezTo>
                    <a:pt x="22" y="294"/>
                    <a:pt x="23" y="292"/>
                    <a:pt x="23" y="292"/>
                  </a:cubicBezTo>
                  <a:cubicBezTo>
                    <a:pt x="23" y="291"/>
                    <a:pt x="23" y="289"/>
                    <a:pt x="23" y="289"/>
                  </a:cubicBezTo>
                  <a:cubicBezTo>
                    <a:pt x="23" y="289"/>
                    <a:pt x="22" y="288"/>
                    <a:pt x="22" y="287"/>
                  </a:cubicBezTo>
                  <a:cubicBezTo>
                    <a:pt x="22" y="286"/>
                    <a:pt x="24" y="284"/>
                    <a:pt x="24" y="284"/>
                  </a:cubicBezTo>
                  <a:cubicBezTo>
                    <a:pt x="24" y="282"/>
                    <a:pt x="24" y="282"/>
                    <a:pt x="24" y="282"/>
                  </a:cubicBezTo>
                  <a:cubicBezTo>
                    <a:pt x="26" y="280"/>
                    <a:pt x="26" y="280"/>
                    <a:pt x="26" y="280"/>
                  </a:cubicBezTo>
                  <a:cubicBezTo>
                    <a:pt x="26" y="271"/>
                    <a:pt x="26" y="271"/>
                    <a:pt x="26" y="271"/>
                  </a:cubicBezTo>
                  <a:cubicBezTo>
                    <a:pt x="26" y="268"/>
                    <a:pt x="24" y="264"/>
                    <a:pt x="26" y="261"/>
                  </a:cubicBezTo>
                  <a:cubicBezTo>
                    <a:pt x="27" y="259"/>
                    <a:pt x="28" y="258"/>
                    <a:pt x="27" y="255"/>
                  </a:cubicBezTo>
                  <a:cubicBezTo>
                    <a:pt x="26" y="254"/>
                    <a:pt x="25" y="252"/>
                    <a:pt x="24" y="252"/>
                  </a:cubicBezTo>
                  <a:cubicBezTo>
                    <a:pt x="24" y="251"/>
                    <a:pt x="24" y="248"/>
                    <a:pt x="24" y="248"/>
                  </a:cubicBezTo>
                  <a:cubicBezTo>
                    <a:pt x="24" y="244"/>
                    <a:pt x="25" y="245"/>
                    <a:pt x="24" y="239"/>
                  </a:cubicBezTo>
                  <a:cubicBezTo>
                    <a:pt x="24" y="232"/>
                    <a:pt x="23" y="235"/>
                    <a:pt x="22" y="234"/>
                  </a:cubicBezTo>
                  <a:cubicBezTo>
                    <a:pt x="22" y="233"/>
                    <a:pt x="22" y="233"/>
                    <a:pt x="22" y="231"/>
                  </a:cubicBezTo>
                  <a:cubicBezTo>
                    <a:pt x="21" y="224"/>
                    <a:pt x="21" y="228"/>
                    <a:pt x="19" y="221"/>
                  </a:cubicBezTo>
                  <a:cubicBezTo>
                    <a:pt x="18" y="219"/>
                    <a:pt x="13" y="211"/>
                    <a:pt x="13" y="209"/>
                  </a:cubicBezTo>
                  <a:cubicBezTo>
                    <a:pt x="13" y="208"/>
                    <a:pt x="14" y="204"/>
                    <a:pt x="14" y="204"/>
                  </a:cubicBezTo>
                  <a:cubicBezTo>
                    <a:pt x="14" y="204"/>
                    <a:pt x="15" y="203"/>
                    <a:pt x="15" y="203"/>
                  </a:cubicBezTo>
                  <a:cubicBezTo>
                    <a:pt x="15" y="202"/>
                    <a:pt x="17" y="198"/>
                    <a:pt x="17" y="198"/>
                  </a:cubicBezTo>
                  <a:cubicBezTo>
                    <a:pt x="15" y="192"/>
                    <a:pt x="15" y="192"/>
                    <a:pt x="15" y="192"/>
                  </a:cubicBezTo>
                  <a:cubicBezTo>
                    <a:pt x="11" y="182"/>
                    <a:pt x="11" y="182"/>
                    <a:pt x="11" y="182"/>
                  </a:cubicBezTo>
                  <a:cubicBezTo>
                    <a:pt x="11" y="180"/>
                    <a:pt x="13" y="177"/>
                    <a:pt x="13" y="173"/>
                  </a:cubicBezTo>
                  <a:cubicBezTo>
                    <a:pt x="13" y="166"/>
                    <a:pt x="12" y="167"/>
                    <a:pt x="13" y="161"/>
                  </a:cubicBezTo>
                  <a:cubicBezTo>
                    <a:pt x="15" y="159"/>
                    <a:pt x="14" y="158"/>
                    <a:pt x="14" y="157"/>
                  </a:cubicBezTo>
                  <a:cubicBezTo>
                    <a:pt x="13" y="154"/>
                    <a:pt x="13" y="154"/>
                    <a:pt x="14" y="151"/>
                  </a:cubicBezTo>
                  <a:cubicBezTo>
                    <a:pt x="14" y="150"/>
                    <a:pt x="13" y="150"/>
                    <a:pt x="13" y="148"/>
                  </a:cubicBezTo>
                  <a:cubicBezTo>
                    <a:pt x="13" y="147"/>
                    <a:pt x="13" y="143"/>
                    <a:pt x="13" y="143"/>
                  </a:cubicBezTo>
                  <a:cubicBezTo>
                    <a:pt x="14" y="138"/>
                    <a:pt x="14" y="139"/>
                    <a:pt x="13" y="134"/>
                  </a:cubicBezTo>
                  <a:cubicBezTo>
                    <a:pt x="13" y="134"/>
                    <a:pt x="12" y="133"/>
                    <a:pt x="12" y="132"/>
                  </a:cubicBezTo>
                  <a:cubicBezTo>
                    <a:pt x="12" y="131"/>
                    <a:pt x="13" y="125"/>
                    <a:pt x="13" y="125"/>
                  </a:cubicBezTo>
                  <a:cubicBezTo>
                    <a:pt x="15" y="123"/>
                    <a:pt x="15" y="123"/>
                    <a:pt x="15" y="123"/>
                  </a:cubicBezTo>
                  <a:cubicBezTo>
                    <a:pt x="14" y="122"/>
                    <a:pt x="14" y="119"/>
                    <a:pt x="13" y="118"/>
                  </a:cubicBezTo>
                  <a:cubicBezTo>
                    <a:pt x="13" y="117"/>
                    <a:pt x="11" y="115"/>
                    <a:pt x="11" y="115"/>
                  </a:cubicBezTo>
                  <a:cubicBezTo>
                    <a:pt x="11" y="110"/>
                    <a:pt x="11" y="110"/>
                    <a:pt x="11" y="110"/>
                  </a:cubicBezTo>
                  <a:cubicBezTo>
                    <a:pt x="11" y="108"/>
                    <a:pt x="11" y="96"/>
                    <a:pt x="10" y="95"/>
                  </a:cubicBezTo>
                  <a:cubicBezTo>
                    <a:pt x="9" y="94"/>
                    <a:pt x="7" y="93"/>
                    <a:pt x="7" y="92"/>
                  </a:cubicBezTo>
                  <a:cubicBezTo>
                    <a:pt x="7" y="91"/>
                    <a:pt x="8" y="88"/>
                    <a:pt x="8" y="88"/>
                  </a:cubicBezTo>
                  <a:cubicBezTo>
                    <a:pt x="10" y="87"/>
                    <a:pt x="10" y="87"/>
                    <a:pt x="10" y="87"/>
                  </a:cubicBezTo>
                  <a:cubicBezTo>
                    <a:pt x="10" y="81"/>
                    <a:pt x="10" y="81"/>
                    <a:pt x="10" y="81"/>
                  </a:cubicBezTo>
                  <a:cubicBezTo>
                    <a:pt x="10" y="64"/>
                    <a:pt x="10" y="64"/>
                    <a:pt x="10" y="64"/>
                  </a:cubicBezTo>
                  <a:cubicBezTo>
                    <a:pt x="11" y="62"/>
                    <a:pt x="11" y="62"/>
                    <a:pt x="11" y="62"/>
                  </a:cubicBezTo>
                  <a:cubicBezTo>
                    <a:pt x="11" y="62"/>
                    <a:pt x="10" y="55"/>
                    <a:pt x="9" y="54"/>
                  </a:cubicBezTo>
                  <a:cubicBezTo>
                    <a:pt x="7" y="49"/>
                    <a:pt x="8" y="52"/>
                    <a:pt x="8" y="46"/>
                  </a:cubicBezTo>
                  <a:cubicBezTo>
                    <a:pt x="8" y="45"/>
                    <a:pt x="6" y="35"/>
                    <a:pt x="6" y="35"/>
                  </a:cubicBezTo>
                  <a:cubicBezTo>
                    <a:pt x="5" y="29"/>
                    <a:pt x="5" y="29"/>
                    <a:pt x="5" y="29"/>
                  </a:cubicBezTo>
                  <a:cubicBezTo>
                    <a:pt x="4" y="26"/>
                    <a:pt x="2" y="21"/>
                    <a:pt x="2" y="18"/>
                  </a:cubicBezTo>
                  <a:cubicBezTo>
                    <a:pt x="2" y="18"/>
                    <a:pt x="2" y="14"/>
                    <a:pt x="1" y="14"/>
                  </a:cubicBezTo>
                  <a:cubicBezTo>
                    <a:pt x="1" y="14"/>
                    <a:pt x="0" y="13"/>
                    <a:pt x="0" y="13"/>
                  </a:cubicBezTo>
                  <a:cubicBezTo>
                    <a:pt x="8" y="12"/>
                    <a:pt x="8" y="12"/>
                    <a:pt x="8" y="5"/>
                  </a:cubicBezTo>
                  <a:cubicBezTo>
                    <a:pt x="8" y="1"/>
                    <a:pt x="6" y="2"/>
                    <a:pt x="10" y="0"/>
                  </a:cubicBezTo>
                  <a:cubicBezTo>
                    <a:pt x="14" y="1"/>
                    <a:pt x="14" y="3"/>
                    <a:pt x="15" y="6"/>
                  </a:cubicBezTo>
                  <a:cubicBezTo>
                    <a:pt x="16" y="7"/>
                    <a:pt x="18" y="8"/>
                    <a:pt x="19" y="8"/>
                  </a:cubicBezTo>
                  <a:cubicBezTo>
                    <a:pt x="19" y="9"/>
                    <a:pt x="18" y="12"/>
                    <a:pt x="18" y="14"/>
                  </a:cubicBezTo>
                  <a:cubicBezTo>
                    <a:pt x="18" y="16"/>
                    <a:pt x="21" y="21"/>
                    <a:pt x="21" y="21"/>
                  </a:cubicBezTo>
                  <a:cubicBezTo>
                    <a:pt x="22" y="22"/>
                    <a:pt x="27" y="28"/>
                    <a:pt x="29" y="29"/>
                  </a:cubicBezTo>
                  <a:cubicBezTo>
                    <a:pt x="27" y="33"/>
                    <a:pt x="27" y="33"/>
                    <a:pt x="27" y="33"/>
                  </a:cubicBezTo>
                  <a:cubicBezTo>
                    <a:pt x="29" y="38"/>
                    <a:pt x="29" y="38"/>
                    <a:pt x="29" y="38"/>
                  </a:cubicBezTo>
                  <a:cubicBezTo>
                    <a:pt x="29" y="38"/>
                    <a:pt x="27" y="40"/>
                    <a:pt x="27" y="41"/>
                  </a:cubicBezTo>
                  <a:cubicBezTo>
                    <a:pt x="26" y="41"/>
                    <a:pt x="28" y="45"/>
                    <a:pt x="28" y="45"/>
                  </a:cubicBezTo>
                  <a:cubicBezTo>
                    <a:pt x="29" y="47"/>
                    <a:pt x="33" y="49"/>
                    <a:pt x="32" y="49"/>
                  </a:cubicBezTo>
                  <a:cubicBezTo>
                    <a:pt x="32" y="49"/>
                    <a:pt x="31" y="51"/>
                    <a:pt x="31" y="51"/>
                  </a:cubicBezTo>
                  <a:cubicBezTo>
                    <a:pt x="31" y="52"/>
                    <a:pt x="35" y="55"/>
                    <a:pt x="35" y="55"/>
                  </a:cubicBezTo>
                  <a:cubicBezTo>
                    <a:pt x="35" y="55"/>
                    <a:pt x="36" y="60"/>
                    <a:pt x="36" y="61"/>
                  </a:cubicBezTo>
                  <a:cubicBezTo>
                    <a:pt x="36" y="62"/>
                    <a:pt x="39" y="67"/>
                    <a:pt x="39" y="67"/>
                  </a:cubicBezTo>
                  <a:cubicBezTo>
                    <a:pt x="40" y="72"/>
                    <a:pt x="40" y="72"/>
                    <a:pt x="40" y="72"/>
                  </a:cubicBezTo>
                  <a:cubicBezTo>
                    <a:pt x="40" y="72"/>
                    <a:pt x="44" y="78"/>
                    <a:pt x="44" y="79"/>
                  </a:cubicBezTo>
                  <a:cubicBezTo>
                    <a:pt x="44" y="79"/>
                    <a:pt x="45" y="84"/>
                    <a:pt x="45" y="84"/>
                  </a:cubicBezTo>
                  <a:cubicBezTo>
                    <a:pt x="49" y="86"/>
                    <a:pt x="49" y="86"/>
                    <a:pt x="49" y="86"/>
                  </a:cubicBezTo>
                  <a:cubicBezTo>
                    <a:pt x="52" y="85"/>
                    <a:pt x="52" y="85"/>
                    <a:pt x="52" y="85"/>
                  </a:cubicBezTo>
                  <a:cubicBezTo>
                    <a:pt x="54" y="85"/>
                    <a:pt x="54" y="85"/>
                    <a:pt x="54" y="85"/>
                  </a:cubicBezTo>
                  <a:cubicBezTo>
                    <a:pt x="57" y="88"/>
                    <a:pt x="57" y="88"/>
                    <a:pt x="57" y="88"/>
                  </a:cubicBezTo>
                  <a:cubicBezTo>
                    <a:pt x="54" y="103"/>
                    <a:pt x="54" y="103"/>
                    <a:pt x="54" y="103"/>
                  </a:cubicBezTo>
                  <a:cubicBezTo>
                    <a:pt x="54" y="103"/>
                    <a:pt x="40" y="111"/>
                    <a:pt x="40" y="112"/>
                  </a:cubicBezTo>
                  <a:cubicBezTo>
                    <a:pt x="40" y="112"/>
                    <a:pt x="41" y="117"/>
                    <a:pt x="41" y="118"/>
                  </a:cubicBezTo>
                  <a:cubicBezTo>
                    <a:pt x="41" y="119"/>
                    <a:pt x="44" y="119"/>
                    <a:pt x="43" y="121"/>
                  </a:cubicBezTo>
                  <a:cubicBezTo>
                    <a:pt x="42" y="126"/>
                    <a:pt x="42" y="123"/>
                    <a:pt x="41" y="130"/>
                  </a:cubicBezTo>
                  <a:cubicBezTo>
                    <a:pt x="43" y="132"/>
                    <a:pt x="43" y="132"/>
                    <a:pt x="43" y="132"/>
                  </a:cubicBezTo>
                  <a:cubicBezTo>
                    <a:pt x="44" y="135"/>
                    <a:pt x="44" y="136"/>
                    <a:pt x="45" y="139"/>
                  </a:cubicBezTo>
                  <a:cubicBezTo>
                    <a:pt x="44" y="140"/>
                    <a:pt x="44" y="140"/>
                    <a:pt x="44" y="140"/>
                  </a:cubicBezTo>
                  <a:cubicBezTo>
                    <a:pt x="45" y="144"/>
                    <a:pt x="45" y="144"/>
                    <a:pt x="45" y="144"/>
                  </a:cubicBezTo>
                  <a:cubicBezTo>
                    <a:pt x="47" y="147"/>
                    <a:pt x="47" y="147"/>
                    <a:pt x="47" y="147"/>
                  </a:cubicBezTo>
                  <a:cubicBezTo>
                    <a:pt x="47" y="147"/>
                    <a:pt x="48" y="148"/>
                    <a:pt x="48" y="149"/>
                  </a:cubicBezTo>
                  <a:cubicBezTo>
                    <a:pt x="48" y="150"/>
                    <a:pt x="48" y="151"/>
                    <a:pt x="47" y="152"/>
                  </a:cubicBezTo>
                  <a:cubicBezTo>
                    <a:pt x="43" y="153"/>
                    <a:pt x="45" y="153"/>
                    <a:pt x="41" y="152"/>
                  </a:cubicBezTo>
                  <a:cubicBezTo>
                    <a:pt x="41" y="153"/>
                    <a:pt x="41" y="160"/>
                    <a:pt x="41" y="161"/>
                  </a:cubicBezTo>
                  <a:cubicBezTo>
                    <a:pt x="40" y="165"/>
                    <a:pt x="40" y="165"/>
                    <a:pt x="40" y="165"/>
                  </a:cubicBezTo>
                  <a:cubicBezTo>
                    <a:pt x="35" y="172"/>
                    <a:pt x="35" y="172"/>
                    <a:pt x="35" y="172"/>
                  </a:cubicBezTo>
                  <a:cubicBezTo>
                    <a:pt x="35" y="181"/>
                    <a:pt x="35" y="181"/>
                    <a:pt x="35" y="181"/>
                  </a:cubicBezTo>
                  <a:cubicBezTo>
                    <a:pt x="35" y="182"/>
                    <a:pt x="36" y="186"/>
                    <a:pt x="35" y="186"/>
                  </a:cubicBezTo>
                  <a:cubicBezTo>
                    <a:pt x="35" y="187"/>
                    <a:pt x="33" y="189"/>
                    <a:pt x="33" y="189"/>
                  </a:cubicBezTo>
                  <a:cubicBezTo>
                    <a:pt x="33" y="189"/>
                    <a:pt x="35" y="191"/>
                    <a:pt x="36" y="192"/>
                  </a:cubicBezTo>
                  <a:cubicBezTo>
                    <a:pt x="36" y="193"/>
                    <a:pt x="37" y="199"/>
                    <a:pt x="37" y="199"/>
                  </a:cubicBezTo>
                  <a:cubicBezTo>
                    <a:pt x="37" y="206"/>
                    <a:pt x="37" y="206"/>
                    <a:pt x="37" y="206"/>
                  </a:cubicBezTo>
                  <a:cubicBezTo>
                    <a:pt x="33" y="204"/>
                    <a:pt x="33" y="204"/>
                    <a:pt x="33" y="204"/>
                  </a:cubicBezTo>
                  <a:cubicBezTo>
                    <a:pt x="34" y="213"/>
                    <a:pt x="34" y="213"/>
                    <a:pt x="34" y="213"/>
                  </a:cubicBezTo>
                  <a:cubicBezTo>
                    <a:pt x="34" y="213"/>
                    <a:pt x="36" y="215"/>
                    <a:pt x="35" y="216"/>
                  </a:cubicBezTo>
                  <a:cubicBezTo>
                    <a:pt x="35" y="216"/>
                    <a:pt x="33" y="219"/>
                    <a:pt x="33" y="219"/>
                  </a:cubicBezTo>
                  <a:cubicBezTo>
                    <a:pt x="33" y="219"/>
                    <a:pt x="33" y="221"/>
                    <a:pt x="33" y="222"/>
                  </a:cubicBezTo>
                  <a:cubicBezTo>
                    <a:pt x="34" y="223"/>
                    <a:pt x="35" y="223"/>
                    <a:pt x="35" y="225"/>
                  </a:cubicBezTo>
                  <a:cubicBezTo>
                    <a:pt x="37" y="229"/>
                    <a:pt x="38" y="228"/>
                    <a:pt x="39" y="229"/>
                  </a:cubicBezTo>
                  <a:cubicBezTo>
                    <a:pt x="40" y="231"/>
                    <a:pt x="39" y="234"/>
                    <a:pt x="42" y="238"/>
                  </a:cubicBezTo>
                  <a:cubicBezTo>
                    <a:pt x="45" y="241"/>
                    <a:pt x="44" y="238"/>
                    <a:pt x="44" y="242"/>
                  </a:cubicBezTo>
                  <a:cubicBezTo>
                    <a:pt x="44" y="243"/>
                    <a:pt x="45" y="244"/>
                    <a:pt x="45" y="244"/>
                  </a:cubicBezTo>
                  <a:cubicBezTo>
                    <a:pt x="46" y="249"/>
                    <a:pt x="46" y="249"/>
                    <a:pt x="46" y="249"/>
                  </a:cubicBezTo>
                  <a:cubicBezTo>
                    <a:pt x="46" y="249"/>
                    <a:pt x="46" y="249"/>
                    <a:pt x="47" y="250"/>
                  </a:cubicBezTo>
                  <a:cubicBezTo>
                    <a:pt x="49" y="250"/>
                    <a:pt x="51" y="251"/>
                    <a:pt x="51" y="251"/>
                  </a:cubicBezTo>
                  <a:cubicBezTo>
                    <a:pt x="51" y="251"/>
                    <a:pt x="52" y="250"/>
                    <a:pt x="51" y="251"/>
                  </a:cubicBezTo>
                  <a:cubicBezTo>
                    <a:pt x="51" y="253"/>
                    <a:pt x="50" y="252"/>
                    <a:pt x="50" y="254"/>
                  </a:cubicBezTo>
                  <a:cubicBezTo>
                    <a:pt x="51" y="255"/>
                    <a:pt x="51" y="259"/>
                    <a:pt x="51" y="259"/>
                  </a:cubicBezTo>
                  <a:cubicBezTo>
                    <a:pt x="53" y="264"/>
                    <a:pt x="53" y="264"/>
                    <a:pt x="53" y="264"/>
                  </a:cubicBezTo>
                  <a:cubicBezTo>
                    <a:pt x="55" y="267"/>
                    <a:pt x="56" y="264"/>
                    <a:pt x="53" y="267"/>
                  </a:cubicBezTo>
                  <a:cubicBezTo>
                    <a:pt x="50" y="270"/>
                    <a:pt x="52" y="271"/>
                    <a:pt x="51" y="276"/>
                  </a:cubicBezTo>
                  <a:cubicBezTo>
                    <a:pt x="51" y="276"/>
                    <a:pt x="49" y="282"/>
                    <a:pt x="49" y="282"/>
                  </a:cubicBezTo>
                  <a:cubicBezTo>
                    <a:pt x="49" y="283"/>
                    <a:pt x="51" y="284"/>
                    <a:pt x="51" y="284"/>
                  </a:cubicBezTo>
                  <a:cubicBezTo>
                    <a:pt x="54" y="292"/>
                    <a:pt x="54" y="292"/>
                    <a:pt x="54" y="292"/>
                  </a:cubicBezTo>
                  <a:cubicBezTo>
                    <a:pt x="54" y="292"/>
                    <a:pt x="55" y="295"/>
                    <a:pt x="54" y="296"/>
                  </a:cubicBezTo>
                  <a:cubicBezTo>
                    <a:pt x="53" y="297"/>
                    <a:pt x="52" y="299"/>
                    <a:pt x="51" y="300"/>
                  </a:cubicBezTo>
                  <a:cubicBezTo>
                    <a:pt x="50" y="301"/>
                    <a:pt x="49" y="302"/>
                    <a:pt x="49" y="303"/>
                  </a:cubicBezTo>
                  <a:cubicBezTo>
                    <a:pt x="48" y="304"/>
                    <a:pt x="48" y="305"/>
                    <a:pt x="48" y="307"/>
                  </a:cubicBezTo>
                  <a:cubicBezTo>
                    <a:pt x="48" y="308"/>
                    <a:pt x="49" y="310"/>
                    <a:pt x="50" y="311"/>
                  </a:cubicBezTo>
                  <a:cubicBezTo>
                    <a:pt x="50" y="313"/>
                    <a:pt x="50" y="316"/>
                    <a:pt x="50" y="316"/>
                  </a:cubicBezTo>
                  <a:cubicBezTo>
                    <a:pt x="50" y="316"/>
                    <a:pt x="51" y="317"/>
                    <a:pt x="52" y="319"/>
                  </a:cubicBezTo>
                  <a:cubicBezTo>
                    <a:pt x="53" y="325"/>
                    <a:pt x="51" y="321"/>
                    <a:pt x="55" y="325"/>
                  </a:cubicBezTo>
                  <a:cubicBezTo>
                    <a:pt x="56" y="327"/>
                    <a:pt x="57" y="329"/>
                    <a:pt x="57" y="330"/>
                  </a:cubicBezTo>
                  <a:cubicBezTo>
                    <a:pt x="60" y="334"/>
                    <a:pt x="65" y="335"/>
                    <a:pt x="60" y="338"/>
                  </a:cubicBezTo>
                  <a:cubicBezTo>
                    <a:pt x="57" y="340"/>
                    <a:pt x="55" y="340"/>
                    <a:pt x="55" y="342"/>
                  </a:cubicBezTo>
                  <a:cubicBezTo>
                    <a:pt x="55" y="346"/>
                    <a:pt x="56" y="346"/>
                    <a:pt x="56" y="348"/>
                  </a:cubicBezTo>
                  <a:cubicBezTo>
                    <a:pt x="57" y="353"/>
                    <a:pt x="57" y="350"/>
                    <a:pt x="54" y="357"/>
                  </a:cubicBezTo>
                  <a:cubicBezTo>
                    <a:pt x="56" y="359"/>
                    <a:pt x="57" y="359"/>
                    <a:pt x="57" y="361"/>
                  </a:cubicBezTo>
                  <a:cubicBezTo>
                    <a:pt x="57" y="362"/>
                    <a:pt x="57" y="362"/>
                    <a:pt x="57" y="363"/>
                  </a:cubicBezTo>
                  <a:cubicBezTo>
                    <a:pt x="58" y="365"/>
                    <a:pt x="58" y="368"/>
                    <a:pt x="58" y="369"/>
                  </a:cubicBezTo>
                  <a:cubicBezTo>
                    <a:pt x="58" y="370"/>
                    <a:pt x="61" y="374"/>
                    <a:pt x="61" y="374"/>
                  </a:cubicBezTo>
                  <a:cubicBezTo>
                    <a:pt x="62" y="376"/>
                    <a:pt x="64" y="384"/>
                    <a:pt x="66" y="386"/>
                  </a:cubicBezTo>
                  <a:cubicBezTo>
                    <a:pt x="66" y="387"/>
                    <a:pt x="68" y="389"/>
                    <a:pt x="67" y="390"/>
                  </a:cubicBezTo>
                  <a:cubicBezTo>
                    <a:pt x="67" y="391"/>
                    <a:pt x="65" y="392"/>
                    <a:pt x="65" y="392"/>
                  </a:cubicBezTo>
                  <a:cubicBezTo>
                    <a:pt x="65" y="392"/>
                    <a:pt x="65" y="395"/>
                    <a:pt x="65" y="396"/>
                  </a:cubicBezTo>
                  <a:cubicBezTo>
                    <a:pt x="66" y="396"/>
                    <a:pt x="68" y="398"/>
                    <a:pt x="68" y="399"/>
                  </a:cubicBezTo>
                  <a:cubicBezTo>
                    <a:pt x="68" y="402"/>
                    <a:pt x="67" y="404"/>
                    <a:pt x="69" y="405"/>
                  </a:cubicBezTo>
                  <a:cubicBezTo>
                    <a:pt x="70" y="406"/>
                    <a:pt x="74" y="406"/>
                    <a:pt x="74" y="406"/>
                  </a:cubicBezTo>
                  <a:cubicBezTo>
                    <a:pt x="74" y="406"/>
                    <a:pt x="77" y="409"/>
                    <a:pt x="76" y="410"/>
                  </a:cubicBezTo>
                  <a:cubicBezTo>
                    <a:pt x="74" y="413"/>
                    <a:pt x="74" y="411"/>
                    <a:pt x="79" y="414"/>
                  </a:cubicBezTo>
                  <a:cubicBezTo>
                    <a:pt x="79" y="415"/>
                    <a:pt x="78" y="417"/>
                    <a:pt x="79" y="418"/>
                  </a:cubicBezTo>
                  <a:cubicBezTo>
                    <a:pt x="80" y="418"/>
                    <a:pt x="82" y="418"/>
                    <a:pt x="82" y="419"/>
                  </a:cubicBezTo>
                  <a:cubicBezTo>
                    <a:pt x="81" y="420"/>
                    <a:pt x="79" y="423"/>
                    <a:pt x="80" y="424"/>
                  </a:cubicBezTo>
                  <a:cubicBezTo>
                    <a:pt x="81" y="425"/>
                    <a:pt x="82" y="427"/>
                    <a:pt x="86" y="427"/>
                  </a:cubicBezTo>
                  <a:cubicBezTo>
                    <a:pt x="88" y="427"/>
                    <a:pt x="90" y="426"/>
                    <a:pt x="90" y="429"/>
                  </a:cubicBezTo>
                  <a:cubicBezTo>
                    <a:pt x="90" y="430"/>
                    <a:pt x="89" y="433"/>
                    <a:pt x="89" y="433"/>
                  </a:cubicBezTo>
                  <a:cubicBezTo>
                    <a:pt x="89" y="433"/>
                    <a:pt x="88" y="432"/>
                    <a:pt x="87" y="432"/>
                  </a:cubicBezTo>
                  <a:cubicBezTo>
                    <a:pt x="85" y="432"/>
                    <a:pt x="81" y="431"/>
                    <a:pt x="81" y="433"/>
                  </a:cubicBezTo>
                  <a:cubicBezTo>
                    <a:pt x="81" y="436"/>
                    <a:pt x="83" y="435"/>
                    <a:pt x="85" y="435"/>
                  </a:cubicBezTo>
                  <a:cubicBezTo>
                    <a:pt x="89" y="435"/>
                    <a:pt x="88" y="437"/>
                    <a:pt x="92" y="440"/>
                  </a:cubicBezTo>
                  <a:cubicBezTo>
                    <a:pt x="91" y="443"/>
                    <a:pt x="91" y="443"/>
                    <a:pt x="91" y="443"/>
                  </a:cubicBezTo>
                  <a:cubicBezTo>
                    <a:pt x="90" y="444"/>
                    <a:pt x="88" y="444"/>
                    <a:pt x="90" y="447"/>
                  </a:cubicBezTo>
                  <a:cubicBezTo>
                    <a:pt x="91" y="449"/>
                    <a:pt x="91" y="449"/>
                    <a:pt x="91" y="450"/>
                  </a:cubicBezTo>
                  <a:cubicBezTo>
                    <a:pt x="92" y="451"/>
                    <a:pt x="93" y="448"/>
                    <a:pt x="91" y="454"/>
                  </a:cubicBezTo>
                  <a:cubicBezTo>
                    <a:pt x="89" y="454"/>
                    <a:pt x="94" y="457"/>
                    <a:pt x="95" y="459"/>
                  </a:cubicBezTo>
                  <a:cubicBezTo>
                    <a:pt x="97" y="461"/>
                    <a:pt x="98" y="462"/>
                    <a:pt x="96" y="463"/>
                  </a:cubicBezTo>
                  <a:cubicBezTo>
                    <a:pt x="95" y="464"/>
                    <a:pt x="95" y="463"/>
                    <a:pt x="95" y="464"/>
                  </a:cubicBezTo>
                  <a:cubicBezTo>
                    <a:pt x="94" y="467"/>
                    <a:pt x="95" y="467"/>
                    <a:pt x="96" y="468"/>
                  </a:cubicBezTo>
                  <a:cubicBezTo>
                    <a:pt x="98" y="470"/>
                    <a:pt x="98" y="470"/>
                    <a:pt x="98" y="470"/>
                  </a:cubicBezTo>
                  <a:cubicBezTo>
                    <a:pt x="98" y="470"/>
                    <a:pt x="96" y="472"/>
                    <a:pt x="96" y="473"/>
                  </a:cubicBezTo>
                  <a:cubicBezTo>
                    <a:pt x="96" y="473"/>
                    <a:pt x="94" y="474"/>
                    <a:pt x="94" y="475"/>
                  </a:cubicBezTo>
                  <a:cubicBezTo>
                    <a:pt x="94" y="475"/>
                    <a:pt x="94" y="478"/>
                    <a:pt x="94" y="479"/>
                  </a:cubicBezTo>
                  <a:cubicBezTo>
                    <a:pt x="95" y="480"/>
                    <a:pt x="96" y="483"/>
                    <a:pt x="96" y="483"/>
                  </a:cubicBezTo>
                  <a:cubicBezTo>
                    <a:pt x="96" y="483"/>
                    <a:pt x="99" y="484"/>
                    <a:pt x="99" y="485"/>
                  </a:cubicBezTo>
                  <a:cubicBezTo>
                    <a:pt x="99" y="485"/>
                    <a:pt x="102" y="487"/>
                    <a:pt x="101" y="488"/>
                  </a:cubicBezTo>
                  <a:cubicBezTo>
                    <a:pt x="98" y="491"/>
                    <a:pt x="98" y="488"/>
                    <a:pt x="98" y="492"/>
                  </a:cubicBezTo>
                  <a:cubicBezTo>
                    <a:pt x="100" y="494"/>
                    <a:pt x="99" y="495"/>
                    <a:pt x="98" y="498"/>
                  </a:cubicBezTo>
                  <a:cubicBezTo>
                    <a:pt x="96" y="498"/>
                    <a:pt x="96" y="498"/>
                    <a:pt x="96" y="500"/>
                  </a:cubicBezTo>
                  <a:cubicBezTo>
                    <a:pt x="96" y="503"/>
                    <a:pt x="96" y="502"/>
                    <a:pt x="94" y="503"/>
                  </a:cubicBezTo>
                  <a:cubicBezTo>
                    <a:pt x="94" y="503"/>
                    <a:pt x="92" y="505"/>
                    <a:pt x="92" y="505"/>
                  </a:cubicBezTo>
                  <a:cubicBezTo>
                    <a:pt x="93" y="507"/>
                    <a:pt x="95" y="507"/>
                    <a:pt x="95" y="510"/>
                  </a:cubicBezTo>
                  <a:cubicBezTo>
                    <a:pt x="96" y="513"/>
                    <a:pt x="98" y="514"/>
                    <a:pt x="100" y="516"/>
                  </a:cubicBezTo>
                  <a:cubicBezTo>
                    <a:pt x="104" y="520"/>
                    <a:pt x="104" y="520"/>
                    <a:pt x="104" y="520"/>
                  </a:cubicBezTo>
                  <a:cubicBezTo>
                    <a:pt x="106" y="524"/>
                    <a:pt x="104" y="523"/>
                    <a:pt x="108" y="524"/>
                  </a:cubicBezTo>
                  <a:cubicBezTo>
                    <a:pt x="110" y="523"/>
                    <a:pt x="111" y="522"/>
                    <a:pt x="113" y="522"/>
                  </a:cubicBezTo>
                  <a:cubicBezTo>
                    <a:pt x="113" y="522"/>
                    <a:pt x="113" y="520"/>
                    <a:pt x="115" y="522"/>
                  </a:cubicBezTo>
                  <a:cubicBezTo>
                    <a:pt x="117" y="524"/>
                    <a:pt x="118" y="524"/>
                    <a:pt x="118" y="524"/>
                  </a:cubicBezTo>
                  <a:cubicBezTo>
                    <a:pt x="120" y="529"/>
                    <a:pt x="120" y="529"/>
                    <a:pt x="120" y="529"/>
                  </a:cubicBezTo>
                  <a:cubicBezTo>
                    <a:pt x="120" y="531"/>
                    <a:pt x="120" y="531"/>
                    <a:pt x="120" y="531"/>
                  </a:cubicBezTo>
                  <a:cubicBezTo>
                    <a:pt x="123" y="534"/>
                    <a:pt x="122" y="532"/>
                    <a:pt x="123" y="537"/>
                  </a:cubicBezTo>
                  <a:cubicBezTo>
                    <a:pt x="123" y="539"/>
                    <a:pt x="126" y="540"/>
                    <a:pt x="128" y="541"/>
                  </a:cubicBezTo>
                  <a:cubicBezTo>
                    <a:pt x="129" y="542"/>
                    <a:pt x="132" y="544"/>
                    <a:pt x="134" y="544"/>
                  </a:cubicBezTo>
                  <a:cubicBezTo>
                    <a:pt x="135" y="544"/>
                    <a:pt x="143" y="544"/>
                    <a:pt x="143" y="544"/>
                  </a:cubicBezTo>
                  <a:cubicBezTo>
                    <a:pt x="157" y="544"/>
                    <a:pt x="157" y="544"/>
                    <a:pt x="157" y="544"/>
                  </a:cubicBezTo>
                  <a:cubicBezTo>
                    <a:pt x="167" y="546"/>
                    <a:pt x="167" y="546"/>
                    <a:pt x="167" y="546"/>
                  </a:cubicBezTo>
                  <a:cubicBezTo>
                    <a:pt x="174" y="548"/>
                    <a:pt x="174" y="548"/>
                    <a:pt x="174" y="548"/>
                  </a:cubicBezTo>
                  <a:cubicBezTo>
                    <a:pt x="170" y="548"/>
                    <a:pt x="170" y="548"/>
                    <a:pt x="170" y="548"/>
                  </a:cubicBezTo>
                  <a:cubicBezTo>
                    <a:pt x="167" y="547"/>
                    <a:pt x="167" y="547"/>
                    <a:pt x="167" y="547"/>
                  </a:cubicBezTo>
                  <a:cubicBezTo>
                    <a:pt x="163" y="547"/>
                    <a:pt x="163" y="547"/>
                    <a:pt x="163" y="547"/>
                  </a:cubicBezTo>
                  <a:close/>
                  <a:moveTo>
                    <a:pt x="142" y="575"/>
                  </a:moveTo>
                  <a:cubicBezTo>
                    <a:pt x="142" y="575"/>
                    <a:pt x="142" y="575"/>
                    <a:pt x="142" y="575"/>
                  </a:cubicBezTo>
                  <a:cubicBezTo>
                    <a:pt x="142" y="575"/>
                    <a:pt x="144" y="573"/>
                    <a:pt x="144" y="573"/>
                  </a:cubicBezTo>
                  <a:cubicBezTo>
                    <a:pt x="145" y="573"/>
                    <a:pt x="141" y="572"/>
                    <a:pt x="146" y="573"/>
                  </a:cubicBezTo>
                  <a:cubicBezTo>
                    <a:pt x="154" y="574"/>
                    <a:pt x="154" y="574"/>
                    <a:pt x="154" y="574"/>
                  </a:cubicBezTo>
                  <a:cubicBezTo>
                    <a:pt x="156" y="575"/>
                    <a:pt x="157" y="575"/>
                    <a:pt x="158" y="577"/>
                  </a:cubicBezTo>
                  <a:cubicBezTo>
                    <a:pt x="158" y="578"/>
                    <a:pt x="161" y="578"/>
                    <a:pt x="157" y="579"/>
                  </a:cubicBezTo>
                  <a:cubicBezTo>
                    <a:pt x="153" y="580"/>
                    <a:pt x="153" y="578"/>
                    <a:pt x="151" y="577"/>
                  </a:cubicBezTo>
                  <a:cubicBezTo>
                    <a:pt x="150" y="577"/>
                    <a:pt x="149" y="578"/>
                    <a:pt x="149" y="578"/>
                  </a:cubicBezTo>
                  <a:cubicBezTo>
                    <a:pt x="148" y="579"/>
                    <a:pt x="144" y="574"/>
                    <a:pt x="144" y="577"/>
                  </a:cubicBezTo>
                  <a:cubicBezTo>
                    <a:pt x="144" y="578"/>
                    <a:pt x="145" y="579"/>
                    <a:pt x="144" y="580"/>
                  </a:cubicBezTo>
                  <a:cubicBezTo>
                    <a:pt x="144" y="580"/>
                    <a:pt x="143" y="580"/>
                    <a:pt x="143" y="580"/>
                  </a:cubicBezTo>
                  <a:cubicBezTo>
                    <a:pt x="143" y="580"/>
                    <a:pt x="141" y="578"/>
                    <a:pt x="141" y="578"/>
                  </a:cubicBezTo>
                  <a:cubicBezTo>
                    <a:pt x="141" y="578"/>
                    <a:pt x="142" y="575"/>
                    <a:pt x="142" y="575"/>
                  </a:cubicBezTo>
                  <a:close/>
                  <a:moveTo>
                    <a:pt x="161" y="578"/>
                  </a:moveTo>
                  <a:cubicBezTo>
                    <a:pt x="161" y="578"/>
                    <a:pt x="161" y="578"/>
                    <a:pt x="161" y="578"/>
                  </a:cubicBezTo>
                  <a:cubicBezTo>
                    <a:pt x="160" y="575"/>
                    <a:pt x="157" y="573"/>
                    <a:pt x="158" y="572"/>
                  </a:cubicBezTo>
                  <a:cubicBezTo>
                    <a:pt x="159" y="571"/>
                    <a:pt x="159" y="571"/>
                    <a:pt x="159" y="571"/>
                  </a:cubicBezTo>
                  <a:cubicBezTo>
                    <a:pt x="159" y="570"/>
                    <a:pt x="158" y="568"/>
                    <a:pt x="159" y="568"/>
                  </a:cubicBezTo>
                  <a:cubicBezTo>
                    <a:pt x="160" y="568"/>
                    <a:pt x="160" y="568"/>
                    <a:pt x="161" y="568"/>
                  </a:cubicBezTo>
                  <a:cubicBezTo>
                    <a:pt x="162" y="569"/>
                    <a:pt x="162" y="569"/>
                    <a:pt x="162" y="570"/>
                  </a:cubicBezTo>
                  <a:cubicBezTo>
                    <a:pt x="163" y="571"/>
                    <a:pt x="162" y="572"/>
                    <a:pt x="163" y="573"/>
                  </a:cubicBezTo>
                  <a:cubicBezTo>
                    <a:pt x="164" y="575"/>
                    <a:pt x="165" y="574"/>
                    <a:pt x="163" y="576"/>
                  </a:cubicBezTo>
                  <a:cubicBezTo>
                    <a:pt x="163" y="577"/>
                    <a:pt x="166" y="579"/>
                    <a:pt x="164" y="579"/>
                  </a:cubicBezTo>
                  <a:cubicBezTo>
                    <a:pt x="162" y="579"/>
                    <a:pt x="162" y="579"/>
                    <a:pt x="161" y="578"/>
                  </a:cubicBezTo>
                  <a:close/>
                  <a:moveTo>
                    <a:pt x="171" y="587"/>
                  </a:moveTo>
                  <a:cubicBezTo>
                    <a:pt x="171" y="587"/>
                    <a:pt x="171" y="587"/>
                    <a:pt x="171" y="587"/>
                  </a:cubicBezTo>
                  <a:cubicBezTo>
                    <a:pt x="171" y="589"/>
                    <a:pt x="171" y="590"/>
                    <a:pt x="174" y="591"/>
                  </a:cubicBezTo>
                  <a:cubicBezTo>
                    <a:pt x="174" y="591"/>
                    <a:pt x="174" y="591"/>
                    <a:pt x="174" y="592"/>
                  </a:cubicBezTo>
                  <a:cubicBezTo>
                    <a:pt x="174" y="593"/>
                    <a:pt x="169" y="591"/>
                    <a:pt x="167" y="589"/>
                  </a:cubicBezTo>
                  <a:cubicBezTo>
                    <a:pt x="166" y="588"/>
                    <a:pt x="162" y="589"/>
                    <a:pt x="160" y="588"/>
                  </a:cubicBezTo>
                  <a:cubicBezTo>
                    <a:pt x="159" y="587"/>
                    <a:pt x="160" y="587"/>
                    <a:pt x="161" y="587"/>
                  </a:cubicBezTo>
                  <a:cubicBezTo>
                    <a:pt x="161" y="586"/>
                    <a:pt x="162" y="587"/>
                    <a:pt x="165" y="587"/>
                  </a:cubicBezTo>
                  <a:cubicBezTo>
                    <a:pt x="168" y="587"/>
                    <a:pt x="168" y="589"/>
                    <a:pt x="171" y="587"/>
                  </a:cubicBezTo>
                  <a:close/>
                  <a:moveTo>
                    <a:pt x="211" y="603"/>
                  </a:moveTo>
                  <a:cubicBezTo>
                    <a:pt x="211" y="603"/>
                    <a:pt x="211" y="603"/>
                    <a:pt x="211" y="603"/>
                  </a:cubicBezTo>
                  <a:cubicBezTo>
                    <a:pt x="208" y="602"/>
                    <a:pt x="208" y="602"/>
                    <a:pt x="208" y="602"/>
                  </a:cubicBezTo>
                  <a:cubicBezTo>
                    <a:pt x="208" y="600"/>
                    <a:pt x="210" y="601"/>
                    <a:pt x="211" y="601"/>
                  </a:cubicBezTo>
                  <a:cubicBezTo>
                    <a:pt x="210" y="599"/>
                    <a:pt x="212" y="597"/>
                    <a:pt x="214" y="599"/>
                  </a:cubicBezTo>
                  <a:cubicBezTo>
                    <a:pt x="214" y="600"/>
                    <a:pt x="215" y="599"/>
                    <a:pt x="215" y="600"/>
                  </a:cubicBezTo>
                  <a:cubicBezTo>
                    <a:pt x="215" y="601"/>
                    <a:pt x="214" y="601"/>
                    <a:pt x="213" y="601"/>
                  </a:cubicBezTo>
                  <a:cubicBezTo>
                    <a:pt x="212" y="602"/>
                    <a:pt x="212" y="602"/>
                    <a:pt x="211" y="603"/>
                  </a:cubicBezTo>
                  <a:close/>
                  <a:moveTo>
                    <a:pt x="182" y="563"/>
                  </a:moveTo>
                  <a:cubicBezTo>
                    <a:pt x="182" y="563"/>
                    <a:pt x="182" y="563"/>
                    <a:pt x="182" y="563"/>
                  </a:cubicBezTo>
                  <a:cubicBezTo>
                    <a:pt x="182" y="563"/>
                    <a:pt x="182" y="563"/>
                    <a:pt x="182" y="563"/>
                  </a:cubicBezTo>
                  <a:cubicBezTo>
                    <a:pt x="182" y="563"/>
                    <a:pt x="182" y="563"/>
                    <a:pt x="182" y="563"/>
                  </a:cubicBezTo>
                  <a:cubicBezTo>
                    <a:pt x="182" y="563"/>
                    <a:pt x="182" y="563"/>
                    <a:pt x="182" y="563"/>
                  </a:cubicBezTo>
                  <a:close/>
                  <a:moveTo>
                    <a:pt x="179" y="559"/>
                  </a:moveTo>
                  <a:cubicBezTo>
                    <a:pt x="179" y="559"/>
                    <a:pt x="179" y="559"/>
                    <a:pt x="179" y="559"/>
                  </a:cubicBezTo>
                  <a:cubicBezTo>
                    <a:pt x="179" y="559"/>
                    <a:pt x="179" y="559"/>
                    <a:pt x="179" y="559"/>
                  </a:cubicBezTo>
                  <a:cubicBezTo>
                    <a:pt x="179" y="559"/>
                    <a:pt x="179" y="559"/>
                    <a:pt x="179" y="559"/>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2" name="Google Shape;373;p5">
              <a:extLst>
                <a:ext uri="{FF2B5EF4-FFF2-40B4-BE49-F238E27FC236}">
                  <a16:creationId xmlns:a16="http://schemas.microsoft.com/office/drawing/2014/main" id="{2D3BC28A-025A-3C48-9A1C-8BD3600223B0}"/>
                </a:ext>
              </a:extLst>
            </p:cNvPr>
            <p:cNvSpPr/>
            <p:nvPr/>
          </p:nvSpPr>
          <p:spPr>
            <a:xfrm>
              <a:off x="4828189" y="1889441"/>
              <a:ext cx="183500" cy="193981"/>
            </a:xfrm>
            <a:custGeom>
              <a:avLst/>
              <a:gdLst/>
              <a:ahLst/>
              <a:cxnLst/>
              <a:rect l="l" t="t" r="r" b="b"/>
              <a:pathLst>
                <a:path w="72" h="78" extrusionOk="0">
                  <a:moveTo>
                    <a:pt x="6" y="3"/>
                  </a:moveTo>
                  <a:cubicBezTo>
                    <a:pt x="10" y="3"/>
                    <a:pt x="10" y="3"/>
                    <a:pt x="10" y="3"/>
                  </a:cubicBezTo>
                  <a:cubicBezTo>
                    <a:pt x="11" y="1"/>
                    <a:pt x="11" y="1"/>
                    <a:pt x="11" y="1"/>
                  </a:cubicBezTo>
                  <a:cubicBezTo>
                    <a:pt x="16" y="1"/>
                    <a:pt x="14" y="0"/>
                    <a:pt x="18" y="3"/>
                  </a:cubicBezTo>
                  <a:cubicBezTo>
                    <a:pt x="23" y="8"/>
                    <a:pt x="23" y="8"/>
                    <a:pt x="23" y="8"/>
                  </a:cubicBezTo>
                  <a:cubicBezTo>
                    <a:pt x="26" y="12"/>
                    <a:pt x="26" y="12"/>
                    <a:pt x="26" y="12"/>
                  </a:cubicBezTo>
                  <a:cubicBezTo>
                    <a:pt x="26" y="15"/>
                    <a:pt x="26" y="15"/>
                    <a:pt x="26" y="15"/>
                  </a:cubicBezTo>
                  <a:cubicBezTo>
                    <a:pt x="28" y="15"/>
                    <a:pt x="28" y="15"/>
                    <a:pt x="28" y="15"/>
                  </a:cubicBezTo>
                  <a:cubicBezTo>
                    <a:pt x="31" y="14"/>
                    <a:pt x="31" y="12"/>
                    <a:pt x="33" y="13"/>
                  </a:cubicBezTo>
                  <a:cubicBezTo>
                    <a:pt x="41" y="21"/>
                    <a:pt x="41" y="21"/>
                    <a:pt x="41" y="21"/>
                  </a:cubicBezTo>
                  <a:cubicBezTo>
                    <a:pt x="42" y="19"/>
                    <a:pt x="42" y="19"/>
                    <a:pt x="42" y="19"/>
                  </a:cubicBezTo>
                  <a:cubicBezTo>
                    <a:pt x="46" y="21"/>
                    <a:pt x="46" y="21"/>
                    <a:pt x="48" y="23"/>
                  </a:cubicBezTo>
                  <a:cubicBezTo>
                    <a:pt x="53" y="29"/>
                    <a:pt x="59" y="31"/>
                    <a:pt x="59" y="31"/>
                  </a:cubicBezTo>
                  <a:cubicBezTo>
                    <a:pt x="64" y="37"/>
                    <a:pt x="64" y="37"/>
                    <a:pt x="64" y="37"/>
                  </a:cubicBezTo>
                  <a:cubicBezTo>
                    <a:pt x="66" y="39"/>
                    <a:pt x="69" y="41"/>
                    <a:pt x="72" y="42"/>
                  </a:cubicBezTo>
                  <a:cubicBezTo>
                    <a:pt x="68" y="47"/>
                    <a:pt x="69" y="45"/>
                    <a:pt x="67" y="51"/>
                  </a:cubicBezTo>
                  <a:cubicBezTo>
                    <a:pt x="69" y="56"/>
                    <a:pt x="69" y="55"/>
                    <a:pt x="72" y="60"/>
                  </a:cubicBezTo>
                  <a:cubicBezTo>
                    <a:pt x="70" y="61"/>
                    <a:pt x="68" y="63"/>
                    <a:pt x="67" y="66"/>
                  </a:cubicBezTo>
                  <a:cubicBezTo>
                    <a:pt x="66" y="68"/>
                    <a:pt x="65" y="73"/>
                    <a:pt x="64" y="73"/>
                  </a:cubicBezTo>
                  <a:cubicBezTo>
                    <a:pt x="62" y="73"/>
                    <a:pt x="59" y="74"/>
                    <a:pt x="59" y="74"/>
                  </a:cubicBezTo>
                  <a:cubicBezTo>
                    <a:pt x="53" y="78"/>
                    <a:pt x="53" y="78"/>
                    <a:pt x="53" y="78"/>
                  </a:cubicBezTo>
                  <a:cubicBezTo>
                    <a:pt x="49" y="76"/>
                    <a:pt x="49" y="76"/>
                    <a:pt x="49" y="76"/>
                  </a:cubicBezTo>
                  <a:cubicBezTo>
                    <a:pt x="42" y="75"/>
                    <a:pt x="42" y="75"/>
                    <a:pt x="42" y="75"/>
                  </a:cubicBezTo>
                  <a:cubicBezTo>
                    <a:pt x="42" y="75"/>
                    <a:pt x="37" y="77"/>
                    <a:pt x="36" y="76"/>
                  </a:cubicBezTo>
                  <a:cubicBezTo>
                    <a:pt x="30" y="74"/>
                    <a:pt x="30" y="74"/>
                    <a:pt x="30" y="74"/>
                  </a:cubicBezTo>
                  <a:cubicBezTo>
                    <a:pt x="25" y="73"/>
                    <a:pt x="25" y="73"/>
                    <a:pt x="25" y="73"/>
                  </a:cubicBezTo>
                  <a:cubicBezTo>
                    <a:pt x="24" y="70"/>
                    <a:pt x="24" y="70"/>
                    <a:pt x="24" y="70"/>
                  </a:cubicBezTo>
                  <a:cubicBezTo>
                    <a:pt x="23" y="70"/>
                    <a:pt x="14" y="70"/>
                    <a:pt x="14" y="70"/>
                  </a:cubicBezTo>
                  <a:cubicBezTo>
                    <a:pt x="13" y="69"/>
                    <a:pt x="9" y="64"/>
                    <a:pt x="9" y="64"/>
                  </a:cubicBezTo>
                  <a:cubicBezTo>
                    <a:pt x="6" y="64"/>
                    <a:pt x="6" y="64"/>
                    <a:pt x="6" y="64"/>
                  </a:cubicBezTo>
                  <a:cubicBezTo>
                    <a:pt x="5" y="63"/>
                    <a:pt x="3" y="62"/>
                    <a:pt x="3" y="61"/>
                  </a:cubicBezTo>
                  <a:cubicBezTo>
                    <a:pt x="2" y="58"/>
                    <a:pt x="2" y="58"/>
                    <a:pt x="2" y="58"/>
                  </a:cubicBezTo>
                  <a:cubicBezTo>
                    <a:pt x="2" y="54"/>
                    <a:pt x="2" y="54"/>
                    <a:pt x="2" y="54"/>
                  </a:cubicBezTo>
                  <a:cubicBezTo>
                    <a:pt x="1" y="49"/>
                    <a:pt x="1" y="49"/>
                    <a:pt x="1" y="49"/>
                  </a:cubicBezTo>
                  <a:cubicBezTo>
                    <a:pt x="4" y="48"/>
                    <a:pt x="4" y="48"/>
                    <a:pt x="4" y="48"/>
                  </a:cubicBezTo>
                  <a:cubicBezTo>
                    <a:pt x="5" y="45"/>
                    <a:pt x="5" y="45"/>
                    <a:pt x="5" y="45"/>
                  </a:cubicBezTo>
                  <a:cubicBezTo>
                    <a:pt x="5" y="45"/>
                    <a:pt x="3" y="43"/>
                    <a:pt x="3" y="42"/>
                  </a:cubicBezTo>
                  <a:cubicBezTo>
                    <a:pt x="3" y="41"/>
                    <a:pt x="2" y="37"/>
                    <a:pt x="2" y="37"/>
                  </a:cubicBezTo>
                  <a:cubicBezTo>
                    <a:pt x="2" y="32"/>
                    <a:pt x="2" y="32"/>
                    <a:pt x="2" y="32"/>
                  </a:cubicBezTo>
                  <a:cubicBezTo>
                    <a:pt x="0" y="28"/>
                    <a:pt x="0" y="28"/>
                    <a:pt x="0" y="28"/>
                  </a:cubicBezTo>
                  <a:cubicBezTo>
                    <a:pt x="1" y="26"/>
                    <a:pt x="1" y="27"/>
                    <a:pt x="2" y="24"/>
                  </a:cubicBezTo>
                  <a:cubicBezTo>
                    <a:pt x="0" y="22"/>
                    <a:pt x="0" y="22"/>
                    <a:pt x="0" y="22"/>
                  </a:cubicBezTo>
                  <a:cubicBezTo>
                    <a:pt x="2" y="19"/>
                    <a:pt x="2" y="20"/>
                    <a:pt x="3" y="16"/>
                  </a:cubicBezTo>
                  <a:cubicBezTo>
                    <a:pt x="1" y="14"/>
                    <a:pt x="1" y="14"/>
                    <a:pt x="1" y="14"/>
                  </a:cubicBezTo>
                  <a:cubicBezTo>
                    <a:pt x="2" y="12"/>
                    <a:pt x="2" y="12"/>
                    <a:pt x="2" y="12"/>
                  </a:cubicBezTo>
                  <a:cubicBezTo>
                    <a:pt x="0" y="10"/>
                    <a:pt x="0" y="10"/>
                    <a:pt x="0" y="10"/>
                  </a:cubicBezTo>
                  <a:cubicBezTo>
                    <a:pt x="0" y="6"/>
                    <a:pt x="0" y="6"/>
                    <a:pt x="0" y="6"/>
                  </a:cubicBezTo>
                  <a:cubicBezTo>
                    <a:pt x="0" y="5"/>
                    <a:pt x="0" y="5"/>
                    <a:pt x="0" y="5"/>
                  </a:cubicBezTo>
                  <a:cubicBezTo>
                    <a:pt x="0" y="3"/>
                    <a:pt x="0" y="3"/>
                    <a:pt x="0" y="3"/>
                  </a:cubicBezTo>
                  <a:cubicBezTo>
                    <a:pt x="2" y="1"/>
                    <a:pt x="2" y="1"/>
                    <a:pt x="2" y="1"/>
                  </a:cubicBezTo>
                  <a:cubicBezTo>
                    <a:pt x="4" y="2"/>
                    <a:pt x="5" y="2"/>
                    <a:pt x="6" y="3"/>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3" name="Google Shape;374;p5">
              <a:extLst>
                <a:ext uri="{FF2B5EF4-FFF2-40B4-BE49-F238E27FC236}">
                  <a16:creationId xmlns:a16="http://schemas.microsoft.com/office/drawing/2014/main" id="{89A64340-F7C2-3846-98DC-45757FFBD26B}"/>
                </a:ext>
              </a:extLst>
            </p:cNvPr>
            <p:cNvSpPr/>
            <p:nvPr/>
          </p:nvSpPr>
          <p:spPr>
            <a:xfrm>
              <a:off x="4608488" y="1459999"/>
              <a:ext cx="312076" cy="329402"/>
            </a:xfrm>
            <a:custGeom>
              <a:avLst/>
              <a:gdLst/>
              <a:ahLst/>
              <a:cxnLst/>
              <a:rect l="l" t="t" r="r" b="b"/>
              <a:pathLst>
                <a:path w="122" h="132" extrusionOk="0">
                  <a:moveTo>
                    <a:pt x="120" y="100"/>
                  </a:moveTo>
                  <a:cubicBezTo>
                    <a:pt x="118" y="98"/>
                    <a:pt x="118" y="98"/>
                    <a:pt x="118" y="98"/>
                  </a:cubicBezTo>
                  <a:cubicBezTo>
                    <a:pt x="120" y="88"/>
                    <a:pt x="120" y="88"/>
                    <a:pt x="120" y="88"/>
                  </a:cubicBezTo>
                  <a:cubicBezTo>
                    <a:pt x="120" y="88"/>
                    <a:pt x="120" y="85"/>
                    <a:pt x="120" y="84"/>
                  </a:cubicBezTo>
                  <a:cubicBezTo>
                    <a:pt x="120" y="81"/>
                    <a:pt x="122" y="83"/>
                    <a:pt x="119" y="76"/>
                  </a:cubicBezTo>
                  <a:cubicBezTo>
                    <a:pt x="118" y="72"/>
                    <a:pt x="118" y="72"/>
                    <a:pt x="118" y="72"/>
                  </a:cubicBezTo>
                  <a:cubicBezTo>
                    <a:pt x="116" y="72"/>
                    <a:pt x="114" y="72"/>
                    <a:pt x="112" y="72"/>
                  </a:cubicBezTo>
                  <a:cubicBezTo>
                    <a:pt x="107" y="73"/>
                    <a:pt x="107" y="73"/>
                    <a:pt x="107" y="73"/>
                  </a:cubicBezTo>
                  <a:cubicBezTo>
                    <a:pt x="103" y="73"/>
                    <a:pt x="103" y="73"/>
                    <a:pt x="103" y="73"/>
                  </a:cubicBezTo>
                  <a:cubicBezTo>
                    <a:pt x="102" y="69"/>
                    <a:pt x="101" y="61"/>
                    <a:pt x="100" y="58"/>
                  </a:cubicBezTo>
                  <a:cubicBezTo>
                    <a:pt x="96" y="49"/>
                    <a:pt x="96" y="49"/>
                    <a:pt x="96" y="49"/>
                  </a:cubicBezTo>
                  <a:cubicBezTo>
                    <a:pt x="90" y="47"/>
                    <a:pt x="91" y="48"/>
                    <a:pt x="87" y="45"/>
                  </a:cubicBezTo>
                  <a:cubicBezTo>
                    <a:pt x="81" y="46"/>
                    <a:pt x="81" y="46"/>
                    <a:pt x="81" y="46"/>
                  </a:cubicBezTo>
                  <a:cubicBezTo>
                    <a:pt x="73" y="46"/>
                    <a:pt x="73" y="46"/>
                    <a:pt x="73" y="46"/>
                  </a:cubicBezTo>
                  <a:cubicBezTo>
                    <a:pt x="69" y="45"/>
                    <a:pt x="69" y="45"/>
                    <a:pt x="69" y="45"/>
                  </a:cubicBezTo>
                  <a:cubicBezTo>
                    <a:pt x="64" y="44"/>
                    <a:pt x="64" y="44"/>
                    <a:pt x="64" y="44"/>
                  </a:cubicBezTo>
                  <a:cubicBezTo>
                    <a:pt x="62" y="47"/>
                    <a:pt x="64" y="40"/>
                    <a:pt x="64" y="36"/>
                  </a:cubicBezTo>
                  <a:cubicBezTo>
                    <a:pt x="64" y="35"/>
                    <a:pt x="65" y="31"/>
                    <a:pt x="65" y="30"/>
                  </a:cubicBezTo>
                  <a:cubicBezTo>
                    <a:pt x="65" y="28"/>
                    <a:pt x="61" y="23"/>
                    <a:pt x="61" y="18"/>
                  </a:cubicBezTo>
                  <a:cubicBezTo>
                    <a:pt x="61" y="16"/>
                    <a:pt x="61" y="14"/>
                    <a:pt x="61" y="14"/>
                  </a:cubicBezTo>
                  <a:cubicBezTo>
                    <a:pt x="61" y="13"/>
                    <a:pt x="59" y="9"/>
                    <a:pt x="58" y="8"/>
                  </a:cubicBezTo>
                  <a:cubicBezTo>
                    <a:pt x="55" y="7"/>
                    <a:pt x="55" y="7"/>
                    <a:pt x="55" y="7"/>
                  </a:cubicBezTo>
                  <a:cubicBezTo>
                    <a:pt x="51" y="1"/>
                    <a:pt x="51" y="1"/>
                    <a:pt x="51" y="1"/>
                  </a:cubicBezTo>
                  <a:cubicBezTo>
                    <a:pt x="46" y="0"/>
                    <a:pt x="46" y="0"/>
                    <a:pt x="46" y="0"/>
                  </a:cubicBezTo>
                  <a:cubicBezTo>
                    <a:pt x="29" y="0"/>
                    <a:pt x="29" y="0"/>
                    <a:pt x="29" y="0"/>
                  </a:cubicBezTo>
                  <a:cubicBezTo>
                    <a:pt x="19" y="4"/>
                    <a:pt x="19" y="4"/>
                    <a:pt x="19" y="4"/>
                  </a:cubicBezTo>
                  <a:cubicBezTo>
                    <a:pt x="10" y="5"/>
                    <a:pt x="10" y="5"/>
                    <a:pt x="10" y="5"/>
                  </a:cubicBezTo>
                  <a:cubicBezTo>
                    <a:pt x="9" y="7"/>
                    <a:pt x="6" y="14"/>
                    <a:pt x="5" y="16"/>
                  </a:cubicBezTo>
                  <a:cubicBezTo>
                    <a:pt x="3" y="18"/>
                    <a:pt x="3" y="18"/>
                    <a:pt x="3" y="18"/>
                  </a:cubicBezTo>
                  <a:cubicBezTo>
                    <a:pt x="3" y="18"/>
                    <a:pt x="4" y="35"/>
                    <a:pt x="3" y="37"/>
                  </a:cubicBezTo>
                  <a:cubicBezTo>
                    <a:pt x="0" y="46"/>
                    <a:pt x="0" y="46"/>
                    <a:pt x="0" y="46"/>
                  </a:cubicBezTo>
                  <a:cubicBezTo>
                    <a:pt x="0" y="46"/>
                    <a:pt x="0" y="46"/>
                    <a:pt x="0" y="46"/>
                  </a:cubicBezTo>
                  <a:cubicBezTo>
                    <a:pt x="1" y="47"/>
                    <a:pt x="5" y="49"/>
                    <a:pt x="5" y="49"/>
                  </a:cubicBezTo>
                  <a:cubicBezTo>
                    <a:pt x="8" y="53"/>
                    <a:pt x="10" y="57"/>
                    <a:pt x="13" y="61"/>
                  </a:cubicBezTo>
                  <a:cubicBezTo>
                    <a:pt x="14" y="63"/>
                    <a:pt x="24" y="69"/>
                    <a:pt x="27" y="71"/>
                  </a:cubicBezTo>
                  <a:cubicBezTo>
                    <a:pt x="27" y="71"/>
                    <a:pt x="33" y="74"/>
                    <a:pt x="34" y="74"/>
                  </a:cubicBezTo>
                  <a:cubicBezTo>
                    <a:pt x="35" y="74"/>
                    <a:pt x="44" y="76"/>
                    <a:pt x="44" y="76"/>
                  </a:cubicBezTo>
                  <a:cubicBezTo>
                    <a:pt x="45" y="77"/>
                    <a:pt x="54" y="85"/>
                    <a:pt x="57" y="87"/>
                  </a:cubicBezTo>
                  <a:cubicBezTo>
                    <a:pt x="61" y="89"/>
                    <a:pt x="72" y="91"/>
                    <a:pt x="76" y="94"/>
                  </a:cubicBezTo>
                  <a:cubicBezTo>
                    <a:pt x="77" y="96"/>
                    <a:pt x="76" y="99"/>
                    <a:pt x="76" y="102"/>
                  </a:cubicBezTo>
                  <a:cubicBezTo>
                    <a:pt x="76" y="102"/>
                    <a:pt x="74" y="104"/>
                    <a:pt x="73" y="106"/>
                  </a:cubicBezTo>
                  <a:cubicBezTo>
                    <a:pt x="73" y="107"/>
                    <a:pt x="72" y="113"/>
                    <a:pt x="72" y="113"/>
                  </a:cubicBezTo>
                  <a:cubicBezTo>
                    <a:pt x="71" y="114"/>
                    <a:pt x="72" y="116"/>
                    <a:pt x="71" y="120"/>
                  </a:cubicBezTo>
                  <a:cubicBezTo>
                    <a:pt x="70" y="122"/>
                    <a:pt x="67" y="124"/>
                    <a:pt x="67" y="127"/>
                  </a:cubicBezTo>
                  <a:cubicBezTo>
                    <a:pt x="67" y="128"/>
                    <a:pt x="70" y="127"/>
                    <a:pt x="71" y="127"/>
                  </a:cubicBezTo>
                  <a:cubicBezTo>
                    <a:pt x="74" y="128"/>
                    <a:pt x="76" y="127"/>
                    <a:pt x="79" y="127"/>
                  </a:cubicBezTo>
                  <a:cubicBezTo>
                    <a:pt x="81" y="128"/>
                    <a:pt x="85" y="131"/>
                    <a:pt x="92" y="131"/>
                  </a:cubicBezTo>
                  <a:cubicBezTo>
                    <a:pt x="94" y="131"/>
                    <a:pt x="91" y="129"/>
                    <a:pt x="99" y="131"/>
                  </a:cubicBezTo>
                  <a:cubicBezTo>
                    <a:pt x="100" y="129"/>
                    <a:pt x="101" y="126"/>
                    <a:pt x="103" y="127"/>
                  </a:cubicBezTo>
                  <a:cubicBezTo>
                    <a:pt x="104" y="129"/>
                    <a:pt x="105" y="129"/>
                    <a:pt x="106" y="129"/>
                  </a:cubicBezTo>
                  <a:cubicBezTo>
                    <a:pt x="106" y="130"/>
                    <a:pt x="107" y="132"/>
                    <a:pt x="108" y="130"/>
                  </a:cubicBezTo>
                  <a:cubicBezTo>
                    <a:pt x="109" y="128"/>
                    <a:pt x="109" y="124"/>
                    <a:pt x="109" y="124"/>
                  </a:cubicBezTo>
                  <a:cubicBezTo>
                    <a:pt x="109" y="123"/>
                    <a:pt x="108" y="122"/>
                    <a:pt x="110" y="122"/>
                  </a:cubicBezTo>
                  <a:cubicBezTo>
                    <a:pt x="111" y="122"/>
                    <a:pt x="111" y="124"/>
                    <a:pt x="113" y="122"/>
                  </a:cubicBezTo>
                  <a:cubicBezTo>
                    <a:pt x="117" y="115"/>
                    <a:pt x="117" y="115"/>
                    <a:pt x="117" y="115"/>
                  </a:cubicBezTo>
                  <a:cubicBezTo>
                    <a:pt x="118" y="114"/>
                    <a:pt x="119" y="114"/>
                    <a:pt x="119" y="110"/>
                  </a:cubicBezTo>
                  <a:cubicBezTo>
                    <a:pt x="120" y="106"/>
                    <a:pt x="120" y="104"/>
                    <a:pt x="120" y="101"/>
                  </a:cubicBezTo>
                  <a:cubicBezTo>
                    <a:pt x="120" y="101"/>
                    <a:pt x="120" y="100"/>
                    <a:pt x="120" y="100"/>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4" name="Google Shape;376;p5">
              <a:extLst>
                <a:ext uri="{FF2B5EF4-FFF2-40B4-BE49-F238E27FC236}">
                  <a16:creationId xmlns:a16="http://schemas.microsoft.com/office/drawing/2014/main" id="{BE0FF129-32E3-7243-AC08-75BBD924056F}"/>
                </a:ext>
              </a:extLst>
            </p:cNvPr>
            <p:cNvSpPr/>
            <p:nvPr/>
          </p:nvSpPr>
          <p:spPr>
            <a:xfrm>
              <a:off x="4320129" y="1075697"/>
              <a:ext cx="454383" cy="529484"/>
            </a:xfrm>
            <a:custGeom>
              <a:avLst/>
              <a:gdLst/>
              <a:ahLst/>
              <a:cxnLst/>
              <a:rect l="l" t="t" r="r" b="b"/>
              <a:pathLst>
                <a:path w="178" h="212" extrusionOk="0">
                  <a:moveTo>
                    <a:pt x="9" y="126"/>
                  </a:moveTo>
                  <a:cubicBezTo>
                    <a:pt x="8" y="120"/>
                    <a:pt x="8" y="120"/>
                    <a:pt x="8" y="120"/>
                  </a:cubicBezTo>
                  <a:cubicBezTo>
                    <a:pt x="11" y="116"/>
                    <a:pt x="11" y="116"/>
                    <a:pt x="11" y="116"/>
                  </a:cubicBezTo>
                  <a:cubicBezTo>
                    <a:pt x="11" y="116"/>
                    <a:pt x="14" y="114"/>
                    <a:pt x="14" y="113"/>
                  </a:cubicBezTo>
                  <a:cubicBezTo>
                    <a:pt x="14" y="111"/>
                    <a:pt x="15" y="107"/>
                    <a:pt x="16" y="106"/>
                  </a:cubicBezTo>
                  <a:cubicBezTo>
                    <a:pt x="18" y="105"/>
                    <a:pt x="18" y="106"/>
                    <a:pt x="13" y="105"/>
                  </a:cubicBezTo>
                  <a:cubicBezTo>
                    <a:pt x="13" y="105"/>
                    <a:pt x="11" y="106"/>
                    <a:pt x="10" y="101"/>
                  </a:cubicBezTo>
                  <a:cubicBezTo>
                    <a:pt x="9" y="97"/>
                    <a:pt x="8" y="95"/>
                    <a:pt x="8" y="95"/>
                  </a:cubicBezTo>
                  <a:cubicBezTo>
                    <a:pt x="11" y="89"/>
                    <a:pt x="11" y="89"/>
                    <a:pt x="11" y="89"/>
                  </a:cubicBezTo>
                  <a:cubicBezTo>
                    <a:pt x="6" y="83"/>
                    <a:pt x="6" y="83"/>
                    <a:pt x="6" y="83"/>
                  </a:cubicBezTo>
                  <a:cubicBezTo>
                    <a:pt x="6" y="83"/>
                    <a:pt x="13" y="74"/>
                    <a:pt x="13" y="74"/>
                  </a:cubicBezTo>
                  <a:cubicBezTo>
                    <a:pt x="13" y="73"/>
                    <a:pt x="9" y="64"/>
                    <a:pt x="9" y="64"/>
                  </a:cubicBezTo>
                  <a:cubicBezTo>
                    <a:pt x="12" y="59"/>
                    <a:pt x="12" y="59"/>
                    <a:pt x="12" y="59"/>
                  </a:cubicBezTo>
                  <a:cubicBezTo>
                    <a:pt x="9" y="51"/>
                    <a:pt x="9" y="53"/>
                    <a:pt x="12" y="48"/>
                  </a:cubicBezTo>
                  <a:cubicBezTo>
                    <a:pt x="12" y="48"/>
                    <a:pt x="14" y="45"/>
                    <a:pt x="14" y="44"/>
                  </a:cubicBezTo>
                  <a:cubicBezTo>
                    <a:pt x="14" y="44"/>
                    <a:pt x="5" y="32"/>
                    <a:pt x="5" y="32"/>
                  </a:cubicBezTo>
                  <a:cubicBezTo>
                    <a:pt x="0" y="20"/>
                    <a:pt x="0" y="20"/>
                    <a:pt x="0" y="20"/>
                  </a:cubicBezTo>
                  <a:cubicBezTo>
                    <a:pt x="2" y="20"/>
                    <a:pt x="5" y="20"/>
                    <a:pt x="6" y="20"/>
                  </a:cubicBezTo>
                  <a:cubicBezTo>
                    <a:pt x="7" y="20"/>
                    <a:pt x="10" y="22"/>
                    <a:pt x="10" y="22"/>
                  </a:cubicBezTo>
                  <a:cubicBezTo>
                    <a:pt x="13" y="22"/>
                    <a:pt x="13" y="22"/>
                    <a:pt x="13" y="22"/>
                  </a:cubicBezTo>
                  <a:cubicBezTo>
                    <a:pt x="17" y="20"/>
                    <a:pt x="17" y="20"/>
                    <a:pt x="17" y="20"/>
                  </a:cubicBezTo>
                  <a:cubicBezTo>
                    <a:pt x="20" y="16"/>
                    <a:pt x="20" y="16"/>
                    <a:pt x="20" y="16"/>
                  </a:cubicBezTo>
                  <a:cubicBezTo>
                    <a:pt x="23" y="16"/>
                    <a:pt x="23" y="16"/>
                    <a:pt x="23" y="16"/>
                  </a:cubicBezTo>
                  <a:cubicBezTo>
                    <a:pt x="23" y="16"/>
                    <a:pt x="24" y="17"/>
                    <a:pt x="25" y="17"/>
                  </a:cubicBezTo>
                  <a:cubicBezTo>
                    <a:pt x="26" y="17"/>
                    <a:pt x="28" y="11"/>
                    <a:pt x="30" y="11"/>
                  </a:cubicBezTo>
                  <a:cubicBezTo>
                    <a:pt x="32" y="11"/>
                    <a:pt x="34" y="11"/>
                    <a:pt x="34" y="11"/>
                  </a:cubicBezTo>
                  <a:cubicBezTo>
                    <a:pt x="34" y="11"/>
                    <a:pt x="35" y="8"/>
                    <a:pt x="35" y="8"/>
                  </a:cubicBezTo>
                  <a:cubicBezTo>
                    <a:pt x="35" y="7"/>
                    <a:pt x="39" y="3"/>
                    <a:pt x="39" y="3"/>
                  </a:cubicBezTo>
                  <a:cubicBezTo>
                    <a:pt x="39" y="3"/>
                    <a:pt x="44" y="2"/>
                    <a:pt x="44" y="2"/>
                  </a:cubicBezTo>
                  <a:cubicBezTo>
                    <a:pt x="48" y="2"/>
                    <a:pt x="48" y="3"/>
                    <a:pt x="52" y="2"/>
                  </a:cubicBezTo>
                  <a:cubicBezTo>
                    <a:pt x="53" y="3"/>
                    <a:pt x="53" y="3"/>
                    <a:pt x="53" y="3"/>
                  </a:cubicBezTo>
                  <a:cubicBezTo>
                    <a:pt x="56" y="0"/>
                    <a:pt x="56" y="0"/>
                    <a:pt x="56" y="0"/>
                  </a:cubicBezTo>
                  <a:cubicBezTo>
                    <a:pt x="56" y="0"/>
                    <a:pt x="58" y="1"/>
                    <a:pt x="58" y="2"/>
                  </a:cubicBezTo>
                  <a:cubicBezTo>
                    <a:pt x="58" y="2"/>
                    <a:pt x="58" y="5"/>
                    <a:pt x="58" y="5"/>
                  </a:cubicBezTo>
                  <a:cubicBezTo>
                    <a:pt x="58" y="6"/>
                    <a:pt x="58" y="7"/>
                    <a:pt x="59" y="8"/>
                  </a:cubicBezTo>
                  <a:cubicBezTo>
                    <a:pt x="60" y="10"/>
                    <a:pt x="57" y="14"/>
                    <a:pt x="58" y="15"/>
                  </a:cubicBezTo>
                  <a:cubicBezTo>
                    <a:pt x="58" y="16"/>
                    <a:pt x="60" y="19"/>
                    <a:pt x="60" y="19"/>
                  </a:cubicBezTo>
                  <a:cubicBezTo>
                    <a:pt x="59" y="25"/>
                    <a:pt x="59" y="25"/>
                    <a:pt x="59" y="25"/>
                  </a:cubicBezTo>
                  <a:cubicBezTo>
                    <a:pt x="59" y="25"/>
                    <a:pt x="60" y="29"/>
                    <a:pt x="60" y="29"/>
                  </a:cubicBezTo>
                  <a:cubicBezTo>
                    <a:pt x="61" y="30"/>
                    <a:pt x="63" y="31"/>
                    <a:pt x="63" y="31"/>
                  </a:cubicBezTo>
                  <a:cubicBezTo>
                    <a:pt x="67" y="38"/>
                    <a:pt x="67" y="38"/>
                    <a:pt x="67" y="38"/>
                  </a:cubicBezTo>
                  <a:cubicBezTo>
                    <a:pt x="72" y="38"/>
                    <a:pt x="70" y="38"/>
                    <a:pt x="72" y="45"/>
                  </a:cubicBezTo>
                  <a:cubicBezTo>
                    <a:pt x="84" y="46"/>
                    <a:pt x="84" y="46"/>
                    <a:pt x="84" y="46"/>
                  </a:cubicBezTo>
                  <a:cubicBezTo>
                    <a:pt x="86" y="47"/>
                    <a:pt x="84" y="47"/>
                    <a:pt x="90" y="49"/>
                  </a:cubicBezTo>
                  <a:cubicBezTo>
                    <a:pt x="90" y="49"/>
                    <a:pt x="92" y="47"/>
                    <a:pt x="93" y="49"/>
                  </a:cubicBezTo>
                  <a:cubicBezTo>
                    <a:pt x="94" y="51"/>
                    <a:pt x="92" y="52"/>
                    <a:pt x="101" y="55"/>
                  </a:cubicBezTo>
                  <a:cubicBezTo>
                    <a:pt x="101" y="55"/>
                    <a:pt x="105" y="56"/>
                    <a:pt x="105" y="57"/>
                  </a:cubicBezTo>
                  <a:cubicBezTo>
                    <a:pt x="105" y="57"/>
                    <a:pt x="105" y="57"/>
                    <a:pt x="106" y="58"/>
                  </a:cubicBezTo>
                  <a:cubicBezTo>
                    <a:pt x="109" y="60"/>
                    <a:pt x="112" y="62"/>
                    <a:pt x="116" y="62"/>
                  </a:cubicBezTo>
                  <a:cubicBezTo>
                    <a:pt x="117" y="62"/>
                    <a:pt x="122" y="62"/>
                    <a:pt x="122" y="62"/>
                  </a:cubicBezTo>
                  <a:cubicBezTo>
                    <a:pt x="127" y="66"/>
                    <a:pt x="127" y="66"/>
                    <a:pt x="127" y="66"/>
                  </a:cubicBezTo>
                  <a:cubicBezTo>
                    <a:pt x="131" y="68"/>
                    <a:pt x="131" y="68"/>
                    <a:pt x="131" y="68"/>
                  </a:cubicBezTo>
                  <a:cubicBezTo>
                    <a:pt x="131" y="71"/>
                    <a:pt x="131" y="71"/>
                    <a:pt x="131" y="71"/>
                  </a:cubicBezTo>
                  <a:cubicBezTo>
                    <a:pt x="134" y="77"/>
                    <a:pt x="134" y="77"/>
                    <a:pt x="134" y="77"/>
                  </a:cubicBezTo>
                  <a:cubicBezTo>
                    <a:pt x="134" y="83"/>
                    <a:pt x="134" y="83"/>
                    <a:pt x="134" y="83"/>
                  </a:cubicBezTo>
                  <a:cubicBezTo>
                    <a:pt x="134" y="85"/>
                    <a:pt x="135" y="88"/>
                    <a:pt x="132" y="89"/>
                  </a:cubicBezTo>
                  <a:cubicBezTo>
                    <a:pt x="135" y="93"/>
                    <a:pt x="134" y="91"/>
                    <a:pt x="135" y="95"/>
                  </a:cubicBezTo>
                  <a:cubicBezTo>
                    <a:pt x="137" y="105"/>
                    <a:pt x="137" y="105"/>
                    <a:pt x="137" y="105"/>
                  </a:cubicBezTo>
                  <a:cubicBezTo>
                    <a:pt x="146" y="107"/>
                    <a:pt x="146" y="107"/>
                    <a:pt x="146" y="107"/>
                  </a:cubicBezTo>
                  <a:cubicBezTo>
                    <a:pt x="164" y="106"/>
                    <a:pt x="164" y="106"/>
                    <a:pt x="164" y="106"/>
                  </a:cubicBezTo>
                  <a:cubicBezTo>
                    <a:pt x="162" y="112"/>
                    <a:pt x="162" y="112"/>
                    <a:pt x="162" y="112"/>
                  </a:cubicBezTo>
                  <a:cubicBezTo>
                    <a:pt x="162" y="112"/>
                    <a:pt x="164" y="116"/>
                    <a:pt x="164" y="117"/>
                  </a:cubicBezTo>
                  <a:cubicBezTo>
                    <a:pt x="164" y="119"/>
                    <a:pt x="164" y="122"/>
                    <a:pt x="164" y="122"/>
                  </a:cubicBezTo>
                  <a:cubicBezTo>
                    <a:pt x="172" y="127"/>
                    <a:pt x="172" y="127"/>
                    <a:pt x="172" y="127"/>
                  </a:cubicBezTo>
                  <a:cubicBezTo>
                    <a:pt x="174" y="130"/>
                    <a:pt x="174" y="130"/>
                    <a:pt x="174" y="130"/>
                  </a:cubicBezTo>
                  <a:cubicBezTo>
                    <a:pt x="174" y="131"/>
                    <a:pt x="178" y="135"/>
                    <a:pt x="178" y="136"/>
                  </a:cubicBezTo>
                  <a:cubicBezTo>
                    <a:pt x="178" y="136"/>
                    <a:pt x="176" y="140"/>
                    <a:pt x="176" y="141"/>
                  </a:cubicBezTo>
                  <a:cubicBezTo>
                    <a:pt x="176" y="142"/>
                    <a:pt x="175" y="147"/>
                    <a:pt x="175" y="147"/>
                  </a:cubicBezTo>
                  <a:cubicBezTo>
                    <a:pt x="176" y="150"/>
                    <a:pt x="176" y="150"/>
                    <a:pt x="176" y="150"/>
                  </a:cubicBezTo>
                  <a:cubicBezTo>
                    <a:pt x="174" y="153"/>
                    <a:pt x="174" y="153"/>
                    <a:pt x="174" y="153"/>
                  </a:cubicBezTo>
                  <a:cubicBezTo>
                    <a:pt x="174" y="158"/>
                    <a:pt x="174" y="158"/>
                    <a:pt x="174" y="158"/>
                  </a:cubicBezTo>
                  <a:cubicBezTo>
                    <a:pt x="172" y="161"/>
                    <a:pt x="172" y="161"/>
                    <a:pt x="172" y="161"/>
                  </a:cubicBezTo>
                  <a:cubicBezTo>
                    <a:pt x="175" y="163"/>
                    <a:pt x="175" y="163"/>
                    <a:pt x="175" y="163"/>
                  </a:cubicBezTo>
                  <a:cubicBezTo>
                    <a:pt x="173" y="166"/>
                    <a:pt x="173" y="166"/>
                    <a:pt x="173" y="166"/>
                  </a:cubicBezTo>
                  <a:cubicBezTo>
                    <a:pt x="171" y="161"/>
                    <a:pt x="170" y="162"/>
                    <a:pt x="168" y="161"/>
                  </a:cubicBezTo>
                  <a:cubicBezTo>
                    <a:pt x="164" y="155"/>
                    <a:pt x="164" y="155"/>
                    <a:pt x="164" y="155"/>
                  </a:cubicBezTo>
                  <a:cubicBezTo>
                    <a:pt x="159" y="154"/>
                    <a:pt x="159" y="154"/>
                    <a:pt x="159" y="154"/>
                  </a:cubicBezTo>
                  <a:cubicBezTo>
                    <a:pt x="142" y="154"/>
                    <a:pt x="142" y="154"/>
                    <a:pt x="142" y="154"/>
                  </a:cubicBezTo>
                  <a:cubicBezTo>
                    <a:pt x="132" y="158"/>
                    <a:pt x="132" y="158"/>
                    <a:pt x="132" y="158"/>
                  </a:cubicBezTo>
                  <a:cubicBezTo>
                    <a:pt x="123" y="159"/>
                    <a:pt x="123" y="159"/>
                    <a:pt x="123" y="159"/>
                  </a:cubicBezTo>
                  <a:cubicBezTo>
                    <a:pt x="122" y="161"/>
                    <a:pt x="119" y="168"/>
                    <a:pt x="118" y="170"/>
                  </a:cubicBezTo>
                  <a:cubicBezTo>
                    <a:pt x="116" y="172"/>
                    <a:pt x="116" y="172"/>
                    <a:pt x="116" y="172"/>
                  </a:cubicBezTo>
                  <a:cubicBezTo>
                    <a:pt x="116" y="172"/>
                    <a:pt x="117" y="189"/>
                    <a:pt x="116" y="191"/>
                  </a:cubicBezTo>
                  <a:cubicBezTo>
                    <a:pt x="113" y="200"/>
                    <a:pt x="113" y="200"/>
                    <a:pt x="113" y="200"/>
                  </a:cubicBezTo>
                  <a:cubicBezTo>
                    <a:pt x="112" y="199"/>
                    <a:pt x="110" y="198"/>
                    <a:pt x="110" y="198"/>
                  </a:cubicBezTo>
                  <a:cubicBezTo>
                    <a:pt x="110" y="198"/>
                    <a:pt x="102" y="197"/>
                    <a:pt x="100" y="197"/>
                  </a:cubicBezTo>
                  <a:cubicBezTo>
                    <a:pt x="98" y="197"/>
                    <a:pt x="95" y="198"/>
                    <a:pt x="95" y="198"/>
                  </a:cubicBezTo>
                  <a:cubicBezTo>
                    <a:pt x="93" y="201"/>
                    <a:pt x="95" y="211"/>
                    <a:pt x="92" y="210"/>
                  </a:cubicBezTo>
                  <a:cubicBezTo>
                    <a:pt x="91" y="210"/>
                    <a:pt x="91" y="210"/>
                    <a:pt x="91" y="209"/>
                  </a:cubicBezTo>
                  <a:cubicBezTo>
                    <a:pt x="90" y="208"/>
                    <a:pt x="91" y="207"/>
                    <a:pt x="91" y="206"/>
                  </a:cubicBezTo>
                  <a:cubicBezTo>
                    <a:pt x="89" y="203"/>
                    <a:pt x="88" y="201"/>
                    <a:pt x="86" y="200"/>
                  </a:cubicBezTo>
                  <a:cubicBezTo>
                    <a:pt x="82" y="198"/>
                    <a:pt x="78" y="199"/>
                    <a:pt x="75" y="199"/>
                  </a:cubicBezTo>
                  <a:cubicBezTo>
                    <a:pt x="68" y="195"/>
                    <a:pt x="68" y="195"/>
                    <a:pt x="68" y="195"/>
                  </a:cubicBezTo>
                  <a:cubicBezTo>
                    <a:pt x="63" y="194"/>
                    <a:pt x="63" y="194"/>
                    <a:pt x="63" y="194"/>
                  </a:cubicBezTo>
                  <a:cubicBezTo>
                    <a:pt x="61" y="200"/>
                    <a:pt x="62" y="198"/>
                    <a:pt x="58" y="202"/>
                  </a:cubicBezTo>
                  <a:cubicBezTo>
                    <a:pt x="58" y="202"/>
                    <a:pt x="56" y="204"/>
                    <a:pt x="56" y="204"/>
                  </a:cubicBezTo>
                  <a:cubicBezTo>
                    <a:pt x="55" y="205"/>
                    <a:pt x="53" y="208"/>
                    <a:pt x="53" y="208"/>
                  </a:cubicBezTo>
                  <a:cubicBezTo>
                    <a:pt x="53" y="208"/>
                    <a:pt x="53" y="210"/>
                    <a:pt x="53" y="211"/>
                  </a:cubicBezTo>
                  <a:cubicBezTo>
                    <a:pt x="53" y="211"/>
                    <a:pt x="53" y="211"/>
                    <a:pt x="53" y="211"/>
                  </a:cubicBezTo>
                  <a:cubicBezTo>
                    <a:pt x="50" y="211"/>
                    <a:pt x="51" y="210"/>
                    <a:pt x="48" y="212"/>
                  </a:cubicBezTo>
                  <a:cubicBezTo>
                    <a:pt x="44" y="210"/>
                    <a:pt x="44" y="210"/>
                    <a:pt x="44" y="210"/>
                  </a:cubicBezTo>
                  <a:cubicBezTo>
                    <a:pt x="44" y="210"/>
                    <a:pt x="43" y="205"/>
                    <a:pt x="43" y="205"/>
                  </a:cubicBezTo>
                  <a:cubicBezTo>
                    <a:pt x="43" y="204"/>
                    <a:pt x="39" y="198"/>
                    <a:pt x="39" y="198"/>
                  </a:cubicBezTo>
                  <a:cubicBezTo>
                    <a:pt x="38" y="193"/>
                    <a:pt x="38" y="193"/>
                    <a:pt x="38" y="193"/>
                  </a:cubicBezTo>
                  <a:cubicBezTo>
                    <a:pt x="38" y="193"/>
                    <a:pt x="35" y="188"/>
                    <a:pt x="35" y="187"/>
                  </a:cubicBezTo>
                  <a:cubicBezTo>
                    <a:pt x="35" y="186"/>
                    <a:pt x="34" y="181"/>
                    <a:pt x="34" y="181"/>
                  </a:cubicBezTo>
                  <a:cubicBezTo>
                    <a:pt x="34" y="181"/>
                    <a:pt x="30" y="178"/>
                    <a:pt x="30" y="177"/>
                  </a:cubicBezTo>
                  <a:cubicBezTo>
                    <a:pt x="30" y="177"/>
                    <a:pt x="31" y="175"/>
                    <a:pt x="31" y="175"/>
                  </a:cubicBezTo>
                  <a:cubicBezTo>
                    <a:pt x="32" y="175"/>
                    <a:pt x="28" y="173"/>
                    <a:pt x="27" y="171"/>
                  </a:cubicBezTo>
                  <a:cubicBezTo>
                    <a:pt x="27" y="171"/>
                    <a:pt x="25" y="167"/>
                    <a:pt x="26" y="167"/>
                  </a:cubicBezTo>
                  <a:cubicBezTo>
                    <a:pt x="26" y="166"/>
                    <a:pt x="28" y="164"/>
                    <a:pt x="28" y="164"/>
                  </a:cubicBezTo>
                  <a:cubicBezTo>
                    <a:pt x="26" y="159"/>
                    <a:pt x="26" y="159"/>
                    <a:pt x="26" y="159"/>
                  </a:cubicBezTo>
                  <a:cubicBezTo>
                    <a:pt x="28" y="155"/>
                    <a:pt x="28" y="155"/>
                    <a:pt x="28" y="155"/>
                  </a:cubicBezTo>
                  <a:cubicBezTo>
                    <a:pt x="27" y="154"/>
                    <a:pt x="21" y="148"/>
                    <a:pt x="20" y="147"/>
                  </a:cubicBezTo>
                  <a:cubicBezTo>
                    <a:pt x="20" y="147"/>
                    <a:pt x="17" y="142"/>
                    <a:pt x="17" y="140"/>
                  </a:cubicBezTo>
                  <a:cubicBezTo>
                    <a:pt x="17" y="138"/>
                    <a:pt x="18" y="136"/>
                    <a:pt x="18" y="134"/>
                  </a:cubicBezTo>
                  <a:cubicBezTo>
                    <a:pt x="15" y="133"/>
                    <a:pt x="14" y="133"/>
                    <a:pt x="12" y="128"/>
                  </a:cubicBezTo>
                  <a:cubicBezTo>
                    <a:pt x="12" y="127"/>
                    <a:pt x="9" y="126"/>
                    <a:pt x="9" y="126"/>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sp>
        <p:nvSpPr>
          <p:cNvPr id="55" name="Rectangle 313">
            <a:extLst>
              <a:ext uri="{FF2B5EF4-FFF2-40B4-BE49-F238E27FC236}">
                <a16:creationId xmlns:a16="http://schemas.microsoft.com/office/drawing/2014/main" id="{8F80935F-3457-6B47-9E09-9229323A8341}"/>
              </a:ext>
            </a:extLst>
          </p:cNvPr>
          <p:cNvSpPr>
            <a:spLocks noChangeArrowheads="1"/>
          </p:cNvSpPr>
          <p:nvPr/>
        </p:nvSpPr>
        <p:spPr bwMode="auto">
          <a:xfrm>
            <a:off x="5269461" y="1407472"/>
            <a:ext cx="36227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chemeClr val="bg1"/>
                </a:solidFill>
                <a:latin typeface="Calibri" panose="020F0502020204030204" pitchFamily="34" charset="0"/>
                <a:cs typeface="Calibri" panose="020F0502020204030204" pitchFamily="34" charset="0"/>
              </a:rPr>
              <a:t>Jacobina</a:t>
            </a:r>
          </a:p>
        </p:txBody>
      </p:sp>
      <p:sp>
        <p:nvSpPr>
          <p:cNvPr id="56" name="Oval 55">
            <a:extLst>
              <a:ext uri="{FF2B5EF4-FFF2-40B4-BE49-F238E27FC236}">
                <a16:creationId xmlns:a16="http://schemas.microsoft.com/office/drawing/2014/main" id="{12427FF2-45DB-8447-8743-F685FFEEB717}"/>
              </a:ext>
            </a:extLst>
          </p:cNvPr>
          <p:cNvSpPr>
            <a:spLocks noChangeAspect="1"/>
          </p:cNvSpPr>
          <p:nvPr/>
        </p:nvSpPr>
        <p:spPr>
          <a:xfrm flipH="1" flipV="1">
            <a:off x="5456884" y="1565315"/>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3857BAD5-2936-8148-8B1D-CDA8F30A0294}"/>
              </a:ext>
            </a:extLst>
          </p:cNvPr>
          <p:cNvSpPr/>
          <p:nvPr/>
        </p:nvSpPr>
        <p:spPr>
          <a:xfrm>
            <a:off x="4217933" y="2694655"/>
            <a:ext cx="1747160" cy="1067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A2DB520-345E-4051-96CB-B987153A5EC6}"/>
              </a:ext>
            </a:extLst>
          </p:cNvPr>
          <p:cNvSpPr/>
          <p:nvPr/>
        </p:nvSpPr>
        <p:spPr>
          <a:xfrm>
            <a:off x="950468" y="2671056"/>
            <a:ext cx="3628543" cy="1169551"/>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underground gold mine producing doré via a conventional leaching process</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of ~8,289 tpd during 2022 with the phased expansion to 8,500 tpd completed mid-2022 </a:t>
            </a:r>
          </a:p>
          <a:p>
            <a:pPr>
              <a:lnSpc>
                <a:spcPct val="110000"/>
              </a:lnSpc>
              <a:spcAft>
                <a:spcPts val="600"/>
              </a:spcAft>
              <a:buClr>
                <a:schemeClr val="accent1"/>
              </a:buClr>
            </a:pPr>
            <a:endParaRPr lang="en-US" sz="1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461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sky, nature, highland&#10;&#10;Description automatically generated">
            <a:extLst>
              <a:ext uri="{FF2B5EF4-FFF2-40B4-BE49-F238E27FC236}">
                <a16:creationId xmlns:a16="http://schemas.microsoft.com/office/drawing/2014/main" id="{1E4B6CAC-0B13-D944-8D95-A9646F2D89D8}"/>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5199" r="15199"/>
          <a:stretch>
            <a:fillRect/>
          </a:stretch>
        </p:blipFill>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35</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rgbClr val="84BF41"/>
                </a:solidFill>
                <a:latin typeface="+mj-lt"/>
              </a:rPr>
              <a:t>  </a:t>
            </a:r>
            <a:r>
              <a:rPr lang="en-US" sz="1200" spc="30" dirty="0">
                <a:solidFill>
                  <a:schemeClr val="accent1"/>
                </a:solidFill>
                <a:latin typeface="+mj-lt"/>
              </a:rPr>
              <a:t>Polymetallic silver mine</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SAN VICENTE</a:t>
            </a: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403970"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POTOSÍ, BOLIVIA</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088779"/>
            <a:ext cx="2893945" cy="276999"/>
          </a:xfrm>
          <a:prstGeom prst="rect">
            <a:avLst/>
          </a:prstGeom>
          <a:noFill/>
        </p:spPr>
        <p:txBody>
          <a:bodyPr wrap="square" rtlCol="0">
            <a:spAutoFit/>
          </a:bodyPr>
          <a:lstStyle/>
          <a:p>
            <a:r>
              <a:rPr lang="en-US" sz="1200" spc="30" dirty="0">
                <a:solidFill>
                  <a:schemeClr val="accent1"/>
                </a:solidFill>
                <a:latin typeface="+mj-lt"/>
              </a:rPr>
              <a:t>Silver Production </a:t>
            </a:r>
            <a:r>
              <a:rPr lang="en-US" sz="1100" spc="30" dirty="0">
                <a:solidFill>
                  <a:schemeClr val="accent1"/>
                </a:solidFill>
                <a:latin typeface="Calibri" panose="020F0502020204030204" pitchFamily="34" charset="0"/>
                <a:cs typeface="Calibri" panose="020F0502020204030204" pitchFamily="34" charset="0"/>
              </a:rPr>
              <a:t>(Moz)</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3979705" y="4385182"/>
            <a:ext cx="4766706" cy="2069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917048" y="4404725"/>
          <a:ext cx="2888917" cy="146256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3" name="Table 32">
            <a:extLst>
              <a:ext uri="{FF2B5EF4-FFF2-40B4-BE49-F238E27FC236}">
                <a16:creationId xmlns:a16="http://schemas.microsoft.com/office/drawing/2014/main" id="{BF0BEC59-889C-794F-9AEC-BD9348F52F1A}"/>
              </a:ext>
            </a:extLst>
          </p:cNvPr>
          <p:cNvGraphicFramePr>
            <a:graphicFrameLocks noGrp="1"/>
          </p:cNvGraphicFramePr>
          <p:nvPr/>
        </p:nvGraphicFramePr>
        <p:xfrm>
          <a:off x="4106708" y="4473649"/>
          <a:ext cx="4475107" cy="1522095"/>
        </p:xfrm>
        <a:graphic>
          <a:graphicData uri="http://schemas.openxmlformats.org/drawingml/2006/table">
            <a:tbl>
              <a:tblPr/>
              <a:tblGrid>
                <a:gridCol w="860071">
                  <a:extLst>
                    <a:ext uri="{9D8B030D-6E8A-4147-A177-3AD203B41FA5}">
                      <a16:colId xmlns:a16="http://schemas.microsoft.com/office/drawing/2014/main" val="2491152862"/>
                    </a:ext>
                  </a:extLst>
                </a:gridCol>
                <a:gridCol w="442684">
                  <a:extLst>
                    <a:ext uri="{9D8B030D-6E8A-4147-A177-3AD203B41FA5}">
                      <a16:colId xmlns:a16="http://schemas.microsoft.com/office/drawing/2014/main" val="993442924"/>
                    </a:ext>
                  </a:extLst>
                </a:gridCol>
                <a:gridCol w="45559">
                  <a:extLst>
                    <a:ext uri="{9D8B030D-6E8A-4147-A177-3AD203B41FA5}">
                      <a16:colId xmlns:a16="http://schemas.microsoft.com/office/drawing/2014/main" val="1854020946"/>
                    </a:ext>
                  </a:extLst>
                </a:gridCol>
                <a:gridCol w="350985">
                  <a:extLst>
                    <a:ext uri="{9D8B030D-6E8A-4147-A177-3AD203B41FA5}">
                      <a16:colId xmlns:a16="http://schemas.microsoft.com/office/drawing/2014/main" val="402269123"/>
                    </a:ext>
                  </a:extLst>
                </a:gridCol>
                <a:gridCol w="45559">
                  <a:extLst>
                    <a:ext uri="{9D8B030D-6E8A-4147-A177-3AD203B41FA5}">
                      <a16:colId xmlns:a16="http://schemas.microsoft.com/office/drawing/2014/main" val="3140175331"/>
                    </a:ext>
                  </a:extLst>
                </a:gridCol>
                <a:gridCol w="350985">
                  <a:extLst>
                    <a:ext uri="{9D8B030D-6E8A-4147-A177-3AD203B41FA5}">
                      <a16:colId xmlns:a16="http://schemas.microsoft.com/office/drawing/2014/main" val="3251407730"/>
                    </a:ext>
                  </a:extLst>
                </a:gridCol>
                <a:gridCol w="45559">
                  <a:extLst>
                    <a:ext uri="{9D8B030D-6E8A-4147-A177-3AD203B41FA5}">
                      <a16:colId xmlns:a16="http://schemas.microsoft.com/office/drawing/2014/main" val="3384059220"/>
                    </a:ext>
                  </a:extLst>
                </a:gridCol>
                <a:gridCol w="350985">
                  <a:extLst>
                    <a:ext uri="{9D8B030D-6E8A-4147-A177-3AD203B41FA5}">
                      <a16:colId xmlns:a16="http://schemas.microsoft.com/office/drawing/2014/main" val="665690852"/>
                    </a:ext>
                  </a:extLst>
                </a:gridCol>
                <a:gridCol w="45559">
                  <a:extLst>
                    <a:ext uri="{9D8B030D-6E8A-4147-A177-3AD203B41FA5}">
                      <a16:colId xmlns:a16="http://schemas.microsoft.com/office/drawing/2014/main" val="417683958"/>
                    </a:ext>
                  </a:extLst>
                </a:gridCol>
                <a:gridCol w="350985">
                  <a:extLst>
                    <a:ext uri="{9D8B030D-6E8A-4147-A177-3AD203B41FA5}">
                      <a16:colId xmlns:a16="http://schemas.microsoft.com/office/drawing/2014/main" val="4174198078"/>
                    </a:ext>
                  </a:extLst>
                </a:gridCol>
                <a:gridCol w="45559">
                  <a:extLst>
                    <a:ext uri="{9D8B030D-6E8A-4147-A177-3AD203B41FA5}">
                      <a16:colId xmlns:a16="http://schemas.microsoft.com/office/drawing/2014/main" val="1996909658"/>
                    </a:ext>
                  </a:extLst>
                </a:gridCol>
                <a:gridCol w="350985">
                  <a:extLst>
                    <a:ext uri="{9D8B030D-6E8A-4147-A177-3AD203B41FA5}">
                      <a16:colId xmlns:a16="http://schemas.microsoft.com/office/drawing/2014/main" val="3529284264"/>
                    </a:ext>
                  </a:extLst>
                </a:gridCol>
                <a:gridCol w="45559">
                  <a:extLst>
                    <a:ext uri="{9D8B030D-6E8A-4147-A177-3AD203B41FA5}">
                      <a16:colId xmlns:a16="http://schemas.microsoft.com/office/drawing/2014/main" val="1244042439"/>
                    </a:ext>
                  </a:extLst>
                </a:gridCol>
                <a:gridCol w="350985">
                  <a:extLst>
                    <a:ext uri="{9D8B030D-6E8A-4147-A177-3AD203B41FA5}">
                      <a16:colId xmlns:a16="http://schemas.microsoft.com/office/drawing/2014/main" val="1284720384"/>
                    </a:ext>
                  </a:extLst>
                </a:gridCol>
                <a:gridCol w="45559">
                  <a:extLst>
                    <a:ext uri="{9D8B030D-6E8A-4147-A177-3AD203B41FA5}">
                      <a16:colId xmlns:a16="http://schemas.microsoft.com/office/drawing/2014/main" val="1235860023"/>
                    </a:ext>
                  </a:extLst>
                </a:gridCol>
                <a:gridCol w="350985">
                  <a:extLst>
                    <a:ext uri="{9D8B030D-6E8A-4147-A177-3AD203B41FA5}">
                      <a16:colId xmlns:a16="http://schemas.microsoft.com/office/drawing/2014/main" val="1052921177"/>
                    </a:ext>
                  </a:extLst>
                </a:gridCol>
                <a:gridCol w="45559">
                  <a:extLst>
                    <a:ext uri="{9D8B030D-6E8A-4147-A177-3AD203B41FA5}">
                      <a16:colId xmlns:a16="http://schemas.microsoft.com/office/drawing/2014/main" val="4070952341"/>
                    </a:ext>
                  </a:extLst>
                </a:gridCol>
                <a:gridCol w="350985">
                  <a:extLst>
                    <a:ext uri="{9D8B030D-6E8A-4147-A177-3AD203B41FA5}">
                      <a16:colId xmlns:a16="http://schemas.microsoft.com/office/drawing/2014/main" val="3750181465"/>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gridSpan="7">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1391130"/>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Zn</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4750334"/>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406714799"/>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310</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0.31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0.28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3.49</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14.6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s-MX" sz="1000" b="0" i="0" u="none" strike="noStrike" dirty="0">
                          <a:solidFill>
                            <a:srgbClr val="262626"/>
                          </a:solidFill>
                          <a:effectLst/>
                          <a:latin typeface="Calibri" panose="020F0502020204030204" pitchFamily="34" charset="0"/>
                        </a:rPr>
                        <a:t>4</a:t>
                      </a: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s-MX" sz="1000" b="0" i="0" u="none" strike="noStrike" dirty="0">
                          <a:solidFill>
                            <a:srgbClr val="262626"/>
                          </a:solidFill>
                          <a:effectLst/>
                          <a:latin typeface="Calibri" panose="020F0502020204030204" pitchFamily="34" charset="0"/>
                        </a:rPr>
                        <a:t>4</a:t>
                      </a: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383475555"/>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204</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0.19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0.23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2.62</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s-MX" sz="1000" b="0" i="0" u="none" strike="noStrike" dirty="0">
                          <a:solidFill>
                            <a:srgbClr val="262626"/>
                          </a:solidFill>
                          <a:effectLst/>
                          <a:latin typeface="Calibri" panose="020F0502020204030204" pitchFamily="34" charset="0"/>
                        </a:rPr>
                        <a:t>3</a:t>
                      </a: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103699518"/>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188</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0.22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0.27</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2.63</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404778"/>
                  </a:ext>
                </a:extLst>
              </a:tr>
            </a:tbl>
          </a:graphicData>
        </a:graphic>
      </p:graphicFrame>
      <p:grpSp>
        <p:nvGrpSpPr>
          <p:cNvPr id="27" name="Group 26">
            <a:extLst>
              <a:ext uri="{FF2B5EF4-FFF2-40B4-BE49-F238E27FC236}">
                <a16:creationId xmlns:a16="http://schemas.microsoft.com/office/drawing/2014/main" id="{8496B481-DFCE-4320-AABA-7A684797EA76}"/>
              </a:ext>
            </a:extLst>
          </p:cNvPr>
          <p:cNvGrpSpPr/>
          <p:nvPr/>
        </p:nvGrpSpPr>
        <p:grpSpPr>
          <a:xfrm>
            <a:off x="894927" y="5930194"/>
            <a:ext cx="2888918" cy="297198"/>
            <a:chOff x="810793" y="6243037"/>
            <a:chExt cx="2888918" cy="297198"/>
          </a:xfrm>
        </p:grpSpPr>
        <p:cxnSp>
          <p:nvCxnSpPr>
            <p:cNvPr id="28" name="Straight Arrow Connector 27">
              <a:extLst>
                <a:ext uri="{FF2B5EF4-FFF2-40B4-BE49-F238E27FC236}">
                  <a16:creationId xmlns:a16="http://schemas.microsoft.com/office/drawing/2014/main" id="{EAB52B06-3653-4190-AD82-C1CF15E5FFBE}"/>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71BC46D-2F88-4FDC-834A-89A91C8A0CB8}"/>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2688F98C-6C0B-4B46-92F7-A39E6E2162E3}"/>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6B0E5198-834F-4A79-B051-1F42A5AD5651}"/>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6E2C814D-88CA-4D95-9CE5-FCAAB2DDE20F}"/>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916542A4-E821-4CCE-9256-713E1BA8E325}"/>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153BBF74-3E1F-4E3D-9B56-DA628253B23C}"/>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4" name="TextBox 3">
            <a:extLst>
              <a:ext uri="{FF2B5EF4-FFF2-40B4-BE49-F238E27FC236}">
                <a16:creationId xmlns:a16="http://schemas.microsoft.com/office/drawing/2014/main" id="{2A523C9E-1E41-DB82-F21C-22F0202D46F5}"/>
              </a:ext>
            </a:extLst>
          </p:cNvPr>
          <p:cNvSpPr txBox="1"/>
          <p:nvPr/>
        </p:nvSpPr>
        <p:spPr>
          <a:xfrm>
            <a:off x="3900004" y="4114899"/>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25"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4080675" y="6068512"/>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pSp>
        <p:nvGrpSpPr>
          <p:cNvPr id="26" name="Group 25">
            <a:extLst>
              <a:ext uri="{FF2B5EF4-FFF2-40B4-BE49-F238E27FC236}">
                <a16:creationId xmlns:a16="http://schemas.microsoft.com/office/drawing/2014/main" id="{D307669C-C322-5C48-B4AF-5DC4812A5172}"/>
              </a:ext>
            </a:extLst>
          </p:cNvPr>
          <p:cNvGrpSpPr>
            <a:grpSpLocks noChangeAspect="1"/>
          </p:cNvGrpSpPr>
          <p:nvPr/>
        </p:nvGrpSpPr>
        <p:grpSpPr>
          <a:xfrm>
            <a:off x="3770325" y="-281323"/>
            <a:ext cx="1993051" cy="3258073"/>
            <a:chOff x="3881975" y="158251"/>
            <a:chExt cx="1673976" cy="2736477"/>
          </a:xfrm>
        </p:grpSpPr>
        <p:sp>
          <p:nvSpPr>
            <p:cNvPr id="34" name="Google Shape;375;p5">
              <a:extLst>
                <a:ext uri="{FF2B5EF4-FFF2-40B4-BE49-F238E27FC236}">
                  <a16:creationId xmlns:a16="http://schemas.microsoft.com/office/drawing/2014/main" id="{F0E8AC7E-1236-5542-AD68-CBC34D07A40A}"/>
                </a:ext>
              </a:extLst>
            </p:cNvPr>
            <p:cNvSpPr/>
            <p:nvPr/>
          </p:nvSpPr>
          <p:spPr>
            <a:xfrm>
              <a:off x="4154105" y="487653"/>
              <a:ext cx="1401846" cy="1545750"/>
            </a:xfrm>
            <a:custGeom>
              <a:avLst/>
              <a:gdLst/>
              <a:ahLst/>
              <a:cxnLst/>
              <a:rect l="l" t="t" r="r" b="b"/>
              <a:pathLst>
                <a:path w="549" h="620" extrusionOk="0">
                  <a:moveTo>
                    <a:pt x="335" y="620"/>
                  </a:moveTo>
                  <a:cubicBezTo>
                    <a:pt x="337" y="618"/>
                    <a:pt x="340" y="615"/>
                    <a:pt x="340" y="615"/>
                  </a:cubicBezTo>
                  <a:cubicBezTo>
                    <a:pt x="343" y="609"/>
                    <a:pt x="343" y="609"/>
                    <a:pt x="343" y="609"/>
                  </a:cubicBezTo>
                  <a:cubicBezTo>
                    <a:pt x="343" y="609"/>
                    <a:pt x="343" y="605"/>
                    <a:pt x="343" y="604"/>
                  </a:cubicBezTo>
                  <a:cubicBezTo>
                    <a:pt x="343" y="601"/>
                    <a:pt x="346" y="597"/>
                    <a:pt x="345" y="594"/>
                  </a:cubicBezTo>
                  <a:cubicBezTo>
                    <a:pt x="345" y="593"/>
                    <a:pt x="343" y="593"/>
                    <a:pt x="343" y="592"/>
                  </a:cubicBezTo>
                  <a:cubicBezTo>
                    <a:pt x="341" y="586"/>
                    <a:pt x="345" y="586"/>
                    <a:pt x="347" y="583"/>
                  </a:cubicBezTo>
                  <a:cubicBezTo>
                    <a:pt x="348" y="582"/>
                    <a:pt x="347" y="581"/>
                    <a:pt x="348" y="580"/>
                  </a:cubicBezTo>
                  <a:cubicBezTo>
                    <a:pt x="348" y="579"/>
                    <a:pt x="350" y="579"/>
                    <a:pt x="351" y="578"/>
                  </a:cubicBezTo>
                  <a:cubicBezTo>
                    <a:pt x="351" y="577"/>
                    <a:pt x="351" y="575"/>
                    <a:pt x="352" y="574"/>
                  </a:cubicBezTo>
                  <a:cubicBezTo>
                    <a:pt x="352" y="571"/>
                    <a:pt x="353" y="569"/>
                    <a:pt x="352" y="566"/>
                  </a:cubicBezTo>
                  <a:cubicBezTo>
                    <a:pt x="352" y="565"/>
                    <a:pt x="349" y="564"/>
                    <a:pt x="350" y="563"/>
                  </a:cubicBezTo>
                  <a:cubicBezTo>
                    <a:pt x="353" y="562"/>
                    <a:pt x="354" y="568"/>
                    <a:pt x="359" y="564"/>
                  </a:cubicBezTo>
                  <a:cubicBezTo>
                    <a:pt x="361" y="563"/>
                    <a:pt x="361" y="563"/>
                    <a:pt x="362" y="567"/>
                  </a:cubicBezTo>
                  <a:cubicBezTo>
                    <a:pt x="361" y="567"/>
                    <a:pt x="360" y="568"/>
                    <a:pt x="360" y="568"/>
                  </a:cubicBezTo>
                  <a:cubicBezTo>
                    <a:pt x="360" y="570"/>
                    <a:pt x="362" y="571"/>
                    <a:pt x="360" y="574"/>
                  </a:cubicBezTo>
                  <a:cubicBezTo>
                    <a:pt x="360" y="575"/>
                    <a:pt x="358" y="575"/>
                    <a:pt x="358" y="576"/>
                  </a:cubicBezTo>
                  <a:cubicBezTo>
                    <a:pt x="357" y="577"/>
                    <a:pt x="358" y="578"/>
                    <a:pt x="357" y="579"/>
                  </a:cubicBezTo>
                  <a:cubicBezTo>
                    <a:pt x="357" y="579"/>
                    <a:pt x="356" y="579"/>
                    <a:pt x="355" y="579"/>
                  </a:cubicBezTo>
                  <a:cubicBezTo>
                    <a:pt x="355" y="580"/>
                    <a:pt x="354" y="584"/>
                    <a:pt x="353" y="586"/>
                  </a:cubicBezTo>
                  <a:cubicBezTo>
                    <a:pt x="353" y="586"/>
                    <a:pt x="352" y="586"/>
                    <a:pt x="351" y="587"/>
                  </a:cubicBezTo>
                  <a:cubicBezTo>
                    <a:pt x="350" y="588"/>
                    <a:pt x="350" y="589"/>
                    <a:pt x="349" y="590"/>
                  </a:cubicBezTo>
                  <a:cubicBezTo>
                    <a:pt x="348" y="590"/>
                    <a:pt x="345" y="589"/>
                    <a:pt x="346" y="593"/>
                  </a:cubicBezTo>
                  <a:cubicBezTo>
                    <a:pt x="346" y="596"/>
                    <a:pt x="349" y="594"/>
                    <a:pt x="350" y="592"/>
                  </a:cubicBezTo>
                  <a:cubicBezTo>
                    <a:pt x="350" y="592"/>
                    <a:pt x="350" y="591"/>
                    <a:pt x="350" y="590"/>
                  </a:cubicBezTo>
                  <a:cubicBezTo>
                    <a:pt x="351" y="589"/>
                    <a:pt x="355" y="587"/>
                    <a:pt x="357" y="585"/>
                  </a:cubicBezTo>
                  <a:cubicBezTo>
                    <a:pt x="358" y="583"/>
                    <a:pt x="359" y="581"/>
                    <a:pt x="360" y="579"/>
                  </a:cubicBezTo>
                  <a:cubicBezTo>
                    <a:pt x="361" y="577"/>
                    <a:pt x="362" y="575"/>
                    <a:pt x="364" y="573"/>
                  </a:cubicBezTo>
                  <a:cubicBezTo>
                    <a:pt x="367" y="566"/>
                    <a:pt x="366" y="564"/>
                    <a:pt x="367" y="559"/>
                  </a:cubicBezTo>
                  <a:cubicBezTo>
                    <a:pt x="368" y="556"/>
                    <a:pt x="371" y="551"/>
                    <a:pt x="371" y="548"/>
                  </a:cubicBezTo>
                  <a:cubicBezTo>
                    <a:pt x="371" y="547"/>
                    <a:pt x="374" y="542"/>
                    <a:pt x="374" y="542"/>
                  </a:cubicBezTo>
                  <a:cubicBezTo>
                    <a:pt x="376" y="541"/>
                    <a:pt x="379" y="538"/>
                    <a:pt x="382" y="537"/>
                  </a:cubicBezTo>
                  <a:cubicBezTo>
                    <a:pt x="381" y="533"/>
                    <a:pt x="381" y="533"/>
                    <a:pt x="381" y="533"/>
                  </a:cubicBezTo>
                  <a:cubicBezTo>
                    <a:pt x="381" y="532"/>
                    <a:pt x="385" y="518"/>
                    <a:pt x="383" y="519"/>
                  </a:cubicBezTo>
                  <a:cubicBezTo>
                    <a:pt x="382" y="520"/>
                    <a:pt x="382" y="521"/>
                    <a:pt x="382" y="519"/>
                  </a:cubicBezTo>
                  <a:cubicBezTo>
                    <a:pt x="382" y="514"/>
                    <a:pt x="379" y="509"/>
                    <a:pt x="379" y="506"/>
                  </a:cubicBezTo>
                  <a:cubicBezTo>
                    <a:pt x="379" y="504"/>
                    <a:pt x="382" y="500"/>
                    <a:pt x="378" y="500"/>
                  </a:cubicBezTo>
                  <a:cubicBezTo>
                    <a:pt x="378" y="499"/>
                    <a:pt x="378" y="498"/>
                    <a:pt x="378" y="497"/>
                  </a:cubicBezTo>
                  <a:cubicBezTo>
                    <a:pt x="378" y="494"/>
                    <a:pt x="378" y="494"/>
                    <a:pt x="378" y="494"/>
                  </a:cubicBezTo>
                  <a:cubicBezTo>
                    <a:pt x="380" y="491"/>
                    <a:pt x="380" y="491"/>
                    <a:pt x="380" y="491"/>
                  </a:cubicBezTo>
                  <a:cubicBezTo>
                    <a:pt x="377" y="490"/>
                    <a:pt x="377" y="490"/>
                    <a:pt x="377" y="490"/>
                  </a:cubicBezTo>
                  <a:cubicBezTo>
                    <a:pt x="377" y="487"/>
                    <a:pt x="377" y="487"/>
                    <a:pt x="377" y="487"/>
                  </a:cubicBezTo>
                  <a:cubicBezTo>
                    <a:pt x="380" y="486"/>
                    <a:pt x="379" y="486"/>
                    <a:pt x="381" y="486"/>
                  </a:cubicBezTo>
                  <a:cubicBezTo>
                    <a:pt x="383" y="488"/>
                    <a:pt x="383" y="488"/>
                    <a:pt x="383" y="488"/>
                  </a:cubicBezTo>
                  <a:cubicBezTo>
                    <a:pt x="387" y="479"/>
                    <a:pt x="387" y="479"/>
                    <a:pt x="387" y="479"/>
                  </a:cubicBezTo>
                  <a:cubicBezTo>
                    <a:pt x="397" y="471"/>
                    <a:pt x="397" y="471"/>
                    <a:pt x="397" y="471"/>
                  </a:cubicBezTo>
                  <a:cubicBezTo>
                    <a:pt x="397" y="471"/>
                    <a:pt x="401" y="467"/>
                    <a:pt x="401" y="467"/>
                  </a:cubicBezTo>
                  <a:cubicBezTo>
                    <a:pt x="402" y="467"/>
                    <a:pt x="409" y="461"/>
                    <a:pt x="413" y="461"/>
                  </a:cubicBezTo>
                  <a:cubicBezTo>
                    <a:pt x="414" y="461"/>
                    <a:pt x="417" y="462"/>
                    <a:pt x="417" y="462"/>
                  </a:cubicBezTo>
                  <a:cubicBezTo>
                    <a:pt x="419" y="464"/>
                    <a:pt x="419" y="464"/>
                    <a:pt x="419" y="464"/>
                  </a:cubicBezTo>
                  <a:cubicBezTo>
                    <a:pt x="422" y="463"/>
                    <a:pt x="421" y="462"/>
                    <a:pt x="420" y="459"/>
                  </a:cubicBezTo>
                  <a:cubicBezTo>
                    <a:pt x="418" y="460"/>
                    <a:pt x="418" y="460"/>
                    <a:pt x="418" y="460"/>
                  </a:cubicBezTo>
                  <a:cubicBezTo>
                    <a:pt x="418" y="460"/>
                    <a:pt x="417" y="458"/>
                    <a:pt x="418" y="458"/>
                  </a:cubicBezTo>
                  <a:cubicBezTo>
                    <a:pt x="418" y="458"/>
                    <a:pt x="421" y="457"/>
                    <a:pt x="421" y="457"/>
                  </a:cubicBezTo>
                  <a:cubicBezTo>
                    <a:pt x="424" y="455"/>
                    <a:pt x="424" y="455"/>
                    <a:pt x="424" y="455"/>
                  </a:cubicBezTo>
                  <a:cubicBezTo>
                    <a:pt x="426" y="455"/>
                    <a:pt x="431" y="454"/>
                    <a:pt x="429" y="453"/>
                  </a:cubicBezTo>
                  <a:cubicBezTo>
                    <a:pt x="428" y="452"/>
                    <a:pt x="426" y="452"/>
                    <a:pt x="426" y="452"/>
                  </a:cubicBezTo>
                  <a:cubicBezTo>
                    <a:pt x="428" y="449"/>
                    <a:pt x="429" y="450"/>
                    <a:pt x="431" y="449"/>
                  </a:cubicBezTo>
                  <a:cubicBezTo>
                    <a:pt x="432" y="449"/>
                    <a:pt x="431" y="448"/>
                    <a:pt x="432" y="448"/>
                  </a:cubicBezTo>
                  <a:cubicBezTo>
                    <a:pt x="432" y="449"/>
                    <a:pt x="433" y="450"/>
                    <a:pt x="433" y="450"/>
                  </a:cubicBezTo>
                  <a:cubicBezTo>
                    <a:pt x="431" y="451"/>
                    <a:pt x="431" y="451"/>
                    <a:pt x="431" y="451"/>
                  </a:cubicBezTo>
                  <a:cubicBezTo>
                    <a:pt x="431" y="451"/>
                    <a:pt x="435" y="453"/>
                    <a:pt x="435" y="453"/>
                  </a:cubicBezTo>
                  <a:cubicBezTo>
                    <a:pt x="436" y="452"/>
                    <a:pt x="436" y="451"/>
                    <a:pt x="436" y="450"/>
                  </a:cubicBezTo>
                  <a:cubicBezTo>
                    <a:pt x="435" y="450"/>
                    <a:pt x="434" y="449"/>
                    <a:pt x="435" y="449"/>
                  </a:cubicBezTo>
                  <a:cubicBezTo>
                    <a:pt x="439" y="447"/>
                    <a:pt x="438" y="448"/>
                    <a:pt x="440" y="449"/>
                  </a:cubicBezTo>
                  <a:cubicBezTo>
                    <a:pt x="445" y="449"/>
                    <a:pt x="445" y="449"/>
                    <a:pt x="445" y="449"/>
                  </a:cubicBezTo>
                  <a:cubicBezTo>
                    <a:pt x="447" y="445"/>
                    <a:pt x="447" y="445"/>
                    <a:pt x="447" y="445"/>
                  </a:cubicBezTo>
                  <a:cubicBezTo>
                    <a:pt x="449" y="445"/>
                    <a:pt x="449" y="445"/>
                    <a:pt x="449" y="445"/>
                  </a:cubicBezTo>
                  <a:cubicBezTo>
                    <a:pt x="449" y="445"/>
                    <a:pt x="448" y="446"/>
                    <a:pt x="448" y="447"/>
                  </a:cubicBezTo>
                  <a:cubicBezTo>
                    <a:pt x="448" y="447"/>
                    <a:pt x="453" y="449"/>
                    <a:pt x="453" y="448"/>
                  </a:cubicBezTo>
                  <a:cubicBezTo>
                    <a:pt x="454" y="448"/>
                    <a:pt x="459" y="448"/>
                    <a:pt x="461" y="448"/>
                  </a:cubicBezTo>
                  <a:cubicBezTo>
                    <a:pt x="461" y="448"/>
                    <a:pt x="467" y="449"/>
                    <a:pt x="463" y="445"/>
                  </a:cubicBezTo>
                  <a:cubicBezTo>
                    <a:pt x="463" y="445"/>
                    <a:pt x="464" y="442"/>
                    <a:pt x="464" y="441"/>
                  </a:cubicBezTo>
                  <a:cubicBezTo>
                    <a:pt x="464" y="441"/>
                    <a:pt x="467" y="438"/>
                    <a:pt x="469" y="437"/>
                  </a:cubicBezTo>
                  <a:cubicBezTo>
                    <a:pt x="470" y="437"/>
                    <a:pt x="475" y="434"/>
                    <a:pt x="475" y="434"/>
                  </a:cubicBezTo>
                  <a:cubicBezTo>
                    <a:pt x="475" y="434"/>
                    <a:pt x="480" y="432"/>
                    <a:pt x="477" y="430"/>
                  </a:cubicBezTo>
                  <a:cubicBezTo>
                    <a:pt x="474" y="429"/>
                    <a:pt x="475" y="430"/>
                    <a:pt x="475" y="425"/>
                  </a:cubicBezTo>
                  <a:cubicBezTo>
                    <a:pt x="475" y="423"/>
                    <a:pt x="477" y="422"/>
                    <a:pt x="477" y="421"/>
                  </a:cubicBezTo>
                  <a:cubicBezTo>
                    <a:pt x="477" y="421"/>
                    <a:pt x="477" y="418"/>
                    <a:pt x="477" y="418"/>
                  </a:cubicBezTo>
                  <a:cubicBezTo>
                    <a:pt x="478" y="414"/>
                    <a:pt x="483" y="409"/>
                    <a:pt x="483" y="406"/>
                  </a:cubicBezTo>
                  <a:cubicBezTo>
                    <a:pt x="483" y="403"/>
                    <a:pt x="484" y="399"/>
                    <a:pt x="486" y="397"/>
                  </a:cubicBezTo>
                  <a:cubicBezTo>
                    <a:pt x="489" y="393"/>
                    <a:pt x="489" y="393"/>
                    <a:pt x="489" y="393"/>
                  </a:cubicBezTo>
                  <a:cubicBezTo>
                    <a:pt x="490" y="392"/>
                    <a:pt x="489" y="381"/>
                    <a:pt x="490" y="378"/>
                  </a:cubicBezTo>
                  <a:cubicBezTo>
                    <a:pt x="490" y="377"/>
                    <a:pt x="492" y="370"/>
                    <a:pt x="492" y="370"/>
                  </a:cubicBezTo>
                  <a:cubicBezTo>
                    <a:pt x="495" y="366"/>
                    <a:pt x="495" y="366"/>
                    <a:pt x="495" y="366"/>
                  </a:cubicBezTo>
                  <a:cubicBezTo>
                    <a:pt x="495" y="366"/>
                    <a:pt x="496" y="361"/>
                    <a:pt x="496" y="360"/>
                  </a:cubicBezTo>
                  <a:cubicBezTo>
                    <a:pt x="496" y="352"/>
                    <a:pt x="495" y="354"/>
                    <a:pt x="497" y="345"/>
                  </a:cubicBezTo>
                  <a:cubicBezTo>
                    <a:pt x="498" y="338"/>
                    <a:pt x="498" y="337"/>
                    <a:pt x="498" y="328"/>
                  </a:cubicBezTo>
                  <a:cubicBezTo>
                    <a:pt x="498" y="328"/>
                    <a:pt x="495" y="315"/>
                    <a:pt x="495" y="315"/>
                  </a:cubicBezTo>
                  <a:cubicBezTo>
                    <a:pt x="494" y="305"/>
                    <a:pt x="494" y="305"/>
                    <a:pt x="494" y="305"/>
                  </a:cubicBezTo>
                  <a:cubicBezTo>
                    <a:pt x="494" y="305"/>
                    <a:pt x="493" y="303"/>
                    <a:pt x="493" y="301"/>
                  </a:cubicBezTo>
                  <a:cubicBezTo>
                    <a:pt x="493" y="300"/>
                    <a:pt x="494" y="295"/>
                    <a:pt x="494" y="295"/>
                  </a:cubicBezTo>
                  <a:cubicBezTo>
                    <a:pt x="496" y="294"/>
                    <a:pt x="495" y="289"/>
                    <a:pt x="495" y="287"/>
                  </a:cubicBezTo>
                  <a:cubicBezTo>
                    <a:pt x="496" y="283"/>
                    <a:pt x="496" y="283"/>
                    <a:pt x="496" y="283"/>
                  </a:cubicBezTo>
                  <a:cubicBezTo>
                    <a:pt x="499" y="282"/>
                    <a:pt x="498" y="285"/>
                    <a:pt x="500" y="287"/>
                  </a:cubicBezTo>
                  <a:cubicBezTo>
                    <a:pt x="499" y="290"/>
                    <a:pt x="503" y="289"/>
                    <a:pt x="503" y="287"/>
                  </a:cubicBezTo>
                  <a:cubicBezTo>
                    <a:pt x="503" y="286"/>
                    <a:pt x="506" y="283"/>
                    <a:pt x="506" y="282"/>
                  </a:cubicBezTo>
                  <a:cubicBezTo>
                    <a:pt x="506" y="279"/>
                    <a:pt x="515" y="267"/>
                    <a:pt x="515" y="265"/>
                  </a:cubicBezTo>
                  <a:cubicBezTo>
                    <a:pt x="515" y="260"/>
                    <a:pt x="517" y="259"/>
                    <a:pt x="518" y="257"/>
                  </a:cubicBezTo>
                  <a:cubicBezTo>
                    <a:pt x="518" y="257"/>
                    <a:pt x="518" y="253"/>
                    <a:pt x="519" y="253"/>
                  </a:cubicBezTo>
                  <a:cubicBezTo>
                    <a:pt x="519" y="253"/>
                    <a:pt x="521" y="253"/>
                    <a:pt x="522" y="252"/>
                  </a:cubicBezTo>
                  <a:cubicBezTo>
                    <a:pt x="524" y="252"/>
                    <a:pt x="529" y="249"/>
                    <a:pt x="529" y="247"/>
                  </a:cubicBezTo>
                  <a:cubicBezTo>
                    <a:pt x="529" y="246"/>
                    <a:pt x="530" y="243"/>
                    <a:pt x="530" y="243"/>
                  </a:cubicBezTo>
                  <a:cubicBezTo>
                    <a:pt x="531" y="243"/>
                    <a:pt x="542" y="230"/>
                    <a:pt x="542" y="228"/>
                  </a:cubicBezTo>
                  <a:cubicBezTo>
                    <a:pt x="545" y="223"/>
                    <a:pt x="545" y="223"/>
                    <a:pt x="545" y="223"/>
                  </a:cubicBezTo>
                  <a:cubicBezTo>
                    <a:pt x="545" y="217"/>
                    <a:pt x="545" y="217"/>
                    <a:pt x="545" y="217"/>
                  </a:cubicBezTo>
                  <a:cubicBezTo>
                    <a:pt x="548" y="211"/>
                    <a:pt x="548" y="211"/>
                    <a:pt x="548" y="211"/>
                  </a:cubicBezTo>
                  <a:cubicBezTo>
                    <a:pt x="548" y="205"/>
                    <a:pt x="548" y="205"/>
                    <a:pt x="548" y="205"/>
                  </a:cubicBezTo>
                  <a:cubicBezTo>
                    <a:pt x="549" y="197"/>
                    <a:pt x="549" y="197"/>
                    <a:pt x="549" y="197"/>
                  </a:cubicBezTo>
                  <a:cubicBezTo>
                    <a:pt x="549" y="197"/>
                    <a:pt x="548" y="195"/>
                    <a:pt x="548" y="194"/>
                  </a:cubicBezTo>
                  <a:cubicBezTo>
                    <a:pt x="548" y="187"/>
                    <a:pt x="546" y="186"/>
                    <a:pt x="546" y="184"/>
                  </a:cubicBezTo>
                  <a:cubicBezTo>
                    <a:pt x="546" y="182"/>
                    <a:pt x="543" y="175"/>
                    <a:pt x="543" y="175"/>
                  </a:cubicBezTo>
                  <a:cubicBezTo>
                    <a:pt x="541" y="169"/>
                    <a:pt x="541" y="169"/>
                    <a:pt x="541" y="169"/>
                  </a:cubicBezTo>
                  <a:cubicBezTo>
                    <a:pt x="539" y="166"/>
                    <a:pt x="539" y="166"/>
                    <a:pt x="539" y="166"/>
                  </a:cubicBezTo>
                  <a:cubicBezTo>
                    <a:pt x="534" y="164"/>
                    <a:pt x="534" y="164"/>
                    <a:pt x="534" y="164"/>
                  </a:cubicBezTo>
                  <a:cubicBezTo>
                    <a:pt x="531" y="164"/>
                    <a:pt x="520" y="164"/>
                    <a:pt x="519" y="164"/>
                  </a:cubicBezTo>
                  <a:cubicBezTo>
                    <a:pt x="515" y="161"/>
                    <a:pt x="515" y="161"/>
                    <a:pt x="515" y="161"/>
                  </a:cubicBezTo>
                  <a:cubicBezTo>
                    <a:pt x="503" y="151"/>
                    <a:pt x="503" y="151"/>
                    <a:pt x="503" y="151"/>
                  </a:cubicBezTo>
                  <a:cubicBezTo>
                    <a:pt x="494" y="143"/>
                    <a:pt x="494" y="143"/>
                    <a:pt x="494" y="143"/>
                  </a:cubicBezTo>
                  <a:cubicBezTo>
                    <a:pt x="493" y="142"/>
                    <a:pt x="489" y="138"/>
                    <a:pt x="487" y="137"/>
                  </a:cubicBezTo>
                  <a:cubicBezTo>
                    <a:pt x="487" y="136"/>
                    <a:pt x="485" y="134"/>
                    <a:pt x="485" y="134"/>
                  </a:cubicBezTo>
                  <a:cubicBezTo>
                    <a:pt x="483" y="133"/>
                    <a:pt x="477" y="131"/>
                    <a:pt x="475" y="130"/>
                  </a:cubicBezTo>
                  <a:cubicBezTo>
                    <a:pt x="473" y="128"/>
                    <a:pt x="474" y="128"/>
                    <a:pt x="470" y="128"/>
                  </a:cubicBezTo>
                  <a:cubicBezTo>
                    <a:pt x="464" y="128"/>
                    <a:pt x="460" y="129"/>
                    <a:pt x="454" y="129"/>
                  </a:cubicBezTo>
                  <a:cubicBezTo>
                    <a:pt x="451" y="129"/>
                    <a:pt x="450" y="127"/>
                    <a:pt x="448" y="127"/>
                  </a:cubicBezTo>
                  <a:cubicBezTo>
                    <a:pt x="446" y="127"/>
                    <a:pt x="446" y="127"/>
                    <a:pt x="446" y="127"/>
                  </a:cubicBezTo>
                  <a:cubicBezTo>
                    <a:pt x="446" y="129"/>
                    <a:pt x="443" y="128"/>
                    <a:pt x="442" y="127"/>
                  </a:cubicBezTo>
                  <a:cubicBezTo>
                    <a:pt x="441" y="127"/>
                    <a:pt x="440" y="127"/>
                    <a:pt x="440" y="126"/>
                  </a:cubicBezTo>
                  <a:cubicBezTo>
                    <a:pt x="439" y="125"/>
                    <a:pt x="434" y="121"/>
                    <a:pt x="433" y="121"/>
                  </a:cubicBezTo>
                  <a:cubicBezTo>
                    <a:pt x="432" y="121"/>
                    <a:pt x="428" y="120"/>
                    <a:pt x="426" y="120"/>
                  </a:cubicBezTo>
                  <a:cubicBezTo>
                    <a:pt x="424" y="121"/>
                    <a:pt x="419" y="123"/>
                    <a:pt x="418" y="124"/>
                  </a:cubicBezTo>
                  <a:cubicBezTo>
                    <a:pt x="417" y="126"/>
                    <a:pt x="417" y="126"/>
                    <a:pt x="415" y="127"/>
                  </a:cubicBezTo>
                  <a:cubicBezTo>
                    <a:pt x="414" y="126"/>
                    <a:pt x="414" y="126"/>
                    <a:pt x="414" y="126"/>
                  </a:cubicBezTo>
                  <a:cubicBezTo>
                    <a:pt x="417" y="123"/>
                    <a:pt x="416" y="124"/>
                    <a:pt x="416" y="121"/>
                  </a:cubicBezTo>
                  <a:cubicBezTo>
                    <a:pt x="413" y="122"/>
                    <a:pt x="413" y="122"/>
                    <a:pt x="413" y="122"/>
                  </a:cubicBezTo>
                  <a:cubicBezTo>
                    <a:pt x="413" y="122"/>
                    <a:pt x="411" y="124"/>
                    <a:pt x="411" y="124"/>
                  </a:cubicBezTo>
                  <a:cubicBezTo>
                    <a:pt x="411" y="125"/>
                    <a:pt x="412" y="125"/>
                    <a:pt x="412" y="127"/>
                  </a:cubicBezTo>
                  <a:cubicBezTo>
                    <a:pt x="412" y="129"/>
                    <a:pt x="409" y="132"/>
                    <a:pt x="408" y="132"/>
                  </a:cubicBezTo>
                  <a:cubicBezTo>
                    <a:pt x="409" y="124"/>
                    <a:pt x="409" y="124"/>
                    <a:pt x="409" y="124"/>
                  </a:cubicBezTo>
                  <a:cubicBezTo>
                    <a:pt x="411" y="121"/>
                    <a:pt x="411" y="121"/>
                    <a:pt x="411" y="121"/>
                  </a:cubicBezTo>
                  <a:cubicBezTo>
                    <a:pt x="412" y="118"/>
                    <a:pt x="412" y="118"/>
                    <a:pt x="412" y="118"/>
                  </a:cubicBezTo>
                  <a:cubicBezTo>
                    <a:pt x="412" y="117"/>
                    <a:pt x="412" y="117"/>
                    <a:pt x="412" y="117"/>
                  </a:cubicBezTo>
                  <a:cubicBezTo>
                    <a:pt x="409" y="117"/>
                    <a:pt x="409" y="117"/>
                    <a:pt x="409" y="117"/>
                  </a:cubicBezTo>
                  <a:cubicBezTo>
                    <a:pt x="409" y="115"/>
                    <a:pt x="409" y="115"/>
                    <a:pt x="411" y="113"/>
                  </a:cubicBezTo>
                  <a:cubicBezTo>
                    <a:pt x="409" y="110"/>
                    <a:pt x="407" y="109"/>
                    <a:pt x="404" y="108"/>
                  </a:cubicBezTo>
                  <a:cubicBezTo>
                    <a:pt x="401" y="106"/>
                    <a:pt x="401" y="106"/>
                    <a:pt x="398" y="109"/>
                  </a:cubicBezTo>
                  <a:cubicBezTo>
                    <a:pt x="398" y="107"/>
                    <a:pt x="398" y="107"/>
                    <a:pt x="398" y="104"/>
                  </a:cubicBezTo>
                  <a:cubicBezTo>
                    <a:pt x="395" y="102"/>
                    <a:pt x="395" y="102"/>
                    <a:pt x="395" y="102"/>
                  </a:cubicBezTo>
                  <a:cubicBezTo>
                    <a:pt x="392" y="103"/>
                    <a:pt x="391" y="103"/>
                    <a:pt x="389" y="100"/>
                  </a:cubicBezTo>
                  <a:cubicBezTo>
                    <a:pt x="389" y="100"/>
                    <a:pt x="387" y="100"/>
                    <a:pt x="387" y="100"/>
                  </a:cubicBezTo>
                  <a:cubicBezTo>
                    <a:pt x="386" y="100"/>
                    <a:pt x="383" y="97"/>
                    <a:pt x="383" y="97"/>
                  </a:cubicBezTo>
                  <a:cubicBezTo>
                    <a:pt x="381" y="97"/>
                    <a:pt x="381" y="97"/>
                    <a:pt x="381" y="97"/>
                  </a:cubicBezTo>
                  <a:cubicBezTo>
                    <a:pt x="378" y="94"/>
                    <a:pt x="378" y="94"/>
                    <a:pt x="378" y="94"/>
                  </a:cubicBezTo>
                  <a:cubicBezTo>
                    <a:pt x="375" y="94"/>
                    <a:pt x="375" y="94"/>
                    <a:pt x="375" y="94"/>
                  </a:cubicBezTo>
                  <a:cubicBezTo>
                    <a:pt x="374" y="94"/>
                    <a:pt x="371" y="91"/>
                    <a:pt x="369" y="93"/>
                  </a:cubicBezTo>
                  <a:cubicBezTo>
                    <a:pt x="368" y="93"/>
                    <a:pt x="367" y="94"/>
                    <a:pt x="367" y="94"/>
                  </a:cubicBezTo>
                  <a:cubicBezTo>
                    <a:pt x="363" y="93"/>
                    <a:pt x="363" y="93"/>
                    <a:pt x="363" y="93"/>
                  </a:cubicBezTo>
                  <a:cubicBezTo>
                    <a:pt x="362" y="94"/>
                    <a:pt x="362" y="94"/>
                    <a:pt x="362" y="94"/>
                  </a:cubicBezTo>
                  <a:cubicBezTo>
                    <a:pt x="358" y="94"/>
                    <a:pt x="356" y="97"/>
                    <a:pt x="357" y="99"/>
                  </a:cubicBezTo>
                  <a:cubicBezTo>
                    <a:pt x="357" y="101"/>
                    <a:pt x="358" y="101"/>
                    <a:pt x="354" y="104"/>
                  </a:cubicBezTo>
                  <a:cubicBezTo>
                    <a:pt x="353" y="104"/>
                    <a:pt x="353" y="105"/>
                    <a:pt x="353" y="106"/>
                  </a:cubicBezTo>
                  <a:cubicBezTo>
                    <a:pt x="351" y="107"/>
                    <a:pt x="350" y="107"/>
                    <a:pt x="349" y="109"/>
                  </a:cubicBezTo>
                  <a:cubicBezTo>
                    <a:pt x="348" y="110"/>
                    <a:pt x="348" y="112"/>
                    <a:pt x="347" y="112"/>
                  </a:cubicBezTo>
                  <a:cubicBezTo>
                    <a:pt x="346" y="113"/>
                    <a:pt x="346" y="111"/>
                    <a:pt x="344" y="114"/>
                  </a:cubicBezTo>
                  <a:cubicBezTo>
                    <a:pt x="344" y="115"/>
                    <a:pt x="341" y="121"/>
                    <a:pt x="341" y="122"/>
                  </a:cubicBezTo>
                  <a:cubicBezTo>
                    <a:pt x="341" y="123"/>
                    <a:pt x="340" y="121"/>
                    <a:pt x="340" y="121"/>
                  </a:cubicBezTo>
                  <a:cubicBezTo>
                    <a:pt x="340" y="116"/>
                    <a:pt x="342" y="116"/>
                    <a:pt x="342" y="115"/>
                  </a:cubicBezTo>
                  <a:cubicBezTo>
                    <a:pt x="342" y="113"/>
                    <a:pt x="342" y="112"/>
                    <a:pt x="342" y="111"/>
                  </a:cubicBezTo>
                  <a:cubicBezTo>
                    <a:pt x="342" y="111"/>
                    <a:pt x="345" y="110"/>
                    <a:pt x="344" y="110"/>
                  </a:cubicBezTo>
                  <a:cubicBezTo>
                    <a:pt x="343" y="109"/>
                    <a:pt x="342" y="110"/>
                    <a:pt x="341" y="110"/>
                  </a:cubicBezTo>
                  <a:cubicBezTo>
                    <a:pt x="338" y="111"/>
                    <a:pt x="335" y="112"/>
                    <a:pt x="335" y="115"/>
                  </a:cubicBezTo>
                  <a:cubicBezTo>
                    <a:pt x="335" y="115"/>
                    <a:pt x="334" y="111"/>
                    <a:pt x="333" y="112"/>
                  </a:cubicBezTo>
                  <a:cubicBezTo>
                    <a:pt x="329" y="112"/>
                    <a:pt x="329" y="112"/>
                    <a:pt x="329" y="112"/>
                  </a:cubicBezTo>
                  <a:cubicBezTo>
                    <a:pt x="327" y="112"/>
                    <a:pt x="327" y="112"/>
                    <a:pt x="326" y="111"/>
                  </a:cubicBezTo>
                  <a:cubicBezTo>
                    <a:pt x="327" y="110"/>
                    <a:pt x="331" y="109"/>
                    <a:pt x="332" y="110"/>
                  </a:cubicBezTo>
                  <a:cubicBezTo>
                    <a:pt x="333" y="110"/>
                    <a:pt x="333" y="112"/>
                    <a:pt x="335" y="110"/>
                  </a:cubicBezTo>
                  <a:cubicBezTo>
                    <a:pt x="335" y="109"/>
                    <a:pt x="336" y="109"/>
                    <a:pt x="336" y="109"/>
                  </a:cubicBezTo>
                  <a:cubicBezTo>
                    <a:pt x="336" y="109"/>
                    <a:pt x="337" y="110"/>
                    <a:pt x="338" y="110"/>
                  </a:cubicBezTo>
                  <a:cubicBezTo>
                    <a:pt x="339" y="110"/>
                    <a:pt x="340" y="109"/>
                    <a:pt x="340" y="109"/>
                  </a:cubicBezTo>
                  <a:cubicBezTo>
                    <a:pt x="340" y="109"/>
                    <a:pt x="339" y="108"/>
                    <a:pt x="340" y="108"/>
                  </a:cubicBezTo>
                  <a:cubicBezTo>
                    <a:pt x="341" y="108"/>
                    <a:pt x="341" y="108"/>
                    <a:pt x="342" y="108"/>
                  </a:cubicBezTo>
                  <a:cubicBezTo>
                    <a:pt x="343" y="108"/>
                    <a:pt x="347" y="108"/>
                    <a:pt x="348" y="106"/>
                  </a:cubicBezTo>
                  <a:cubicBezTo>
                    <a:pt x="348" y="105"/>
                    <a:pt x="350" y="104"/>
                    <a:pt x="350" y="103"/>
                  </a:cubicBezTo>
                  <a:cubicBezTo>
                    <a:pt x="350" y="102"/>
                    <a:pt x="350" y="101"/>
                    <a:pt x="350" y="100"/>
                  </a:cubicBezTo>
                  <a:cubicBezTo>
                    <a:pt x="352" y="97"/>
                    <a:pt x="351" y="99"/>
                    <a:pt x="354" y="96"/>
                  </a:cubicBezTo>
                  <a:cubicBezTo>
                    <a:pt x="353" y="92"/>
                    <a:pt x="354" y="93"/>
                    <a:pt x="355" y="90"/>
                  </a:cubicBezTo>
                  <a:cubicBezTo>
                    <a:pt x="355" y="89"/>
                    <a:pt x="356" y="87"/>
                    <a:pt x="356" y="87"/>
                  </a:cubicBezTo>
                  <a:cubicBezTo>
                    <a:pt x="352" y="86"/>
                    <a:pt x="353" y="87"/>
                    <a:pt x="346" y="85"/>
                  </a:cubicBezTo>
                  <a:cubicBezTo>
                    <a:pt x="345" y="84"/>
                    <a:pt x="344" y="83"/>
                    <a:pt x="343" y="83"/>
                  </a:cubicBezTo>
                  <a:cubicBezTo>
                    <a:pt x="342" y="84"/>
                    <a:pt x="341" y="85"/>
                    <a:pt x="341" y="86"/>
                  </a:cubicBezTo>
                  <a:cubicBezTo>
                    <a:pt x="340" y="86"/>
                    <a:pt x="335" y="86"/>
                    <a:pt x="335" y="85"/>
                  </a:cubicBezTo>
                  <a:cubicBezTo>
                    <a:pt x="333" y="85"/>
                    <a:pt x="334" y="84"/>
                    <a:pt x="331" y="84"/>
                  </a:cubicBezTo>
                  <a:cubicBezTo>
                    <a:pt x="325" y="85"/>
                    <a:pt x="325" y="85"/>
                    <a:pt x="325" y="85"/>
                  </a:cubicBezTo>
                  <a:cubicBezTo>
                    <a:pt x="323" y="87"/>
                    <a:pt x="322" y="86"/>
                    <a:pt x="322" y="89"/>
                  </a:cubicBezTo>
                  <a:cubicBezTo>
                    <a:pt x="322" y="92"/>
                    <a:pt x="323" y="91"/>
                    <a:pt x="321" y="93"/>
                  </a:cubicBezTo>
                  <a:cubicBezTo>
                    <a:pt x="322" y="95"/>
                    <a:pt x="322" y="95"/>
                    <a:pt x="322" y="95"/>
                  </a:cubicBezTo>
                  <a:cubicBezTo>
                    <a:pt x="322" y="96"/>
                    <a:pt x="321" y="98"/>
                    <a:pt x="322" y="99"/>
                  </a:cubicBezTo>
                  <a:cubicBezTo>
                    <a:pt x="323" y="99"/>
                    <a:pt x="323" y="99"/>
                    <a:pt x="323" y="99"/>
                  </a:cubicBezTo>
                  <a:cubicBezTo>
                    <a:pt x="323" y="99"/>
                    <a:pt x="325" y="99"/>
                    <a:pt x="325" y="99"/>
                  </a:cubicBezTo>
                  <a:cubicBezTo>
                    <a:pt x="325" y="101"/>
                    <a:pt x="323" y="100"/>
                    <a:pt x="323" y="101"/>
                  </a:cubicBezTo>
                  <a:cubicBezTo>
                    <a:pt x="322" y="103"/>
                    <a:pt x="321" y="103"/>
                    <a:pt x="323" y="105"/>
                  </a:cubicBezTo>
                  <a:cubicBezTo>
                    <a:pt x="326" y="109"/>
                    <a:pt x="324" y="108"/>
                    <a:pt x="324" y="109"/>
                  </a:cubicBezTo>
                  <a:cubicBezTo>
                    <a:pt x="324" y="110"/>
                    <a:pt x="325" y="110"/>
                    <a:pt x="325" y="110"/>
                  </a:cubicBezTo>
                  <a:cubicBezTo>
                    <a:pt x="325" y="110"/>
                    <a:pt x="324" y="110"/>
                    <a:pt x="323" y="110"/>
                  </a:cubicBezTo>
                  <a:cubicBezTo>
                    <a:pt x="322" y="106"/>
                    <a:pt x="321" y="105"/>
                    <a:pt x="321" y="101"/>
                  </a:cubicBezTo>
                  <a:cubicBezTo>
                    <a:pt x="321" y="100"/>
                    <a:pt x="322" y="98"/>
                    <a:pt x="320" y="97"/>
                  </a:cubicBezTo>
                  <a:cubicBezTo>
                    <a:pt x="319" y="97"/>
                    <a:pt x="318" y="98"/>
                    <a:pt x="317" y="98"/>
                  </a:cubicBezTo>
                  <a:cubicBezTo>
                    <a:pt x="317" y="102"/>
                    <a:pt x="317" y="101"/>
                    <a:pt x="313" y="103"/>
                  </a:cubicBezTo>
                  <a:cubicBezTo>
                    <a:pt x="311" y="104"/>
                    <a:pt x="309" y="106"/>
                    <a:pt x="308" y="106"/>
                  </a:cubicBezTo>
                  <a:cubicBezTo>
                    <a:pt x="308" y="106"/>
                    <a:pt x="307" y="107"/>
                    <a:pt x="306" y="107"/>
                  </a:cubicBezTo>
                  <a:cubicBezTo>
                    <a:pt x="306" y="107"/>
                    <a:pt x="304" y="109"/>
                    <a:pt x="304" y="109"/>
                  </a:cubicBezTo>
                  <a:cubicBezTo>
                    <a:pt x="300" y="109"/>
                    <a:pt x="302" y="106"/>
                    <a:pt x="298" y="106"/>
                  </a:cubicBezTo>
                  <a:cubicBezTo>
                    <a:pt x="298" y="106"/>
                    <a:pt x="297" y="108"/>
                    <a:pt x="296" y="108"/>
                  </a:cubicBezTo>
                  <a:cubicBezTo>
                    <a:pt x="296" y="108"/>
                    <a:pt x="295" y="108"/>
                    <a:pt x="295" y="108"/>
                  </a:cubicBezTo>
                  <a:cubicBezTo>
                    <a:pt x="295" y="108"/>
                    <a:pt x="294" y="107"/>
                    <a:pt x="295" y="107"/>
                  </a:cubicBezTo>
                  <a:cubicBezTo>
                    <a:pt x="295" y="107"/>
                    <a:pt x="296" y="107"/>
                    <a:pt x="296" y="107"/>
                  </a:cubicBezTo>
                  <a:cubicBezTo>
                    <a:pt x="297" y="106"/>
                    <a:pt x="298" y="106"/>
                    <a:pt x="298" y="105"/>
                  </a:cubicBezTo>
                  <a:cubicBezTo>
                    <a:pt x="299" y="105"/>
                    <a:pt x="300" y="105"/>
                    <a:pt x="301" y="104"/>
                  </a:cubicBezTo>
                  <a:cubicBezTo>
                    <a:pt x="301" y="104"/>
                    <a:pt x="301" y="103"/>
                    <a:pt x="302" y="104"/>
                  </a:cubicBezTo>
                  <a:cubicBezTo>
                    <a:pt x="307" y="106"/>
                    <a:pt x="305" y="102"/>
                    <a:pt x="306" y="101"/>
                  </a:cubicBezTo>
                  <a:cubicBezTo>
                    <a:pt x="306" y="101"/>
                    <a:pt x="308" y="99"/>
                    <a:pt x="308" y="99"/>
                  </a:cubicBezTo>
                  <a:cubicBezTo>
                    <a:pt x="308" y="98"/>
                    <a:pt x="309" y="95"/>
                    <a:pt x="309" y="95"/>
                  </a:cubicBezTo>
                  <a:cubicBezTo>
                    <a:pt x="309" y="95"/>
                    <a:pt x="314" y="87"/>
                    <a:pt x="314" y="87"/>
                  </a:cubicBezTo>
                  <a:cubicBezTo>
                    <a:pt x="314" y="87"/>
                    <a:pt x="316" y="83"/>
                    <a:pt x="316" y="83"/>
                  </a:cubicBezTo>
                  <a:cubicBezTo>
                    <a:pt x="317" y="83"/>
                    <a:pt x="321" y="80"/>
                    <a:pt x="322" y="79"/>
                  </a:cubicBezTo>
                  <a:cubicBezTo>
                    <a:pt x="323" y="78"/>
                    <a:pt x="324" y="76"/>
                    <a:pt x="324" y="76"/>
                  </a:cubicBezTo>
                  <a:cubicBezTo>
                    <a:pt x="325" y="74"/>
                    <a:pt x="326" y="73"/>
                    <a:pt x="327" y="71"/>
                  </a:cubicBezTo>
                  <a:cubicBezTo>
                    <a:pt x="330" y="67"/>
                    <a:pt x="329" y="69"/>
                    <a:pt x="332" y="66"/>
                  </a:cubicBezTo>
                  <a:cubicBezTo>
                    <a:pt x="333" y="65"/>
                    <a:pt x="334" y="65"/>
                    <a:pt x="334" y="64"/>
                  </a:cubicBezTo>
                  <a:cubicBezTo>
                    <a:pt x="335" y="63"/>
                    <a:pt x="333" y="62"/>
                    <a:pt x="333" y="62"/>
                  </a:cubicBezTo>
                  <a:cubicBezTo>
                    <a:pt x="333" y="61"/>
                    <a:pt x="334" y="60"/>
                    <a:pt x="334" y="59"/>
                  </a:cubicBezTo>
                  <a:cubicBezTo>
                    <a:pt x="335" y="56"/>
                    <a:pt x="333" y="54"/>
                    <a:pt x="331" y="52"/>
                  </a:cubicBezTo>
                  <a:cubicBezTo>
                    <a:pt x="328" y="53"/>
                    <a:pt x="328" y="53"/>
                    <a:pt x="328" y="53"/>
                  </a:cubicBezTo>
                  <a:cubicBezTo>
                    <a:pt x="322" y="49"/>
                    <a:pt x="322" y="49"/>
                    <a:pt x="322" y="49"/>
                  </a:cubicBezTo>
                  <a:cubicBezTo>
                    <a:pt x="321" y="49"/>
                    <a:pt x="321" y="49"/>
                    <a:pt x="321" y="49"/>
                  </a:cubicBezTo>
                  <a:cubicBezTo>
                    <a:pt x="322" y="46"/>
                    <a:pt x="322" y="46"/>
                    <a:pt x="322" y="46"/>
                  </a:cubicBezTo>
                  <a:cubicBezTo>
                    <a:pt x="325" y="46"/>
                    <a:pt x="320" y="42"/>
                    <a:pt x="320" y="40"/>
                  </a:cubicBezTo>
                  <a:cubicBezTo>
                    <a:pt x="320" y="40"/>
                    <a:pt x="320" y="36"/>
                    <a:pt x="320" y="36"/>
                  </a:cubicBezTo>
                  <a:cubicBezTo>
                    <a:pt x="318" y="27"/>
                    <a:pt x="318" y="27"/>
                    <a:pt x="318" y="27"/>
                  </a:cubicBezTo>
                  <a:cubicBezTo>
                    <a:pt x="318" y="27"/>
                    <a:pt x="318" y="23"/>
                    <a:pt x="318" y="23"/>
                  </a:cubicBezTo>
                  <a:cubicBezTo>
                    <a:pt x="318" y="22"/>
                    <a:pt x="316" y="17"/>
                    <a:pt x="316" y="16"/>
                  </a:cubicBezTo>
                  <a:cubicBezTo>
                    <a:pt x="314" y="15"/>
                    <a:pt x="314" y="15"/>
                    <a:pt x="314" y="15"/>
                  </a:cubicBezTo>
                  <a:cubicBezTo>
                    <a:pt x="313" y="14"/>
                    <a:pt x="313" y="13"/>
                    <a:pt x="311" y="12"/>
                  </a:cubicBezTo>
                  <a:cubicBezTo>
                    <a:pt x="309" y="17"/>
                    <a:pt x="309" y="17"/>
                    <a:pt x="309" y="17"/>
                  </a:cubicBezTo>
                  <a:cubicBezTo>
                    <a:pt x="309" y="17"/>
                    <a:pt x="307" y="20"/>
                    <a:pt x="307" y="20"/>
                  </a:cubicBezTo>
                  <a:cubicBezTo>
                    <a:pt x="307" y="21"/>
                    <a:pt x="299" y="35"/>
                    <a:pt x="299" y="35"/>
                  </a:cubicBezTo>
                  <a:cubicBezTo>
                    <a:pt x="298" y="42"/>
                    <a:pt x="298" y="42"/>
                    <a:pt x="298" y="42"/>
                  </a:cubicBezTo>
                  <a:cubicBezTo>
                    <a:pt x="297" y="43"/>
                    <a:pt x="293" y="47"/>
                    <a:pt x="291" y="48"/>
                  </a:cubicBezTo>
                  <a:cubicBezTo>
                    <a:pt x="288" y="47"/>
                    <a:pt x="288" y="47"/>
                    <a:pt x="288" y="47"/>
                  </a:cubicBezTo>
                  <a:cubicBezTo>
                    <a:pt x="286" y="45"/>
                    <a:pt x="286" y="45"/>
                    <a:pt x="286" y="45"/>
                  </a:cubicBezTo>
                  <a:cubicBezTo>
                    <a:pt x="283" y="46"/>
                    <a:pt x="284" y="46"/>
                    <a:pt x="281" y="45"/>
                  </a:cubicBezTo>
                  <a:cubicBezTo>
                    <a:pt x="278" y="46"/>
                    <a:pt x="278" y="46"/>
                    <a:pt x="278" y="46"/>
                  </a:cubicBezTo>
                  <a:cubicBezTo>
                    <a:pt x="275" y="48"/>
                    <a:pt x="275" y="48"/>
                    <a:pt x="275" y="48"/>
                  </a:cubicBezTo>
                  <a:cubicBezTo>
                    <a:pt x="271" y="47"/>
                    <a:pt x="271" y="47"/>
                    <a:pt x="271" y="47"/>
                  </a:cubicBezTo>
                  <a:cubicBezTo>
                    <a:pt x="270" y="47"/>
                    <a:pt x="266" y="43"/>
                    <a:pt x="265" y="42"/>
                  </a:cubicBezTo>
                  <a:cubicBezTo>
                    <a:pt x="260" y="42"/>
                    <a:pt x="260" y="42"/>
                    <a:pt x="260" y="42"/>
                  </a:cubicBezTo>
                  <a:cubicBezTo>
                    <a:pt x="256" y="44"/>
                    <a:pt x="256" y="44"/>
                    <a:pt x="256" y="44"/>
                  </a:cubicBezTo>
                  <a:cubicBezTo>
                    <a:pt x="252" y="44"/>
                    <a:pt x="252" y="44"/>
                    <a:pt x="252" y="44"/>
                  </a:cubicBezTo>
                  <a:cubicBezTo>
                    <a:pt x="250" y="42"/>
                    <a:pt x="250" y="42"/>
                    <a:pt x="250" y="42"/>
                  </a:cubicBezTo>
                  <a:cubicBezTo>
                    <a:pt x="248" y="43"/>
                    <a:pt x="248" y="44"/>
                    <a:pt x="247" y="46"/>
                  </a:cubicBezTo>
                  <a:cubicBezTo>
                    <a:pt x="250" y="47"/>
                    <a:pt x="250" y="47"/>
                    <a:pt x="250" y="47"/>
                  </a:cubicBezTo>
                  <a:cubicBezTo>
                    <a:pt x="250" y="49"/>
                    <a:pt x="251" y="50"/>
                    <a:pt x="249" y="52"/>
                  </a:cubicBezTo>
                  <a:cubicBezTo>
                    <a:pt x="246" y="53"/>
                    <a:pt x="246" y="53"/>
                    <a:pt x="246" y="53"/>
                  </a:cubicBezTo>
                  <a:cubicBezTo>
                    <a:pt x="242" y="51"/>
                    <a:pt x="242" y="51"/>
                    <a:pt x="242" y="51"/>
                  </a:cubicBezTo>
                  <a:cubicBezTo>
                    <a:pt x="241" y="51"/>
                    <a:pt x="238" y="52"/>
                    <a:pt x="237" y="53"/>
                  </a:cubicBezTo>
                  <a:cubicBezTo>
                    <a:pt x="233" y="50"/>
                    <a:pt x="233" y="50"/>
                    <a:pt x="233" y="50"/>
                  </a:cubicBezTo>
                  <a:cubicBezTo>
                    <a:pt x="228" y="52"/>
                    <a:pt x="229" y="51"/>
                    <a:pt x="227" y="55"/>
                  </a:cubicBezTo>
                  <a:cubicBezTo>
                    <a:pt x="227" y="55"/>
                    <a:pt x="222" y="56"/>
                    <a:pt x="221" y="57"/>
                  </a:cubicBezTo>
                  <a:cubicBezTo>
                    <a:pt x="220" y="60"/>
                    <a:pt x="219" y="59"/>
                    <a:pt x="216" y="58"/>
                  </a:cubicBezTo>
                  <a:cubicBezTo>
                    <a:pt x="214" y="60"/>
                    <a:pt x="214" y="60"/>
                    <a:pt x="214" y="63"/>
                  </a:cubicBezTo>
                  <a:cubicBezTo>
                    <a:pt x="209" y="62"/>
                    <a:pt x="208" y="62"/>
                    <a:pt x="203" y="60"/>
                  </a:cubicBezTo>
                  <a:cubicBezTo>
                    <a:pt x="201" y="55"/>
                    <a:pt x="201" y="57"/>
                    <a:pt x="198" y="53"/>
                  </a:cubicBezTo>
                  <a:cubicBezTo>
                    <a:pt x="195" y="50"/>
                    <a:pt x="195" y="50"/>
                    <a:pt x="195" y="50"/>
                  </a:cubicBezTo>
                  <a:cubicBezTo>
                    <a:pt x="195" y="45"/>
                    <a:pt x="195" y="45"/>
                    <a:pt x="195" y="45"/>
                  </a:cubicBezTo>
                  <a:cubicBezTo>
                    <a:pt x="195" y="45"/>
                    <a:pt x="194" y="44"/>
                    <a:pt x="194" y="43"/>
                  </a:cubicBezTo>
                  <a:cubicBezTo>
                    <a:pt x="194" y="43"/>
                    <a:pt x="193" y="39"/>
                    <a:pt x="193" y="39"/>
                  </a:cubicBezTo>
                  <a:cubicBezTo>
                    <a:pt x="193" y="33"/>
                    <a:pt x="193" y="33"/>
                    <a:pt x="193" y="33"/>
                  </a:cubicBezTo>
                  <a:cubicBezTo>
                    <a:pt x="193" y="33"/>
                    <a:pt x="195" y="29"/>
                    <a:pt x="195" y="29"/>
                  </a:cubicBezTo>
                  <a:cubicBezTo>
                    <a:pt x="195" y="24"/>
                    <a:pt x="195" y="25"/>
                    <a:pt x="198" y="21"/>
                  </a:cubicBezTo>
                  <a:cubicBezTo>
                    <a:pt x="198" y="15"/>
                    <a:pt x="199" y="16"/>
                    <a:pt x="196" y="14"/>
                  </a:cubicBezTo>
                  <a:cubicBezTo>
                    <a:pt x="196" y="11"/>
                    <a:pt x="196" y="11"/>
                    <a:pt x="196" y="11"/>
                  </a:cubicBezTo>
                  <a:cubicBezTo>
                    <a:pt x="194" y="11"/>
                    <a:pt x="193" y="10"/>
                    <a:pt x="191" y="10"/>
                  </a:cubicBezTo>
                  <a:cubicBezTo>
                    <a:pt x="193" y="5"/>
                    <a:pt x="193" y="7"/>
                    <a:pt x="193" y="1"/>
                  </a:cubicBezTo>
                  <a:cubicBezTo>
                    <a:pt x="191" y="0"/>
                    <a:pt x="191" y="0"/>
                    <a:pt x="191" y="0"/>
                  </a:cubicBezTo>
                  <a:cubicBezTo>
                    <a:pt x="188" y="0"/>
                    <a:pt x="188" y="0"/>
                    <a:pt x="188" y="0"/>
                  </a:cubicBezTo>
                  <a:cubicBezTo>
                    <a:pt x="185" y="1"/>
                    <a:pt x="185" y="1"/>
                    <a:pt x="185" y="1"/>
                  </a:cubicBezTo>
                  <a:cubicBezTo>
                    <a:pt x="185" y="3"/>
                    <a:pt x="185" y="3"/>
                    <a:pt x="185" y="3"/>
                  </a:cubicBezTo>
                  <a:cubicBezTo>
                    <a:pt x="185" y="5"/>
                    <a:pt x="180" y="8"/>
                    <a:pt x="180" y="8"/>
                  </a:cubicBezTo>
                  <a:cubicBezTo>
                    <a:pt x="180" y="9"/>
                    <a:pt x="178" y="11"/>
                    <a:pt x="178" y="11"/>
                  </a:cubicBezTo>
                  <a:cubicBezTo>
                    <a:pt x="169" y="12"/>
                    <a:pt x="169" y="12"/>
                    <a:pt x="169" y="12"/>
                  </a:cubicBezTo>
                  <a:cubicBezTo>
                    <a:pt x="169" y="16"/>
                    <a:pt x="169" y="15"/>
                    <a:pt x="165" y="15"/>
                  </a:cubicBezTo>
                  <a:cubicBezTo>
                    <a:pt x="163" y="16"/>
                    <a:pt x="163" y="16"/>
                    <a:pt x="163" y="16"/>
                  </a:cubicBezTo>
                  <a:cubicBezTo>
                    <a:pt x="160" y="15"/>
                    <a:pt x="160" y="15"/>
                    <a:pt x="160" y="15"/>
                  </a:cubicBezTo>
                  <a:cubicBezTo>
                    <a:pt x="159" y="15"/>
                    <a:pt x="155" y="17"/>
                    <a:pt x="155" y="18"/>
                  </a:cubicBezTo>
                  <a:cubicBezTo>
                    <a:pt x="154" y="22"/>
                    <a:pt x="155" y="22"/>
                    <a:pt x="154" y="25"/>
                  </a:cubicBezTo>
                  <a:cubicBezTo>
                    <a:pt x="152" y="25"/>
                    <a:pt x="152" y="25"/>
                    <a:pt x="152" y="25"/>
                  </a:cubicBezTo>
                  <a:cubicBezTo>
                    <a:pt x="150" y="21"/>
                    <a:pt x="149" y="21"/>
                    <a:pt x="146" y="19"/>
                  </a:cubicBezTo>
                  <a:cubicBezTo>
                    <a:pt x="144" y="19"/>
                    <a:pt x="143" y="19"/>
                    <a:pt x="141" y="19"/>
                  </a:cubicBezTo>
                  <a:cubicBezTo>
                    <a:pt x="134" y="19"/>
                    <a:pt x="133" y="14"/>
                    <a:pt x="129" y="15"/>
                  </a:cubicBezTo>
                  <a:cubicBezTo>
                    <a:pt x="126" y="13"/>
                    <a:pt x="126" y="13"/>
                    <a:pt x="126" y="13"/>
                  </a:cubicBezTo>
                  <a:cubicBezTo>
                    <a:pt x="124" y="15"/>
                    <a:pt x="124" y="15"/>
                    <a:pt x="124" y="15"/>
                  </a:cubicBezTo>
                  <a:cubicBezTo>
                    <a:pt x="126" y="17"/>
                    <a:pt x="129" y="18"/>
                    <a:pt x="130" y="20"/>
                  </a:cubicBezTo>
                  <a:cubicBezTo>
                    <a:pt x="130" y="21"/>
                    <a:pt x="132" y="22"/>
                    <a:pt x="133" y="23"/>
                  </a:cubicBezTo>
                  <a:cubicBezTo>
                    <a:pt x="133" y="23"/>
                    <a:pt x="134" y="25"/>
                    <a:pt x="134" y="25"/>
                  </a:cubicBezTo>
                  <a:cubicBezTo>
                    <a:pt x="134" y="26"/>
                    <a:pt x="133" y="27"/>
                    <a:pt x="133" y="27"/>
                  </a:cubicBezTo>
                  <a:cubicBezTo>
                    <a:pt x="134" y="31"/>
                    <a:pt x="134" y="31"/>
                    <a:pt x="134" y="31"/>
                  </a:cubicBezTo>
                  <a:cubicBezTo>
                    <a:pt x="134" y="31"/>
                    <a:pt x="133" y="33"/>
                    <a:pt x="133" y="33"/>
                  </a:cubicBezTo>
                  <a:cubicBezTo>
                    <a:pt x="136" y="36"/>
                    <a:pt x="136" y="33"/>
                    <a:pt x="136" y="42"/>
                  </a:cubicBezTo>
                  <a:cubicBezTo>
                    <a:pt x="139" y="44"/>
                    <a:pt x="141" y="44"/>
                    <a:pt x="145" y="44"/>
                  </a:cubicBezTo>
                  <a:cubicBezTo>
                    <a:pt x="144" y="47"/>
                    <a:pt x="144" y="47"/>
                    <a:pt x="144" y="47"/>
                  </a:cubicBezTo>
                  <a:cubicBezTo>
                    <a:pt x="143" y="50"/>
                    <a:pt x="136" y="51"/>
                    <a:pt x="136" y="52"/>
                  </a:cubicBezTo>
                  <a:cubicBezTo>
                    <a:pt x="136" y="52"/>
                    <a:pt x="135" y="56"/>
                    <a:pt x="135" y="56"/>
                  </a:cubicBezTo>
                  <a:cubicBezTo>
                    <a:pt x="134" y="57"/>
                    <a:pt x="132" y="57"/>
                    <a:pt x="131" y="61"/>
                  </a:cubicBezTo>
                  <a:cubicBezTo>
                    <a:pt x="127" y="57"/>
                    <a:pt x="128" y="60"/>
                    <a:pt x="127" y="61"/>
                  </a:cubicBezTo>
                  <a:cubicBezTo>
                    <a:pt x="124" y="63"/>
                    <a:pt x="124" y="62"/>
                    <a:pt x="120" y="66"/>
                  </a:cubicBezTo>
                  <a:cubicBezTo>
                    <a:pt x="120" y="67"/>
                    <a:pt x="117" y="68"/>
                    <a:pt x="116" y="71"/>
                  </a:cubicBezTo>
                  <a:cubicBezTo>
                    <a:pt x="115" y="72"/>
                    <a:pt x="114" y="73"/>
                    <a:pt x="114" y="73"/>
                  </a:cubicBezTo>
                  <a:cubicBezTo>
                    <a:pt x="113" y="70"/>
                    <a:pt x="114" y="71"/>
                    <a:pt x="114" y="69"/>
                  </a:cubicBezTo>
                  <a:cubicBezTo>
                    <a:pt x="114" y="68"/>
                    <a:pt x="111" y="65"/>
                    <a:pt x="111" y="65"/>
                  </a:cubicBezTo>
                  <a:cubicBezTo>
                    <a:pt x="111" y="65"/>
                    <a:pt x="108" y="69"/>
                    <a:pt x="108" y="69"/>
                  </a:cubicBezTo>
                  <a:cubicBezTo>
                    <a:pt x="108" y="69"/>
                    <a:pt x="106" y="71"/>
                    <a:pt x="105" y="71"/>
                  </a:cubicBezTo>
                  <a:cubicBezTo>
                    <a:pt x="105" y="71"/>
                    <a:pt x="103" y="69"/>
                    <a:pt x="103" y="69"/>
                  </a:cubicBezTo>
                  <a:cubicBezTo>
                    <a:pt x="101" y="68"/>
                    <a:pt x="98" y="63"/>
                    <a:pt x="96" y="64"/>
                  </a:cubicBezTo>
                  <a:cubicBezTo>
                    <a:pt x="94" y="64"/>
                    <a:pt x="94" y="63"/>
                    <a:pt x="92" y="62"/>
                  </a:cubicBezTo>
                  <a:cubicBezTo>
                    <a:pt x="94" y="57"/>
                    <a:pt x="93" y="58"/>
                    <a:pt x="92" y="53"/>
                  </a:cubicBezTo>
                  <a:cubicBezTo>
                    <a:pt x="91" y="50"/>
                    <a:pt x="91" y="51"/>
                    <a:pt x="88" y="48"/>
                  </a:cubicBezTo>
                  <a:cubicBezTo>
                    <a:pt x="83" y="52"/>
                    <a:pt x="83" y="52"/>
                    <a:pt x="83" y="52"/>
                  </a:cubicBezTo>
                  <a:cubicBezTo>
                    <a:pt x="84" y="55"/>
                    <a:pt x="81" y="54"/>
                    <a:pt x="79" y="54"/>
                  </a:cubicBezTo>
                  <a:cubicBezTo>
                    <a:pt x="79" y="54"/>
                    <a:pt x="75" y="54"/>
                    <a:pt x="75" y="55"/>
                  </a:cubicBezTo>
                  <a:cubicBezTo>
                    <a:pt x="74" y="56"/>
                    <a:pt x="65" y="55"/>
                    <a:pt x="64" y="55"/>
                  </a:cubicBezTo>
                  <a:cubicBezTo>
                    <a:pt x="55" y="55"/>
                    <a:pt x="55" y="55"/>
                    <a:pt x="55" y="55"/>
                  </a:cubicBezTo>
                  <a:cubicBezTo>
                    <a:pt x="55" y="55"/>
                    <a:pt x="54" y="63"/>
                    <a:pt x="54" y="64"/>
                  </a:cubicBezTo>
                  <a:cubicBezTo>
                    <a:pt x="54" y="64"/>
                    <a:pt x="64" y="66"/>
                    <a:pt x="64" y="67"/>
                  </a:cubicBezTo>
                  <a:cubicBezTo>
                    <a:pt x="64" y="73"/>
                    <a:pt x="65" y="72"/>
                    <a:pt x="59" y="72"/>
                  </a:cubicBezTo>
                  <a:cubicBezTo>
                    <a:pt x="56" y="72"/>
                    <a:pt x="55" y="72"/>
                    <a:pt x="52" y="73"/>
                  </a:cubicBezTo>
                  <a:cubicBezTo>
                    <a:pt x="52" y="73"/>
                    <a:pt x="51" y="82"/>
                    <a:pt x="51" y="83"/>
                  </a:cubicBezTo>
                  <a:cubicBezTo>
                    <a:pt x="51" y="83"/>
                    <a:pt x="54" y="88"/>
                    <a:pt x="54" y="88"/>
                  </a:cubicBezTo>
                  <a:cubicBezTo>
                    <a:pt x="57" y="91"/>
                    <a:pt x="57" y="91"/>
                    <a:pt x="57" y="91"/>
                  </a:cubicBezTo>
                  <a:cubicBezTo>
                    <a:pt x="57" y="95"/>
                    <a:pt x="57" y="95"/>
                    <a:pt x="57" y="95"/>
                  </a:cubicBezTo>
                  <a:cubicBezTo>
                    <a:pt x="59" y="98"/>
                    <a:pt x="59" y="98"/>
                    <a:pt x="59" y="98"/>
                  </a:cubicBezTo>
                  <a:cubicBezTo>
                    <a:pt x="59" y="98"/>
                    <a:pt x="61" y="104"/>
                    <a:pt x="61" y="104"/>
                  </a:cubicBezTo>
                  <a:cubicBezTo>
                    <a:pt x="61" y="105"/>
                    <a:pt x="58" y="113"/>
                    <a:pt x="58" y="113"/>
                  </a:cubicBezTo>
                  <a:cubicBezTo>
                    <a:pt x="57" y="124"/>
                    <a:pt x="57" y="124"/>
                    <a:pt x="57" y="124"/>
                  </a:cubicBezTo>
                  <a:cubicBezTo>
                    <a:pt x="56" y="130"/>
                    <a:pt x="56" y="130"/>
                    <a:pt x="56" y="130"/>
                  </a:cubicBezTo>
                  <a:cubicBezTo>
                    <a:pt x="53" y="151"/>
                    <a:pt x="53" y="151"/>
                    <a:pt x="53" y="151"/>
                  </a:cubicBezTo>
                  <a:cubicBezTo>
                    <a:pt x="49" y="151"/>
                    <a:pt x="49" y="151"/>
                    <a:pt x="49" y="151"/>
                  </a:cubicBezTo>
                  <a:cubicBezTo>
                    <a:pt x="47" y="148"/>
                    <a:pt x="47" y="148"/>
                    <a:pt x="44" y="149"/>
                  </a:cubicBezTo>
                  <a:cubicBezTo>
                    <a:pt x="42" y="150"/>
                    <a:pt x="42" y="150"/>
                    <a:pt x="40" y="152"/>
                  </a:cubicBezTo>
                  <a:cubicBezTo>
                    <a:pt x="37" y="152"/>
                    <a:pt x="37" y="152"/>
                    <a:pt x="37" y="152"/>
                  </a:cubicBezTo>
                  <a:cubicBezTo>
                    <a:pt x="35" y="153"/>
                    <a:pt x="35" y="153"/>
                    <a:pt x="35" y="153"/>
                  </a:cubicBezTo>
                  <a:cubicBezTo>
                    <a:pt x="33" y="154"/>
                    <a:pt x="28" y="154"/>
                    <a:pt x="28" y="154"/>
                  </a:cubicBezTo>
                  <a:cubicBezTo>
                    <a:pt x="24" y="159"/>
                    <a:pt x="22" y="159"/>
                    <a:pt x="18" y="161"/>
                  </a:cubicBezTo>
                  <a:cubicBezTo>
                    <a:pt x="15" y="163"/>
                    <a:pt x="16" y="163"/>
                    <a:pt x="13" y="163"/>
                  </a:cubicBezTo>
                  <a:cubicBezTo>
                    <a:pt x="12" y="173"/>
                    <a:pt x="12" y="173"/>
                    <a:pt x="12" y="173"/>
                  </a:cubicBezTo>
                  <a:cubicBezTo>
                    <a:pt x="10" y="177"/>
                    <a:pt x="10" y="177"/>
                    <a:pt x="10" y="177"/>
                  </a:cubicBezTo>
                  <a:cubicBezTo>
                    <a:pt x="8" y="181"/>
                    <a:pt x="8" y="181"/>
                    <a:pt x="8" y="181"/>
                  </a:cubicBezTo>
                  <a:cubicBezTo>
                    <a:pt x="10" y="184"/>
                    <a:pt x="10" y="183"/>
                    <a:pt x="10" y="187"/>
                  </a:cubicBezTo>
                  <a:cubicBezTo>
                    <a:pt x="8" y="188"/>
                    <a:pt x="5" y="188"/>
                    <a:pt x="3" y="189"/>
                  </a:cubicBezTo>
                  <a:cubicBezTo>
                    <a:pt x="3" y="191"/>
                    <a:pt x="2" y="194"/>
                    <a:pt x="3" y="196"/>
                  </a:cubicBezTo>
                  <a:cubicBezTo>
                    <a:pt x="3" y="196"/>
                    <a:pt x="4" y="198"/>
                    <a:pt x="4" y="198"/>
                  </a:cubicBezTo>
                  <a:cubicBezTo>
                    <a:pt x="0" y="199"/>
                    <a:pt x="0" y="199"/>
                    <a:pt x="0" y="199"/>
                  </a:cubicBezTo>
                  <a:cubicBezTo>
                    <a:pt x="1" y="204"/>
                    <a:pt x="1" y="201"/>
                    <a:pt x="3" y="206"/>
                  </a:cubicBezTo>
                  <a:cubicBezTo>
                    <a:pt x="5" y="207"/>
                    <a:pt x="3" y="209"/>
                    <a:pt x="5" y="211"/>
                  </a:cubicBezTo>
                  <a:cubicBezTo>
                    <a:pt x="6" y="213"/>
                    <a:pt x="8" y="216"/>
                    <a:pt x="8" y="216"/>
                  </a:cubicBezTo>
                  <a:cubicBezTo>
                    <a:pt x="8" y="217"/>
                    <a:pt x="13" y="221"/>
                    <a:pt x="13" y="221"/>
                  </a:cubicBezTo>
                  <a:cubicBezTo>
                    <a:pt x="16" y="225"/>
                    <a:pt x="16" y="225"/>
                    <a:pt x="16" y="225"/>
                  </a:cubicBezTo>
                  <a:cubicBezTo>
                    <a:pt x="14" y="228"/>
                    <a:pt x="14" y="229"/>
                    <a:pt x="12" y="231"/>
                  </a:cubicBezTo>
                  <a:cubicBezTo>
                    <a:pt x="18" y="232"/>
                    <a:pt x="18" y="232"/>
                    <a:pt x="18" y="232"/>
                  </a:cubicBezTo>
                  <a:cubicBezTo>
                    <a:pt x="19" y="232"/>
                    <a:pt x="25" y="232"/>
                    <a:pt x="25" y="234"/>
                  </a:cubicBezTo>
                  <a:cubicBezTo>
                    <a:pt x="25" y="235"/>
                    <a:pt x="27" y="239"/>
                    <a:pt x="27" y="239"/>
                  </a:cubicBezTo>
                  <a:cubicBezTo>
                    <a:pt x="28" y="241"/>
                    <a:pt x="28" y="241"/>
                    <a:pt x="28" y="241"/>
                  </a:cubicBezTo>
                  <a:cubicBezTo>
                    <a:pt x="32" y="241"/>
                    <a:pt x="32" y="241"/>
                    <a:pt x="32" y="241"/>
                  </a:cubicBezTo>
                  <a:cubicBezTo>
                    <a:pt x="32" y="241"/>
                    <a:pt x="35" y="241"/>
                    <a:pt x="35" y="241"/>
                  </a:cubicBezTo>
                  <a:cubicBezTo>
                    <a:pt x="36" y="241"/>
                    <a:pt x="40" y="241"/>
                    <a:pt x="40" y="241"/>
                  </a:cubicBezTo>
                  <a:cubicBezTo>
                    <a:pt x="51" y="231"/>
                    <a:pt x="51" y="231"/>
                    <a:pt x="51" y="231"/>
                  </a:cubicBezTo>
                  <a:cubicBezTo>
                    <a:pt x="50" y="236"/>
                    <a:pt x="50" y="236"/>
                    <a:pt x="50" y="236"/>
                  </a:cubicBezTo>
                  <a:cubicBezTo>
                    <a:pt x="51" y="237"/>
                    <a:pt x="51" y="237"/>
                    <a:pt x="51" y="237"/>
                  </a:cubicBezTo>
                  <a:cubicBezTo>
                    <a:pt x="50" y="239"/>
                    <a:pt x="50" y="239"/>
                    <a:pt x="50" y="239"/>
                  </a:cubicBezTo>
                  <a:cubicBezTo>
                    <a:pt x="49" y="241"/>
                    <a:pt x="49" y="241"/>
                    <a:pt x="49" y="241"/>
                  </a:cubicBezTo>
                  <a:cubicBezTo>
                    <a:pt x="49" y="253"/>
                    <a:pt x="49" y="253"/>
                    <a:pt x="49" y="253"/>
                  </a:cubicBezTo>
                  <a:cubicBezTo>
                    <a:pt x="50" y="256"/>
                    <a:pt x="50" y="256"/>
                    <a:pt x="50" y="256"/>
                  </a:cubicBezTo>
                  <a:cubicBezTo>
                    <a:pt x="53" y="257"/>
                    <a:pt x="53" y="257"/>
                    <a:pt x="53" y="257"/>
                  </a:cubicBezTo>
                  <a:cubicBezTo>
                    <a:pt x="53" y="257"/>
                    <a:pt x="54" y="258"/>
                    <a:pt x="55" y="258"/>
                  </a:cubicBezTo>
                  <a:cubicBezTo>
                    <a:pt x="56" y="258"/>
                    <a:pt x="57" y="256"/>
                    <a:pt x="57" y="256"/>
                  </a:cubicBezTo>
                  <a:cubicBezTo>
                    <a:pt x="61" y="256"/>
                    <a:pt x="66" y="256"/>
                    <a:pt x="71" y="256"/>
                  </a:cubicBezTo>
                  <a:cubicBezTo>
                    <a:pt x="72" y="256"/>
                    <a:pt x="75" y="258"/>
                    <a:pt x="75" y="258"/>
                  </a:cubicBezTo>
                  <a:cubicBezTo>
                    <a:pt x="78" y="258"/>
                    <a:pt x="78" y="258"/>
                    <a:pt x="78" y="258"/>
                  </a:cubicBezTo>
                  <a:cubicBezTo>
                    <a:pt x="82" y="256"/>
                    <a:pt x="82" y="256"/>
                    <a:pt x="82" y="256"/>
                  </a:cubicBezTo>
                  <a:cubicBezTo>
                    <a:pt x="85" y="252"/>
                    <a:pt x="85" y="252"/>
                    <a:pt x="85" y="252"/>
                  </a:cubicBezTo>
                  <a:cubicBezTo>
                    <a:pt x="88" y="252"/>
                    <a:pt x="88" y="252"/>
                    <a:pt x="88" y="252"/>
                  </a:cubicBezTo>
                  <a:cubicBezTo>
                    <a:pt x="88" y="252"/>
                    <a:pt x="89" y="253"/>
                    <a:pt x="90" y="253"/>
                  </a:cubicBezTo>
                  <a:cubicBezTo>
                    <a:pt x="91" y="253"/>
                    <a:pt x="93" y="247"/>
                    <a:pt x="95" y="247"/>
                  </a:cubicBezTo>
                  <a:cubicBezTo>
                    <a:pt x="97" y="247"/>
                    <a:pt x="99" y="247"/>
                    <a:pt x="99" y="247"/>
                  </a:cubicBezTo>
                  <a:cubicBezTo>
                    <a:pt x="99" y="247"/>
                    <a:pt x="100" y="244"/>
                    <a:pt x="100" y="244"/>
                  </a:cubicBezTo>
                  <a:cubicBezTo>
                    <a:pt x="100" y="243"/>
                    <a:pt x="104" y="239"/>
                    <a:pt x="104" y="239"/>
                  </a:cubicBezTo>
                  <a:cubicBezTo>
                    <a:pt x="104" y="239"/>
                    <a:pt x="109" y="238"/>
                    <a:pt x="109" y="238"/>
                  </a:cubicBezTo>
                  <a:cubicBezTo>
                    <a:pt x="112" y="238"/>
                    <a:pt x="114" y="238"/>
                    <a:pt x="117" y="238"/>
                  </a:cubicBezTo>
                  <a:cubicBezTo>
                    <a:pt x="118" y="239"/>
                    <a:pt x="118" y="239"/>
                    <a:pt x="118" y="239"/>
                  </a:cubicBezTo>
                  <a:cubicBezTo>
                    <a:pt x="121" y="236"/>
                    <a:pt x="121" y="236"/>
                    <a:pt x="121" y="236"/>
                  </a:cubicBezTo>
                  <a:cubicBezTo>
                    <a:pt x="121" y="236"/>
                    <a:pt x="123" y="237"/>
                    <a:pt x="123" y="238"/>
                  </a:cubicBezTo>
                  <a:cubicBezTo>
                    <a:pt x="123" y="238"/>
                    <a:pt x="123" y="241"/>
                    <a:pt x="123" y="241"/>
                  </a:cubicBezTo>
                  <a:cubicBezTo>
                    <a:pt x="123" y="242"/>
                    <a:pt x="123" y="243"/>
                    <a:pt x="124" y="244"/>
                  </a:cubicBezTo>
                  <a:cubicBezTo>
                    <a:pt x="125" y="246"/>
                    <a:pt x="122" y="250"/>
                    <a:pt x="123" y="251"/>
                  </a:cubicBezTo>
                  <a:cubicBezTo>
                    <a:pt x="123" y="252"/>
                    <a:pt x="125" y="255"/>
                    <a:pt x="125" y="255"/>
                  </a:cubicBezTo>
                  <a:cubicBezTo>
                    <a:pt x="124" y="261"/>
                    <a:pt x="124" y="261"/>
                    <a:pt x="124" y="261"/>
                  </a:cubicBezTo>
                  <a:cubicBezTo>
                    <a:pt x="124" y="261"/>
                    <a:pt x="125" y="265"/>
                    <a:pt x="125" y="265"/>
                  </a:cubicBezTo>
                  <a:cubicBezTo>
                    <a:pt x="126" y="266"/>
                    <a:pt x="128" y="267"/>
                    <a:pt x="128" y="267"/>
                  </a:cubicBezTo>
                  <a:cubicBezTo>
                    <a:pt x="132" y="274"/>
                    <a:pt x="132" y="274"/>
                    <a:pt x="132" y="274"/>
                  </a:cubicBezTo>
                  <a:cubicBezTo>
                    <a:pt x="137" y="274"/>
                    <a:pt x="136" y="274"/>
                    <a:pt x="137" y="281"/>
                  </a:cubicBezTo>
                  <a:cubicBezTo>
                    <a:pt x="149" y="282"/>
                    <a:pt x="149" y="282"/>
                    <a:pt x="149" y="282"/>
                  </a:cubicBezTo>
                  <a:cubicBezTo>
                    <a:pt x="151" y="283"/>
                    <a:pt x="149" y="283"/>
                    <a:pt x="155" y="285"/>
                  </a:cubicBezTo>
                  <a:cubicBezTo>
                    <a:pt x="155" y="285"/>
                    <a:pt x="157" y="283"/>
                    <a:pt x="158" y="285"/>
                  </a:cubicBezTo>
                  <a:cubicBezTo>
                    <a:pt x="160" y="287"/>
                    <a:pt x="157" y="288"/>
                    <a:pt x="166" y="291"/>
                  </a:cubicBezTo>
                  <a:cubicBezTo>
                    <a:pt x="166" y="291"/>
                    <a:pt x="170" y="292"/>
                    <a:pt x="170" y="293"/>
                  </a:cubicBezTo>
                  <a:cubicBezTo>
                    <a:pt x="170" y="293"/>
                    <a:pt x="170" y="293"/>
                    <a:pt x="171" y="294"/>
                  </a:cubicBezTo>
                  <a:cubicBezTo>
                    <a:pt x="174" y="297"/>
                    <a:pt x="177" y="298"/>
                    <a:pt x="181" y="298"/>
                  </a:cubicBezTo>
                  <a:cubicBezTo>
                    <a:pt x="182" y="298"/>
                    <a:pt x="187" y="298"/>
                    <a:pt x="187" y="298"/>
                  </a:cubicBezTo>
                  <a:cubicBezTo>
                    <a:pt x="192" y="302"/>
                    <a:pt x="192" y="302"/>
                    <a:pt x="192" y="302"/>
                  </a:cubicBezTo>
                  <a:cubicBezTo>
                    <a:pt x="196" y="304"/>
                    <a:pt x="196" y="304"/>
                    <a:pt x="196" y="304"/>
                  </a:cubicBezTo>
                  <a:cubicBezTo>
                    <a:pt x="196" y="307"/>
                    <a:pt x="196" y="307"/>
                    <a:pt x="196" y="307"/>
                  </a:cubicBezTo>
                  <a:cubicBezTo>
                    <a:pt x="199" y="313"/>
                    <a:pt x="199" y="313"/>
                    <a:pt x="199" y="313"/>
                  </a:cubicBezTo>
                  <a:cubicBezTo>
                    <a:pt x="199" y="319"/>
                    <a:pt x="199" y="319"/>
                    <a:pt x="199" y="319"/>
                  </a:cubicBezTo>
                  <a:cubicBezTo>
                    <a:pt x="199" y="321"/>
                    <a:pt x="200" y="324"/>
                    <a:pt x="197" y="325"/>
                  </a:cubicBezTo>
                  <a:cubicBezTo>
                    <a:pt x="200" y="329"/>
                    <a:pt x="199" y="327"/>
                    <a:pt x="200" y="331"/>
                  </a:cubicBezTo>
                  <a:cubicBezTo>
                    <a:pt x="202" y="341"/>
                    <a:pt x="202" y="341"/>
                    <a:pt x="202" y="341"/>
                  </a:cubicBezTo>
                  <a:cubicBezTo>
                    <a:pt x="211" y="343"/>
                    <a:pt x="211" y="343"/>
                    <a:pt x="211" y="343"/>
                  </a:cubicBezTo>
                  <a:cubicBezTo>
                    <a:pt x="229" y="342"/>
                    <a:pt x="229" y="342"/>
                    <a:pt x="229" y="342"/>
                  </a:cubicBezTo>
                  <a:cubicBezTo>
                    <a:pt x="227" y="348"/>
                    <a:pt x="227" y="348"/>
                    <a:pt x="227" y="348"/>
                  </a:cubicBezTo>
                  <a:cubicBezTo>
                    <a:pt x="227" y="348"/>
                    <a:pt x="229" y="352"/>
                    <a:pt x="229" y="353"/>
                  </a:cubicBezTo>
                  <a:cubicBezTo>
                    <a:pt x="229" y="355"/>
                    <a:pt x="229" y="358"/>
                    <a:pt x="229" y="358"/>
                  </a:cubicBezTo>
                  <a:cubicBezTo>
                    <a:pt x="237" y="363"/>
                    <a:pt x="237" y="363"/>
                    <a:pt x="237" y="363"/>
                  </a:cubicBezTo>
                  <a:cubicBezTo>
                    <a:pt x="239" y="366"/>
                    <a:pt x="239" y="366"/>
                    <a:pt x="239" y="366"/>
                  </a:cubicBezTo>
                  <a:cubicBezTo>
                    <a:pt x="240" y="367"/>
                    <a:pt x="243" y="371"/>
                    <a:pt x="243" y="372"/>
                  </a:cubicBezTo>
                  <a:cubicBezTo>
                    <a:pt x="243" y="372"/>
                    <a:pt x="241" y="376"/>
                    <a:pt x="241" y="377"/>
                  </a:cubicBezTo>
                  <a:cubicBezTo>
                    <a:pt x="241" y="378"/>
                    <a:pt x="240" y="383"/>
                    <a:pt x="240" y="383"/>
                  </a:cubicBezTo>
                  <a:cubicBezTo>
                    <a:pt x="241" y="386"/>
                    <a:pt x="241" y="386"/>
                    <a:pt x="241" y="386"/>
                  </a:cubicBezTo>
                  <a:cubicBezTo>
                    <a:pt x="239" y="389"/>
                    <a:pt x="239" y="389"/>
                    <a:pt x="239" y="389"/>
                  </a:cubicBezTo>
                  <a:cubicBezTo>
                    <a:pt x="239" y="394"/>
                    <a:pt x="239" y="394"/>
                    <a:pt x="239" y="394"/>
                  </a:cubicBezTo>
                  <a:cubicBezTo>
                    <a:pt x="237" y="397"/>
                    <a:pt x="237" y="397"/>
                    <a:pt x="237" y="397"/>
                  </a:cubicBezTo>
                  <a:cubicBezTo>
                    <a:pt x="240" y="399"/>
                    <a:pt x="240" y="399"/>
                    <a:pt x="240" y="399"/>
                  </a:cubicBezTo>
                  <a:cubicBezTo>
                    <a:pt x="238" y="402"/>
                    <a:pt x="238" y="402"/>
                    <a:pt x="238" y="402"/>
                  </a:cubicBezTo>
                  <a:cubicBezTo>
                    <a:pt x="239" y="404"/>
                    <a:pt x="239" y="404"/>
                    <a:pt x="239" y="408"/>
                  </a:cubicBezTo>
                  <a:cubicBezTo>
                    <a:pt x="239" y="413"/>
                    <a:pt x="243" y="417"/>
                    <a:pt x="243" y="420"/>
                  </a:cubicBezTo>
                  <a:cubicBezTo>
                    <a:pt x="243" y="421"/>
                    <a:pt x="242" y="425"/>
                    <a:pt x="242" y="426"/>
                  </a:cubicBezTo>
                  <a:cubicBezTo>
                    <a:pt x="242" y="429"/>
                    <a:pt x="240" y="437"/>
                    <a:pt x="242" y="434"/>
                  </a:cubicBezTo>
                  <a:cubicBezTo>
                    <a:pt x="247" y="435"/>
                    <a:pt x="247" y="435"/>
                    <a:pt x="247" y="435"/>
                  </a:cubicBezTo>
                  <a:cubicBezTo>
                    <a:pt x="251" y="436"/>
                    <a:pt x="251" y="436"/>
                    <a:pt x="251" y="436"/>
                  </a:cubicBezTo>
                  <a:cubicBezTo>
                    <a:pt x="259" y="436"/>
                    <a:pt x="259" y="436"/>
                    <a:pt x="259" y="436"/>
                  </a:cubicBezTo>
                  <a:cubicBezTo>
                    <a:pt x="265" y="435"/>
                    <a:pt x="265" y="435"/>
                    <a:pt x="265" y="435"/>
                  </a:cubicBezTo>
                  <a:cubicBezTo>
                    <a:pt x="269" y="438"/>
                    <a:pt x="268" y="437"/>
                    <a:pt x="274" y="439"/>
                  </a:cubicBezTo>
                  <a:cubicBezTo>
                    <a:pt x="276" y="442"/>
                    <a:pt x="277" y="445"/>
                    <a:pt x="278" y="448"/>
                  </a:cubicBezTo>
                  <a:cubicBezTo>
                    <a:pt x="279" y="451"/>
                    <a:pt x="280" y="460"/>
                    <a:pt x="281" y="463"/>
                  </a:cubicBezTo>
                  <a:cubicBezTo>
                    <a:pt x="285" y="463"/>
                    <a:pt x="285" y="463"/>
                    <a:pt x="285" y="463"/>
                  </a:cubicBezTo>
                  <a:cubicBezTo>
                    <a:pt x="287" y="463"/>
                    <a:pt x="289" y="462"/>
                    <a:pt x="293" y="462"/>
                  </a:cubicBezTo>
                  <a:cubicBezTo>
                    <a:pt x="296" y="462"/>
                    <a:pt x="296" y="462"/>
                    <a:pt x="296" y="462"/>
                  </a:cubicBezTo>
                  <a:cubicBezTo>
                    <a:pt x="296" y="464"/>
                    <a:pt x="299" y="469"/>
                    <a:pt x="299" y="471"/>
                  </a:cubicBezTo>
                  <a:cubicBezTo>
                    <a:pt x="299" y="472"/>
                    <a:pt x="298" y="473"/>
                    <a:pt x="298" y="474"/>
                  </a:cubicBezTo>
                  <a:cubicBezTo>
                    <a:pt x="298" y="478"/>
                    <a:pt x="298" y="478"/>
                    <a:pt x="297" y="482"/>
                  </a:cubicBezTo>
                  <a:cubicBezTo>
                    <a:pt x="296" y="488"/>
                    <a:pt x="296" y="488"/>
                    <a:pt x="296" y="488"/>
                  </a:cubicBezTo>
                  <a:cubicBezTo>
                    <a:pt x="298" y="490"/>
                    <a:pt x="298" y="490"/>
                    <a:pt x="298" y="490"/>
                  </a:cubicBezTo>
                  <a:cubicBezTo>
                    <a:pt x="301" y="488"/>
                    <a:pt x="301" y="490"/>
                    <a:pt x="303" y="492"/>
                  </a:cubicBezTo>
                  <a:cubicBezTo>
                    <a:pt x="308" y="493"/>
                    <a:pt x="308" y="493"/>
                    <a:pt x="308" y="493"/>
                  </a:cubicBezTo>
                  <a:cubicBezTo>
                    <a:pt x="309" y="497"/>
                    <a:pt x="309" y="497"/>
                    <a:pt x="309" y="497"/>
                  </a:cubicBezTo>
                  <a:cubicBezTo>
                    <a:pt x="310" y="501"/>
                    <a:pt x="310" y="501"/>
                    <a:pt x="310" y="505"/>
                  </a:cubicBezTo>
                  <a:cubicBezTo>
                    <a:pt x="310" y="510"/>
                    <a:pt x="309" y="512"/>
                    <a:pt x="309" y="514"/>
                  </a:cubicBezTo>
                  <a:cubicBezTo>
                    <a:pt x="309" y="516"/>
                    <a:pt x="307" y="516"/>
                    <a:pt x="303" y="519"/>
                  </a:cubicBezTo>
                  <a:cubicBezTo>
                    <a:pt x="297" y="523"/>
                    <a:pt x="299" y="521"/>
                    <a:pt x="295" y="526"/>
                  </a:cubicBezTo>
                  <a:cubicBezTo>
                    <a:pt x="292" y="528"/>
                    <a:pt x="288" y="531"/>
                    <a:pt x="286" y="534"/>
                  </a:cubicBezTo>
                  <a:cubicBezTo>
                    <a:pt x="283" y="539"/>
                    <a:pt x="283" y="539"/>
                    <a:pt x="283" y="539"/>
                  </a:cubicBezTo>
                  <a:cubicBezTo>
                    <a:pt x="282" y="541"/>
                    <a:pt x="275" y="548"/>
                    <a:pt x="275" y="551"/>
                  </a:cubicBezTo>
                  <a:cubicBezTo>
                    <a:pt x="275" y="552"/>
                    <a:pt x="272" y="557"/>
                    <a:pt x="272" y="557"/>
                  </a:cubicBezTo>
                  <a:cubicBezTo>
                    <a:pt x="270" y="558"/>
                    <a:pt x="270" y="558"/>
                    <a:pt x="270" y="558"/>
                  </a:cubicBezTo>
                  <a:cubicBezTo>
                    <a:pt x="269" y="561"/>
                    <a:pt x="269" y="561"/>
                    <a:pt x="269" y="561"/>
                  </a:cubicBezTo>
                  <a:cubicBezTo>
                    <a:pt x="267" y="563"/>
                    <a:pt x="267" y="563"/>
                    <a:pt x="267" y="563"/>
                  </a:cubicBezTo>
                  <a:cubicBezTo>
                    <a:pt x="270" y="565"/>
                    <a:pt x="270" y="565"/>
                    <a:pt x="270" y="565"/>
                  </a:cubicBezTo>
                  <a:cubicBezTo>
                    <a:pt x="274" y="565"/>
                    <a:pt x="274" y="565"/>
                    <a:pt x="274" y="565"/>
                  </a:cubicBezTo>
                  <a:cubicBezTo>
                    <a:pt x="275" y="563"/>
                    <a:pt x="275" y="563"/>
                    <a:pt x="275" y="563"/>
                  </a:cubicBezTo>
                  <a:cubicBezTo>
                    <a:pt x="280" y="563"/>
                    <a:pt x="278" y="562"/>
                    <a:pt x="282" y="565"/>
                  </a:cubicBezTo>
                  <a:cubicBezTo>
                    <a:pt x="287" y="570"/>
                    <a:pt x="287" y="570"/>
                    <a:pt x="287" y="570"/>
                  </a:cubicBezTo>
                  <a:cubicBezTo>
                    <a:pt x="290" y="574"/>
                    <a:pt x="290" y="574"/>
                    <a:pt x="290" y="574"/>
                  </a:cubicBezTo>
                  <a:cubicBezTo>
                    <a:pt x="290" y="577"/>
                    <a:pt x="290" y="577"/>
                    <a:pt x="290" y="577"/>
                  </a:cubicBezTo>
                  <a:cubicBezTo>
                    <a:pt x="292" y="577"/>
                    <a:pt x="292" y="577"/>
                    <a:pt x="292" y="577"/>
                  </a:cubicBezTo>
                  <a:cubicBezTo>
                    <a:pt x="295" y="576"/>
                    <a:pt x="295" y="574"/>
                    <a:pt x="297" y="575"/>
                  </a:cubicBezTo>
                  <a:cubicBezTo>
                    <a:pt x="305" y="583"/>
                    <a:pt x="305" y="583"/>
                    <a:pt x="305" y="583"/>
                  </a:cubicBezTo>
                  <a:cubicBezTo>
                    <a:pt x="306" y="581"/>
                    <a:pt x="306" y="581"/>
                    <a:pt x="306" y="581"/>
                  </a:cubicBezTo>
                  <a:cubicBezTo>
                    <a:pt x="309" y="583"/>
                    <a:pt x="310" y="583"/>
                    <a:pt x="312" y="585"/>
                  </a:cubicBezTo>
                  <a:cubicBezTo>
                    <a:pt x="317" y="591"/>
                    <a:pt x="322" y="593"/>
                    <a:pt x="323" y="593"/>
                  </a:cubicBezTo>
                  <a:cubicBezTo>
                    <a:pt x="324" y="594"/>
                    <a:pt x="327" y="598"/>
                    <a:pt x="328" y="599"/>
                  </a:cubicBezTo>
                  <a:cubicBezTo>
                    <a:pt x="330" y="601"/>
                    <a:pt x="333" y="603"/>
                    <a:pt x="336" y="604"/>
                  </a:cubicBezTo>
                  <a:cubicBezTo>
                    <a:pt x="332" y="609"/>
                    <a:pt x="333" y="607"/>
                    <a:pt x="331" y="613"/>
                  </a:cubicBezTo>
                  <a:cubicBezTo>
                    <a:pt x="332" y="615"/>
                    <a:pt x="333" y="618"/>
                    <a:pt x="335" y="620"/>
                  </a:cubicBezTo>
                  <a:close/>
                  <a:moveTo>
                    <a:pt x="306" y="105"/>
                  </a:moveTo>
                  <a:cubicBezTo>
                    <a:pt x="306" y="105"/>
                    <a:pt x="306" y="105"/>
                    <a:pt x="306" y="105"/>
                  </a:cubicBezTo>
                  <a:cubicBezTo>
                    <a:pt x="306" y="105"/>
                    <a:pt x="308" y="101"/>
                    <a:pt x="308" y="101"/>
                  </a:cubicBezTo>
                  <a:cubicBezTo>
                    <a:pt x="308" y="101"/>
                    <a:pt x="309" y="101"/>
                    <a:pt x="309" y="100"/>
                  </a:cubicBezTo>
                  <a:cubicBezTo>
                    <a:pt x="309" y="99"/>
                    <a:pt x="310" y="95"/>
                    <a:pt x="311" y="94"/>
                  </a:cubicBezTo>
                  <a:cubicBezTo>
                    <a:pt x="312" y="94"/>
                    <a:pt x="314" y="91"/>
                    <a:pt x="314" y="91"/>
                  </a:cubicBezTo>
                  <a:cubicBezTo>
                    <a:pt x="316" y="93"/>
                    <a:pt x="317" y="92"/>
                    <a:pt x="315" y="96"/>
                  </a:cubicBezTo>
                  <a:cubicBezTo>
                    <a:pt x="313" y="100"/>
                    <a:pt x="313" y="100"/>
                    <a:pt x="313" y="100"/>
                  </a:cubicBezTo>
                  <a:cubicBezTo>
                    <a:pt x="312" y="101"/>
                    <a:pt x="311" y="101"/>
                    <a:pt x="310" y="102"/>
                  </a:cubicBezTo>
                  <a:cubicBezTo>
                    <a:pt x="309" y="103"/>
                    <a:pt x="308" y="106"/>
                    <a:pt x="306" y="105"/>
                  </a:cubicBezTo>
                  <a:close/>
                  <a:moveTo>
                    <a:pt x="330" y="71"/>
                  </a:moveTo>
                  <a:cubicBezTo>
                    <a:pt x="330" y="71"/>
                    <a:pt x="330" y="71"/>
                    <a:pt x="330" y="71"/>
                  </a:cubicBezTo>
                  <a:cubicBezTo>
                    <a:pt x="330" y="70"/>
                    <a:pt x="331" y="69"/>
                    <a:pt x="332" y="68"/>
                  </a:cubicBezTo>
                  <a:cubicBezTo>
                    <a:pt x="335" y="70"/>
                    <a:pt x="334" y="72"/>
                    <a:pt x="334" y="72"/>
                  </a:cubicBezTo>
                  <a:cubicBezTo>
                    <a:pt x="334" y="72"/>
                    <a:pt x="330" y="71"/>
                    <a:pt x="330" y="71"/>
                  </a:cubicBezTo>
                  <a:close/>
                  <a:moveTo>
                    <a:pt x="336" y="83"/>
                  </a:moveTo>
                  <a:cubicBezTo>
                    <a:pt x="336" y="83"/>
                    <a:pt x="336" y="83"/>
                    <a:pt x="336" y="83"/>
                  </a:cubicBezTo>
                  <a:cubicBezTo>
                    <a:pt x="336" y="82"/>
                    <a:pt x="338" y="81"/>
                    <a:pt x="339" y="81"/>
                  </a:cubicBezTo>
                  <a:cubicBezTo>
                    <a:pt x="341" y="81"/>
                    <a:pt x="341" y="83"/>
                    <a:pt x="340" y="84"/>
                  </a:cubicBezTo>
                  <a:cubicBezTo>
                    <a:pt x="339" y="84"/>
                    <a:pt x="336" y="86"/>
                    <a:pt x="336" y="83"/>
                  </a:cubicBezTo>
                  <a:close/>
                  <a:moveTo>
                    <a:pt x="327" y="79"/>
                  </a:moveTo>
                  <a:cubicBezTo>
                    <a:pt x="327" y="79"/>
                    <a:pt x="327" y="79"/>
                    <a:pt x="327" y="79"/>
                  </a:cubicBezTo>
                  <a:cubicBezTo>
                    <a:pt x="327" y="78"/>
                    <a:pt x="332" y="78"/>
                    <a:pt x="332" y="78"/>
                  </a:cubicBezTo>
                  <a:cubicBezTo>
                    <a:pt x="333" y="77"/>
                    <a:pt x="336" y="76"/>
                    <a:pt x="336" y="76"/>
                  </a:cubicBezTo>
                  <a:cubicBezTo>
                    <a:pt x="337" y="77"/>
                    <a:pt x="337" y="79"/>
                    <a:pt x="337" y="79"/>
                  </a:cubicBezTo>
                  <a:cubicBezTo>
                    <a:pt x="336" y="80"/>
                    <a:pt x="335" y="81"/>
                    <a:pt x="334" y="82"/>
                  </a:cubicBezTo>
                  <a:cubicBezTo>
                    <a:pt x="334" y="82"/>
                    <a:pt x="334" y="83"/>
                    <a:pt x="332" y="83"/>
                  </a:cubicBezTo>
                  <a:cubicBezTo>
                    <a:pt x="330" y="83"/>
                    <a:pt x="328" y="82"/>
                    <a:pt x="328" y="82"/>
                  </a:cubicBezTo>
                  <a:cubicBezTo>
                    <a:pt x="328" y="81"/>
                    <a:pt x="327" y="80"/>
                    <a:pt x="327" y="79"/>
                  </a:cubicBezTo>
                  <a:close/>
                  <a:moveTo>
                    <a:pt x="328" y="75"/>
                  </a:moveTo>
                  <a:cubicBezTo>
                    <a:pt x="328" y="75"/>
                    <a:pt x="328" y="75"/>
                    <a:pt x="328" y="75"/>
                  </a:cubicBezTo>
                  <a:cubicBezTo>
                    <a:pt x="329" y="74"/>
                    <a:pt x="330" y="72"/>
                    <a:pt x="331" y="72"/>
                  </a:cubicBezTo>
                  <a:cubicBezTo>
                    <a:pt x="332" y="72"/>
                    <a:pt x="332" y="73"/>
                    <a:pt x="333" y="74"/>
                  </a:cubicBezTo>
                  <a:cubicBezTo>
                    <a:pt x="331" y="76"/>
                    <a:pt x="331" y="76"/>
                    <a:pt x="329" y="76"/>
                  </a:cubicBezTo>
                  <a:cubicBezTo>
                    <a:pt x="329" y="76"/>
                    <a:pt x="328" y="75"/>
                    <a:pt x="328" y="75"/>
                  </a:cubicBezTo>
                  <a:close/>
                  <a:moveTo>
                    <a:pt x="326" y="78"/>
                  </a:moveTo>
                  <a:cubicBezTo>
                    <a:pt x="326" y="78"/>
                    <a:pt x="326" y="78"/>
                    <a:pt x="326" y="78"/>
                  </a:cubicBezTo>
                  <a:cubicBezTo>
                    <a:pt x="324" y="77"/>
                    <a:pt x="327" y="76"/>
                    <a:pt x="328" y="76"/>
                  </a:cubicBezTo>
                  <a:cubicBezTo>
                    <a:pt x="328" y="76"/>
                    <a:pt x="328" y="77"/>
                    <a:pt x="328" y="77"/>
                  </a:cubicBezTo>
                  <a:cubicBezTo>
                    <a:pt x="328" y="78"/>
                    <a:pt x="327" y="78"/>
                    <a:pt x="326" y="78"/>
                  </a:cubicBezTo>
                  <a:close/>
                  <a:moveTo>
                    <a:pt x="326" y="82"/>
                  </a:moveTo>
                  <a:cubicBezTo>
                    <a:pt x="326" y="82"/>
                    <a:pt x="326" y="82"/>
                    <a:pt x="326" y="82"/>
                  </a:cubicBezTo>
                  <a:cubicBezTo>
                    <a:pt x="326" y="82"/>
                    <a:pt x="323" y="83"/>
                    <a:pt x="324" y="80"/>
                  </a:cubicBezTo>
                  <a:cubicBezTo>
                    <a:pt x="324" y="80"/>
                    <a:pt x="325" y="79"/>
                    <a:pt x="325" y="79"/>
                  </a:cubicBezTo>
                  <a:cubicBezTo>
                    <a:pt x="325" y="79"/>
                    <a:pt x="326" y="79"/>
                    <a:pt x="326" y="79"/>
                  </a:cubicBezTo>
                  <a:cubicBezTo>
                    <a:pt x="326" y="80"/>
                    <a:pt x="327" y="81"/>
                    <a:pt x="326" y="82"/>
                  </a:cubicBezTo>
                  <a:close/>
                  <a:moveTo>
                    <a:pt x="318" y="86"/>
                  </a:moveTo>
                  <a:cubicBezTo>
                    <a:pt x="318" y="86"/>
                    <a:pt x="318" y="86"/>
                    <a:pt x="318" y="86"/>
                  </a:cubicBezTo>
                  <a:cubicBezTo>
                    <a:pt x="318" y="86"/>
                    <a:pt x="321" y="83"/>
                    <a:pt x="322" y="83"/>
                  </a:cubicBezTo>
                  <a:cubicBezTo>
                    <a:pt x="322" y="83"/>
                    <a:pt x="324" y="82"/>
                    <a:pt x="324" y="82"/>
                  </a:cubicBezTo>
                  <a:cubicBezTo>
                    <a:pt x="325" y="82"/>
                    <a:pt x="325" y="84"/>
                    <a:pt x="324" y="84"/>
                  </a:cubicBezTo>
                  <a:cubicBezTo>
                    <a:pt x="323" y="85"/>
                    <a:pt x="321" y="87"/>
                    <a:pt x="319" y="87"/>
                  </a:cubicBezTo>
                  <a:cubicBezTo>
                    <a:pt x="319" y="86"/>
                    <a:pt x="319" y="86"/>
                    <a:pt x="318" y="86"/>
                  </a:cubicBezTo>
                  <a:close/>
                  <a:moveTo>
                    <a:pt x="316" y="96"/>
                  </a:moveTo>
                  <a:cubicBezTo>
                    <a:pt x="316" y="96"/>
                    <a:pt x="316" y="96"/>
                    <a:pt x="316" y="96"/>
                  </a:cubicBezTo>
                  <a:cubicBezTo>
                    <a:pt x="317" y="93"/>
                    <a:pt x="319" y="93"/>
                    <a:pt x="321" y="91"/>
                  </a:cubicBezTo>
                  <a:cubicBezTo>
                    <a:pt x="321" y="91"/>
                    <a:pt x="321" y="94"/>
                    <a:pt x="320" y="94"/>
                  </a:cubicBezTo>
                  <a:cubicBezTo>
                    <a:pt x="320" y="94"/>
                    <a:pt x="319" y="96"/>
                    <a:pt x="319" y="96"/>
                  </a:cubicBezTo>
                  <a:cubicBezTo>
                    <a:pt x="318" y="97"/>
                    <a:pt x="316" y="97"/>
                    <a:pt x="316" y="96"/>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6" name="Google Shape;360;p5">
              <a:extLst>
                <a:ext uri="{FF2B5EF4-FFF2-40B4-BE49-F238E27FC236}">
                  <a16:creationId xmlns:a16="http://schemas.microsoft.com/office/drawing/2014/main" id="{27A349E9-19E8-D648-8DD4-1540A8976C27}"/>
                </a:ext>
              </a:extLst>
            </p:cNvPr>
            <p:cNvSpPr/>
            <p:nvPr/>
          </p:nvSpPr>
          <p:spPr>
            <a:xfrm>
              <a:off x="3881975" y="695055"/>
              <a:ext cx="486839" cy="728344"/>
            </a:xfrm>
            <a:custGeom>
              <a:avLst/>
              <a:gdLst/>
              <a:ahLst/>
              <a:cxnLst/>
              <a:rect l="l" t="t" r="r" b="b"/>
              <a:pathLst>
                <a:path w="191" h="292" extrusionOk="0">
                  <a:moveTo>
                    <a:pt x="171" y="292"/>
                  </a:moveTo>
                  <a:cubicBezTo>
                    <a:pt x="169" y="290"/>
                    <a:pt x="159" y="283"/>
                    <a:pt x="158" y="282"/>
                  </a:cubicBezTo>
                  <a:cubicBezTo>
                    <a:pt x="155" y="274"/>
                    <a:pt x="155" y="274"/>
                    <a:pt x="155" y="274"/>
                  </a:cubicBezTo>
                  <a:cubicBezTo>
                    <a:pt x="150" y="273"/>
                    <a:pt x="150" y="273"/>
                    <a:pt x="150" y="273"/>
                  </a:cubicBezTo>
                  <a:cubicBezTo>
                    <a:pt x="143" y="269"/>
                    <a:pt x="143" y="269"/>
                    <a:pt x="143" y="269"/>
                  </a:cubicBezTo>
                  <a:cubicBezTo>
                    <a:pt x="139" y="265"/>
                    <a:pt x="139" y="265"/>
                    <a:pt x="139" y="265"/>
                  </a:cubicBezTo>
                  <a:cubicBezTo>
                    <a:pt x="131" y="264"/>
                    <a:pt x="131" y="264"/>
                    <a:pt x="131" y="264"/>
                  </a:cubicBezTo>
                  <a:cubicBezTo>
                    <a:pt x="125" y="259"/>
                    <a:pt x="125" y="259"/>
                    <a:pt x="125" y="259"/>
                  </a:cubicBezTo>
                  <a:cubicBezTo>
                    <a:pt x="125" y="259"/>
                    <a:pt x="116" y="254"/>
                    <a:pt x="114" y="253"/>
                  </a:cubicBezTo>
                  <a:cubicBezTo>
                    <a:pt x="107" y="251"/>
                    <a:pt x="109" y="248"/>
                    <a:pt x="107" y="248"/>
                  </a:cubicBezTo>
                  <a:cubicBezTo>
                    <a:pt x="106" y="248"/>
                    <a:pt x="100" y="245"/>
                    <a:pt x="100" y="245"/>
                  </a:cubicBezTo>
                  <a:cubicBezTo>
                    <a:pt x="100" y="245"/>
                    <a:pt x="98" y="241"/>
                    <a:pt x="97" y="240"/>
                  </a:cubicBezTo>
                  <a:cubicBezTo>
                    <a:pt x="96" y="239"/>
                    <a:pt x="92" y="235"/>
                    <a:pt x="92" y="235"/>
                  </a:cubicBezTo>
                  <a:cubicBezTo>
                    <a:pt x="83" y="228"/>
                    <a:pt x="85" y="232"/>
                    <a:pt x="84" y="225"/>
                  </a:cubicBezTo>
                  <a:cubicBezTo>
                    <a:pt x="84" y="225"/>
                    <a:pt x="82" y="224"/>
                    <a:pt x="82" y="223"/>
                  </a:cubicBezTo>
                  <a:cubicBezTo>
                    <a:pt x="82" y="223"/>
                    <a:pt x="82" y="219"/>
                    <a:pt x="82" y="219"/>
                  </a:cubicBezTo>
                  <a:cubicBezTo>
                    <a:pt x="82" y="215"/>
                    <a:pt x="82" y="215"/>
                    <a:pt x="82" y="215"/>
                  </a:cubicBezTo>
                  <a:cubicBezTo>
                    <a:pt x="79" y="208"/>
                    <a:pt x="79" y="208"/>
                    <a:pt x="79" y="208"/>
                  </a:cubicBezTo>
                  <a:cubicBezTo>
                    <a:pt x="78" y="204"/>
                    <a:pt x="78" y="204"/>
                    <a:pt x="78" y="204"/>
                  </a:cubicBezTo>
                  <a:cubicBezTo>
                    <a:pt x="73" y="200"/>
                    <a:pt x="73" y="200"/>
                    <a:pt x="73" y="200"/>
                  </a:cubicBezTo>
                  <a:cubicBezTo>
                    <a:pt x="70" y="188"/>
                    <a:pt x="70" y="188"/>
                    <a:pt x="70" y="188"/>
                  </a:cubicBezTo>
                  <a:cubicBezTo>
                    <a:pt x="69" y="187"/>
                    <a:pt x="60" y="180"/>
                    <a:pt x="60" y="179"/>
                  </a:cubicBezTo>
                  <a:cubicBezTo>
                    <a:pt x="58" y="172"/>
                    <a:pt x="58" y="172"/>
                    <a:pt x="58" y="172"/>
                  </a:cubicBezTo>
                  <a:cubicBezTo>
                    <a:pt x="43" y="147"/>
                    <a:pt x="43" y="147"/>
                    <a:pt x="43" y="147"/>
                  </a:cubicBezTo>
                  <a:cubicBezTo>
                    <a:pt x="43" y="140"/>
                    <a:pt x="43" y="140"/>
                    <a:pt x="43" y="140"/>
                  </a:cubicBezTo>
                  <a:cubicBezTo>
                    <a:pt x="35" y="126"/>
                    <a:pt x="35" y="126"/>
                    <a:pt x="35" y="126"/>
                  </a:cubicBezTo>
                  <a:cubicBezTo>
                    <a:pt x="31" y="125"/>
                    <a:pt x="31" y="125"/>
                    <a:pt x="31" y="125"/>
                  </a:cubicBezTo>
                  <a:cubicBezTo>
                    <a:pt x="26" y="113"/>
                    <a:pt x="26" y="113"/>
                    <a:pt x="26" y="113"/>
                  </a:cubicBezTo>
                  <a:cubicBezTo>
                    <a:pt x="18" y="104"/>
                    <a:pt x="18" y="104"/>
                    <a:pt x="18" y="104"/>
                  </a:cubicBezTo>
                  <a:cubicBezTo>
                    <a:pt x="9" y="98"/>
                    <a:pt x="9" y="98"/>
                    <a:pt x="9" y="98"/>
                  </a:cubicBezTo>
                  <a:cubicBezTo>
                    <a:pt x="4" y="95"/>
                    <a:pt x="4" y="97"/>
                    <a:pt x="4" y="92"/>
                  </a:cubicBezTo>
                  <a:cubicBezTo>
                    <a:pt x="4" y="91"/>
                    <a:pt x="9" y="90"/>
                    <a:pt x="9" y="90"/>
                  </a:cubicBezTo>
                  <a:cubicBezTo>
                    <a:pt x="9" y="87"/>
                    <a:pt x="5" y="83"/>
                    <a:pt x="4" y="81"/>
                  </a:cubicBezTo>
                  <a:cubicBezTo>
                    <a:pt x="5" y="79"/>
                    <a:pt x="5" y="79"/>
                    <a:pt x="5" y="79"/>
                  </a:cubicBezTo>
                  <a:cubicBezTo>
                    <a:pt x="3" y="75"/>
                    <a:pt x="4" y="76"/>
                    <a:pt x="0" y="73"/>
                  </a:cubicBezTo>
                  <a:cubicBezTo>
                    <a:pt x="2" y="62"/>
                    <a:pt x="7" y="62"/>
                    <a:pt x="9" y="59"/>
                  </a:cubicBezTo>
                  <a:cubicBezTo>
                    <a:pt x="9" y="58"/>
                    <a:pt x="11" y="55"/>
                    <a:pt x="11" y="55"/>
                  </a:cubicBezTo>
                  <a:cubicBezTo>
                    <a:pt x="12" y="54"/>
                    <a:pt x="15" y="53"/>
                    <a:pt x="15" y="53"/>
                  </a:cubicBezTo>
                  <a:cubicBezTo>
                    <a:pt x="16" y="53"/>
                    <a:pt x="18" y="59"/>
                    <a:pt x="17" y="60"/>
                  </a:cubicBezTo>
                  <a:cubicBezTo>
                    <a:pt x="17" y="60"/>
                    <a:pt x="16" y="61"/>
                    <a:pt x="16" y="62"/>
                  </a:cubicBezTo>
                  <a:cubicBezTo>
                    <a:pt x="15" y="62"/>
                    <a:pt x="13" y="62"/>
                    <a:pt x="13" y="63"/>
                  </a:cubicBezTo>
                  <a:cubicBezTo>
                    <a:pt x="13" y="64"/>
                    <a:pt x="15" y="66"/>
                    <a:pt x="15" y="66"/>
                  </a:cubicBezTo>
                  <a:cubicBezTo>
                    <a:pt x="15" y="67"/>
                    <a:pt x="12" y="69"/>
                    <a:pt x="12" y="69"/>
                  </a:cubicBezTo>
                  <a:cubicBezTo>
                    <a:pt x="13" y="73"/>
                    <a:pt x="17" y="68"/>
                    <a:pt x="17" y="68"/>
                  </a:cubicBezTo>
                  <a:cubicBezTo>
                    <a:pt x="17" y="68"/>
                    <a:pt x="19" y="67"/>
                    <a:pt x="19" y="68"/>
                  </a:cubicBezTo>
                  <a:cubicBezTo>
                    <a:pt x="19" y="69"/>
                    <a:pt x="19" y="70"/>
                    <a:pt x="21" y="70"/>
                  </a:cubicBezTo>
                  <a:cubicBezTo>
                    <a:pt x="22" y="70"/>
                    <a:pt x="22" y="70"/>
                    <a:pt x="23" y="70"/>
                  </a:cubicBezTo>
                  <a:cubicBezTo>
                    <a:pt x="25" y="70"/>
                    <a:pt x="26" y="68"/>
                    <a:pt x="26" y="69"/>
                  </a:cubicBezTo>
                  <a:cubicBezTo>
                    <a:pt x="26" y="70"/>
                    <a:pt x="27" y="73"/>
                    <a:pt x="27" y="73"/>
                  </a:cubicBezTo>
                  <a:cubicBezTo>
                    <a:pt x="27" y="73"/>
                    <a:pt x="29" y="75"/>
                    <a:pt x="30" y="76"/>
                  </a:cubicBezTo>
                  <a:cubicBezTo>
                    <a:pt x="30" y="77"/>
                    <a:pt x="30" y="80"/>
                    <a:pt x="32" y="79"/>
                  </a:cubicBezTo>
                  <a:cubicBezTo>
                    <a:pt x="35" y="77"/>
                    <a:pt x="36" y="76"/>
                    <a:pt x="36" y="75"/>
                  </a:cubicBezTo>
                  <a:cubicBezTo>
                    <a:pt x="36" y="71"/>
                    <a:pt x="39" y="74"/>
                    <a:pt x="40" y="72"/>
                  </a:cubicBezTo>
                  <a:cubicBezTo>
                    <a:pt x="40" y="70"/>
                    <a:pt x="39" y="67"/>
                    <a:pt x="40" y="65"/>
                  </a:cubicBezTo>
                  <a:cubicBezTo>
                    <a:pt x="41" y="63"/>
                    <a:pt x="42" y="63"/>
                    <a:pt x="43" y="61"/>
                  </a:cubicBezTo>
                  <a:cubicBezTo>
                    <a:pt x="43" y="59"/>
                    <a:pt x="44" y="55"/>
                    <a:pt x="44" y="55"/>
                  </a:cubicBezTo>
                  <a:cubicBezTo>
                    <a:pt x="44" y="55"/>
                    <a:pt x="45" y="53"/>
                    <a:pt x="45" y="53"/>
                  </a:cubicBezTo>
                  <a:cubicBezTo>
                    <a:pt x="46" y="53"/>
                    <a:pt x="48" y="48"/>
                    <a:pt x="48" y="48"/>
                  </a:cubicBezTo>
                  <a:cubicBezTo>
                    <a:pt x="48" y="48"/>
                    <a:pt x="53" y="45"/>
                    <a:pt x="56" y="44"/>
                  </a:cubicBezTo>
                  <a:cubicBezTo>
                    <a:pt x="60" y="43"/>
                    <a:pt x="63" y="41"/>
                    <a:pt x="65" y="40"/>
                  </a:cubicBezTo>
                  <a:cubicBezTo>
                    <a:pt x="68" y="39"/>
                    <a:pt x="77" y="28"/>
                    <a:pt x="79" y="25"/>
                  </a:cubicBezTo>
                  <a:cubicBezTo>
                    <a:pt x="82" y="19"/>
                    <a:pt x="82" y="19"/>
                    <a:pt x="82" y="19"/>
                  </a:cubicBezTo>
                  <a:cubicBezTo>
                    <a:pt x="83" y="15"/>
                    <a:pt x="83" y="15"/>
                    <a:pt x="83" y="15"/>
                  </a:cubicBezTo>
                  <a:cubicBezTo>
                    <a:pt x="84" y="14"/>
                    <a:pt x="86" y="14"/>
                    <a:pt x="85" y="11"/>
                  </a:cubicBezTo>
                  <a:cubicBezTo>
                    <a:pt x="84" y="9"/>
                    <a:pt x="84" y="7"/>
                    <a:pt x="83" y="6"/>
                  </a:cubicBezTo>
                  <a:cubicBezTo>
                    <a:pt x="83" y="6"/>
                    <a:pt x="82" y="6"/>
                    <a:pt x="82" y="4"/>
                  </a:cubicBezTo>
                  <a:cubicBezTo>
                    <a:pt x="82" y="1"/>
                    <a:pt x="82" y="1"/>
                    <a:pt x="83" y="1"/>
                  </a:cubicBezTo>
                  <a:cubicBezTo>
                    <a:pt x="84" y="0"/>
                    <a:pt x="86" y="0"/>
                    <a:pt x="88" y="0"/>
                  </a:cubicBezTo>
                  <a:cubicBezTo>
                    <a:pt x="89" y="1"/>
                    <a:pt x="91" y="1"/>
                    <a:pt x="92" y="2"/>
                  </a:cubicBezTo>
                  <a:cubicBezTo>
                    <a:pt x="92" y="3"/>
                    <a:pt x="96" y="5"/>
                    <a:pt x="96" y="7"/>
                  </a:cubicBezTo>
                  <a:cubicBezTo>
                    <a:pt x="96" y="8"/>
                    <a:pt x="98" y="11"/>
                    <a:pt x="98" y="12"/>
                  </a:cubicBezTo>
                  <a:cubicBezTo>
                    <a:pt x="99" y="16"/>
                    <a:pt x="103" y="16"/>
                    <a:pt x="107" y="18"/>
                  </a:cubicBezTo>
                  <a:cubicBezTo>
                    <a:pt x="107" y="18"/>
                    <a:pt x="110" y="21"/>
                    <a:pt x="110" y="22"/>
                  </a:cubicBezTo>
                  <a:cubicBezTo>
                    <a:pt x="110" y="22"/>
                    <a:pt x="110" y="27"/>
                    <a:pt x="110" y="27"/>
                  </a:cubicBezTo>
                  <a:cubicBezTo>
                    <a:pt x="110" y="27"/>
                    <a:pt x="113" y="28"/>
                    <a:pt x="114" y="28"/>
                  </a:cubicBezTo>
                  <a:cubicBezTo>
                    <a:pt x="116" y="29"/>
                    <a:pt x="116" y="36"/>
                    <a:pt x="117" y="37"/>
                  </a:cubicBezTo>
                  <a:cubicBezTo>
                    <a:pt x="117" y="37"/>
                    <a:pt x="121" y="39"/>
                    <a:pt x="122" y="39"/>
                  </a:cubicBezTo>
                  <a:cubicBezTo>
                    <a:pt x="123" y="39"/>
                    <a:pt x="124" y="37"/>
                    <a:pt x="125" y="37"/>
                  </a:cubicBezTo>
                  <a:cubicBezTo>
                    <a:pt x="127" y="37"/>
                    <a:pt x="130" y="40"/>
                    <a:pt x="130" y="40"/>
                  </a:cubicBezTo>
                  <a:cubicBezTo>
                    <a:pt x="130" y="40"/>
                    <a:pt x="131" y="41"/>
                    <a:pt x="133" y="39"/>
                  </a:cubicBezTo>
                  <a:cubicBezTo>
                    <a:pt x="135" y="37"/>
                    <a:pt x="135" y="34"/>
                    <a:pt x="135" y="34"/>
                  </a:cubicBezTo>
                  <a:cubicBezTo>
                    <a:pt x="136" y="34"/>
                    <a:pt x="138" y="34"/>
                    <a:pt x="139" y="34"/>
                  </a:cubicBezTo>
                  <a:cubicBezTo>
                    <a:pt x="140" y="35"/>
                    <a:pt x="145" y="37"/>
                    <a:pt x="146" y="36"/>
                  </a:cubicBezTo>
                  <a:cubicBezTo>
                    <a:pt x="146" y="36"/>
                    <a:pt x="146" y="34"/>
                    <a:pt x="148" y="35"/>
                  </a:cubicBezTo>
                  <a:cubicBezTo>
                    <a:pt x="150" y="35"/>
                    <a:pt x="149" y="36"/>
                    <a:pt x="151" y="37"/>
                  </a:cubicBezTo>
                  <a:cubicBezTo>
                    <a:pt x="153" y="38"/>
                    <a:pt x="158" y="42"/>
                    <a:pt x="158" y="42"/>
                  </a:cubicBezTo>
                  <a:cubicBezTo>
                    <a:pt x="156" y="46"/>
                    <a:pt x="156" y="46"/>
                    <a:pt x="156" y="46"/>
                  </a:cubicBezTo>
                  <a:cubicBezTo>
                    <a:pt x="154" y="53"/>
                    <a:pt x="157" y="50"/>
                    <a:pt x="151" y="57"/>
                  </a:cubicBezTo>
                  <a:cubicBezTo>
                    <a:pt x="153" y="60"/>
                    <a:pt x="153" y="60"/>
                    <a:pt x="153" y="60"/>
                  </a:cubicBezTo>
                  <a:cubicBezTo>
                    <a:pt x="156" y="59"/>
                    <a:pt x="156" y="59"/>
                    <a:pt x="156" y="59"/>
                  </a:cubicBezTo>
                  <a:cubicBezTo>
                    <a:pt x="161" y="63"/>
                    <a:pt x="161" y="63"/>
                    <a:pt x="161" y="63"/>
                  </a:cubicBezTo>
                  <a:cubicBezTo>
                    <a:pt x="160" y="68"/>
                    <a:pt x="160" y="68"/>
                    <a:pt x="160" y="68"/>
                  </a:cubicBezTo>
                  <a:cubicBezTo>
                    <a:pt x="156" y="68"/>
                    <a:pt x="156" y="68"/>
                    <a:pt x="156" y="68"/>
                  </a:cubicBezTo>
                  <a:cubicBezTo>
                    <a:pt x="154" y="65"/>
                    <a:pt x="154" y="65"/>
                    <a:pt x="151" y="66"/>
                  </a:cubicBezTo>
                  <a:cubicBezTo>
                    <a:pt x="149" y="67"/>
                    <a:pt x="149" y="67"/>
                    <a:pt x="147" y="69"/>
                  </a:cubicBezTo>
                  <a:cubicBezTo>
                    <a:pt x="144" y="69"/>
                    <a:pt x="144" y="69"/>
                    <a:pt x="144" y="69"/>
                  </a:cubicBezTo>
                  <a:cubicBezTo>
                    <a:pt x="142" y="70"/>
                    <a:pt x="142" y="70"/>
                    <a:pt x="142" y="70"/>
                  </a:cubicBezTo>
                  <a:cubicBezTo>
                    <a:pt x="140" y="71"/>
                    <a:pt x="135" y="71"/>
                    <a:pt x="135" y="71"/>
                  </a:cubicBezTo>
                  <a:cubicBezTo>
                    <a:pt x="131" y="76"/>
                    <a:pt x="129" y="76"/>
                    <a:pt x="125" y="78"/>
                  </a:cubicBezTo>
                  <a:cubicBezTo>
                    <a:pt x="122" y="80"/>
                    <a:pt x="123" y="80"/>
                    <a:pt x="120" y="80"/>
                  </a:cubicBezTo>
                  <a:cubicBezTo>
                    <a:pt x="119" y="90"/>
                    <a:pt x="119" y="90"/>
                    <a:pt x="119" y="90"/>
                  </a:cubicBezTo>
                  <a:cubicBezTo>
                    <a:pt x="117" y="94"/>
                    <a:pt x="117" y="94"/>
                    <a:pt x="117" y="94"/>
                  </a:cubicBezTo>
                  <a:cubicBezTo>
                    <a:pt x="115" y="98"/>
                    <a:pt x="115" y="98"/>
                    <a:pt x="115" y="98"/>
                  </a:cubicBezTo>
                  <a:cubicBezTo>
                    <a:pt x="117" y="101"/>
                    <a:pt x="117" y="100"/>
                    <a:pt x="117" y="104"/>
                  </a:cubicBezTo>
                  <a:cubicBezTo>
                    <a:pt x="115" y="105"/>
                    <a:pt x="112" y="105"/>
                    <a:pt x="110" y="106"/>
                  </a:cubicBezTo>
                  <a:cubicBezTo>
                    <a:pt x="110" y="108"/>
                    <a:pt x="109" y="111"/>
                    <a:pt x="110" y="113"/>
                  </a:cubicBezTo>
                  <a:cubicBezTo>
                    <a:pt x="110" y="113"/>
                    <a:pt x="111" y="115"/>
                    <a:pt x="111" y="115"/>
                  </a:cubicBezTo>
                  <a:cubicBezTo>
                    <a:pt x="107" y="116"/>
                    <a:pt x="107" y="116"/>
                    <a:pt x="107" y="116"/>
                  </a:cubicBezTo>
                  <a:cubicBezTo>
                    <a:pt x="108" y="121"/>
                    <a:pt x="108" y="118"/>
                    <a:pt x="110" y="123"/>
                  </a:cubicBezTo>
                  <a:cubicBezTo>
                    <a:pt x="112" y="124"/>
                    <a:pt x="110" y="126"/>
                    <a:pt x="112" y="128"/>
                  </a:cubicBezTo>
                  <a:cubicBezTo>
                    <a:pt x="113" y="130"/>
                    <a:pt x="115" y="133"/>
                    <a:pt x="115" y="133"/>
                  </a:cubicBezTo>
                  <a:cubicBezTo>
                    <a:pt x="115" y="134"/>
                    <a:pt x="120" y="138"/>
                    <a:pt x="120" y="138"/>
                  </a:cubicBezTo>
                  <a:cubicBezTo>
                    <a:pt x="123" y="142"/>
                    <a:pt x="123" y="142"/>
                    <a:pt x="123" y="142"/>
                  </a:cubicBezTo>
                  <a:cubicBezTo>
                    <a:pt x="121" y="145"/>
                    <a:pt x="121" y="146"/>
                    <a:pt x="119" y="148"/>
                  </a:cubicBezTo>
                  <a:cubicBezTo>
                    <a:pt x="125" y="149"/>
                    <a:pt x="125" y="149"/>
                    <a:pt x="125" y="149"/>
                  </a:cubicBezTo>
                  <a:cubicBezTo>
                    <a:pt x="126" y="149"/>
                    <a:pt x="132" y="149"/>
                    <a:pt x="132" y="151"/>
                  </a:cubicBezTo>
                  <a:cubicBezTo>
                    <a:pt x="132" y="152"/>
                    <a:pt x="134" y="156"/>
                    <a:pt x="134" y="156"/>
                  </a:cubicBezTo>
                  <a:cubicBezTo>
                    <a:pt x="135" y="158"/>
                    <a:pt x="135" y="158"/>
                    <a:pt x="135" y="158"/>
                  </a:cubicBezTo>
                  <a:cubicBezTo>
                    <a:pt x="139" y="158"/>
                    <a:pt x="139" y="158"/>
                    <a:pt x="139" y="158"/>
                  </a:cubicBezTo>
                  <a:cubicBezTo>
                    <a:pt x="139" y="158"/>
                    <a:pt x="142" y="158"/>
                    <a:pt x="142" y="158"/>
                  </a:cubicBezTo>
                  <a:cubicBezTo>
                    <a:pt x="143" y="158"/>
                    <a:pt x="147" y="158"/>
                    <a:pt x="147" y="158"/>
                  </a:cubicBezTo>
                  <a:cubicBezTo>
                    <a:pt x="158" y="148"/>
                    <a:pt x="158" y="148"/>
                    <a:pt x="158" y="148"/>
                  </a:cubicBezTo>
                  <a:cubicBezTo>
                    <a:pt x="157" y="153"/>
                    <a:pt x="157" y="153"/>
                    <a:pt x="157" y="153"/>
                  </a:cubicBezTo>
                  <a:cubicBezTo>
                    <a:pt x="158" y="154"/>
                    <a:pt x="158" y="154"/>
                    <a:pt x="158" y="154"/>
                  </a:cubicBezTo>
                  <a:cubicBezTo>
                    <a:pt x="157" y="156"/>
                    <a:pt x="157" y="156"/>
                    <a:pt x="157" y="156"/>
                  </a:cubicBezTo>
                  <a:cubicBezTo>
                    <a:pt x="156" y="158"/>
                    <a:pt x="156" y="158"/>
                    <a:pt x="156" y="158"/>
                  </a:cubicBezTo>
                  <a:cubicBezTo>
                    <a:pt x="156" y="170"/>
                    <a:pt x="156" y="170"/>
                    <a:pt x="156" y="170"/>
                  </a:cubicBezTo>
                  <a:cubicBezTo>
                    <a:pt x="157" y="173"/>
                    <a:pt x="157" y="173"/>
                    <a:pt x="157" y="173"/>
                  </a:cubicBezTo>
                  <a:cubicBezTo>
                    <a:pt x="160" y="174"/>
                    <a:pt x="160" y="174"/>
                    <a:pt x="160" y="174"/>
                  </a:cubicBezTo>
                  <a:cubicBezTo>
                    <a:pt x="160" y="174"/>
                    <a:pt x="161" y="175"/>
                    <a:pt x="162" y="175"/>
                  </a:cubicBezTo>
                  <a:cubicBezTo>
                    <a:pt x="163" y="175"/>
                    <a:pt x="164" y="173"/>
                    <a:pt x="164" y="173"/>
                  </a:cubicBezTo>
                  <a:cubicBezTo>
                    <a:pt x="172" y="173"/>
                    <a:pt x="172" y="173"/>
                    <a:pt x="172" y="173"/>
                  </a:cubicBezTo>
                  <a:cubicBezTo>
                    <a:pt x="173" y="176"/>
                    <a:pt x="176" y="184"/>
                    <a:pt x="177" y="185"/>
                  </a:cubicBezTo>
                  <a:cubicBezTo>
                    <a:pt x="177" y="185"/>
                    <a:pt x="186" y="197"/>
                    <a:pt x="186" y="197"/>
                  </a:cubicBezTo>
                  <a:cubicBezTo>
                    <a:pt x="186" y="199"/>
                    <a:pt x="182" y="203"/>
                    <a:pt x="182" y="205"/>
                  </a:cubicBezTo>
                  <a:cubicBezTo>
                    <a:pt x="182" y="206"/>
                    <a:pt x="184" y="212"/>
                    <a:pt x="184" y="212"/>
                  </a:cubicBezTo>
                  <a:cubicBezTo>
                    <a:pt x="181" y="217"/>
                    <a:pt x="181" y="217"/>
                    <a:pt x="181" y="217"/>
                  </a:cubicBezTo>
                  <a:cubicBezTo>
                    <a:pt x="181" y="217"/>
                    <a:pt x="185" y="226"/>
                    <a:pt x="185" y="227"/>
                  </a:cubicBezTo>
                  <a:cubicBezTo>
                    <a:pt x="185" y="227"/>
                    <a:pt x="178" y="236"/>
                    <a:pt x="178" y="236"/>
                  </a:cubicBezTo>
                  <a:cubicBezTo>
                    <a:pt x="183" y="242"/>
                    <a:pt x="183" y="242"/>
                    <a:pt x="183" y="242"/>
                  </a:cubicBezTo>
                  <a:cubicBezTo>
                    <a:pt x="180" y="248"/>
                    <a:pt x="180" y="248"/>
                    <a:pt x="180" y="248"/>
                  </a:cubicBezTo>
                  <a:cubicBezTo>
                    <a:pt x="180" y="248"/>
                    <a:pt x="181" y="250"/>
                    <a:pt x="182" y="254"/>
                  </a:cubicBezTo>
                  <a:cubicBezTo>
                    <a:pt x="183" y="259"/>
                    <a:pt x="185" y="258"/>
                    <a:pt x="185" y="258"/>
                  </a:cubicBezTo>
                  <a:cubicBezTo>
                    <a:pt x="191" y="260"/>
                    <a:pt x="189" y="257"/>
                    <a:pt x="187" y="261"/>
                  </a:cubicBezTo>
                  <a:cubicBezTo>
                    <a:pt x="187" y="261"/>
                    <a:pt x="186" y="265"/>
                    <a:pt x="186" y="266"/>
                  </a:cubicBezTo>
                  <a:cubicBezTo>
                    <a:pt x="186" y="267"/>
                    <a:pt x="183" y="269"/>
                    <a:pt x="183" y="269"/>
                  </a:cubicBezTo>
                  <a:cubicBezTo>
                    <a:pt x="180" y="273"/>
                    <a:pt x="180" y="273"/>
                    <a:pt x="180" y="273"/>
                  </a:cubicBezTo>
                  <a:cubicBezTo>
                    <a:pt x="181" y="279"/>
                    <a:pt x="181" y="279"/>
                    <a:pt x="181" y="279"/>
                  </a:cubicBezTo>
                  <a:cubicBezTo>
                    <a:pt x="177" y="281"/>
                    <a:pt x="179" y="280"/>
                    <a:pt x="179" y="284"/>
                  </a:cubicBezTo>
                  <a:cubicBezTo>
                    <a:pt x="179" y="291"/>
                    <a:pt x="179" y="291"/>
                    <a:pt x="171" y="292"/>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 name="Google Shape;356;p5">
              <a:extLst>
                <a:ext uri="{FF2B5EF4-FFF2-40B4-BE49-F238E27FC236}">
                  <a16:creationId xmlns:a16="http://schemas.microsoft.com/office/drawing/2014/main" id="{B01CC2D2-357E-924E-853B-F2602DAD8F0B}"/>
                </a:ext>
              </a:extLst>
            </p:cNvPr>
            <p:cNvSpPr/>
            <p:nvPr/>
          </p:nvSpPr>
          <p:spPr>
            <a:xfrm>
              <a:off x="4613481" y="158251"/>
              <a:ext cx="16228" cy="24400"/>
            </a:xfrm>
            <a:custGeom>
              <a:avLst/>
              <a:gdLst/>
              <a:ahLst/>
              <a:cxnLst/>
              <a:rect l="l" t="t" r="r" b="b"/>
              <a:pathLst>
                <a:path w="6" h="10" extrusionOk="0">
                  <a:moveTo>
                    <a:pt x="1" y="3"/>
                  </a:moveTo>
                  <a:cubicBezTo>
                    <a:pt x="1" y="3"/>
                    <a:pt x="1" y="3"/>
                    <a:pt x="1" y="3"/>
                  </a:cubicBezTo>
                  <a:cubicBezTo>
                    <a:pt x="1" y="3"/>
                    <a:pt x="3" y="0"/>
                    <a:pt x="3" y="0"/>
                  </a:cubicBezTo>
                  <a:cubicBezTo>
                    <a:pt x="5" y="1"/>
                    <a:pt x="5" y="0"/>
                    <a:pt x="5" y="3"/>
                  </a:cubicBezTo>
                  <a:cubicBezTo>
                    <a:pt x="6" y="5"/>
                    <a:pt x="5" y="4"/>
                    <a:pt x="3" y="5"/>
                  </a:cubicBezTo>
                  <a:cubicBezTo>
                    <a:pt x="2" y="5"/>
                    <a:pt x="2" y="4"/>
                    <a:pt x="1" y="3"/>
                  </a:cubicBezTo>
                  <a:close/>
                  <a:moveTo>
                    <a:pt x="0" y="8"/>
                  </a:moveTo>
                  <a:cubicBezTo>
                    <a:pt x="0" y="8"/>
                    <a:pt x="0" y="8"/>
                    <a:pt x="0" y="8"/>
                  </a:cubicBezTo>
                  <a:cubicBezTo>
                    <a:pt x="1" y="9"/>
                    <a:pt x="1" y="10"/>
                    <a:pt x="2" y="9"/>
                  </a:cubicBezTo>
                  <a:cubicBezTo>
                    <a:pt x="2" y="9"/>
                    <a:pt x="2" y="8"/>
                    <a:pt x="3" y="7"/>
                  </a:cubicBezTo>
                  <a:cubicBezTo>
                    <a:pt x="1" y="5"/>
                    <a:pt x="1" y="5"/>
                    <a:pt x="0" y="8"/>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8" name="Google Shape;366;p5">
              <a:extLst>
                <a:ext uri="{FF2B5EF4-FFF2-40B4-BE49-F238E27FC236}">
                  <a16:creationId xmlns:a16="http://schemas.microsoft.com/office/drawing/2014/main" id="{F33F4E97-2B35-0048-9127-C7408A4B6F4A}"/>
                </a:ext>
              </a:extLst>
            </p:cNvPr>
            <p:cNvSpPr/>
            <p:nvPr/>
          </p:nvSpPr>
          <p:spPr>
            <a:xfrm>
              <a:off x="4300157" y="185091"/>
              <a:ext cx="9986" cy="20741"/>
            </a:xfrm>
            <a:custGeom>
              <a:avLst/>
              <a:gdLst/>
              <a:ahLst/>
              <a:cxnLst/>
              <a:rect l="l" t="t" r="r" b="b"/>
              <a:pathLst>
                <a:path w="4" h="8" extrusionOk="0">
                  <a:moveTo>
                    <a:pt x="0" y="3"/>
                  </a:moveTo>
                  <a:cubicBezTo>
                    <a:pt x="0" y="3"/>
                    <a:pt x="0" y="3"/>
                    <a:pt x="0" y="3"/>
                  </a:cubicBezTo>
                  <a:cubicBezTo>
                    <a:pt x="0" y="2"/>
                    <a:pt x="2" y="0"/>
                    <a:pt x="3" y="4"/>
                  </a:cubicBezTo>
                  <a:cubicBezTo>
                    <a:pt x="4" y="8"/>
                    <a:pt x="1" y="4"/>
                    <a:pt x="0" y="3"/>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3" name="Google Shape;371;p5">
              <a:extLst>
                <a:ext uri="{FF2B5EF4-FFF2-40B4-BE49-F238E27FC236}">
                  <a16:creationId xmlns:a16="http://schemas.microsoft.com/office/drawing/2014/main" id="{D9C2B6F6-35E2-3E48-AAAD-6E4D2ADA476C}"/>
                </a:ext>
              </a:extLst>
            </p:cNvPr>
            <p:cNvSpPr/>
            <p:nvPr/>
          </p:nvSpPr>
          <p:spPr>
            <a:xfrm>
              <a:off x="4402518" y="1560040"/>
              <a:ext cx="543012" cy="1301748"/>
            </a:xfrm>
            <a:custGeom>
              <a:avLst/>
              <a:gdLst/>
              <a:ahLst/>
              <a:cxnLst/>
              <a:rect l="l" t="t" r="r" b="b"/>
              <a:pathLst>
                <a:path w="213" h="522" extrusionOk="0">
                  <a:moveTo>
                    <a:pt x="144" y="488"/>
                  </a:moveTo>
                  <a:cubicBezTo>
                    <a:pt x="144" y="488"/>
                    <a:pt x="161" y="518"/>
                    <a:pt x="161" y="518"/>
                  </a:cubicBezTo>
                  <a:cubicBezTo>
                    <a:pt x="170" y="520"/>
                    <a:pt x="170" y="520"/>
                    <a:pt x="170" y="520"/>
                  </a:cubicBezTo>
                  <a:cubicBezTo>
                    <a:pt x="180" y="520"/>
                    <a:pt x="180" y="520"/>
                    <a:pt x="180" y="520"/>
                  </a:cubicBezTo>
                  <a:cubicBezTo>
                    <a:pt x="181" y="520"/>
                    <a:pt x="183" y="522"/>
                    <a:pt x="185" y="522"/>
                  </a:cubicBezTo>
                  <a:cubicBezTo>
                    <a:pt x="189" y="521"/>
                    <a:pt x="189" y="521"/>
                    <a:pt x="189" y="521"/>
                  </a:cubicBezTo>
                  <a:cubicBezTo>
                    <a:pt x="189" y="521"/>
                    <a:pt x="186" y="520"/>
                    <a:pt x="190" y="521"/>
                  </a:cubicBezTo>
                  <a:cubicBezTo>
                    <a:pt x="197" y="521"/>
                    <a:pt x="195" y="521"/>
                    <a:pt x="199" y="520"/>
                  </a:cubicBezTo>
                  <a:cubicBezTo>
                    <a:pt x="198" y="517"/>
                    <a:pt x="198" y="517"/>
                    <a:pt x="198" y="517"/>
                  </a:cubicBezTo>
                  <a:cubicBezTo>
                    <a:pt x="193" y="516"/>
                    <a:pt x="193" y="516"/>
                    <a:pt x="193" y="516"/>
                  </a:cubicBezTo>
                  <a:cubicBezTo>
                    <a:pt x="193" y="516"/>
                    <a:pt x="190" y="517"/>
                    <a:pt x="189" y="516"/>
                  </a:cubicBezTo>
                  <a:cubicBezTo>
                    <a:pt x="188" y="516"/>
                    <a:pt x="184" y="513"/>
                    <a:pt x="182" y="513"/>
                  </a:cubicBezTo>
                  <a:cubicBezTo>
                    <a:pt x="181" y="513"/>
                    <a:pt x="177" y="510"/>
                    <a:pt x="175" y="509"/>
                  </a:cubicBezTo>
                  <a:cubicBezTo>
                    <a:pt x="173" y="508"/>
                    <a:pt x="167" y="506"/>
                    <a:pt x="167" y="506"/>
                  </a:cubicBezTo>
                  <a:cubicBezTo>
                    <a:pt x="167" y="506"/>
                    <a:pt x="163" y="502"/>
                    <a:pt x="162" y="502"/>
                  </a:cubicBezTo>
                  <a:cubicBezTo>
                    <a:pt x="160" y="502"/>
                    <a:pt x="153" y="496"/>
                    <a:pt x="153" y="495"/>
                  </a:cubicBezTo>
                  <a:cubicBezTo>
                    <a:pt x="149" y="495"/>
                    <a:pt x="149" y="495"/>
                    <a:pt x="149" y="495"/>
                  </a:cubicBezTo>
                  <a:cubicBezTo>
                    <a:pt x="149" y="495"/>
                    <a:pt x="149" y="495"/>
                    <a:pt x="149" y="495"/>
                  </a:cubicBezTo>
                  <a:cubicBezTo>
                    <a:pt x="146" y="491"/>
                    <a:pt x="146" y="491"/>
                    <a:pt x="146" y="491"/>
                  </a:cubicBezTo>
                  <a:cubicBezTo>
                    <a:pt x="151" y="492"/>
                    <a:pt x="151" y="492"/>
                    <a:pt x="151" y="492"/>
                  </a:cubicBezTo>
                  <a:cubicBezTo>
                    <a:pt x="147" y="487"/>
                    <a:pt x="147" y="487"/>
                    <a:pt x="147" y="487"/>
                  </a:cubicBezTo>
                  <a:cubicBezTo>
                    <a:pt x="144" y="488"/>
                    <a:pt x="144" y="488"/>
                    <a:pt x="144" y="488"/>
                  </a:cubicBezTo>
                  <a:close/>
                  <a:moveTo>
                    <a:pt x="173" y="197"/>
                  </a:moveTo>
                  <a:cubicBezTo>
                    <a:pt x="173" y="197"/>
                    <a:pt x="173" y="197"/>
                    <a:pt x="173" y="197"/>
                  </a:cubicBezTo>
                  <a:cubicBezTo>
                    <a:pt x="171" y="200"/>
                    <a:pt x="171" y="200"/>
                    <a:pt x="171" y="200"/>
                  </a:cubicBezTo>
                  <a:cubicBezTo>
                    <a:pt x="174" y="203"/>
                    <a:pt x="174" y="203"/>
                    <a:pt x="174" y="203"/>
                  </a:cubicBezTo>
                  <a:cubicBezTo>
                    <a:pt x="174" y="203"/>
                    <a:pt x="180" y="207"/>
                    <a:pt x="180" y="208"/>
                  </a:cubicBezTo>
                  <a:cubicBezTo>
                    <a:pt x="189" y="210"/>
                    <a:pt x="186" y="208"/>
                    <a:pt x="191" y="212"/>
                  </a:cubicBezTo>
                  <a:cubicBezTo>
                    <a:pt x="195" y="216"/>
                    <a:pt x="195" y="216"/>
                    <a:pt x="195" y="216"/>
                  </a:cubicBezTo>
                  <a:cubicBezTo>
                    <a:pt x="195" y="216"/>
                    <a:pt x="193" y="219"/>
                    <a:pt x="193" y="220"/>
                  </a:cubicBezTo>
                  <a:cubicBezTo>
                    <a:pt x="192" y="220"/>
                    <a:pt x="192" y="224"/>
                    <a:pt x="192" y="224"/>
                  </a:cubicBezTo>
                  <a:cubicBezTo>
                    <a:pt x="194" y="228"/>
                    <a:pt x="194" y="228"/>
                    <a:pt x="194" y="228"/>
                  </a:cubicBezTo>
                  <a:cubicBezTo>
                    <a:pt x="197" y="231"/>
                    <a:pt x="197" y="231"/>
                    <a:pt x="197" y="231"/>
                  </a:cubicBezTo>
                  <a:cubicBezTo>
                    <a:pt x="200" y="231"/>
                    <a:pt x="200" y="231"/>
                    <a:pt x="200" y="231"/>
                  </a:cubicBezTo>
                  <a:cubicBezTo>
                    <a:pt x="200" y="231"/>
                    <a:pt x="203" y="230"/>
                    <a:pt x="203" y="231"/>
                  </a:cubicBezTo>
                  <a:cubicBezTo>
                    <a:pt x="203" y="233"/>
                    <a:pt x="205" y="238"/>
                    <a:pt x="204" y="240"/>
                  </a:cubicBezTo>
                  <a:cubicBezTo>
                    <a:pt x="204" y="241"/>
                    <a:pt x="201" y="250"/>
                    <a:pt x="200" y="252"/>
                  </a:cubicBezTo>
                  <a:cubicBezTo>
                    <a:pt x="199" y="254"/>
                    <a:pt x="197" y="256"/>
                    <a:pt x="197" y="258"/>
                  </a:cubicBezTo>
                  <a:cubicBezTo>
                    <a:pt x="197" y="258"/>
                    <a:pt x="197" y="261"/>
                    <a:pt x="196" y="261"/>
                  </a:cubicBezTo>
                  <a:cubicBezTo>
                    <a:pt x="194" y="262"/>
                    <a:pt x="192" y="265"/>
                    <a:pt x="191" y="265"/>
                  </a:cubicBezTo>
                  <a:cubicBezTo>
                    <a:pt x="190" y="266"/>
                    <a:pt x="183" y="268"/>
                    <a:pt x="180" y="269"/>
                  </a:cubicBezTo>
                  <a:cubicBezTo>
                    <a:pt x="177" y="270"/>
                    <a:pt x="166" y="272"/>
                    <a:pt x="165" y="272"/>
                  </a:cubicBezTo>
                  <a:cubicBezTo>
                    <a:pt x="163" y="273"/>
                    <a:pt x="151" y="273"/>
                    <a:pt x="148" y="273"/>
                  </a:cubicBezTo>
                  <a:cubicBezTo>
                    <a:pt x="143" y="273"/>
                    <a:pt x="142" y="272"/>
                    <a:pt x="139" y="270"/>
                  </a:cubicBezTo>
                  <a:cubicBezTo>
                    <a:pt x="138" y="272"/>
                    <a:pt x="141" y="274"/>
                    <a:pt x="141" y="275"/>
                  </a:cubicBezTo>
                  <a:cubicBezTo>
                    <a:pt x="141" y="276"/>
                    <a:pt x="141" y="278"/>
                    <a:pt x="142" y="278"/>
                  </a:cubicBezTo>
                  <a:cubicBezTo>
                    <a:pt x="143" y="278"/>
                    <a:pt x="144" y="279"/>
                    <a:pt x="145" y="279"/>
                  </a:cubicBezTo>
                  <a:cubicBezTo>
                    <a:pt x="147" y="285"/>
                    <a:pt x="146" y="282"/>
                    <a:pt x="145" y="289"/>
                  </a:cubicBezTo>
                  <a:cubicBezTo>
                    <a:pt x="145" y="294"/>
                    <a:pt x="145" y="294"/>
                    <a:pt x="145" y="294"/>
                  </a:cubicBezTo>
                  <a:cubicBezTo>
                    <a:pt x="145" y="296"/>
                    <a:pt x="149" y="299"/>
                    <a:pt x="149" y="299"/>
                  </a:cubicBezTo>
                  <a:cubicBezTo>
                    <a:pt x="150" y="301"/>
                    <a:pt x="147" y="304"/>
                    <a:pt x="147" y="305"/>
                  </a:cubicBezTo>
                  <a:cubicBezTo>
                    <a:pt x="147" y="305"/>
                    <a:pt x="144" y="307"/>
                    <a:pt x="144" y="307"/>
                  </a:cubicBezTo>
                  <a:cubicBezTo>
                    <a:pt x="143" y="307"/>
                    <a:pt x="144" y="307"/>
                    <a:pt x="140" y="307"/>
                  </a:cubicBezTo>
                  <a:cubicBezTo>
                    <a:pt x="127" y="307"/>
                    <a:pt x="134" y="308"/>
                    <a:pt x="126" y="305"/>
                  </a:cubicBezTo>
                  <a:cubicBezTo>
                    <a:pt x="116" y="301"/>
                    <a:pt x="116" y="301"/>
                    <a:pt x="116" y="301"/>
                  </a:cubicBezTo>
                  <a:cubicBezTo>
                    <a:pt x="114" y="301"/>
                    <a:pt x="114" y="301"/>
                    <a:pt x="114" y="301"/>
                  </a:cubicBezTo>
                  <a:cubicBezTo>
                    <a:pt x="113" y="304"/>
                    <a:pt x="113" y="304"/>
                    <a:pt x="113" y="304"/>
                  </a:cubicBezTo>
                  <a:cubicBezTo>
                    <a:pt x="113" y="306"/>
                    <a:pt x="115" y="309"/>
                    <a:pt x="116" y="310"/>
                  </a:cubicBezTo>
                  <a:cubicBezTo>
                    <a:pt x="117" y="311"/>
                    <a:pt x="119" y="314"/>
                    <a:pt x="119" y="316"/>
                  </a:cubicBezTo>
                  <a:cubicBezTo>
                    <a:pt x="119" y="316"/>
                    <a:pt x="119" y="319"/>
                    <a:pt x="119" y="319"/>
                  </a:cubicBezTo>
                  <a:cubicBezTo>
                    <a:pt x="119" y="320"/>
                    <a:pt x="123" y="323"/>
                    <a:pt x="124" y="323"/>
                  </a:cubicBezTo>
                  <a:cubicBezTo>
                    <a:pt x="125" y="323"/>
                    <a:pt x="127" y="325"/>
                    <a:pt x="129" y="325"/>
                  </a:cubicBezTo>
                  <a:cubicBezTo>
                    <a:pt x="129" y="328"/>
                    <a:pt x="129" y="328"/>
                    <a:pt x="129" y="328"/>
                  </a:cubicBezTo>
                  <a:cubicBezTo>
                    <a:pt x="132" y="328"/>
                    <a:pt x="132" y="328"/>
                    <a:pt x="134" y="326"/>
                  </a:cubicBezTo>
                  <a:cubicBezTo>
                    <a:pt x="134" y="324"/>
                    <a:pt x="133" y="325"/>
                    <a:pt x="132" y="325"/>
                  </a:cubicBezTo>
                  <a:cubicBezTo>
                    <a:pt x="131" y="322"/>
                    <a:pt x="135" y="322"/>
                    <a:pt x="136" y="322"/>
                  </a:cubicBezTo>
                  <a:cubicBezTo>
                    <a:pt x="136" y="322"/>
                    <a:pt x="135" y="322"/>
                    <a:pt x="137" y="323"/>
                  </a:cubicBezTo>
                  <a:cubicBezTo>
                    <a:pt x="139" y="325"/>
                    <a:pt x="141" y="327"/>
                    <a:pt x="141" y="327"/>
                  </a:cubicBezTo>
                  <a:cubicBezTo>
                    <a:pt x="141" y="329"/>
                    <a:pt x="142" y="332"/>
                    <a:pt x="141" y="333"/>
                  </a:cubicBezTo>
                  <a:cubicBezTo>
                    <a:pt x="141" y="333"/>
                    <a:pt x="139" y="335"/>
                    <a:pt x="139" y="335"/>
                  </a:cubicBezTo>
                  <a:cubicBezTo>
                    <a:pt x="137" y="335"/>
                    <a:pt x="136" y="333"/>
                    <a:pt x="135" y="332"/>
                  </a:cubicBezTo>
                  <a:cubicBezTo>
                    <a:pt x="130" y="326"/>
                    <a:pt x="129" y="329"/>
                    <a:pt x="127" y="331"/>
                  </a:cubicBezTo>
                  <a:cubicBezTo>
                    <a:pt x="125" y="332"/>
                    <a:pt x="125" y="332"/>
                    <a:pt x="125" y="332"/>
                  </a:cubicBezTo>
                  <a:cubicBezTo>
                    <a:pt x="126" y="333"/>
                    <a:pt x="126" y="333"/>
                    <a:pt x="126" y="333"/>
                  </a:cubicBezTo>
                  <a:cubicBezTo>
                    <a:pt x="133" y="335"/>
                    <a:pt x="130" y="335"/>
                    <a:pt x="135" y="336"/>
                  </a:cubicBezTo>
                  <a:cubicBezTo>
                    <a:pt x="128" y="340"/>
                    <a:pt x="128" y="340"/>
                    <a:pt x="128" y="340"/>
                  </a:cubicBezTo>
                  <a:cubicBezTo>
                    <a:pt x="128" y="342"/>
                    <a:pt x="126" y="349"/>
                    <a:pt x="126" y="350"/>
                  </a:cubicBezTo>
                  <a:cubicBezTo>
                    <a:pt x="129" y="356"/>
                    <a:pt x="129" y="353"/>
                    <a:pt x="130" y="360"/>
                  </a:cubicBezTo>
                  <a:cubicBezTo>
                    <a:pt x="127" y="363"/>
                    <a:pt x="127" y="363"/>
                    <a:pt x="127" y="363"/>
                  </a:cubicBezTo>
                  <a:cubicBezTo>
                    <a:pt x="128" y="366"/>
                    <a:pt x="132" y="367"/>
                    <a:pt x="129" y="368"/>
                  </a:cubicBezTo>
                  <a:cubicBezTo>
                    <a:pt x="125" y="370"/>
                    <a:pt x="126" y="368"/>
                    <a:pt x="124" y="367"/>
                  </a:cubicBezTo>
                  <a:cubicBezTo>
                    <a:pt x="120" y="368"/>
                    <a:pt x="120" y="368"/>
                    <a:pt x="120" y="368"/>
                  </a:cubicBezTo>
                  <a:cubicBezTo>
                    <a:pt x="117" y="371"/>
                    <a:pt x="117" y="371"/>
                    <a:pt x="117" y="371"/>
                  </a:cubicBezTo>
                  <a:cubicBezTo>
                    <a:pt x="117" y="371"/>
                    <a:pt x="114" y="372"/>
                    <a:pt x="114" y="372"/>
                  </a:cubicBezTo>
                  <a:cubicBezTo>
                    <a:pt x="114" y="373"/>
                    <a:pt x="113" y="376"/>
                    <a:pt x="113" y="377"/>
                  </a:cubicBezTo>
                  <a:cubicBezTo>
                    <a:pt x="113" y="378"/>
                    <a:pt x="111" y="380"/>
                    <a:pt x="111" y="381"/>
                  </a:cubicBezTo>
                  <a:cubicBezTo>
                    <a:pt x="111" y="381"/>
                    <a:pt x="112" y="385"/>
                    <a:pt x="112" y="385"/>
                  </a:cubicBezTo>
                  <a:cubicBezTo>
                    <a:pt x="112" y="386"/>
                    <a:pt x="117" y="393"/>
                    <a:pt x="118" y="393"/>
                  </a:cubicBezTo>
                  <a:cubicBezTo>
                    <a:pt x="119" y="393"/>
                    <a:pt x="123" y="397"/>
                    <a:pt x="126" y="398"/>
                  </a:cubicBezTo>
                  <a:cubicBezTo>
                    <a:pt x="129" y="398"/>
                    <a:pt x="130" y="398"/>
                    <a:pt x="131" y="398"/>
                  </a:cubicBezTo>
                  <a:cubicBezTo>
                    <a:pt x="132" y="398"/>
                    <a:pt x="139" y="400"/>
                    <a:pt x="140" y="400"/>
                  </a:cubicBezTo>
                  <a:cubicBezTo>
                    <a:pt x="143" y="403"/>
                    <a:pt x="143" y="403"/>
                    <a:pt x="143" y="403"/>
                  </a:cubicBezTo>
                  <a:cubicBezTo>
                    <a:pt x="143" y="404"/>
                    <a:pt x="143" y="409"/>
                    <a:pt x="143" y="410"/>
                  </a:cubicBezTo>
                  <a:cubicBezTo>
                    <a:pt x="141" y="411"/>
                    <a:pt x="141" y="411"/>
                    <a:pt x="141" y="411"/>
                  </a:cubicBezTo>
                  <a:cubicBezTo>
                    <a:pt x="142" y="411"/>
                    <a:pt x="144" y="414"/>
                    <a:pt x="144" y="414"/>
                  </a:cubicBezTo>
                  <a:cubicBezTo>
                    <a:pt x="143" y="416"/>
                    <a:pt x="142" y="416"/>
                    <a:pt x="140" y="419"/>
                  </a:cubicBezTo>
                  <a:cubicBezTo>
                    <a:pt x="137" y="422"/>
                    <a:pt x="133" y="426"/>
                    <a:pt x="131" y="428"/>
                  </a:cubicBezTo>
                  <a:cubicBezTo>
                    <a:pt x="129" y="432"/>
                    <a:pt x="129" y="432"/>
                    <a:pt x="129" y="432"/>
                  </a:cubicBezTo>
                  <a:cubicBezTo>
                    <a:pt x="130" y="433"/>
                    <a:pt x="132" y="439"/>
                    <a:pt x="132" y="440"/>
                  </a:cubicBezTo>
                  <a:cubicBezTo>
                    <a:pt x="132" y="441"/>
                    <a:pt x="130" y="446"/>
                    <a:pt x="129" y="447"/>
                  </a:cubicBezTo>
                  <a:cubicBezTo>
                    <a:pt x="129" y="447"/>
                    <a:pt x="129" y="447"/>
                    <a:pt x="129" y="447"/>
                  </a:cubicBezTo>
                  <a:cubicBezTo>
                    <a:pt x="128" y="447"/>
                    <a:pt x="126" y="447"/>
                    <a:pt x="126" y="447"/>
                  </a:cubicBezTo>
                  <a:cubicBezTo>
                    <a:pt x="126" y="448"/>
                    <a:pt x="123" y="452"/>
                    <a:pt x="123" y="453"/>
                  </a:cubicBezTo>
                  <a:cubicBezTo>
                    <a:pt x="123" y="454"/>
                    <a:pt x="123" y="457"/>
                    <a:pt x="123" y="457"/>
                  </a:cubicBezTo>
                  <a:cubicBezTo>
                    <a:pt x="123" y="459"/>
                    <a:pt x="123" y="459"/>
                    <a:pt x="123" y="461"/>
                  </a:cubicBezTo>
                  <a:cubicBezTo>
                    <a:pt x="125" y="462"/>
                    <a:pt x="126" y="463"/>
                    <a:pt x="127" y="464"/>
                  </a:cubicBezTo>
                  <a:cubicBezTo>
                    <a:pt x="128" y="465"/>
                    <a:pt x="130" y="468"/>
                    <a:pt x="130" y="469"/>
                  </a:cubicBezTo>
                  <a:cubicBezTo>
                    <a:pt x="129" y="470"/>
                    <a:pt x="129" y="470"/>
                    <a:pt x="129" y="470"/>
                  </a:cubicBezTo>
                  <a:cubicBezTo>
                    <a:pt x="131" y="470"/>
                    <a:pt x="133" y="470"/>
                    <a:pt x="133" y="472"/>
                  </a:cubicBezTo>
                  <a:cubicBezTo>
                    <a:pt x="133" y="472"/>
                    <a:pt x="140" y="478"/>
                    <a:pt x="140" y="478"/>
                  </a:cubicBezTo>
                  <a:cubicBezTo>
                    <a:pt x="140" y="479"/>
                    <a:pt x="140" y="479"/>
                    <a:pt x="140" y="479"/>
                  </a:cubicBezTo>
                  <a:cubicBezTo>
                    <a:pt x="134" y="478"/>
                    <a:pt x="134" y="478"/>
                    <a:pt x="134" y="478"/>
                  </a:cubicBezTo>
                  <a:cubicBezTo>
                    <a:pt x="124" y="476"/>
                    <a:pt x="124" y="476"/>
                    <a:pt x="124" y="476"/>
                  </a:cubicBezTo>
                  <a:cubicBezTo>
                    <a:pt x="118" y="476"/>
                    <a:pt x="103" y="477"/>
                    <a:pt x="97" y="474"/>
                  </a:cubicBezTo>
                  <a:cubicBezTo>
                    <a:pt x="92" y="471"/>
                    <a:pt x="92" y="471"/>
                    <a:pt x="92" y="471"/>
                  </a:cubicBezTo>
                  <a:cubicBezTo>
                    <a:pt x="89" y="469"/>
                    <a:pt x="90" y="466"/>
                    <a:pt x="90" y="466"/>
                  </a:cubicBezTo>
                  <a:cubicBezTo>
                    <a:pt x="87" y="463"/>
                    <a:pt x="87" y="463"/>
                    <a:pt x="87" y="463"/>
                  </a:cubicBezTo>
                  <a:cubicBezTo>
                    <a:pt x="87" y="461"/>
                    <a:pt x="87" y="461"/>
                    <a:pt x="87" y="461"/>
                  </a:cubicBezTo>
                  <a:cubicBezTo>
                    <a:pt x="85" y="456"/>
                    <a:pt x="85" y="456"/>
                    <a:pt x="85" y="456"/>
                  </a:cubicBezTo>
                  <a:cubicBezTo>
                    <a:pt x="85" y="456"/>
                    <a:pt x="84" y="456"/>
                    <a:pt x="82" y="454"/>
                  </a:cubicBezTo>
                  <a:cubicBezTo>
                    <a:pt x="80" y="452"/>
                    <a:pt x="80" y="454"/>
                    <a:pt x="80" y="454"/>
                  </a:cubicBezTo>
                  <a:cubicBezTo>
                    <a:pt x="78" y="454"/>
                    <a:pt x="77" y="455"/>
                    <a:pt x="75" y="456"/>
                  </a:cubicBezTo>
                  <a:cubicBezTo>
                    <a:pt x="71" y="455"/>
                    <a:pt x="73" y="456"/>
                    <a:pt x="71" y="452"/>
                  </a:cubicBezTo>
                  <a:cubicBezTo>
                    <a:pt x="67" y="448"/>
                    <a:pt x="67" y="448"/>
                    <a:pt x="67" y="448"/>
                  </a:cubicBezTo>
                  <a:cubicBezTo>
                    <a:pt x="65" y="446"/>
                    <a:pt x="63" y="445"/>
                    <a:pt x="62" y="442"/>
                  </a:cubicBezTo>
                  <a:cubicBezTo>
                    <a:pt x="62" y="439"/>
                    <a:pt x="60" y="439"/>
                    <a:pt x="59" y="437"/>
                  </a:cubicBezTo>
                  <a:cubicBezTo>
                    <a:pt x="59" y="436"/>
                    <a:pt x="61" y="434"/>
                    <a:pt x="63" y="434"/>
                  </a:cubicBezTo>
                  <a:cubicBezTo>
                    <a:pt x="63" y="434"/>
                    <a:pt x="63" y="431"/>
                    <a:pt x="63" y="430"/>
                  </a:cubicBezTo>
                  <a:cubicBezTo>
                    <a:pt x="63" y="430"/>
                    <a:pt x="65" y="430"/>
                    <a:pt x="65" y="430"/>
                  </a:cubicBezTo>
                  <a:cubicBezTo>
                    <a:pt x="66" y="427"/>
                    <a:pt x="67" y="426"/>
                    <a:pt x="65" y="424"/>
                  </a:cubicBezTo>
                  <a:cubicBezTo>
                    <a:pt x="65" y="420"/>
                    <a:pt x="65" y="423"/>
                    <a:pt x="68" y="420"/>
                  </a:cubicBezTo>
                  <a:cubicBezTo>
                    <a:pt x="69" y="419"/>
                    <a:pt x="66" y="417"/>
                    <a:pt x="66" y="417"/>
                  </a:cubicBezTo>
                  <a:cubicBezTo>
                    <a:pt x="66" y="416"/>
                    <a:pt x="63" y="415"/>
                    <a:pt x="63" y="415"/>
                  </a:cubicBezTo>
                  <a:cubicBezTo>
                    <a:pt x="63" y="415"/>
                    <a:pt x="62" y="412"/>
                    <a:pt x="61" y="411"/>
                  </a:cubicBezTo>
                  <a:cubicBezTo>
                    <a:pt x="61" y="410"/>
                    <a:pt x="61" y="407"/>
                    <a:pt x="61" y="407"/>
                  </a:cubicBezTo>
                  <a:cubicBezTo>
                    <a:pt x="61" y="406"/>
                    <a:pt x="63" y="405"/>
                    <a:pt x="63" y="405"/>
                  </a:cubicBezTo>
                  <a:cubicBezTo>
                    <a:pt x="63" y="404"/>
                    <a:pt x="65" y="402"/>
                    <a:pt x="65" y="402"/>
                  </a:cubicBezTo>
                  <a:cubicBezTo>
                    <a:pt x="63" y="399"/>
                    <a:pt x="63" y="400"/>
                    <a:pt x="62" y="398"/>
                  </a:cubicBezTo>
                  <a:cubicBezTo>
                    <a:pt x="62" y="398"/>
                    <a:pt x="62" y="397"/>
                    <a:pt x="62" y="396"/>
                  </a:cubicBezTo>
                  <a:cubicBezTo>
                    <a:pt x="62" y="395"/>
                    <a:pt x="62" y="396"/>
                    <a:pt x="63" y="395"/>
                  </a:cubicBezTo>
                  <a:cubicBezTo>
                    <a:pt x="65" y="394"/>
                    <a:pt x="64" y="393"/>
                    <a:pt x="62" y="391"/>
                  </a:cubicBezTo>
                  <a:cubicBezTo>
                    <a:pt x="61" y="389"/>
                    <a:pt x="56" y="386"/>
                    <a:pt x="58" y="386"/>
                  </a:cubicBezTo>
                  <a:cubicBezTo>
                    <a:pt x="60" y="380"/>
                    <a:pt x="59" y="383"/>
                    <a:pt x="58" y="382"/>
                  </a:cubicBezTo>
                  <a:cubicBezTo>
                    <a:pt x="58" y="381"/>
                    <a:pt x="56" y="379"/>
                    <a:pt x="56" y="377"/>
                  </a:cubicBezTo>
                  <a:cubicBezTo>
                    <a:pt x="56" y="376"/>
                    <a:pt x="58" y="375"/>
                    <a:pt x="58" y="375"/>
                  </a:cubicBezTo>
                  <a:cubicBezTo>
                    <a:pt x="59" y="372"/>
                    <a:pt x="59" y="372"/>
                    <a:pt x="59" y="372"/>
                  </a:cubicBezTo>
                  <a:cubicBezTo>
                    <a:pt x="55" y="369"/>
                    <a:pt x="56" y="367"/>
                    <a:pt x="52" y="367"/>
                  </a:cubicBezTo>
                  <a:cubicBezTo>
                    <a:pt x="50" y="367"/>
                    <a:pt x="48" y="368"/>
                    <a:pt x="48" y="365"/>
                  </a:cubicBezTo>
                  <a:cubicBezTo>
                    <a:pt x="48" y="363"/>
                    <a:pt x="52" y="364"/>
                    <a:pt x="54" y="364"/>
                  </a:cubicBezTo>
                  <a:cubicBezTo>
                    <a:pt x="55" y="364"/>
                    <a:pt x="56" y="365"/>
                    <a:pt x="56" y="365"/>
                  </a:cubicBezTo>
                  <a:cubicBezTo>
                    <a:pt x="57" y="365"/>
                    <a:pt x="57" y="361"/>
                    <a:pt x="57" y="359"/>
                  </a:cubicBezTo>
                  <a:cubicBezTo>
                    <a:pt x="56" y="358"/>
                    <a:pt x="52" y="361"/>
                    <a:pt x="49" y="358"/>
                  </a:cubicBezTo>
                  <a:cubicBezTo>
                    <a:pt x="47" y="357"/>
                    <a:pt x="48" y="357"/>
                    <a:pt x="47" y="356"/>
                  </a:cubicBezTo>
                  <a:cubicBezTo>
                    <a:pt x="46" y="355"/>
                    <a:pt x="48" y="352"/>
                    <a:pt x="49" y="351"/>
                  </a:cubicBezTo>
                  <a:cubicBezTo>
                    <a:pt x="49" y="350"/>
                    <a:pt x="46" y="350"/>
                    <a:pt x="45" y="349"/>
                  </a:cubicBezTo>
                  <a:cubicBezTo>
                    <a:pt x="46" y="346"/>
                    <a:pt x="46" y="346"/>
                    <a:pt x="46" y="346"/>
                  </a:cubicBezTo>
                  <a:cubicBezTo>
                    <a:pt x="41" y="343"/>
                    <a:pt x="41" y="345"/>
                    <a:pt x="43" y="342"/>
                  </a:cubicBezTo>
                  <a:cubicBezTo>
                    <a:pt x="44" y="341"/>
                    <a:pt x="41" y="338"/>
                    <a:pt x="41" y="338"/>
                  </a:cubicBezTo>
                  <a:cubicBezTo>
                    <a:pt x="39" y="338"/>
                    <a:pt x="36" y="339"/>
                    <a:pt x="35" y="335"/>
                  </a:cubicBezTo>
                  <a:cubicBezTo>
                    <a:pt x="35" y="334"/>
                    <a:pt x="35" y="333"/>
                    <a:pt x="35" y="331"/>
                  </a:cubicBezTo>
                  <a:cubicBezTo>
                    <a:pt x="35" y="330"/>
                    <a:pt x="33" y="328"/>
                    <a:pt x="32" y="328"/>
                  </a:cubicBezTo>
                  <a:cubicBezTo>
                    <a:pt x="32" y="327"/>
                    <a:pt x="32" y="324"/>
                    <a:pt x="32" y="324"/>
                  </a:cubicBezTo>
                  <a:cubicBezTo>
                    <a:pt x="33" y="323"/>
                    <a:pt x="35" y="322"/>
                    <a:pt x="34" y="320"/>
                  </a:cubicBezTo>
                  <a:cubicBezTo>
                    <a:pt x="32" y="317"/>
                    <a:pt x="33" y="319"/>
                    <a:pt x="30" y="313"/>
                  </a:cubicBezTo>
                  <a:cubicBezTo>
                    <a:pt x="30" y="312"/>
                    <a:pt x="28" y="306"/>
                    <a:pt x="28" y="306"/>
                  </a:cubicBezTo>
                  <a:cubicBezTo>
                    <a:pt x="28" y="306"/>
                    <a:pt x="25" y="302"/>
                    <a:pt x="25" y="301"/>
                  </a:cubicBezTo>
                  <a:cubicBezTo>
                    <a:pt x="25" y="300"/>
                    <a:pt x="25" y="297"/>
                    <a:pt x="24" y="295"/>
                  </a:cubicBezTo>
                  <a:cubicBezTo>
                    <a:pt x="24" y="294"/>
                    <a:pt x="24" y="292"/>
                    <a:pt x="24" y="291"/>
                  </a:cubicBezTo>
                  <a:cubicBezTo>
                    <a:pt x="21" y="289"/>
                    <a:pt x="21" y="289"/>
                    <a:pt x="21" y="289"/>
                  </a:cubicBezTo>
                  <a:cubicBezTo>
                    <a:pt x="24" y="282"/>
                    <a:pt x="24" y="285"/>
                    <a:pt x="23" y="280"/>
                  </a:cubicBezTo>
                  <a:cubicBezTo>
                    <a:pt x="23" y="278"/>
                    <a:pt x="22" y="278"/>
                    <a:pt x="22" y="274"/>
                  </a:cubicBezTo>
                  <a:cubicBezTo>
                    <a:pt x="22" y="272"/>
                    <a:pt x="24" y="272"/>
                    <a:pt x="27" y="270"/>
                  </a:cubicBezTo>
                  <a:cubicBezTo>
                    <a:pt x="32" y="267"/>
                    <a:pt x="27" y="266"/>
                    <a:pt x="24" y="262"/>
                  </a:cubicBezTo>
                  <a:cubicBezTo>
                    <a:pt x="24" y="261"/>
                    <a:pt x="23" y="259"/>
                    <a:pt x="22" y="257"/>
                  </a:cubicBezTo>
                  <a:cubicBezTo>
                    <a:pt x="18" y="253"/>
                    <a:pt x="20" y="257"/>
                    <a:pt x="19" y="251"/>
                  </a:cubicBezTo>
                  <a:cubicBezTo>
                    <a:pt x="18" y="249"/>
                    <a:pt x="17" y="248"/>
                    <a:pt x="17" y="248"/>
                  </a:cubicBezTo>
                  <a:cubicBezTo>
                    <a:pt x="17" y="248"/>
                    <a:pt x="17" y="245"/>
                    <a:pt x="17" y="243"/>
                  </a:cubicBezTo>
                  <a:cubicBezTo>
                    <a:pt x="16" y="242"/>
                    <a:pt x="15" y="240"/>
                    <a:pt x="15" y="239"/>
                  </a:cubicBezTo>
                  <a:cubicBezTo>
                    <a:pt x="15" y="237"/>
                    <a:pt x="15" y="236"/>
                    <a:pt x="16" y="235"/>
                  </a:cubicBezTo>
                  <a:cubicBezTo>
                    <a:pt x="16" y="234"/>
                    <a:pt x="17" y="233"/>
                    <a:pt x="18" y="232"/>
                  </a:cubicBezTo>
                  <a:cubicBezTo>
                    <a:pt x="19" y="231"/>
                    <a:pt x="20" y="229"/>
                    <a:pt x="21" y="228"/>
                  </a:cubicBezTo>
                  <a:cubicBezTo>
                    <a:pt x="23" y="226"/>
                    <a:pt x="20" y="222"/>
                    <a:pt x="20" y="221"/>
                  </a:cubicBezTo>
                  <a:cubicBezTo>
                    <a:pt x="18" y="216"/>
                    <a:pt x="18" y="216"/>
                    <a:pt x="18" y="216"/>
                  </a:cubicBezTo>
                  <a:cubicBezTo>
                    <a:pt x="18" y="216"/>
                    <a:pt x="16" y="215"/>
                    <a:pt x="16" y="214"/>
                  </a:cubicBezTo>
                  <a:cubicBezTo>
                    <a:pt x="16" y="214"/>
                    <a:pt x="18" y="208"/>
                    <a:pt x="18" y="208"/>
                  </a:cubicBezTo>
                  <a:cubicBezTo>
                    <a:pt x="19" y="203"/>
                    <a:pt x="17" y="202"/>
                    <a:pt x="20" y="199"/>
                  </a:cubicBezTo>
                  <a:cubicBezTo>
                    <a:pt x="23" y="196"/>
                    <a:pt x="21" y="199"/>
                    <a:pt x="19" y="193"/>
                  </a:cubicBezTo>
                  <a:cubicBezTo>
                    <a:pt x="19" y="192"/>
                    <a:pt x="18" y="191"/>
                    <a:pt x="18" y="191"/>
                  </a:cubicBezTo>
                  <a:cubicBezTo>
                    <a:pt x="18" y="191"/>
                    <a:pt x="18" y="187"/>
                    <a:pt x="17" y="186"/>
                  </a:cubicBezTo>
                  <a:cubicBezTo>
                    <a:pt x="17" y="184"/>
                    <a:pt x="18" y="185"/>
                    <a:pt x="18" y="183"/>
                  </a:cubicBezTo>
                  <a:cubicBezTo>
                    <a:pt x="19" y="182"/>
                    <a:pt x="18" y="183"/>
                    <a:pt x="18" y="183"/>
                  </a:cubicBezTo>
                  <a:cubicBezTo>
                    <a:pt x="18" y="183"/>
                    <a:pt x="16" y="182"/>
                    <a:pt x="14" y="182"/>
                  </a:cubicBezTo>
                  <a:cubicBezTo>
                    <a:pt x="13" y="181"/>
                    <a:pt x="13" y="181"/>
                    <a:pt x="13" y="181"/>
                  </a:cubicBezTo>
                  <a:cubicBezTo>
                    <a:pt x="12" y="176"/>
                    <a:pt x="12" y="176"/>
                    <a:pt x="12" y="176"/>
                  </a:cubicBezTo>
                  <a:cubicBezTo>
                    <a:pt x="9" y="174"/>
                    <a:pt x="12" y="174"/>
                    <a:pt x="11" y="172"/>
                  </a:cubicBezTo>
                  <a:cubicBezTo>
                    <a:pt x="11" y="172"/>
                    <a:pt x="8" y="168"/>
                    <a:pt x="7" y="165"/>
                  </a:cubicBezTo>
                  <a:cubicBezTo>
                    <a:pt x="5" y="160"/>
                    <a:pt x="7" y="162"/>
                    <a:pt x="4" y="160"/>
                  </a:cubicBezTo>
                  <a:cubicBezTo>
                    <a:pt x="3" y="159"/>
                    <a:pt x="3" y="158"/>
                    <a:pt x="2" y="157"/>
                  </a:cubicBezTo>
                  <a:cubicBezTo>
                    <a:pt x="2" y="155"/>
                    <a:pt x="1" y="155"/>
                    <a:pt x="0" y="154"/>
                  </a:cubicBezTo>
                  <a:cubicBezTo>
                    <a:pt x="0" y="153"/>
                    <a:pt x="0" y="151"/>
                    <a:pt x="0" y="151"/>
                  </a:cubicBezTo>
                  <a:cubicBezTo>
                    <a:pt x="0" y="151"/>
                    <a:pt x="2" y="148"/>
                    <a:pt x="2" y="148"/>
                  </a:cubicBezTo>
                  <a:cubicBezTo>
                    <a:pt x="3" y="147"/>
                    <a:pt x="1" y="145"/>
                    <a:pt x="1" y="145"/>
                  </a:cubicBezTo>
                  <a:cubicBezTo>
                    <a:pt x="0" y="136"/>
                    <a:pt x="0" y="136"/>
                    <a:pt x="0" y="136"/>
                  </a:cubicBezTo>
                  <a:cubicBezTo>
                    <a:pt x="4" y="138"/>
                    <a:pt x="4" y="138"/>
                    <a:pt x="4" y="138"/>
                  </a:cubicBezTo>
                  <a:cubicBezTo>
                    <a:pt x="4" y="131"/>
                    <a:pt x="4" y="131"/>
                    <a:pt x="4" y="131"/>
                  </a:cubicBezTo>
                  <a:cubicBezTo>
                    <a:pt x="4" y="131"/>
                    <a:pt x="3" y="125"/>
                    <a:pt x="3" y="124"/>
                  </a:cubicBezTo>
                  <a:cubicBezTo>
                    <a:pt x="2" y="123"/>
                    <a:pt x="0" y="121"/>
                    <a:pt x="0" y="121"/>
                  </a:cubicBezTo>
                  <a:cubicBezTo>
                    <a:pt x="0" y="121"/>
                    <a:pt x="2" y="119"/>
                    <a:pt x="2" y="118"/>
                  </a:cubicBezTo>
                  <a:cubicBezTo>
                    <a:pt x="3" y="118"/>
                    <a:pt x="2" y="114"/>
                    <a:pt x="2" y="113"/>
                  </a:cubicBezTo>
                  <a:cubicBezTo>
                    <a:pt x="2" y="104"/>
                    <a:pt x="2" y="104"/>
                    <a:pt x="2" y="104"/>
                  </a:cubicBezTo>
                  <a:cubicBezTo>
                    <a:pt x="7" y="97"/>
                    <a:pt x="7" y="97"/>
                    <a:pt x="7" y="97"/>
                  </a:cubicBezTo>
                  <a:cubicBezTo>
                    <a:pt x="8" y="93"/>
                    <a:pt x="8" y="93"/>
                    <a:pt x="8" y="93"/>
                  </a:cubicBezTo>
                  <a:cubicBezTo>
                    <a:pt x="8" y="92"/>
                    <a:pt x="8" y="85"/>
                    <a:pt x="8" y="84"/>
                  </a:cubicBezTo>
                  <a:cubicBezTo>
                    <a:pt x="12" y="85"/>
                    <a:pt x="10" y="85"/>
                    <a:pt x="14" y="84"/>
                  </a:cubicBezTo>
                  <a:cubicBezTo>
                    <a:pt x="15" y="83"/>
                    <a:pt x="15" y="82"/>
                    <a:pt x="15" y="81"/>
                  </a:cubicBezTo>
                  <a:cubicBezTo>
                    <a:pt x="15" y="80"/>
                    <a:pt x="14" y="79"/>
                    <a:pt x="14" y="79"/>
                  </a:cubicBezTo>
                  <a:cubicBezTo>
                    <a:pt x="12" y="76"/>
                    <a:pt x="12" y="76"/>
                    <a:pt x="12" y="76"/>
                  </a:cubicBezTo>
                  <a:cubicBezTo>
                    <a:pt x="11" y="72"/>
                    <a:pt x="11" y="72"/>
                    <a:pt x="11" y="72"/>
                  </a:cubicBezTo>
                  <a:cubicBezTo>
                    <a:pt x="12" y="71"/>
                    <a:pt x="12" y="71"/>
                    <a:pt x="12" y="71"/>
                  </a:cubicBezTo>
                  <a:cubicBezTo>
                    <a:pt x="11" y="68"/>
                    <a:pt x="11" y="67"/>
                    <a:pt x="10" y="64"/>
                  </a:cubicBezTo>
                  <a:cubicBezTo>
                    <a:pt x="8" y="62"/>
                    <a:pt x="8" y="62"/>
                    <a:pt x="8" y="62"/>
                  </a:cubicBezTo>
                  <a:cubicBezTo>
                    <a:pt x="9" y="55"/>
                    <a:pt x="9" y="58"/>
                    <a:pt x="10" y="53"/>
                  </a:cubicBezTo>
                  <a:cubicBezTo>
                    <a:pt x="11" y="51"/>
                    <a:pt x="8" y="51"/>
                    <a:pt x="8" y="50"/>
                  </a:cubicBezTo>
                  <a:cubicBezTo>
                    <a:pt x="8" y="49"/>
                    <a:pt x="7" y="44"/>
                    <a:pt x="7" y="44"/>
                  </a:cubicBezTo>
                  <a:cubicBezTo>
                    <a:pt x="7" y="43"/>
                    <a:pt x="21" y="35"/>
                    <a:pt x="21" y="35"/>
                  </a:cubicBezTo>
                  <a:cubicBezTo>
                    <a:pt x="24" y="20"/>
                    <a:pt x="24" y="20"/>
                    <a:pt x="24" y="20"/>
                  </a:cubicBezTo>
                  <a:cubicBezTo>
                    <a:pt x="24" y="19"/>
                    <a:pt x="22" y="17"/>
                    <a:pt x="21" y="17"/>
                  </a:cubicBezTo>
                  <a:cubicBezTo>
                    <a:pt x="21" y="16"/>
                    <a:pt x="21" y="14"/>
                    <a:pt x="21" y="14"/>
                  </a:cubicBezTo>
                  <a:cubicBezTo>
                    <a:pt x="21" y="14"/>
                    <a:pt x="23" y="11"/>
                    <a:pt x="24" y="10"/>
                  </a:cubicBezTo>
                  <a:cubicBezTo>
                    <a:pt x="25" y="8"/>
                    <a:pt x="28" y="7"/>
                    <a:pt x="29" y="5"/>
                  </a:cubicBezTo>
                  <a:cubicBezTo>
                    <a:pt x="31" y="0"/>
                    <a:pt x="31" y="0"/>
                    <a:pt x="31" y="0"/>
                  </a:cubicBezTo>
                  <a:cubicBezTo>
                    <a:pt x="36" y="1"/>
                    <a:pt x="36" y="1"/>
                    <a:pt x="36" y="1"/>
                  </a:cubicBezTo>
                  <a:cubicBezTo>
                    <a:pt x="43" y="5"/>
                    <a:pt x="43" y="5"/>
                    <a:pt x="43" y="5"/>
                  </a:cubicBezTo>
                  <a:cubicBezTo>
                    <a:pt x="46" y="5"/>
                    <a:pt x="50" y="4"/>
                    <a:pt x="54" y="6"/>
                  </a:cubicBezTo>
                  <a:cubicBezTo>
                    <a:pt x="56" y="7"/>
                    <a:pt x="57" y="9"/>
                    <a:pt x="59" y="12"/>
                  </a:cubicBezTo>
                  <a:cubicBezTo>
                    <a:pt x="59" y="13"/>
                    <a:pt x="58" y="14"/>
                    <a:pt x="59" y="15"/>
                  </a:cubicBezTo>
                  <a:cubicBezTo>
                    <a:pt x="59" y="16"/>
                    <a:pt x="61" y="17"/>
                    <a:pt x="62" y="14"/>
                  </a:cubicBezTo>
                  <a:cubicBezTo>
                    <a:pt x="62" y="10"/>
                    <a:pt x="62" y="6"/>
                    <a:pt x="63" y="4"/>
                  </a:cubicBezTo>
                  <a:cubicBezTo>
                    <a:pt x="63" y="4"/>
                    <a:pt x="66" y="3"/>
                    <a:pt x="68" y="3"/>
                  </a:cubicBezTo>
                  <a:cubicBezTo>
                    <a:pt x="70" y="3"/>
                    <a:pt x="78" y="4"/>
                    <a:pt x="78" y="4"/>
                  </a:cubicBezTo>
                  <a:cubicBezTo>
                    <a:pt x="78" y="4"/>
                    <a:pt x="81" y="6"/>
                    <a:pt x="81" y="6"/>
                  </a:cubicBezTo>
                  <a:cubicBezTo>
                    <a:pt x="82" y="7"/>
                    <a:pt x="86" y="9"/>
                    <a:pt x="86" y="9"/>
                  </a:cubicBezTo>
                  <a:cubicBezTo>
                    <a:pt x="89" y="13"/>
                    <a:pt x="91" y="17"/>
                    <a:pt x="94" y="21"/>
                  </a:cubicBezTo>
                  <a:cubicBezTo>
                    <a:pt x="95" y="23"/>
                    <a:pt x="105" y="29"/>
                    <a:pt x="108" y="31"/>
                  </a:cubicBezTo>
                  <a:cubicBezTo>
                    <a:pt x="108" y="31"/>
                    <a:pt x="114" y="34"/>
                    <a:pt x="115" y="34"/>
                  </a:cubicBezTo>
                  <a:cubicBezTo>
                    <a:pt x="116" y="34"/>
                    <a:pt x="125" y="36"/>
                    <a:pt x="125" y="36"/>
                  </a:cubicBezTo>
                  <a:cubicBezTo>
                    <a:pt x="127" y="37"/>
                    <a:pt x="135" y="45"/>
                    <a:pt x="138" y="47"/>
                  </a:cubicBezTo>
                  <a:cubicBezTo>
                    <a:pt x="142" y="49"/>
                    <a:pt x="153" y="50"/>
                    <a:pt x="157" y="54"/>
                  </a:cubicBezTo>
                  <a:cubicBezTo>
                    <a:pt x="158" y="56"/>
                    <a:pt x="157" y="59"/>
                    <a:pt x="157" y="62"/>
                  </a:cubicBezTo>
                  <a:cubicBezTo>
                    <a:pt x="157" y="62"/>
                    <a:pt x="155" y="64"/>
                    <a:pt x="154" y="66"/>
                  </a:cubicBezTo>
                  <a:cubicBezTo>
                    <a:pt x="154" y="67"/>
                    <a:pt x="153" y="73"/>
                    <a:pt x="153" y="73"/>
                  </a:cubicBezTo>
                  <a:cubicBezTo>
                    <a:pt x="152" y="75"/>
                    <a:pt x="153" y="76"/>
                    <a:pt x="152" y="80"/>
                  </a:cubicBezTo>
                  <a:cubicBezTo>
                    <a:pt x="151" y="82"/>
                    <a:pt x="148" y="84"/>
                    <a:pt x="148" y="87"/>
                  </a:cubicBezTo>
                  <a:cubicBezTo>
                    <a:pt x="148" y="88"/>
                    <a:pt x="151" y="87"/>
                    <a:pt x="152" y="87"/>
                  </a:cubicBezTo>
                  <a:cubicBezTo>
                    <a:pt x="155" y="88"/>
                    <a:pt x="157" y="87"/>
                    <a:pt x="160" y="87"/>
                  </a:cubicBezTo>
                  <a:cubicBezTo>
                    <a:pt x="162" y="88"/>
                    <a:pt x="166" y="91"/>
                    <a:pt x="173" y="91"/>
                  </a:cubicBezTo>
                  <a:cubicBezTo>
                    <a:pt x="175" y="91"/>
                    <a:pt x="172" y="89"/>
                    <a:pt x="180" y="91"/>
                  </a:cubicBezTo>
                  <a:cubicBezTo>
                    <a:pt x="180" y="90"/>
                    <a:pt x="182" y="86"/>
                    <a:pt x="184" y="87"/>
                  </a:cubicBezTo>
                  <a:cubicBezTo>
                    <a:pt x="185" y="89"/>
                    <a:pt x="186" y="89"/>
                    <a:pt x="187" y="89"/>
                  </a:cubicBezTo>
                  <a:cubicBezTo>
                    <a:pt x="187" y="90"/>
                    <a:pt x="188" y="92"/>
                    <a:pt x="189" y="90"/>
                  </a:cubicBezTo>
                  <a:cubicBezTo>
                    <a:pt x="190" y="88"/>
                    <a:pt x="190" y="84"/>
                    <a:pt x="190" y="84"/>
                  </a:cubicBezTo>
                  <a:cubicBezTo>
                    <a:pt x="190" y="83"/>
                    <a:pt x="189" y="82"/>
                    <a:pt x="191" y="82"/>
                  </a:cubicBezTo>
                  <a:cubicBezTo>
                    <a:pt x="192" y="82"/>
                    <a:pt x="192" y="84"/>
                    <a:pt x="194" y="82"/>
                  </a:cubicBezTo>
                  <a:cubicBezTo>
                    <a:pt x="195" y="79"/>
                    <a:pt x="196" y="78"/>
                    <a:pt x="198" y="75"/>
                  </a:cubicBezTo>
                  <a:cubicBezTo>
                    <a:pt x="199" y="74"/>
                    <a:pt x="200" y="74"/>
                    <a:pt x="200" y="70"/>
                  </a:cubicBezTo>
                  <a:cubicBezTo>
                    <a:pt x="201" y="65"/>
                    <a:pt x="201" y="64"/>
                    <a:pt x="201" y="61"/>
                  </a:cubicBezTo>
                  <a:cubicBezTo>
                    <a:pt x="204" y="58"/>
                    <a:pt x="204" y="60"/>
                    <a:pt x="206" y="62"/>
                  </a:cubicBezTo>
                  <a:cubicBezTo>
                    <a:pt x="211" y="63"/>
                    <a:pt x="211" y="63"/>
                    <a:pt x="211" y="63"/>
                  </a:cubicBezTo>
                  <a:cubicBezTo>
                    <a:pt x="212" y="67"/>
                    <a:pt x="212" y="67"/>
                    <a:pt x="212" y="67"/>
                  </a:cubicBezTo>
                  <a:cubicBezTo>
                    <a:pt x="213" y="71"/>
                    <a:pt x="213" y="71"/>
                    <a:pt x="213" y="75"/>
                  </a:cubicBezTo>
                  <a:cubicBezTo>
                    <a:pt x="213" y="80"/>
                    <a:pt x="212" y="82"/>
                    <a:pt x="212" y="84"/>
                  </a:cubicBezTo>
                  <a:cubicBezTo>
                    <a:pt x="212" y="86"/>
                    <a:pt x="210" y="86"/>
                    <a:pt x="206" y="89"/>
                  </a:cubicBezTo>
                  <a:cubicBezTo>
                    <a:pt x="200" y="93"/>
                    <a:pt x="202" y="91"/>
                    <a:pt x="198" y="96"/>
                  </a:cubicBezTo>
                  <a:cubicBezTo>
                    <a:pt x="195" y="98"/>
                    <a:pt x="191" y="101"/>
                    <a:pt x="189" y="104"/>
                  </a:cubicBezTo>
                  <a:cubicBezTo>
                    <a:pt x="186" y="109"/>
                    <a:pt x="186" y="109"/>
                    <a:pt x="186" y="109"/>
                  </a:cubicBezTo>
                  <a:cubicBezTo>
                    <a:pt x="185" y="111"/>
                    <a:pt x="178" y="118"/>
                    <a:pt x="178" y="121"/>
                  </a:cubicBezTo>
                  <a:cubicBezTo>
                    <a:pt x="178" y="122"/>
                    <a:pt x="175" y="127"/>
                    <a:pt x="175" y="127"/>
                  </a:cubicBezTo>
                  <a:cubicBezTo>
                    <a:pt x="173" y="128"/>
                    <a:pt x="173" y="128"/>
                    <a:pt x="173" y="128"/>
                  </a:cubicBezTo>
                  <a:cubicBezTo>
                    <a:pt x="172" y="131"/>
                    <a:pt x="172" y="131"/>
                    <a:pt x="172" y="131"/>
                  </a:cubicBezTo>
                  <a:cubicBezTo>
                    <a:pt x="170" y="133"/>
                    <a:pt x="170" y="133"/>
                    <a:pt x="170" y="133"/>
                  </a:cubicBezTo>
                  <a:cubicBezTo>
                    <a:pt x="172" y="135"/>
                    <a:pt x="172" y="135"/>
                    <a:pt x="172" y="135"/>
                  </a:cubicBezTo>
                  <a:cubicBezTo>
                    <a:pt x="169" y="133"/>
                    <a:pt x="169" y="133"/>
                    <a:pt x="169" y="133"/>
                  </a:cubicBezTo>
                  <a:cubicBezTo>
                    <a:pt x="167" y="135"/>
                    <a:pt x="167" y="135"/>
                    <a:pt x="167" y="135"/>
                  </a:cubicBezTo>
                  <a:cubicBezTo>
                    <a:pt x="167" y="137"/>
                    <a:pt x="167" y="137"/>
                    <a:pt x="167" y="137"/>
                  </a:cubicBezTo>
                  <a:cubicBezTo>
                    <a:pt x="167" y="138"/>
                    <a:pt x="167" y="138"/>
                    <a:pt x="167" y="138"/>
                  </a:cubicBezTo>
                  <a:cubicBezTo>
                    <a:pt x="167" y="142"/>
                    <a:pt x="167" y="142"/>
                    <a:pt x="167" y="142"/>
                  </a:cubicBezTo>
                  <a:cubicBezTo>
                    <a:pt x="169" y="144"/>
                    <a:pt x="169" y="144"/>
                    <a:pt x="169" y="144"/>
                  </a:cubicBezTo>
                  <a:cubicBezTo>
                    <a:pt x="168" y="146"/>
                    <a:pt x="168" y="146"/>
                    <a:pt x="168" y="146"/>
                  </a:cubicBezTo>
                  <a:cubicBezTo>
                    <a:pt x="170" y="148"/>
                    <a:pt x="170" y="148"/>
                    <a:pt x="170" y="148"/>
                  </a:cubicBezTo>
                  <a:cubicBezTo>
                    <a:pt x="169" y="151"/>
                    <a:pt x="169" y="152"/>
                    <a:pt x="167" y="154"/>
                  </a:cubicBezTo>
                  <a:cubicBezTo>
                    <a:pt x="169" y="156"/>
                    <a:pt x="169" y="156"/>
                    <a:pt x="169" y="156"/>
                  </a:cubicBezTo>
                  <a:cubicBezTo>
                    <a:pt x="168" y="158"/>
                    <a:pt x="168" y="158"/>
                    <a:pt x="167" y="160"/>
                  </a:cubicBezTo>
                  <a:cubicBezTo>
                    <a:pt x="169" y="165"/>
                    <a:pt x="169" y="163"/>
                    <a:pt x="169" y="167"/>
                  </a:cubicBezTo>
                  <a:cubicBezTo>
                    <a:pt x="169" y="169"/>
                    <a:pt x="169" y="169"/>
                    <a:pt x="169" y="169"/>
                  </a:cubicBezTo>
                  <a:cubicBezTo>
                    <a:pt x="169" y="169"/>
                    <a:pt x="170" y="173"/>
                    <a:pt x="170" y="174"/>
                  </a:cubicBezTo>
                  <a:cubicBezTo>
                    <a:pt x="170" y="175"/>
                    <a:pt x="172" y="177"/>
                    <a:pt x="172" y="177"/>
                  </a:cubicBezTo>
                  <a:cubicBezTo>
                    <a:pt x="171" y="180"/>
                    <a:pt x="171" y="180"/>
                    <a:pt x="171" y="180"/>
                  </a:cubicBezTo>
                  <a:cubicBezTo>
                    <a:pt x="168" y="181"/>
                    <a:pt x="168" y="181"/>
                    <a:pt x="168" y="181"/>
                  </a:cubicBezTo>
                  <a:cubicBezTo>
                    <a:pt x="169" y="186"/>
                    <a:pt x="169" y="186"/>
                    <a:pt x="169" y="186"/>
                  </a:cubicBezTo>
                  <a:cubicBezTo>
                    <a:pt x="169" y="190"/>
                    <a:pt x="169" y="190"/>
                    <a:pt x="169" y="190"/>
                  </a:cubicBezTo>
                  <a:cubicBezTo>
                    <a:pt x="170" y="193"/>
                    <a:pt x="170" y="193"/>
                    <a:pt x="170" y="193"/>
                  </a:cubicBezTo>
                  <a:cubicBezTo>
                    <a:pt x="171" y="194"/>
                    <a:pt x="172" y="195"/>
                    <a:pt x="173" y="197"/>
                  </a:cubicBezTo>
                  <a:close/>
                  <a:moveTo>
                    <a:pt x="206" y="520"/>
                  </a:moveTo>
                  <a:cubicBezTo>
                    <a:pt x="206" y="520"/>
                    <a:pt x="206" y="520"/>
                    <a:pt x="206" y="520"/>
                  </a:cubicBezTo>
                  <a:cubicBezTo>
                    <a:pt x="204" y="518"/>
                    <a:pt x="204" y="518"/>
                    <a:pt x="204" y="518"/>
                  </a:cubicBezTo>
                  <a:cubicBezTo>
                    <a:pt x="206" y="517"/>
                    <a:pt x="206" y="517"/>
                    <a:pt x="206" y="517"/>
                  </a:cubicBezTo>
                  <a:cubicBezTo>
                    <a:pt x="206" y="517"/>
                    <a:pt x="208" y="517"/>
                    <a:pt x="209" y="517"/>
                  </a:cubicBezTo>
                  <a:cubicBezTo>
                    <a:pt x="211" y="516"/>
                    <a:pt x="212" y="516"/>
                    <a:pt x="213" y="517"/>
                  </a:cubicBezTo>
                  <a:cubicBezTo>
                    <a:pt x="211" y="520"/>
                    <a:pt x="211" y="519"/>
                    <a:pt x="206" y="519"/>
                  </a:cubicBezTo>
                  <a:lnTo>
                    <a:pt x="206" y="520"/>
                  </a:ln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4" name="Google Shape;372;p5">
              <a:extLst>
                <a:ext uri="{FF2B5EF4-FFF2-40B4-BE49-F238E27FC236}">
                  <a16:creationId xmlns:a16="http://schemas.microsoft.com/office/drawing/2014/main" id="{E51A40C5-8B94-DD47-854B-752489C39895}"/>
                </a:ext>
              </a:extLst>
            </p:cNvPr>
            <p:cNvSpPr/>
            <p:nvPr/>
          </p:nvSpPr>
          <p:spPr>
            <a:xfrm>
              <a:off x="4317633" y="1390459"/>
              <a:ext cx="561737" cy="1504269"/>
            </a:xfrm>
            <a:custGeom>
              <a:avLst/>
              <a:gdLst/>
              <a:ahLst/>
              <a:cxnLst/>
              <a:rect l="l" t="t" r="r" b="b"/>
              <a:pathLst>
                <a:path w="220" h="603" extrusionOk="0">
                  <a:moveTo>
                    <a:pt x="217" y="603"/>
                  </a:moveTo>
                  <a:cubicBezTo>
                    <a:pt x="217" y="600"/>
                    <a:pt x="217" y="601"/>
                    <a:pt x="219" y="601"/>
                  </a:cubicBezTo>
                  <a:cubicBezTo>
                    <a:pt x="218" y="602"/>
                    <a:pt x="219" y="602"/>
                    <a:pt x="217" y="603"/>
                  </a:cubicBezTo>
                  <a:close/>
                  <a:moveTo>
                    <a:pt x="177" y="554"/>
                  </a:moveTo>
                  <a:cubicBezTo>
                    <a:pt x="177" y="554"/>
                    <a:pt x="177" y="554"/>
                    <a:pt x="177" y="554"/>
                  </a:cubicBezTo>
                  <a:cubicBezTo>
                    <a:pt x="172" y="552"/>
                    <a:pt x="172" y="552"/>
                    <a:pt x="172" y="552"/>
                  </a:cubicBezTo>
                  <a:cubicBezTo>
                    <a:pt x="170" y="554"/>
                    <a:pt x="170" y="554"/>
                    <a:pt x="170" y="554"/>
                  </a:cubicBezTo>
                  <a:cubicBezTo>
                    <a:pt x="164" y="552"/>
                    <a:pt x="166" y="552"/>
                    <a:pt x="161" y="554"/>
                  </a:cubicBezTo>
                  <a:cubicBezTo>
                    <a:pt x="160" y="555"/>
                    <a:pt x="160" y="555"/>
                    <a:pt x="160" y="555"/>
                  </a:cubicBezTo>
                  <a:cubicBezTo>
                    <a:pt x="158" y="555"/>
                    <a:pt x="158" y="555"/>
                    <a:pt x="158" y="555"/>
                  </a:cubicBezTo>
                  <a:cubicBezTo>
                    <a:pt x="158" y="555"/>
                    <a:pt x="157" y="555"/>
                    <a:pt x="156" y="555"/>
                  </a:cubicBezTo>
                  <a:cubicBezTo>
                    <a:pt x="155" y="556"/>
                    <a:pt x="156" y="556"/>
                    <a:pt x="157" y="557"/>
                  </a:cubicBezTo>
                  <a:cubicBezTo>
                    <a:pt x="158" y="557"/>
                    <a:pt x="160" y="558"/>
                    <a:pt x="160" y="558"/>
                  </a:cubicBezTo>
                  <a:cubicBezTo>
                    <a:pt x="155" y="560"/>
                    <a:pt x="155" y="560"/>
                    <a:pt x="155" y="560"/>
                  </a:cubicBezTo>
                  <a:cubicBezTo>
                    <a:pt x="155" y="560"/>
                    <a:pt x="153" y="562"/>
                    <a:pt x="155" y="563"/>
                  </a:cubicBezTo>
                  <a:cubicBezTo>
                    <a:pt x="158" y="564"/>
                    <a:pt x="161" y="565"/>
                    <a:pt x="163" y="565"/>
                  </a:cubicBezTo>
                  <a:cubicBezTo>
                    <a:pt x="165" y="565"/>
                    <a:pt x="166" y="564"/>
                    <a:pt x="170" y="564"/>
                  </a:cubicBezTo>
                  <a:cubicBezTo>
                    <a:pt x="172" y="564"/>
                    <a:pt x="173" y="564"/>
                    <a:pt x="173" y="564"/>
                  </a:cubicBezTo>
                  <a:cubicBezTo>
                    <a:pt x="173" y="565"/>
                    <a:pt x="172" y="567"/>
                    <a:pt x="170" y="568"/>
                  </a:cubicBezTo>
                  <a:cubicBezTo>
                    <a:pt x="168" y="568"/>
                    <a:pt x="168" y="568"/>
                    <a:pt x="167" y="569"/>
                  </a:cubicBezTo>
                  <a:cubicBezTo>
                    <a:pt x="167" y="570"/>
                    <a:pt x="166" y="570"/>
                    <a:pt x="166" y="570"/>
                  </a:cubicBezTo>
                  <a:cubicBezTo>
                    <a:pt x="166" y="570"/>
                    <a:pt x="165" y="572"/>
                    <a:pt x="167" y="572"/>
                  </a:cubicBezTo>
                  <a:cubicBezTo>
                    <a:pt x="173" y="575"/>
                    <a:pt x="171" y="576"/>
                    <a:pt x="177" y="577"/>
                  </a:cubicBezTo>
                  <a:cubicBezTo>
                    <a:pt x="178" y="578"/>
                    <a:pt x="181" y="578"/>
                    <a:pt x="181" y="579"/>
                  </a:cubicBezTo>
                  <a:cubicBezTo>
                    <a:pt x="182" y="579"/>
                    <a:pt x="186" y="581"/>
                    <a:pt x="186" y="581"/>
                  </a:cubicBezTo>
                  <a:cubicBezTo>
                    <a:pt x="186" y="581"/>
                    <a:pt x="183" y="583"/>
                    <a:pt x="182" y="583"/>
                  </a:cubicBezTo>
                  <a:cubicBezTo>
                    <a:pt x="182" y="583"/>
                    <a:pt x="179" y="581"/>
                    <a:pt x="179" y="581"/>
                  </a:cubicBezTo>
                  <a:cubicBezTo>
                    <a:pt x="179" y="581"/>
                    <a:pt x="175" y="580"/>
                    <a:pt x="174" y="580"/>
                  </a:cubicBezTo>
                  <a:cubicBezTo>
                    <a:pt x="172" y="580"/>
                    <a:pt x="172" y="578"/>
                    <a:pt x="171" y="579"/>
                  </a:cubicBezTo>
                  <a:cubicBezTo>
                    <a:pt x="171" y="580"/>
                    <a:pt x="171" y="581"/>
                    <a:pt x="171" y="581"/>
                  </a:cubicBezTo>
                  <a:cubicBezTo>
                    <a:pt x="172" y="582"/>
                    <a:pt x="165" y="581"/>
                    <a:pt x="162" y="580"/>
                  </a:cubicBezTo>
                  <a:cubicBezTo>
                    <a:pt x="160" y="582"/>
                    <a:pt x="160" y="582"/>
                    <a:pt x="160" y="582"/>
                  </a:cubicBezTo>
                  <a:cubicBezTo>
                    <a:pt x="157" y="581"/>
                    <a:pt x="157" y="581"/>
                    <a:pt x="157" y="581"/>
                  </a:cubicBezTo>
                  <a:cubicBezTo>
                    <a:pt x="154" y="580"/>
                    <a:pt x="152" y="583"/>
                    <a:pt x="152" y="584"/>
                  </a:cubicBezTo>
                  <a:cubicBezTo>
                    <a:pt x="155" y="584"/>
                    <a:pt x="155" y="584"/>
                    <a:pt x="155" y="584"/>
                  </a:cubicBezTo>
                  <a:cubicBezTo>
                    <a:pt x="155" y="584"/>
                    <a:pt x="158" y="583"/>
                    <a:pt x="159" y="583"/>
                  </a:cubicBezTo>
                  <a:cubicBezTo>
                    <a:pt x="163" y="585"/>
                    <a:pt x="161" y="585"/>
                    <a:pt x="165" y="584"/>
                  </a:cubicBezTo>
                  <a:cubicBezTo>
                    <a:pt x="166" y="583"/>
                    <a:pt x="167" y="586"/>
                    <a:pt x="170" y="586"/>
                  </a:cubicBezTo>
                  <a:cubicBezTo>
                    <a:pt x="171" y="585"/>
                    <a:pt x="171" y="585"/>
                    <a:pt x="171" y="585"/>
                  </a:cubicBezTo>
                  <a:cubicBezTo>
                    <a:pt x="173" y="586"/>
                    <a:pt x="173" y="586"/>
                    <a:pt x="173" y="586"/>
                  </a:cubicBezTo>
                  <a:cubicBezTo>
                    <a:pt x="178" y="586"/>
                    <a:pt x="178" y="586"/>
                    <a:pt x="178" y="586"/>
                  </a:cubicBezTo>
                  <a:cubicBezTo>
                    <a:pt x="179" y="587"/>
                    <a:pt x="179" y="587"/>
                    <a:pt x="179" y="587"/>
                  </a:cubicBezTo>
                  <a:cubicBezTo>
                    <a:pt x="181" y="588"/>
                    <a:pt x="181" y="588"/>
                    <a:pt x="183" y="588"/>
                  </a:cubicBezTo>
                  <a:cubicBezTo>
                    <a:pt x="183" y="588"/>
                    <a:pt x="187" y="589"/>
                    <a:pt x="184" y="589"/>
                  </a:cubicBezTo>
                  <a:cubicBezTo>
                    <a:pt x="181" y="589"/>
                    <a:pt x="174" y="588"/>
                    <a:pt x="177" y="591"/>
                  </a:cubicBezTo>
                  <a:cubicBezTo>
                    <a:pt x="182" y="595"/>
                    <a:pt x="182" y="594"/>
                    <a:pt x="186" y="595"/>
                  </a:cubicBezTo>
                  <a:cubicBezTo>
                    <a:pt x="189" y="596"/>
                    <a:pt x="189" y="596"/>
                    <a:pt x="189" y="596"/>
                  </a:cubicBezTo>
                  <a:cubicBezTo>
                    <a:pt x="189" y="596"/>
                    <a:pt x="190" y="596"/>
                    <a:pt x="190" y="596"/>
                  </a:cubicBezTo>
                  <a:cubicBezTo>
                    <a:pt x="189" y="594"/>
                    <a:pt x="187" y="593"/>
                    <a:pt x="186" y="592"/>
                  </a:cubicBezTo>
                  <a:cubicBezTo>
                    <a:pt x="190" y="592"/>
                    <a:pt x="190" y="592"/>
                    <a:pt x="190" y="592"/>
                  </a:cubicBezTo>
                  <a:cubicBezTo>
                    <a:pt x="190" y="592"/>
                    <a:pt x="191" y="590"/>
                    <a:pt x="192" y="592"/>
                  </a:cubicBezTo>
                  <a:cubicBezTo>
                    <a:pt x="193" y="595"/>
                    <a:pt x="193" y="595"/>
                    <a:pt x="193" y="595"/>
                  </a:cubicBezTo>
                  <a:cubicBezTo>
                    <a:pt x="201" y="595"/>
                    <a:pt x="196" y="596"/>
                    <a:pt x="206" y="600"/>
                  </a:cubicBezTo>
                  <a:cubicBezTo>
                    <a:pt x="206" y="600"/>
                    <a:pt x="207" y="598"/>
                    <a:pt x="206" y="598"/>
                  </a:cubicBezTo>
                  <a:cubicBezTo>
                    <a:pt x="204" y="598"/>
                    <a:pt x="205" y="598"/>
                    <a:pt x="203" y="596"/>
                  </a:cubicBezTo>
                  <a:cubicBezTo>
                    <a:pt x="201" y="595"/>
                    <a:pt x="199" y="593"/>
                    <a:pt x="199" y="593"/>
                  </a:cubicBezTo>
                  <a:cubicBezTo>
                    <a:pt x="197" y="591"/>
                    <a:pt x="197" y="591"/>
                    <a:pt x="197" y="591"/>
                  </a:cubicBezTo>
                  <a:cubicBezTo>
                    <a:pt x="196" y="591"/>
                    <a:pt x="196" y="591"/>
                    <a:pt x="196" y="591"/>
                  </a:cubicBezTo>
                  <a:cubicBezTo>
                    <a:pt x="195" y="589"/>
                    <a:pt x="197" y="589"/>
                    <a:pt x="197" y="589"/>
                  </a:cubicBezTo>
                  <a:cubicBezTo>
                    <a:pt x="199" y="591"/>
                    <a:pt x="199" y="591"/>
                    <a:pt x="199" y="591"/>
                  </a:cubicBezTo>
                  <a:cubicBezTo>
                    <a:pt x="201" y="592"/>
                    <a:pt x="205" y="591"/>
                    <a:pt x="205" y="592"/>
                  </a:cubicBezTo>
                  <a:cubicBezTo>
                    <a:pt x="206" y="593"/>
                    <a:pt x="209" y="593"/>
                    <a:pt x="209" y="593"/>
                  </a:cubicBezTo>
                  <a:cubicBezTo>
                    <a:pt x="209" y="592"/>
                    <a:pt x="209" y="592"/>
                    <a:pt x="209" y="592"/>
                  </a:cubicBezTo>
                  <a:cubicBezTo>
                    <a:pt x="212" y="593"/>
                    <a:pt x="212" y="593"/>
                    <a:pt x="216" y="594"/>
                  </a:cubicBezTo>
                  <a:cubicBezTo>
                    <a:pt x="215" y="593"/>
                    <a:pt x="214" y="592"/>
                    <a:pt x="213" y="591"/>
                  </a:cubicBezTo>
                  <a:cubicBezTo>
                    <a:pt x="213" y="587"/>
                    <a:pt x="215" y="592"/>
                    <a:pt x="217" y="593"/>
                  </a:cubicBezTo>
                  <a:cubicBezTo>
                    <a:pt x="218" y="594"/>
                    <a:pt x="220" y="593"/>
                    <a:pt x="220" y="593"/>
                  </a:cubicBezTo>
                  <a:cubicBezTo>
                    <a:pt x="220" y="590"/>
                    <a:pt x="220" y="590"/>
                    <a:pt x="220" y="590"/>
                  </a:cubicBezTo>
                  <a:cubicBezTo>
                    <a:pt x="219" y="589"/>
                    <a:pt x="219" y="589"/>
                    <a:pt x="219" y="589"/>
                  </a:cubicBezTo>
                  <a:cubicBezTo>
                    <a:pt x="218" y="590"/>
                    <a:pt x="217" y="590"/>
                    <a:pt x="217" y="590"/>
                  </a:cubicBezTo>
                  <a:cubicBezTo>
                    <a:pt x="216" y="589"/>
                    <a:pt x="213" y="588"/>
                    <a:pt x="213" y="588"/>
                  </a:cubicBezTo>
                  <a:cubicBezTo>
                    <a:pt x="203" y="588"/>
                    <a:pt x="203" y="588"/>
                    <a:pt x="203" y="588"/>
                  </a:cubicBezTo>
                  <a:cubicBezTo>
                    <a:pt x="194" y="586"/>
                    <a:pt x="194" y="586"/>
                    <a:pt x="194" y="586"/>
                  </a:cubicBezTo>
                  <a:cubicBezTo>
                    <a:pt x="194" y="586"/>
                    <a:pt x="177" y="556"/>
                    <a:pt x="177" y="556"/>
                  </a:cubicBezTo>
                  <a:cubicBezTo>
                    <a:pt x="177" y="555"/>
                    <a:pt x="177" y="555"/>
                    <a:pt x="177" y="555"/>
                  </a:cubicBezTo>
                  <a:cubicBezTo>
                    <a:pt x="177" y="554"/>
                    <a:pt x="177" y="554"/>
                    <a:pt x="177" y="554"/>
                  </a:cubicBezTo>
                  <a:close/>
                  <a:moveTo>
                    <a:pt x="63" y="445"/>
                  </a:moveTo>
                  <a:cubicBezTo>
                    <a:pt x="63" y="445"/>
                    <a:pt x="63" y="445"/>
                    <a:pt x="63" y="445"/>
                  </a:cubicBezTo>
                  <a:cubicBezTo>
                    <a:pt x="64" y="443"/>
                    <a:pt x="64" y="443"/>
                    <a:pt x="64" y="443"/>
                  </a:cubicBezTo>
                  <a:cubicBezTo>
                    <a:pt x="66" y="444"/>
                    <a:pt x="65" y="445"/>
                    <a:pt x="65" y="445"/>
                  </a:cubicBezTo>
                  <a:cubicBezTo>
                    <a:pt x="65" y="445"/>
                    <a:pt x="63" y="445"/>
                    <a:pt x="63" y="445"/>
                  </a:cubicBezTo>
                  <a:close/>
                  <a:moveTo>
                    <a:pt x="62" y="432"/>
                  </a:moveTo>
                  <a:cubicBezTo>
                    <a:pt x="62" y="432"/>
                    <a:pt x="62" y="432"/>
                    <a:pt x="62" y="432"/>
                  </a:cubicBezTo>
                  <a:cubicBezTo>
                    <a:pt x="62" y="428"/>
                    <a:pt x="65" y="430"/>
                    <a:pt x="65" y="429"/>
                  </a:cubicBezTo>
                  <a:cubicBezTo>
                    <a:pt x="65" y="428"/>
                    <a:pt x="64" y="426"/>
                    <a:pt x="69" y="428"/>
                  </a:cubicBezTo>
                  <a:cubicBezTo>
                    <a:pt x="70" y="428"/>
                    <a:pt x="70" y="431"/>
                    <a:pt x="69" y="432"/>
                  </a:cubicBezTo>
                  <a:cubicBezTo>
                    <a:pt x="69" y="432"/>
                    <a:pt x="68" y="432"/>
                    <a:pt x="68" y="433"/>
                  </a:cubicBezTo>
                  <a:cubicBezTo>
                    <a:pt x="68" y="434"/>
                    <a:pt x="68" y="435"/>
                    <a:pt x="67" y="435"/>
                  </a:cubicBezTo>
                  <a:cubicBezTo>
                    <a:pt x="64" y="436"/>
                    <a:pt x="64" y="436"/>
                    <a:pt x="64" y="433"/>
                  </a:cubicBezTo>
                  <a:cubicBezTo>
                    <a:pt x="62" y="432"/>
                    <a:pt x="62" y="432"/>
                    <a:pt x="62" y="432"/>
                  </a:cubicBezTo>
                  <a:close/>
                  <a:moveTo>
                    <a:pt x="61" y="443"/>
                  </a:moveTo>
                  <a:cubicBezTo>
                    <a:pt x="61" y="443"/>
                    <a:pt x="61" y="443"/>
                    <a:pt x="61" y="443"/>
                  </a:cubicBezTo>
                  <a:cubicBezTo>
                    <a:pt x="60" y="444"/>
                    <a:pt x="60" y="444"/>
                    <a:pt x="60" y="444"/>
                  </a:cubicBezTo>
                  <a:cubicBezTo>
                    <a:pt x="60" y="449"/>
                    <a:pt x="61" y="447"/>
                    <a:pt x="62" y="447"/>
                  </a:cubicBezTo>
                  <a:cubicBezTo>
                    <a:pt x="63" y="447"/>
                    <a:pt x="62" y="446"/>
                    <a:pt x="62" y="446"/>
                  </a:cubicBezTo>
                  <a:cubicBezTo>
                    <a:pt x="63" y="445"/>
                    <a:pt x="64" y="442"/>
                    <a:pt x="61" y="443"/>
                  </a:cubicBezTo>
                  <a:close/>
                  <a:moveTo>
                    <a:pt x="52" y="439"/>
                  </a:moveTo>
                  <a:cubicBezTo>
                    <a:pt x="52" y="439"/>
                    <a:pt x="52" y="439"/>
                    <a:pt x="52" y="439"/>
                  </a:cubicBezTo>
                  <a:cubicBezTo>
                    <a:pt x="55" y="437"/>
                    <a:pt x="54" y="438"/>
                    <a:pt x="55" y="440"/>
                  </a:cubicBezTo>
                  <a:cubicBezTo>
                    <a:pt x="54" y="442"/>
                    <a:pt x="54" y="442"/>
                    <a:pt x="54" y="442"/>
                  </a:cubicBezTo>
                  <a:cubicBezTo>
                    <a:pt x="52" y="441"/>
                    <a:pt x="52" y="441"/>
                    <a:pt x="52" y="441"/>
                  </a:cubicBezTo>
                  <a:cubicBezTo>
                    <a:pt x="52" y="439"/>
                    <a:pt x="52" y="439"/>
                    <a:pt x="52" y="439"/>
                  </a:cubicBezTo>
                  <a:close/>
                  <a:moveTo>
                    <a:pt x="56" y="430"/>
                  </a:moveTo>
                  <a:cubicBezTo>
                    <a:pt x="56" y="430"/>
                    <a:pt x="56" y="430"/>
                    <a:pt x="56" y="430"/>
                  </a:cubicBezTo>
                  <a:cubicBezTo>
                    <a:pt x="57" y="432"/>
                    <a:pt x="57" y="432"/>
                    <a:pt x="57" y="432"/>
                  </a:cubicBezTo>
                  <a:cubicBezTo>
                    <a:pt x="56" y="434"/>
                    <a:pt x="56" y="434"/>
                    <a:pt x="56" y="434"/>
                  </a:cubicBezTo>
                  <a:cubicBezTo>
                    <a:pt x="55" y="433"/>
                    <a:pt x="55" y="433"/>
                    <a:pt x="55" y="433"/>
                  </a:cubicBezTo>
                  <a:cubicBezTo>
                    <a:pt x="52" y="435"/>
                    <a:pt x="52" y="435"/>
                    <a:pt x="52" y="435"/>
                  </a:cubicBezTo>
                  <a:cubicBezTo>
                    <a:pt x="54" y="436"/>
                    <a:pt x="54" y="436"/>
                    <a:pt x="54" y="436"/>
                  </a:cubicBezTo>
                  <a:cubicBezTo>
                    <a:pt x="56" y="440"/>
                    <a:pt x="55" y="437"/>
                    <a:pt x="58" y="441"/>
                  </a:cubicBezTo>
                  <a:cubicBezTo>
                    <a:pt x="59" y="440"/>
                    <a:pt x="61" y="440"/>
                    <a:pt x="61" y="438"/>
                  </a:cubicBezTo>
                  <a:cubicBezTo>
                    <a:pt x="61" y="437"/>
                    <a:pt x="57" y="432"/>
                    <a:pt x="59" y="431"/>
                  </a:cubicBezTo>
                  <a:cubicBezTo>
                    <a:pt x="60" y="430"/>
                    <a:pt x="59" y="429"/>
                    <a:pt x="59" y="429"/>
                  </a:cubicBezTo>
                  <a:cubicBezTo>
                    <a:pt x="56" y="430"/>
                    <a:pt x="56" y="430"/>
                    <a:pt x="56" y="430"/>
                  </a:cubicBezTo>
                  <a:close/>
                  <a:moveTo>
                    <a:pt x="38" y="414"/>
                  </a:moveTo>
                  <a:cubicBezTo>
                    <a:pt x="38" y="414"/>
                    <a:pt x="38" y="414"/>
                    <a:pt x="38" y="414"/>
                  </a:cubicBezTo>
                  <a:cubicBezTo>
                    <a:pt x="37" y="413"/>
                    <a:pt x="37" y="413"/>
                    <a:pt x="37" y="413"/>
                  </a:cubicBezTo>
                  <a:cubicBezTo>
                    <a:pt x="40" y="411"/>
                    <a:pt x="40" y="411"/>
                    <a:pt x="40" y="411"/>
                  </a:cubicBezTo>
                  <a:cubicBezTo>
                    <a:pt x="41" y="413"/>
                    <a:pt x="41" y="413"/>
                    <a:pt x="41" y="413"/>
                  </a:cubicBezTo>
                  <a:cubicBezTo>
                    <a:pt x="40" y="414"/>
                    <a:pt x="39" y="414"/>
                    <a:pt x="38" y="414"/>
                  </a:cubicBezTo>
                  <a:close/>
                  <a:moveTo>
                    <a:pt x="48" y="418"/>
                  </a:moveTo>
                  <a:cubicBezTo>
                    <a:pt x="48" y="418"/>
                    <a:pt x="48" y="418"/>
                    <a:pt x="48" y="418"/>
                  </a:cubicBezTo>
                  <a:cubicBezTo>
                    <a:pt x="48" y="418"/>
                    <a:pt x="51" y="415"/>
                    <a:pt x="51" y="416"/>
                  </a:cubicBezTo>
                  <a:cubicBezTo>
                    <a:pt x="52" y="417"/>
                    <a:pt x="54" y="417"/>
                    <a:pt x="52" y="418"/>
                  </a:cubicBezTo>
                  <a:cubicBezTo>
                    <a:pt x="50" y="420"/>
                    <a:pt x="50" y="419"/>
                    <a:pt x="48" y="418"/>
                  </a:cubicBezTo>
                  <a:close/>
                  <a:moveTo>
                    <a:pt x="51" y="424"/>
                  </a:moveTo>
                  <a:cubicBezTo>
                    <a:pt x="51" y="424"/>
                    <a:pt x="51" y="424"/>
                    <a:pt x="51" y="424"/>
                  </a:cubicBezTo>
                  <a:cubicBezTo>
                    <a:pt x="53" y="420"/>
                    <a:pt x="53" y="420"/>
                    <a:pt x="53" y="420"/>
                  </a:cubicBezTo>
                  <a:cubicBezTo>
                    <a:pt x="56" y="425"/>
                    <a:pt x="54" y="423"/>
                    <a:pt x="51" y="424"/>
                  </a:cubicBezTo>
                  <a:close/>
                  <a:moveTo>
                    <a:pt x="47" y="427"/>
                  </a:moveTo>
                  <a:cubicBezTo>
                    <a:pt x="47" y="427"/>
                    <a:pt x="47" y="427"/>
                    <a:pt x="47" y="427"/>
                  </a:cubicBezTo>
                  <a:cubicBezTo>
                    <a:pt x="50" y="426"/>
                    <a:pt x="50" y="426"/>
                    <a:pt x="50" y="426"/>
                  </a:cubicBezTo>
                  <a:cubicBezTo>
                    <a:pt x="53" y="428"/>
                    <a:pt x="49" y="429"/>
                    <a:pt x="48" y="429"/>
                  </a:cubicBezTo>
                  <a:cubicBezTo>
                    <a:pt x="47" y="427"/>
                    <a:pt x="47" y="427"/>
                    <a:pt x="47" y="427"/>
                  </a:cubicBezTo>
                  <a:close/>
                  <a:moveTo>
                    <a:pt x="44" y="429"/>
                  </a:moveTo>
                  <a:cubicBezTo>
                    <a:pt x="44" y="429"/>
                    <a:pt x="44" y="429"/>
                    <a:pt x="44" y="429"/>
                  </a:cubicBezTo>
                  <a:cubicBezTo>
                    <a:pt x="45" y="432"/>
                    <a:pt x="45" y="432"/>
                    <a:pt x="45" y="432"/>
                  </a:cubicBezTo>
                  <a:cubicBezTo>
                    <a:pt x="46" y="432"/>
                    <a:pt x="47" y="431"/>
                    <a:pt x="47" y="429"/>
                  </a:cubicBezTo>
                  <a:cubicBezTo>
                    <a:pt x="47" y="428"/>
                    <a:pt x="45" y="428"/>
                    <a:pt x="44" y="429"/>
                  </a:cubicBezTo>
                  <a:close/>
                  <a:moveTo>
                    <a:pt x="43" y="432"/>
                  </a:moveTo>
                  <a:cubicBezTo>
                    <a:pt x="43" y="432"/>
                    <a:pt x="43" y="432"/>
                    <a:pt x="43" y="432"/>
                  </a:cubicBezTo>
                  <a:cubicBezTo>
                    <a:pt x="43" y="433"/>
                    <a:pt x="45" y="435"/>
                    <a:pt x="44" y="435"/>
                  </a:cubicBezTo>
                  <a:cubicBezTo>
                    <a:pt x="43" y="435"/>
                    <a:pt x="42" y="435"/>
                    <a:pt x="42" y="435"/>
                  </a:cubicBezTo>
                  <a:cubicBezTo>
                    <a:pt x="41" y="434"/>
                    <a:pt x="41" y="433"/>
                    <a:pt x="43" y="432"/>
                  </a:cubicBezTo>
                  <a:close/>
                  <a:moveTo>
                    <a:pt x="50" y="433"/>
                  </a:moveTo>
                  <a:cubicBezTo>
                    <a:pt x="50" y="433"/>
                    <a:pt x="50" y="433"/>
                    <a:pt x="50" y="433"/>
                  </a:cubicBezTo>
                  <a:cubicBezTo>
                    <a:pt x="47" y="430"/>
                    <a:pt x="51" y="429"/>
                    <a:pt x="53" y="428"/>
                  </a:cubicBezTo>
                  <a:cubicBezTo>
                    <a:pt x="53" y="428"/>
                    <a:pt x="51" y="427"/>
                    <a:pt x="53" y="428"/>
                  </a:cubicBezTo>
                  <a:cubicBezTo>
                    <a:pt x="55" y="429"/>
                    <a:pt x="55" y="431"/>
                    <a:pt x="55" y="432"/>
                  </a:cubicBezTo>
                  <a:cubicBezTo>
                    <a:pt x="53" y="432"/>
                    <a:pt x="51" y="433"/>
                    <a:pt x="50" y="433"/>
                  </a:cubicBezTo>
                  <a:close/>
                  <a:moveTo>
                    <a:pt x="55" y="446"/>
                  </a:moveTo>
                  <a:cubicBezTo>
                    <a:pt x="55" y="446"/>
                    <a:pt x="55" y="446"/>
                    <a:pt x="55" y="446"/>
                  </a:cubicBezTo>
                  <a:cubicBezTo>
                    <a:pt x="55" y="445"/>
                    <a:pt x="55" y="443"/>
                    <a:pt x="56" y="443"/>
                  </a:cubicBezTo>
                  <a:cubicBezTo>
                    <a:pt x="59" y="443"/>
                    <a:pt x="58" y="444"/>
                    <a:pt x="58" y="446"/>
                  </a:cubicBezTo>
                  <a:cubicBezTo>
                    <a:pt x="55" y="446"/>
                    <a:pt x="55" y="446"/>
                    <a:pt x="55" y="446"/>
                  </a:cubicBezTo>
                  <a:close/>
                  <a:moveTo>
                    <a:pt x="72" y="480"/>
                  </a:moveTo>
                  <a:cubicBezTo>
                    <a:pt x="72" y="480"/>
                    <a:pt x="72" y="480"/>
                    <a:pt x="72" y="480"/>
                  </a:cubicBezTo>
                  <a:cubicBezTo>
                    <a:pt x="72" y="480"/>
                    <a:pt x="74" y="479"/>
                    <a:pt x="74" y="479"/>
                  </a:cubicBezTo>
                  <a:cubicBezTo>
                    <a:pt x="74" y="480"/>
                    <a:pt x="75" y="481"/>
                    <a:pt x="73" y="481"/>
                  </a:cubicBezTo>
                  <a:cubicBezTo>
                    <a:pt x="72" y="480"/>
                    <a:pt x="72" y="480"/>
                    <a:pt x="72" y="480"/>
                  </a:cubicBezTo>
                  <a:close/>
                  <a:moveTo>
                    <a:pt x="72" y="484"/>
                  </a:moveTo>
                  <a:cubicBezTo>
                    <a:pt x="72" y="484"/>
                    <a:pt x="72" y="484"/>
                    <a:pt x="72" y="484"/>
                  </a:cubicBezTo>
                  <a:cubicBezTo>
                    <a:pt x="72" y="484"/>
                    <a:pt x="72" y="484"/>
                    <a:pt x="72" y="484"/>
                  </a:cubicBezTo>
                  <a:cubicBezTo>
                    <a:pt x="73" y="483"/>
                    <a:pt x="74" y="482"/>
                    <a:pt x="72" y="481"/>
                  </a:cubicBezTo>
                  <a:cubicBezTo>
                    <a:pt x="70" y="481"/>
                    <a:pt x="70" y="482"/>
                    <a:pt x="70" y="483"/>
                  </a:cubicBezTo>
                  <a:cubicBezTo>
                    <a:pt x="71" y="483"/>
                    <a:pt x="71" y="483"/>
                    <a:pt x="72" y="484"/>
                  </a:cubicBezTo>
                  <a:close/>
                  <a:moveTo>
                    <a:pt x="66" y="476"/>
                  </a:moveTo>
                  <a:cubicBezTo>
                    <a:pt x="66" y="476"/>
                    <a:pt x="66" y="476"/>
                    <a:pt x="66" y="476"/>
                  </a:cubicBezTo>
                  <a:cubicBezTo>
                    <a:pt x="66" y="476"/>
                    <a:pt x="68" y="475"/>
                    <a:pt x="68" y="476"/>
                  </a:cubicBezTo>
                  <a:cubicBezTo>
                    <a:pt x="68" y="477"/>
                    <a:pt x="69" y="477"/>
                    <a:pt x="69" y="478"/>
                  </a:cubicBezTo>
                  <a:cubicBezTo>
                    <a:pt x="69" y="478"/>
                    <a:pt x="72" y="478"/>
                    <a:pt x="69" y="479"/>
                  </a:cubicBezTo>
                  <a:cubicBezTo>
                    <a:pt x="66" y="480"/>
                    <a:pt x="67" y="480"/>
                    <a:pt x="66" y="476"/>
                  </a:cubicBezTo>
                  <a:close/>
                  <a:moveTo>
                    <a:pt x="64" y="468"/>
                  </a:moveTo>
                  <a:cubicBezTo>
                    <a:pt x="64" y="468"/>
                    <a:pt x="64" y="468"/>
                    <a:pt x="64" y="468"/>
                  </a:cubicBezTo>
                  <a:cubicBezTo>
                    <a:pt x="64" y="468"/>
                    <a:pt x="65" y="467"/>
                    <a:pt x="66" y="467"/>
                  </a:cubicBezTo>
                  <a:cubicBezTo>
                    <a:pt x="66" y="467"/>
                    <a:pt x="67" y="468"/>
                    <a:pt x="67" y="468"/>
                  </a:cubicBezTo>
                  <a:cubicBezTo>
                    <a:pt x="67" y="469"/>
                    <a:pt x="66" y="470"/>
                    <a:pt x="66" y="471"/>
                  </a:cubicBezTo>
                  <a:cubicBezTo>
                    <a:pt x="65" y="471"/>
                    <a:pt x="64" y="468"/>
                    <a:pt x="64" y="468"/>
                  </a:cubicBezTo>
                  <a:close/>
                  <a:moveTo>
                    <a:pt x="60" y="478"/>
                  </a:moveTo>
                  <a:cubicBezTo>
                    <a:pt x="60" y="478"/>
                    <a:pt x="60" y="478"/>
                    <a:pt x="60" y="478"/>
                  </a:cubicBezTo>
                  <a:cubicBezTo>
                    <a:pt x="60" y="478"/>
                    <a:pt x="62" y="477"/>
                    <a:pt x="62" y="477"/>
                  </a:cubicBezTo>
                  <a:cubicBezTo>
                    <a:pt x="64" y="480"/>
                    <a:pt x="61" y="481"/>
                    <a:pt x="61" y="481"/>
                  </a:cubicBezTo>
                  <a:cubicBezTo>
                    <a:pt x="60" y="480"/>
                    <a:pt x="60" y="478"/>
                    <a:pt x="60" y="478"/>
                  </a:cubicBezTo>
                  <a:close/>
                  <a:moveTo>
                    <a:pt x="63" y="481"/>
                  </a:moveTo>
                  <a:cubicBezTo>
                    <a:pt x="63" y="481"/>
                    <a:pt x="63" y="481"/>
                    <a:pt x="63" y="481"/>
                  </a:cubicBezTo>
                  <a:cubicBezTo>
                    <a:pt x="63" y="483"/>
                    <a:pt x="63" y="483"/>
                    <a:pt x="63" y="483"/>
                  </a:cubicBezTo>
                  <a:cubicBezTo>
                    <a:pt x="65" y="484"/>
                    <a:pt x="69" y="481"/>
                    <a:pt x="65" y="480"/>
                  </a:cubicBezTo>
                  <a:cubicBezTo>
                    <a:pt x="64" y="480"/>
                    <a:pt x="63" y="481"/>
                    <a:pt x="63" y="481"/>
                  </a:cubicBezTo>
                  <a:close/>
                  <a:moveTo>
                    <a:pt x="58" y="490"/>
                  </a:moveTo>
                  <a:cubicBezTo>
                    <a:pt x="58" y="490"/>
                    <a:pt x="58" y="490"/>
                    <a:pt x="58" y="490"/>
                  </a:cubicBezTo>
                  <a:cubicBezTo>
                    <a:pt x="60" y="490"/>
                    <a:pt x="61" y="490"/>
                    <a:pt x="62" y="491"/>
                  </a:cubicBezTo>
                  <a:cubicBezTo>
                    <a:pt x="62" y="492"/>
                    <a:pt x="64" y="492"/>
                    <a:pt x="63" y="493"/>
                  </a:cubicBezTo>
                  <a:cubicBezTo>
                    <a:pt x="60" y="494"/>
                    <a:pt x="59" y="492"/>
                    <a:pt x="58" y="490"/>
                  </a:cubicBezTo>
                  <a:close/>
                  <a:moveTo>
                    <a:pt x="60" y="483"/>
                  </a:moveTo>
                  <a:cubicBezTo>
                    <a:pt x="60" y="483"/>
                    <a:pt x="60" y="483"/>
                    <a:pt x="60" y="483"/>
                  </a:cubicBezTo>
                  <a:cubicBezTo>
                    <a:pt x="66" y="486"/>
                    <a:pt x="60" y="488"/>
                    <a:pt x="63" y="488"/>
                  </a:cubicBezTo>
                  <a:cubicBezTo>
                    <a:pt x="65" y="489"/>
                    <a:pt x="66" y="489"/>
                    <a:pt x="67" y="491"/>
                  </a:cubicBezTo>
                  <a:cubicBezTo>
                    <a:pt x="67" y="492"/>
                    <a:pt x="68" y="493"/>
                    <a:pt x="66" y="492"/>
                  </a:cubicBezTo>
                  <a:cubicBezTo>
                    <a:pt x="64" y="492"/>
                    <a:pt x="64" y="492"/>
                    <a:pt x="62" y="491"/>
                  </a:cubicBezTo>
                  <a:cubicBezTo>
                    <a:pt x="61" y="489"/>
                    <a:pt x="60" y="486"/>
                    <a:pt x="59" y="485"/>
                  </a:cubicBezTo>
                  <a:cubicBezTo>
                    <a:pt x="60" y="483"/>
                    <a:pt x="60" y="483"/>
                    <a:pt x="60" y="483"/>
                  </a:cubicBezTo>
                  <a:close/>
                  <a:moveTo>
                    <a:pt x="70" y="489"/>
                  </a:moveTo>
                  <a:cubicBezTo>
                    <a:pt x="70" y="489"/>
                    <a:pt x="70" y="489"/>
                    <a:pt x="70" y="489"/>
                  </a:cubicBezTo>
                  <a:cubicBezTo>
                    <a:pt x="73" y="490"/>
                    <a:pt x="73" y="490"/>
                    <a:pt x="73" y="490"/>
                  </a:cubicBezTo>
                  <a:cubicBezTo>
                    <a:pt x="73" y="490"/>
                    <a:pt x="74" y="491"/>
                    <a:pt x="73" y="491"/>
                  </a:cubicBezTo>
                  <a:cubicBezTo>
                    <a:pt x="72" y="492"/>
                    <a:pt x="69" y="492"/>
                    <a:pt x="69" y="491"/>
                  </a:cubicBezTo>
                  <a:cubicBezTo>
                    <a:pt x="70" y="489"/>
                    <a:pt x="70" y="489"/>
                    <a:pt x="70" y="489"/>
                  </a:cubicBezTo>
                  <a:close/>
                  <a:moveTo>
                    <a:pt x="63" y="486"/>
                  </a:moveTo>
                  <a:cubicBezTo>
                    <a:pt x="63" y="486"/>
                    <a:pt x="63" y="486"/>
                    <a:pt x="63" y="486"/>
                  </a:cubicBezTo>
                  <a:cubicBezTo>
                    <a:pt x="63" y="486"/>
                    <a:pt x="65" y="483"/>
                    <a:pt x="66" y="484"/>
                  </a:cubicBezTo>
                  <a:cubicBezTo>
                    <a:pt x="67" y="485"/>
                    <a:pt x="70" y="489"/>
                    <a:pt x="68" y="489"/>
                  </a:cubicBezTo>
                  <a:cubicBezTo>
                    <a:pt x="66" y="489"/>
                    <a:pt x="64" y="488"/>
                    <a:pt x="64" y="488"/>
                  </a:cubicBezTo>
                  <a:cubicBezTo>
                    <a:pt x="63" y="486"/>
                    <a:pt x="63" y="486"/>
                    <a:pt x="63" y="486"/>
                  </a:cubicBezTo>
                  <a:close/>
                  <a:moveTo>
                    <a:pt x="93" y="543"/>
                  </a:moveTo>
                  <a:cubicBezTo>
                    <a:pt x="93" y="543"/>
                    <a:pt x="93" y="543"/>
                    <a:pt x="93" y="543"/>
                  </a:cubicBezTo>
                  <a:cubicBezTo>
                    <a:pt x="96" y="542"/>
                    <a:pt x="96" y="544"/>
                    <a:pt x="96" y="544"/>
                  </a:cubicBezTo>
                  <a:cubicBezTo>
                    <a:pt x="95" y="545"/>
                    <a:pt x="94" y="544"/>
                    <a:pt x="93" y="543"/>
                  </a:cubicBezTo>
                  <a:close/>
                  <a:moveTo>
                    <a:pt x="69" y="501"/>
                  </a:moveTo>
                  <a:cubicBezTo>
                    <a:pt x="69" y="501"/>
                    <a:pt x="69" y="501"/>
                    <a:pt x="69" y="501"/>
                  </a:cubicBezTo>
                  <a:cubicBezTo>
                    <a:pt x="69" y="501"/>
                    <a:pt x="70" y="500"/>
                    <a:pt x="71" y="500"/>
                  </a:cubicBezTo>
                  <a:cubicBezTo>
                    <a:pt x="73" y="501"/>
                    <a:pt x="71" y="502"/>
                    <a:pt x="70" y="503"/>
                  </a:cubicBezTo>
                  <a:cubicBezTo>
                    <a:pt x="70" y="503"/>
                    <a:pt x="69" y="501"/>
                    <a:pt x="69" y="501"/>
                  </a:cubicBezTo>
                  <a:close/>
                  <a:moveTo>
                    <a:pt x="65" y="500"/>
                  </a:moveTo>
                  <a:cubicBezTo>
                    <a:pt x="65" y="500"/>
                    <a:pt x="65" y="500"/>
                    <a:pt x="65" y="500"/>
                  </a:cubicBezTo>
                  <a:cubicBezTo>
                    <a:pt x="65" y="503"/>
                    <a:pt x="68" y="502"/>
                    <a:pt x="68" y="499"/>
                  </a:cubicBezTo>
                  <a:cubicBezTo>
                    <a:pt x="68" y="498"/>
                    <a:pt x="65" y="494"/>
                    <a:pt x="65" y="495"/>
                  </a:cubicBezTo>
                  <a:cubicBezTo>
                    <a:pt x="62" y="498"/>
                    <a:pt x="64" y="497"/>
                    <a:pt x="65" y="498"/>
                  </a:cubicBezTo>
                  <a:cubicBezTo>
                    <a:pt x="66" y="499"/>
                    <a:pt x="66" y="498"/>
                    <a:pt x="65" y="500"/>
                  </a:cubicBezTo>
                  <a:close/>
                  <a:moveTo>
                    <a:pt x="73" y="507"/>
                  </a:moveTo>
                  <a:cubicBezTo>
                    <a:pt x="73" y="507"/>
                    <a:pt x="73" y="507"/>
                    <a:pt x="73" y="507"/>
                  </a:cubicBezTo>
                  <a:cubicBezTo>
                    <a:pt x="74" y="507"/>
                    <a:pt x="74" y="510"/>
                    <a:pt x="71" y="510"/>
                  </a:cubicBezTo>
                  <a:cubicBezTo>
                    <a:pt x="71" y="510"/>
                    <a:pt x="69" y="510"/>
                    <a:pt x="69" y="509"/>
                  </a:cubicBezTo>
                  <a:cubicBezTo>
                    <a:pt x="73" y="507"/>
                    <a:pt x="73" y="507"/>
                    <a:pt x="73" y="507"/>
                  </a:cubicBezTo>
                  <a:close/>
                  <a:moveTo>
                    <a:pt x="79" y="508"/>
                  </a:moveTo>
                  <a:cubicBezTo>
                    <a:pt x="79" y="508"/>
                    <a:pt x="79" y="508"/>
                    <a:pt x="79" y="508"/>
                  </a:cubicBezTo>
                  <a:cubicBezTo>
                    <a:pt x="79" y="508"/>
                    <a:pt x="81" y="513"/>
                    <a:pt x="82" y="511"/>
                  </a:cubicBezTo>
                  <a:cubicBezTo>
                    <a:pt x="82" y="511"/>
                    <a:pt x="83" y="509"/>
                    <a:pt x="83" y="509"/>
                  </a:cubicBezTo>
                  <a:cubicBezTo>
                    <a:pt x="81" y="507"/>
                    <a:pt x="81" y="507"/>
                    <a:pt x="81" y="504"/>
                  </a:cubicBezTo>
                  <a:cubicBezTo>
                    <a:pt x="81" y="500"/>
                    <a:pt x="74" y="495"/>
                    <a:pt x="72" y="494"/>
                  </a:cubicBezTo>
                  <a:cubicBezTo>
                    <a:pt x="71" y="494"/>
                    <a:pt x="70" y="495"/>
                    <a:pt x="72" y="496"/>
                  </a:cubicBezTo>
                  <a:cubicBezTo>
                    <a:pt x="73" y="497"/>
                    <a:pt x="77" y="501"/>
                    <a:pt x="75" y="502"/>
                  </a:cubicBezTo>
                  <a:cubicBezTo>
                    <a:pt x="75" y="502"/>
                    <a:pt x="73" y="503"/>
                    <a:pt x="73" y="503"/>
                  </a:cubicBezTo>
                  <a:cubicBezTo>
                    <a:pt x="73" y="504"/>
                    <a:pt x="72" y="504"/>
                    <a:pt x="73" y="505"/>
                  </a:cubicBezTo>
                  <a:cubicBezTo>
                    <a:pt x="74" y="508"/>
                    <a:pt x="77" y="509"/>
                    <a:pt x="76" y="507"/>
                  </a:cubicBezTo>
                  <a:cubicBezTo>
                    <a:pt x="76" y="505"/>
                    <a:pt x="75" y="505"/>
                    <a:pt x="75" y="505"/>
                  </a:cubicBezTo>
                  <a:cubicBezTo>
                    <a:pt x="77" y="504"/>
                    <a:pt x="77" y="504"/>
                    <a:pt x="77" y="504"/>
                  </a:cubicBezTo>
                  <a:cubicBezTo>
                    <a:pt x="78" y="505"/>
                    <a:pt x="78" y="505"/>
                    <a:pt x="78" y="507"/>
                  </a:cubicBezTo>
                  <a:cubicBezTo>
                    <a:pt x="79" y="508"/>
                    <a:pt x="79" y="508"/>
                    <a:pt x="79" y="508"/>
                  </a:cubicBezTo>
                  <a:close/>
                  <a:moveTo>
                    <a:pt x="76" y="514"/>
                  </a:moveTo>
                  <a:cubicBezTo>
                    <a:pt x="76" y="514"/>
                    <a:pt x="76" y="514"/>
                    <a:pt x="76" y="514"/>
                  </a:cubicBezTo>
                  <a:cubicBezTo>
                    <a:pt x="79" y="514"/>
                    <a:pt x="79" y="514"/>
                    <a:pt x="79" y="514"/>
                  </a:cubicBezTo>
                  <a:cubicBezTo>
                    <a:pt x="81" y="515"/>
                    <a:pt x="80" y="519"/>
                    <a:pt x="80" y="521"/>
                  </a:cubicBezTo>
                  <a:cubicBezTo>
                    <a:pt x="80" y="521"/>
                    <a:pt x="81" y="522"/>
                    <a:pt x="81" y="523"/>
                  </a:cubicBezTo>
                  <a:cubicBezTo>
                    <a:pt x="81" y="524"/>
                    <a:pt x="78" y="526"/>
                    <a:pt x="77" y="524"/>
                  </a:cubicBezTo>
                  <a:cubicBezTo>
                    <a:pt x="77" y="522"/>
                    <a:pt x="77" y="520"/>
                    <a:pt x="77" y="520"/>
                  </a:cubicBezTo>
                  <a:cubicBezTo>
                    <a:pt x="77" y="518"/>
                    <a:pt x="76" y="519"/>
                    <a:pt x="75" y="516"/>
                  </a:cubicBezTo>
                  <a:cubicBezTo>
                    <a:pt x="76" y="514"/>
                    <a:pt x="76" y="514"/>
                    <a:pt x="76" y="514"/>
                  </a:cubicBezTo>
                  <a:close/>
                  <a:moveTo>
                    <a:pt x="91" y="523"/>
                  </a:moveTo>
                  <a:cubicBezTo>
                    <a:pt x="91" y="523"/>
                    <a:pt x="91" y="523"/>
                    <a:pt x="91" y="523"/>
                  </a:cubicBezTo>
                  <a:cubicBezTo>
                    <a:pt x="92" y="523"/>
                    <a:pt x="94" y="523"/>
                    <a:pt x="93" y="524"/>
                  </a:cubicBezTo>
                  <a:cubicBezTo>
                    <a:pt x="92" y="524"/>
                    <a:pt x="91" y="525"/>
                    <a:pt x="91" y="525"/>
                  </a:cubicBezTo>
                  <a:cubicBezTo>
                    <a:pt x="91" y="523"/>
                    <a:pt x="91" y="523"/>
                    <a:pt x="91" y="523"/>
                  </a:cubicBezTo>
                  <a:close/>
                  <a:moveTo>
                    <a:pt x="89" y="527"/>
                  </a:moveTo>
                  <a:cubicBezTo>
                    <a:pt x="89" y="527"/>
                    <a:pt x="89" y="527"/>
                    <a:pt x="89" y="527"/>
                  </a:cubicBezTo>
                  <a:cubicBezTo>
                    <a:pt x="88" y="530"/>
                    <a:pt x="94" y="529"/>
                    <a:pt x="93" y="527"/>
                  </a:cubicBezTo>
                  <a:cubicBezTo>
                    <a:pt x="92" y="526"/>
                    <a:pt x="92" y="525"/>
                    <a:pt x="92" y="525"/>
                  </a:cubicBezTo>
                  <a:cubicBezTo>
                    <a:pt x="90" y="526"/>
                    <a:pt x="90" y="526"/>
                    <a:pt x="89" y="527"/>
                  </a:cubicBezTo>
                  <a:close/>
                  <a:moveTo>
                    <a:pt x="84" y="523"/>
                  </a:moveTo>
                  <a:cubicBezTo>
                    <a:pt x="84" y="523"/>
                    <a:pt x="84" y="523"/>
                    <a:pt x="84" y="523"/>
                  </a:cubicBezTo>
                  <a:cubicBezTo>
                    <a:pt x="88" y="524"/>
                    <a:pt x="88" y="524"/>
                    <a:pt x="88" y="524"/>
                  </a:cubicBezTo>
                  <a:cubicBezTo>
                    <a:pt x="89" y="525"/>
                    <a:pt x="87" y="526"/>
                    <a:pt x="87" y="526"/>
                  </a:cubicBezTo>
                  <a:cubicBezTo>
                    <a:pt x="87" y="526"/>
                    <a:pt x="87" y="527"/>
                    <a:pt x="86" y="526"/>
                  </a:cubicBezTo>
                  <a:cubicBezTo>
                    <a:pt x="85" y="525"/>
                    <a:pt x="84" y="523"/>
                    <a:pt x="84" y="523"/>
                  </a:cubicBezTo>
                  <a:close/>
                  <a:moveTo>
                    <a:pt x="89" y="520"/>
                  </a:moveTo>
                  <a:cubicBezTo>
                    <a:pt x="89" y="520"/>
                    <a:pt x="89" y="520"/>
                    <a:pt x="89" y="520"/>
                  </a:cubicBezTo>
                  <a:cubicBezTo>
                    <a:pt x="86" y="520"/>
                    <a:pt x="86" y="520"/>
                    <a:pt x="86" y="520"/>
                  </a:cubicBezTo>
                  <a:cubicBezTo>
                    <a:pt x="88" y="521"/>
                    <a:pt x="88" y="521"/>
                    <a:pt x="88" y="521"/>
                  </a:cubicBezTo>
                  <a:cubicBezTo>
                    <a:pt x="88" y="525"/>
                    <a:pt x="88" y="523"/>
                    <a:pt x="90" y="523"/>
                  </a:cubicBezTo>
                  <a:cubicBezTo>
                    <a:pt x="90" y="523"/>
                    <a:pt x="91" y="522"/>
                    <a:pt x="91" y="522"/>
                  </a:cubicBezTo>
                  <a:cubicBezTo>
                    <a:pt x="89" y="520"/>
                    <a:pt x="89" y="520"/>
                    <a:pt x="89" y="520"/>
                  </a:cubicBezTo>
                  <a:close/>
                  <a:moveTo>
                    <a:pt x="90" y="516"/>
                  </a:moveTo>
                  <a:cubicBezTo>
                    <a:pt x="90" y="516"/>
                    <a:pt x="90" y="516"/>
                    <a:pt x="90" y="516"/>
                  </a:cubicBezTo>
                  <a:cubicBezTo>
                    <a:pt x="93" y="518"/>
                    <a:pt x="93" y="518"/>
                    <a:pt x="93" y="518"/>
                  </a:cubicBezTo>
                  <a:cubicBezTo>
                    <a:pt x="91" y="519"/>
                    <a:pt x="91" y="519"/>
                    <a:pt x="91" y="519"/>
                  </a:cubicBezTo>
                  <a:cubicBezTo>
                    <a:pt x="90" y="518"/>
                    <a:pt x="90" y="518"/>
                    <a:pt x="90" y="518"/>
                  </a:cubicBezTo>
                  <a:cubicBezTo>
                    <a:pt x="90" y="516"/>
                    <a:pt x="90" y="516"/>
                    <a:pt x="90" y="516"/>
                  </a:cubicBezTo>
                  <a:close/>
                  <a:moveTo>
                    <a:pt x="85" y="516"/>
                  </a:moveTo>
                  <a:cubicBezTo>
                    <a:pt x="85" y="516"/>
                    <a:pt x="85" y="516"/>
                    <a:pt x="85" y="516"/>
                  </a:cubicBezTo>
                  <a:cubicBezTo>
                    <a:pt x="87" y="518"/>
                    <a:pt x="86" y="518"/>
                    <a:pt x="89" y="518"/>
                  </a:cubicBezTo>
                  <a:cubicBezTo>
                    <a:pt x="91" y="518"/>
                    <a:pt x="88" y="516"/>
                    <a:pt x="87" y="515"/>
                  </a:cubicBezTo>
                  <a:cubicBezTo>
                    <a:pt x="87" y="515"/>
                    <a:pt x="85" y="516"/>
                    <a:pt x="85" y="516"/>
                  </a:cubicBezTo>
                  <a:close/>
                  <a:moveTo>
                    <a:pt x="113" y="562"/>
                  </a:moveTo>
                  <a:cubicBezTo>
                    <a:pt x="113" y="562"/>
                    <a:pt x="113" y="562"/>
                    <a:pt x="113" y="562"/>
                  </a:cubicBezTo>
                  <a:cubicBezTo>
                    <a:pt x="116" y="562"/>
                    <a:pt x="116" y="562"/>
                    <a:pt x="116" y="562"/>
                  </a:cubicBezTo>
                  <a:cubicBezTo>
                    <a:pt x="115" y="564"/>
                    <a:pt x="115" y="564"/>
                    <a:pt x="115" y="564"/>
                  </a:cubicBezTo>
                  <a:cubicBezTo>
                    <a:pt x="114" y="564"/>
                    <a:pt x="114" y="564"/>
                    <a:pt x="114" y="564"/>
                  </a:cubicBezTo>
                  <a:cubicBezTo>
                    <a:pt x="113" y="562"/>
                    <a:pt x="113" y="562"/>
                    <a:pt x="113" y="562"/>
                  </a:cubicBezTo>
                  <a:close/>
                  <a:moveTo>
                    <a:pt x="103" y="554"/>
                  </a:moveTo>
                  <a:cubicBezTo>
                    <a:pt x="103" y="554"/>
                    <a:pt x="103" y="554"/>
                    <a:pt x="103" y="554"/>
                  </a:cubicBezTo>
                  <a:cubicBezTo>
                    <a:pt x="105" y="558"/>
                    <a:pt x="105" y="558"/>
                    <a:pt x="105" y="558"/>
                  </a:cubicBezTo>
                  <a:cubicBezTo>
                    <a:pt x="108" y="558"/>
                    <a:pt x="108" y="558"/>
                    <a:pt x="108" y="558"/>
                  </a:cubicBezTo>
                  <a:cubicBezTo>
                    <a:pt x="111" y="560"/>
                    <a:pt x="111" y="560"/>
                    <a:pt x="111" y="560"/>
                  </a:cubicBezTo>
                  <a:cubicBezTo>
                    <a:pt x="112" y="560"/>
                    <a:pt x="115" y="560"/>
                    <a:pt x="117" y="561"/>
                  </a:cubicBezTo>
                  <a:cubicBezTo>
                    <a:pt x="120" y="563"/>
                    <a:pt x="120" y="563"/>
                    <a:pt x="120" y="563"/>
                  </a:cubicBezTo>
                  <a:cubicBezTo>
                    <a:pt x="123" y="564"/>
                    <a:pt x="123" y="564"/>
                    <a:pt x="123" y="564"/>
                  </a:cubicBezTo>
                  <a:cubicBezTo>
                    <a:pt x="125" y="562"/>
                    <a:pt x="125" y="562"/>
                    <a:pt x="125" y="562"/>
                  </a:cubicBezTo>
                  <a:cubicBezTo>
                    <a:pt x="118" y="560"/>
                    <a:pt x="118" y="560"/>
                    <a:pt x="118" y="560"/>
                  </a:cubicBezTo>
                  <a:cubicBezTo>
                    <a:pt x="115" y="559"/>
                    <a:pt x="115" y="559"/>
                    <a:pt x="115" y="559"/>
                  </a:cubicBezTo>
                  <a:cubicBezTo>
                    <a:pt x="111" y="557"/>
                    <a:pt x="111" y="557"/>
                    <a:pt x="111" y="557"/>
                  </a:cubicBezTo>
                  <a:cubicBezTo>
                    <a:pt x="110" y="558"/>
                    <a:pt x="110" y="558"/>
                    <a:pt x="110" y="558"/>
                  </a:cubicBezTo>
                  <a:cubicBezTo>
                    <a:pt x="107" y="556"/>
                    <a:pt x="107" y="556"/>
                    <a:pt x="107" y="556"/>
                  </a:cubicBezTo>
                  <a:cubicBezTo>
                    <a:pt x="104" y="555"/>
                    <a:pt x="104" y="555"/>
                    <a:pt x="104" y="555"/>
                  </a:cubicBezTo>
                  <a:cubicBezTo>
                    <a:pt x="103" y="554"/>
                    <a:pt x="103" y="554"/>
                    <a:pt x="103" y="554"/>
                  </a:cubicBezTo>
                  <a:cubicBezTo>
                    <a:pt x="103" y="554"/>
                    <a:pt x="103" y="554"/>
                    <a:pt x="103" y="554"/>
                  </a:cubicBezTo>
                  <a:close/>
                  <a:moveTo>
                    <a:pt x="110" y="552"/>
                  </a:moveTo>
                  <a:cubicBezTo>
                    <a:pt x="110" y="552"/>
                    <a:pt x="110" y="552"/>
                    <a:pt x="110" y="552"/>
                  </a:cubicBezTo>
                  <a:cubicBezTo>
                    <a:pt x="111" y="550"/>
                    <a:pt x="111" y="550"/>
                    <a:pt x="111" y="550"/>
                  </a:cubicBezTo>
                  <a:cubicBezTo>
                    <a:pt x="112" y="550"/>
                    <a:pt x="112" y="550"/>
                    <a:pt x="112" y="550"/>
                  </a:cubicBezTo>
                  <a:cubicBezTo>
                    <a:pt x="112" y="554"/>
                    <a:pt x="112" y="554"/>
                    <a:pt x="112" y="554"/>
                  </a:cubicBezTo>
                  <a:cubicBezTo>
                    <a:pt x="113" y="554"/>
                    <a:pt x="110" y="554"/>
                    <a:pt x="110" y="553"/>
                  </a:cubicBezTo>
                  <a:cubicBezTo>
                    <a:pt x="110" y="552"/>
                    <a:pt x="110" y="552"/>
                    <a:pt x="110" y="552"/>
                  </a:cubicBezTo>
                  <a:close/>
                  <a:moveTo>
                    <a:pt x="101" y="546"/>
                  </a:moveTo>
                  <a:cubicBezTo>
                    <a:pt x="101" y="546"/>
                    <a:pt x="101" y="546"/>
                    <a:pt x="101" y="546"/>
                  </a:cubicBezTo>
                  <a:cubicBezTo>
                    <a:pt x="104" y="546"/>
                    <a:pt x="104" y="546"/>
                    <a:pt x="104" y="546"/>
                  </a:cubicBezTo>
                  <a:cubicBezTo>
                    <a:pt x="106" y="549"/>
                    <a:pt x="106" y="549"/>
                    <a:pt x="108" y="550"/>
                  </a:cubicBezTo>
                  <a:cubicBezTo>
                    <a:pt x="109" y="548"/>
                    <a:pt x="109" y="548"/>
                    <a:pt x="109" y="548"/>
                  </a:cubicBezTo>
                  <a:cubicBezTo>
                    <a:pt x="104" y="545"/>
                    <a:pt x="104" y="545"/>
                    <a:pt x="104" y="545"/>
                  </a:cubicBezTo>
                  <a:cubicBezTo>
                    <a:pt x="101" y="546"/>
                    <a:pt x="101" y="546"/>
                    <a:pt x="101" y="546"/>
                  </a:cubicBezTo>
                  <a:close/>
                  <a:moveTo>
                    <a:pt x="96" y="546"/>
                  </a:moveTo>
                  <a:cubicBezTo>
                    <a:pt x="96" y="546"/>
                    <a:pt x="96" y="546"/>
                    <a:pt x="96" y="546"/>
                  </a:cubicBezTo>
                  <a:cubicBezTo>
                    <a:pt x="100" y="546"/>
                    <a:pt x="100" y="546"/>
                    <a:pt x="100" y="546"/>
                  </a:cubicBezTo>
                  <a:cubicBezTo>
                    <a:pt x="100" y="546"/>
                    <a:pt x="101" y="547"/>
                    <a:pt x="101" y="548"/>
                  </a:cubicBezTo>
                  <a:cubicBezTo>
                    <a:pt x="99" y="548"/>
                    <a:pt x="98" y="548"/>
                    <a:pt x="97" y="547"/>
                  </a:cubicBezTo>
                  <a:cubicBezTo>
                    <a:pt x="96" y="546"/>
                    <a:pt x="96" y="546"/>
                    <a:pt x="96" y="546"/>
                  </a:cubicBezTo>
                  <a:close/>
                  <a:moveTo>
                    <a:pt x="87" y="536"/>
                  </a:moveTo>
                  <a:cubicBezTo>
                    <a:pt x="87" y="536"/>
                    <a:pt x="87" y="536"/>
                    <a:pt x="87" y="536"/>
                  </a:cubicBezTo>
                  <a:cubicBezTo>
                    <a:pt x="86" y="533"/>
                    <a:pt x="86" y="533"/>
                    <a:pt x="86" y="533"/>
                  </a:cubicBezTo>
                  <a:cubicBezTo>
                    <a:pt x="88" y="530"/>
                    <a:pt x="88" y="532"/>
                    <a:pt x="89" y="533"/>
                  </a:cubicBezTo>
                  <a:cubicBezTo>
                    <a:pt x="92" y="532"/>
                    <a:pt x="92" y="532"/>
                    <a:pt x="92" y="532"/>
                  </a:cubicBezTo>
                  <a:cubicBezTo>
                    <a:pt x="93" y="532"/>
                    <a:pt x="93" y="532"/>
                    <a:pt x="93" y="532"/>
                  </a:cubicBezTo>
                  <a:cubicBezTo>
                    <a:pt x="94" y="535"/>
                    <a:pt x="90" y="534"/>
                    <a:pt x="89" y="535"/>
                  </a:cubicBezTo>
                  <a:cubicBezTo>
                    <a:pt x="88" y="536"/>
                    <a:pt x="88" y="536"/>
                    <a:pt x="88" y="536"/>
                  </a:cubicBezTo>
                  <a:cubicBezTo>
                    <a:pt x="87" y="536"/>
                    <a:pt x="87" y="536"/>
                    <a:pt x="87" y="536"/>
                  </a:cubicBezTo>
                  <a:close/>
                  <a:moveTo>
                    <a:pt x="91" y="539"/>
                  </a:moveTo>
                  <a:cubicBezTo>
                    <a:pt x="91" y="539"/>
                    <a:pt x="91" y="539"/>
                    <a:pt x="91" y="539"/>
                  </a:cubicBezTo>
                  <a:cubicBezTo>
                    <a:pt x="91" y="543"/>
                    <a:pt x="91" y="543"/>
                    <a:pt x="91" y="543"/>
                  </a:cubicBezTo>
                  <a:cubicBezTo>
                    <a:pt x="96" y="541"/>
                    <a:pt x="96" y="541"/>
                    <a:pt x="93" y="538"/>
                  </a:cubicBezTo>
                  <a:cubicBezTo>
                    <a:pt x="91" y="539"/>
                    <a:pt x="91" y="539"/>
                    <a:pt x="91" y="539"/>
                  </a:cubicBezTo>
                  <a:close/>
                  <a:moveTo>
                    <a:pt x="99" y="540"/>
                  </a:moveTo>
                  <a:cubicBezTo>
                    <a:pt x="99" y="540"/>
                    <a:pt x="99" y="540"/>
                    <a:pt x="99" y="540"/>
                  </a:cubicBezTo>
                  <a:cubicBezTo>
                    <a:pt x="101" y="541"/>
                    <a:pt x="106" y="543"/>
                    <a:pt x="108" y="544"/>
                  </a:cubicBezTo>
                  <a:cubicBezTo>
                    <a:pt x="108" y="544"/>
                    <a:pt x="110" y="546"/>
                    <a:pt x="108" y="546"/>
                  </a:cubicBezTo>
                  <a:cubicBezTo>
                    <a:pt x="106" y="546"/>
                    <a:pt x="100" y="542"/>
                    <a:pt x="98" y="540"/>
                  </a:cubicBezTo>
                  <a:cubicBezTo>
                    <a:pt x="99" y="540"/>
                    <a:pt x="99" y="540"/>
                    <a:pt x="99" y="540"/>
                  </a:cubicBezTo>
                  <a:close/>
                  <a:moveTo>
                    <a:pt x="163" y="547"/>
                  </a:moveTo>
                  <a:cubicBezTo>
                    <a:pt x="163" y="547"/>
                    <a:pt x="163" y="547"/>
                    <a:pt x="163" y="547"/>
                  </a:cubicBezTo>
                  <a:cubicBezTo>
                    <a:pt x="163" y="548"/>
                    <a:pt x="163" y="550"/>
                    <a:pt x="162" y="550"/>
                  </a:cubicBezTo>
                  <a:cubicBezTo>
                    <a:pt x="161" y="552"/>
                    <a:pt x="159" y="551"/>
                    <a:pt x="157" y="552"/>
                  </a:cubicBezTo>
                  <a:cubicBezTo>
                    <a:pt x="156" y="553"/>
                    <a:pt x="155" y="553"/>
                    <a:pt x="154" y="554"/>
                  </a:cubicBezTo>
                  <a:cubicBezTo>
                    <a:pt x="152" y="554"/>
                    <a:pt x="150" y="553"/>
                    <a:pt x="150" y="556"/>
                  </a:cubicBezTo>
                  <a:cubicBezTo>
                    <a:pt x="149" y="557"/>
                    <a:pt x="151" y="559"/>
                    <a:pt x="151" y="561"/>
                  </a:cubicBezTo>
                  <a:cubicBezTo>
                    <a:pt x="151" y="562"/>
                    <a:pt x="151" y="562"/>
                    <a:pt x="152" y="563"/>
                  </a:cubicBezTo>
                  <a:cubicBezTo>
                    <a:pt x="154" y="565"/>
                    <a:pt x="154" y="566"/>
                    <a:pt x="155" y="568"/>
                  </a:cubicBezTo>
                  <a:cubicBezTo>
                    <a:pt x="155" y="569"/>
                    <a:pt x="156" y="569"/>
                    <a:pt x="155" y="570"/>
                  </a:cubicBezTo>
                  <a:cubicBezTo>
                    <a:pt x="151" y="573"/>
                    <a:pt x="148" y="569"/>
                    <a:pt x="143" y="570"/>
                  </a:cubicBezTo>
                  <a:cubicBezTo>
                    <a:pt x="140" y="570"/>
                    <a:pt x="142" y="568"/>
                    <a:pt x="142" y="567"/>
                  </a:cubicBezTo>
                  <a:cubicBezTo>
                    <a:pt x="140" y="568"/>
                    <a:pt x="140" y="568"/>
                    <a:pt x="140" y="568"/>
                  </a:cubicBezTo>
                  <a:cubicBezTo>
                    <a:pt x="139" y="568"/>
                    <a:pt x="138" y="567"/>
                    <a:pt x="138" y="570"/>
                  </a:cubicBezTo>
                  <a:cubicBezTo>
                    <a:pt x="140" y="570"/>
                    <a:pt x="142" y="571"/>
                    <a:pt x="140" y="573"/>
                  </a:cubicBezTo>
                  <a:cubicBezTo>
                    <a:pt x="139" y="574"/>
                    <a:pt x="140" y="574"/>
                    <a:pt x="138" y="575"/>
                  </a:cubicBezTo>
                  <a:cubicBezTo>
                    <a:pt x="137" y="575"/>
                    <a:pt x="137" y="577"/>
                    <a:pt x="136" y="575"/>
                  </a:cubicBezTo>
                  <a:cubicBezTo>
                    <a:pt x="133" y="572"/>
                    <a:pt x="136" y="571"/>
                    <a:pt x="134" y="571"/>
                  </a:cubicBezTo>
                  <a:cubicBezTo>
                    <a:pt x="133" y="571"/>
                    <a:pt x="132" y="572"/>
                    <a:pt x="132" y="572"/>
                  </a:cubicBezTo>
                  <a:cubicBezTo>
                    <a:pt x="133" y="573"/>
                    <a:pt x="135" y="574"/>
                    <a:pt x="133" y="575"/>
                  </a:cubicBezTo>
                  <a:cubicBezTo>
                    <a:pt x="130" y="576"/>
                    <a:pt x="130" y="577"/>
                    <a:pt x="129" y="571"/>
                  </a:cubicBezTo>
                  <a:cubicBezTo>
                    <a:pt x="128" y="571"/>
                    <a:pt x="128" y="571"/>
                    <a:pt x="128" y="571"/>
                  </a:cubicBezTo>
                  <a:cubicBezTo>
                    <a:pt x="128" y="571"/>
                    <a:pt x="124" y="570"/>
                    <a:pt x="124" y="569"/>
                  </a:cubicBezTo>
                  <a:cubicBezTo>
                    <a:pt x="124" y="565"/>
                    <a:pt x="126" y="567"/>
                    <a:pt x="127" y="566"/>
                  </a:cubicBezTo>
                  <a:cubicBezTo>
                    <a:pt x="125" y="563"/>
                    <a:pt x="125" y="563"/>
                    <a:pt x="125" y="563"/>
                  </a:cubicBezTo>
                  <a:cubicBezTo>
                    <a:pt x="124" y="563"/>
                    <a:pt x="126" y="562"/>
                    <a:pt x="127" y="562"/>
                  </a:cubicBezTo>
                  <a:cubicBezTo>
                    <a:pt x="127" y="562"/>
                    <a:pt x="128" y="563"/>
                    <a:pt x="128" y="561"/>
                  </a:cubicBezTo>
                  <a:cubicBezTo>
                    <a:pt x="127" y="560"/>
                    <a:pt x="127" y="560"/>
                    <a:pt x="127" y="560"/>
                  </a:cubicBezTo>
                  <a:cubicBezTo>
                    <a:pt x="127" y="560"/>
                    <a:pt x="123" y="561"/>
                    <a:pt x="122" y="560"/>
                  </a:cubicBezTo>
                  <a:cubicBezTo>
                    <a:pt x="119" y="557"/>
                    <a:pt x="120" y="559"/>
                    <a:pt x="120" y="556"/>
                  </a:cubicBezTo>
                  <a:cubicBezTo>
                    <a:pt x="120" y="556"/>
                    <a:pt x="120" y="553"/>
                    <a:pt x="119" y="553"/>
                  </a:cubicBezTo>
                  <a:cubicBezTo>
                    <a:pt x="117" y="553"/>
                    <a:pt x="117" y="555"/>
                    <a:pt x="116" y="555"/>
                  </a:cubicBezTo>
                  <a:cubicBezTo>
                    <a:pt x="116" y="555"/>
                    <a:pt x="113" y="553"/>
                    <a:pt x="113" y="553"/>
                  </a:cubicBezTo>
                  <a:cubicBezTo>
                    <a:pt x="113" y="550"/>
                    <a:pt x="113" y="550"/>
                    <a:pt x="113" y="550"/>
                  </a:cubicBezTo>
                  <a:cubicBezTo>
                    <a:pt x="113" y="549"/>
                    <a:pt x="111" y="546"/>
                    <a:pt x="114" y="546"/>
                  </a:cubicBezTo>
                  <a:cubicBezTo>
                    <a:pt x="120" y="546"/>
                    <a:pt x="117" y="546"/>
                    <a:pt x="119" y="544"/>
                  </a:cubicBezTo>
                  <a:cubicBezTo>
                    <a:pt x="120" y="544"/>
                    <a:pt x="120" y="543"/>
                    <a:pt x="121" y="544"/>
                  </a:cubicBezTo>
                  <a:cubicBezTo>
                    <a:pt x="123" y="544"/>
                    <a:pt x="124" y="547"/>
                    <a:pt x="125" y="548"/>
                  </a:cubicBezTo>
                  <a:cubicBezTo>
                    <a:pt x="125" y="548"/>
                    <a:pt x="123" y="551"/>
                    <a:pt x="125" y="551"/>
                  </a:cubicBezTo>
                  <a:cubicBezTo>
                    <a:pt x="125" y="551"/>
                    <a:pt x="126" y="550"/>
                    <a:pt x="126" y="551"/>
                  </a:cubicBezTo>
                  <a:cubicBezTo>
                    <a:pt x="125" y="552"/>
                    <a:pt x="125" y="552"/>
                    <a:pt x="125" y="553"/>
                  </a:cubicBezTo>
                  <a:cubicBezTo>
                    <a:pt x="126" y="555"/>
                    <a:pt x="128" y="556"/>
                    <a:pt x="130" y="556"/>
                  </a:cubicBezTo>
                  <a:cubicBezTo>
                    <a:pt x="130" y="556"/>
                    <a:pt x="129" y="558"/>
                    <a:pt x="129" y="558"/>
                  </a:cubicBezTo>
                  <a:cubicBezTo>
                    <a:pt x="131" y="557"/>
                    <a:pt x="131" y="557"/>
                    <a:pt x="131" y="557"/>
                  </a:cubicBezTo>
                  <a:cubicBezTo>
                    <a:pt x="132" y="555"/>
                    <a:pt x="132" y="555"/>
                    <a:pt x="132" y="555"/>
                  </a:cubicBezTo>
                  <a:cubicBezTo>
                    <a:pt x="133" y="553"/>
                    <a:pt x="136" y="556"/>
                    <a:pt x="140" y="554"/>
                  </a:cubicBezTo>
                  <a:cubicBezTo>
                    <a:pt x="140" y="551"/>
                    <a:pt x="133" y="552"/>
                    <a:pt x="130" y="552"/>
                  </a:cubicBezTo>
                  <a:cubicBezTo>
                    <a:pt x="128" y="552"/>
                    <a:pt x="127" y="554"/>
                    <a:pt x="127" y="552"/>
                  </a:cubicBezTo>
                  <a:cubicBezTo>
                    <a:pt x="126" y="549"/>
                    <a:pt x="126" y="549"/>
                    <a:pt x="126" y="549"/>
                  </a:cubicBezTo>
                  <a:cubicBezTo>
                    <a:pt x="125" y="547"/>
                    <a:pt x="126" y="548"/>
                    <a:pt x="124" y="545"/>
                  </a:cubicBezTo>
                  <a:cubicBezTo>
                    <a:pt x="124" y="545"/>
                    <a:pt x="124" y="545"/>
                    <a:pt x="124" y="545"/>
                  </a:cubicBezTo>
                  <a:cubicBezTo>
                    <a:pt x="124" y="544"/>
                    <a:pt x="123" y="543"/>
                    <a:pt x="123" y="543"/>
                  </a:cubicBezTo>
                  <a:cubicBezTo>
                    <a:pt x="123" y="543"/>
                    <a:pt x="123" y="541"/>
                    <a:pt x="121" y="540"/>
                  </a:cubicBezTo>
                  <a:cubicBezTo>
                    <a:pt x="117" y="538"/>
                    <a:pt x="116" y="536"/>
                    <a:pt x="111" y="535"/>
                  </a:cubicBezTo>
                  <a:cubicBezTo>
                    <a:pt x="117" y="540"/>
                    <a:pt x="116" y="538"/>
                    <a:pt x="117" y="539"/>
                  </a:cubicBezTo>
                  <a:cubicBezTo>
                    <a:pt x="117" y="539"/>
                    <a:pt x="118" y="539"/>
                    <a:pt x="118" y="540"/>
                  </a:cubicBezTo>
                  <a:cubicBezTo>
                    <a:pt x="118" y="540"/>
                    <a:pt x="117" y="541"/>
                    <a:pt x="117" y="541"/>
                  </a:cubicBezTo>
                  <a:cubicBezTo>
                    <a:pt x="116" y="540"/>
                    <a:pt x="113" y="538"/>
                    <a:pt x="113" y="538"/>
                  </a:cubicBezTo>
                  <a:cubicBezTo>
                    <a:pt x="112" y="539"/>
                    <a:pt x="116" y="542"/>
                    <a:pt x="116" y="543"/>
                  </a:cubicBezTo>
                  <a:cubicBezTo>
                    <a:pt x="116" y="543"/>
                    <a:pt x="116" y="544"/>
                    <a:pt x="116" y="545"/>
                  </a:cubicBezTo>
                  <a:cubicBezTo>
                    <a:pt x="115" y="545"/>
                    <a:pt x="113" y="545"/>
                    <a:pt x="113" y="544"/>
                  </a:cubicBezTo>
                  <a:cubicBezTo>
                    <a:pt x="113" y="544"/>
                    <a:pt x="113" y="542"/>
                    <a:pt x="113" y="542"/>
                  </a:cubicBezTo>
                  <a:cubicBezTo>
                    <a:pt x="112" y="541"/>
                    <a:pt x="111" y="541"/>
                    <a:pt x="111" y="540"/>
                  </a:cubicBezTo>
                  <a:cubicBezTo>
                    <a:pt x="113" y="544"/>
                    <a:pt x="114" y="544"/>
                    <a:pt x="111" y="545"/>
                  </a:cubicBezTo>
                  <a:cubicBezTo>
                    <a:pt x="109" y="544"/>
                    <a:pt x="110" y="542"/>
                    <a:pt x="108" y="540"/>
                  </a:cubicBezTo>
                  <a:cubicBezTo>
                    <a:pt x="105" y="538"/>
                    <a:pt x="105" y="538"/>
                    <a:pt x="105" y="538"/>
                  </a:cubicBezTo>
                  <a:cubicBezTo>
                    <a:pt x="104" y="541"/>
                    <a:pt x="106" y="540"/>
                    <a:pt x="105" y="541"/>
                  </a:cubicBezTo>
                  <a:cubicBezTo>
                    <a:pt x="105" y="542"/>
                    <a:pt x="103" y="541"/>
                    <a:pt x="103" y="541"/>
                  </a:cubicBezTo>
                  <a:cubicBezTo>
                    <a:pt x="103" y="541"/>
                    <a:pt x="99" y="537"/>
                    <a:pt x="101" y="537"/>
                  </a:cubicBezTo>
                  <a:cubicBezTo>
                    <a:pt x="103" y="537"/>
                    <a:pt x="103" y="538"/>
                    <a:pt x="104" y="538"/>
                  </a:cubicBezTo>
                  <a:cubicBezTo>
                    <a:pt x="104" y="538"/>
                    <a:pt x="104" y="537"/>
                    <a:pt x="103" y="536"/>
                  </a:cubicBezTo>
                  <a:cubicBezTo>
                    <a:pt x="103" y="536"/>
                    <a:pt x="102" y="536"/>
                    <a:pt x="103" y="535"/>
                  </a:cubicBezTo>
                  <a:cubicBezTo>
                    <a:pt x="104" y="534"/>
                    <a:pt x="104" y="534"/>
                    <a:pt x="104" y="534"/>
                  </a:cubicBezTo>
                  <a:cubicBezTo>
                    <a:pt x="104" y="534"/>
                    <a:pt x="103" y="531"/>
                    <a:pt x="102" y="531"/>
                  </a:cubicBezTo>
                  <a:cubicBezTo>
                    <a:pt x="102" y="531"/>
                    <a:pt x="101" y="532"/>
                    <a:pt x="100" y="531"/>
                  </a:cubicBezTo>
                  <a:cubicBezTo>
                    <a:pt x="97" y="531"/>
                    <a:pt x="96" y="529"/>
                    <a:pt x="95" y="527"/>
                  </a:cubicBezTo>
                  <a:cubicBezTo>
                    <a:pt x="99" y="526"/>
                    <a:pt x="99" y="527"/>
                    <a:pt x="97" y="525"/>
                  </a:cubicBezTo>
                  <a:cubicBezTo>
                    <a:pt x="97" y="525"/>
                    <a:pt x="99" y="524"/>
                    <a:pt x="99" y="524"/>
                  </a:cubicBezTo>
                  <a:cubicBezTo>
                    <a:pt x="99" y="524"/>
                    <a:pt x="99" y="522"/>
                    <a:pt x="98" y="522"/>
                  </a:cubicBezTo>
                  <a:cubicBezTo>
                    <a:pt x="97" y="522"/>
                    <a:pt x="98" y="523"/>
                    <a:pt x="97" y="523"/>
                  </a:cubicBezTo>
                  <a:cubicBezTo>
                    <a:pt x="97" y="524"/>
                    <a:pt x="96" y="525"/>
                    <a:pt x="96" y="525"/>
                  </a:cubicBezTo>
                  <a:cubicBezTo>
                    <a:pt x="97" y="525"/>
                    <a:pt x="93" y="524"/>
                    <a:pt x="93" y="523"/>
                  </a:cubicBezTo>
                  <a:cubicBezTo>
                    <a:pt x="93" y="523"/>
                    <a:pt x="93" y="522"/>
                    <a:pt x="94" y="522"/>
                  </a:cubicBezTo>
                  <a:cubicBezTo>
                    <a:pt x="95" y="522"/>
                    <a:pt x="95" y="522"/>
                    <a:pt x="95" y="522"/>
                  </a:cubicBezTo>
                  <a:cubicBezTo>
                    <a:pt x="95" y="521"/>
                    <a:pt x="94" y="521"/>
                    <a:pt x="94" y="520"/>
                  </a:cubicBezTo>
                  <a:cubicBezTo>
                    <a:pt x="93" y="521"/>
                    <a:pt x="95" y="518"/>
                    <a:pt x="95" y="518"/>
                  </a:cubicBezTo>
                  <a:cubicBezTo>
                    <a:pt x="94" y="517"/>
                    <a:pt x="91" y="516"/>
                    <a:pt x="91" y="515"/>
                  </a:cubicBezTo>
                  <a:cubicBezTo>
                    <a:pt x="91" y="513"/>
                    <a:pt x="91" y="513"/>
                    <a:pt x="91" y="513"/>
                  </a:cubicBezTo>
                  <a:cubicBezTo>
                    <a:pt x="91" y="513"/>
                    <a:pt x="91" y="514"/>
                    <a:pt x="92" y="514"/>
                  </a:cubicBezTo>
                  <a:cubicBezTo>
                    <a:pt x="92" y="514"/>
                    <a:pt x="92" y="512"/>
                    <a:pt x="92" y="512"/>
                  </a:cubicBezTo>
                  <a:cubicBezTo>
                    <a:pt x="91" y="511"/>
                    <a:pt x="91" y="511"/>
                    <a:pt x="91" y="511"/>
                  </a:cubicBezTo>
                  <a:cubicBezTo>
                    <a:pt x="90" y="511"/>
                    <a:pt x="91" y="512"/>
                    <a:pt x="90" y="512"/>
                  </a:cubicBezTo>
                  <a:cubicBezTo>
                    <a:pt x="88" y="513"/>
                    <a:pt x="87" y="511"/>
                    <a:pt x="86" y="510"/>
                  </a:cubicBezTo>
                  <a:cubicBezTo>
                    <a:pt x="87" y="509"/>
                    <a:pt x="87" y="509"/>
                    <a:pt x="87" y="509"/>
                  </a:cubicBezTo>
                  <a:cubicBezTo>
                    <a:pt x="86" y="508"/>
                    <a:pt x="86" y="508"/>
                    <a:pt x="86" y="506"/>
                  </a:cubicBezTo>
                  <a:cubicBezTo>
                    <a:pt x="88" y="506"/>
                    <a:pt x="89" y="509"/>
                    <a:pt x="90" y="509"/>
                  </a:cubicBezTo>
                  <a:cubicBezTo>
                    <a:pt x="91" y="509"/>
                    <a:pt x="92" y="510"/>
                    <a:pt x="92" y="510"/>
                  </a:cubicBezTo>
                  <a:cubicBezTo>
                    <a:pt x="92" y="510"/>
                    <a:pt x="93" y="509"/>
                    <a:pt x="93" y="509"/>
                  </a:cubicBezTo>
                  <a:cubicBezTo>
                    <a:pt x="92" y="508"/>
                    <a:pt x="91" y="507"/>
                    <a:pt x="90" y="507"/>
                  </a:cubicBezTo>
                  <a:cubicBezTo>
                    <a:pt x="87" y="503"/>
                    <a:pt x="86" y="507"/>
                    <a:pt x="87" y="502"/>
                  </a:cubicBezTo>
                  <a:cubicBezTo>
                    <a:pt x="85" y="501"/>
                    <a:pt x="86" y="500"/>
                    <a:pt x="86" y="498"/>
                  </a:cubicBezTo>
                  <a:cubicBezTo>
                    <a:pt x="86" y="497"/>
                    <a:pt x="86" y="497"/>
                    <a:pt x="86" y="497"/>
                  </a:cubicBezTo>
                  <a:cubicBezTo>
                    <a:pt x="83" y="497"/>
                    <a:pt x="83" y="497"/>
                    <a:pt x="83" y="497"/>
                  </a:cubicBezTo>
                  <a:cubicBezTo>
                    <a:pt x="83" y="498"/>
                    <a:pt x="82" y="499"/>
                    <a:pt x="83" y="501"/>
                  </a:cubicBezTo>
                  <a:cubicBezTo>
                    <a:pt x="83" y="502"/>
                    <a:pt x="86" y="505"/>
                    <a:pt x="81" y="503"/>
                  </a:cubicBezTo>
                  <a:cubicBezTo>
                    <a:pt x="81" y="501"/>
                    <a:pt x="80" y="500"/>
                    <a:pt x="79" y="498"/>
                  </a:cubicBezTo>
                  <a:cubicBezTo>
                    <a:pt x="78" y="496"/>
                    <a:pt x="78" y="496"/>
                    <a:pt x="78" y="496"/>
                  </a:cubicBezTo>
                  <a:cubicBezTo>
                    <a:pt x="78" y="494"/>
                    <a:pt x="80" y="495"/>
                    <a:pt x="81" y="494"/>
                  </a:cubicBezTo>
                  <a:cubicBezTo>
                    <a:pt x="81" y="494"/>
                    <a:pt x="82" y="493"/>
                    <a:pt x="81" y="493"/>
                  </a:cubicBezTo>
                  <a:cubicBezTo>
                    <a:pt x="80" y="493"/>
                    <a:pt x="77" y="493"/>
                    <a:pt x="77" y="492"/>
                  </a:cubicBezTo>
                  <a:cubicBezTo>
                    <a:pt x="77" y="490"/>
                    <a:pt x="79" y="490"/>
                    <a:pt x="80" y="491"/>
                  </a:cubicBezTo>
                  <a:cubicBezTo>
                    <a:pt x="80" y="491"/>
                    <a:pt x="80" y="492"/>
                    <a:pt x="80" y="491"/>
                  </a:cubicBezTo>
                  <a:cubicBezTo>
                    <a:pt x="81" y="491"/>
                    <a:pt x="81" y="490"/>
                    <a:pt x="81" y="490"/>
                  </a:cubicBezTo>
                  <a:cubicBezTo>
                    <a:pt x="81" y="490"/>
                    <a:pt x="80" y="488"/>
                    <a:pt x="80" y="488"/>
                  </a:cubicBezTo>
                  <a:cubicBezTo>
                    <a:pt x="76" y="487"/>
                    <a:pt x="76" y="487"/>
                    <a:pt x="76" y="487"/>
                  </a:cubicBezTo>
                  <a:cubicBezTo>
                    <a:pt x="76" y="487"/>
                    <a:pt x="74" y="485"/>
                    <a:pt x="74" y="484"/>
                  </a:cubicBezTo>
                  <a:cubicBezTo>
                    <a:pt x="74" y="484"/>
                    <a:pt x="75" y="482"/>
                    <a:pt x="75" y="482"/>
                  </a:cubicBezTo>
                  <a:cubicBezTo>
                    <a:pt x="77" y="482"/>
                    <a:pt x="80" y="484"/>
                    <a:pt x="80" y="484"/>
                  </a:cubicBezTo>
                  <a:cubicBezTo>
                    <a:pt x="81" y="484"/>
                    <a:pt x="81" y="483"/>
                    <a:pt x="81" y="484"/>
                  </a:cubicBezTo>
                  <a:cubicBezTo>
                    <a:pt x="82" y="485"/>
                    <a:pt x="84" y="487"/>
                    <a:pt x="85" y="486"/>
                  </a:cubicBezTo>
                  <a:cubicBezTo>
                    <a:pt x="85" y="486"/>
                    <a:pt x="86" y="486"/>
                    <a:pt x="86" y="485"/>
                  </a:cubicBezTo>
                  <a:cubicBezTo>
                    <a:pt x="86" y="480"/>
                    <a:pt x="83" y="482"/>
                    <a:pt x="82" y="481"/>
                  </a:cubicBezTo>
                  <a:cubicBezTo>
                    <a:pt x="80" y="480"/>
                    <a:pt x="76" y="471"/>
                    <a:pt x="76" y="478"/>
                  </a:cubicBezTo>
                  <a:cubicBezTo>
                    <a:pt x="76" y="479"/>
                    <a:pt x="74" y="479"/>
                    <a:pt x="74" y="478"/>
                  </a:cubicBezTo>
                  <a:cubicBezTo>
                    <a:pt x="74" y="477"/>
                    <a:pt x="74" y="475"/>
                    <a:pt x="73" y="475"/>
                  </a:cubicBezTo>
                  <a:cubicBezTo>
                    <a:pt x="70" y="475"/>
                    <a:pt x="70" y="475"/>
                    <a:pt x="70" y="475"/>
                  </a:cubicBezTo>
                  <a:cubicBezTo>
                    <a:pt x="70" y="475"/>
                    <a:pt x="67" y="474"/>
                    <a:pt x="67" y="473"/>
                  </a:cubicBezTo>
                  <a:cubicBezTo>
                    <a:pt x="67" y="473"/>
                    <a:pt x="67" y="472"/>
                    <a:pt x="68" y="472"/>
                  </a:cubicBezTo>
                  <a:cubicBezTo>
                    <a:pt x="68" y="471"/>
                    <a:pt x="68" y="470"/>
                    <a:pt x="69" y="471"/>
                  </a:cubicBezTo>
                  <a:cubicBezTo>
                    <a:pt x="71" y="472"/>
                    <a:pt x="71" y="472"/>
                    <a:pt x="72" y="472"/>
                  </a:cubicBezTo>
                  <a:cubicBezTo>
                    <a:pt x="72" y="470"/>
                    <a:pt x="72" y="469"/>
                    <a:pt x="70" y="468"/>
                  </a:cubicBezTo>
                  <a:cubicBezTo>
                    <a:pt x="63" y="465"/>
                    <a:pt x="65" y="467"/>
                    <a:pt x="62" y="463"/>
                  </a:cubicBezTo>
                  <a:cubicBezTo>
                    <a:pt x="60" y="465"/>
                    <a:pt x="60" y="465"/>
                    <a:pt x="60" y="465"/>
                  </a:cubicBezTo>
                  <a:cubicBezTo>
                    <a:pt x="61" y="466"/>
                    <a:pt x="56" y="463"/>
                    <a:pt x="55" y="461"/>
                  </a:cubicBezTo>
                  <a:cubicBezTo>
                    <a:pt x="54" y="459"/>
                    <a:pt x="54" y="459"/>
                    <a:pt x="54" y="459"/>
                  </a:cubicBezTo>
                  <a:cubicBezTo>
                    <a:pt x="52" y="461"/>
                    <a:pt x="52" y="461"/>
                    <a:pt x="52" y="461"/>
                  </a:cubicBezTo>
                  <a:cubicBezTo>
                    <a:pt x="51" y="461"/>
                    <a:pt x="51" y="463"/>
                    <a:pt x="51" y="463"/>
                  </a:cubicBezTo>
                  <a:cubicBezTo>
                    <a:pt x="51" y="464"/>
                    <a:pt x="52" y="466"/>
                    <a:pt x="50" y="466"/>
                  </a:cubicBezTo>
                  <a:cubicBezTo>
                    <a:pt x="49" y="465"/>
                    <a:pt x="48" y="466"/>
                    <a:pt x="47" y="464"/>
                  </a:cubicBezTo>
                  <a:cubicBezTo>
                    <a:pt x="46" y="463"/>
                    <a:pt x="46" y="461"/>
                    <a:pt x="46" y="460"/>
                  </a:cubicBezTo>
                  <a:cubicBezTo>
                    <a:pt x="46" y="460"/>
                    <a:pt x="47" y="459"/>
                    <a:pt x="48" y="459"/>
                  </a:cubicBezTo>
                  <a:cubicBezTo>
                    <a:pt x="48" y="459"/>
                    <a:pt x="51" y="456"/>
                    <a:pt x="51" y="456"/>
                  </a:cubicBezTo>
                  <a:cubicBezTo>
                    <a:pt x="50" y="457"/>
                    <a:pt x="55" y="454"/>
                    <a:pt x="56" y="454"/>
                  </a:cubicBezTo>
                  <a:cubicBezTo>
                    <a:pt x="55" y="452"/>
                    <a:pt x="54" y="452"/>
                    <a:pt x="52" y="451"/>
                  </a:cubicBezTo>
                  <a:cubicBezTo>
                    <a:pt x="52" y="449"/>
                    <a:pt x="56" y="449"/>
                    <a:pt x="56" y="450"/>
                  </a:cubicBezTo>
                  <a:cubicBezTo>
                    <a:pt x="57" y="450"/>
                    <a:pt x="57" y="451"/>
                    <a:pt x="57" y="451"/>
                  </a:cubicBezTo>
                  <a:cubicBezTo>
                    <a:pt x="58" y="449"/>
                    <a:pt x="58" y="449"/>
                    <a:pt x="58" y="449"/>
                  </a:cubicBezTo>
                  <a:cubicBezTo>
                    <a:pt x="61" y="449"/>
                    <a:pt x="62" y="450"/>
                    <a:pt x="63" y="452"/>
                  </a:cubicBezTo>
                  <a:cubicBezTo>
                    <a:pt x="62" y="454"/>
                    <a:pt x="62" y="454"/>
                    <a:pt x="62" y="454"/>
                  </a:cubicBezTo>
                  <a:cubicBezTo>
                    <a:pt x="62" y="454"/>
                    <a:pt x="59" y="454"/>
                    <a:pt x="60" y="455"/>
                  </a:cubicBezTo>
                  <a:cubicBezTo>
                    <a:pt x="60" y="456"/>
                    <a:pt x="62" y="455"/>
                    <a:pt x="64" y="456"/>
                  </a:cubicBezTo>
                  <a:cubicBezTo>
                    <a:pt x="64" y="456"/>
                    <a:pt x="64" y="456"/>
                    <a:pt x="65" y="457"/>
                  </a:cubicBezTo>
                  <a:cubicBezTo>
                    <a:pt x="66" y="459"/>
                    <a:pt x="65" y="460"/>
                    <a:pt x="67" y="460"/>
                  </a:cubicBezTo>
                  <a:cubicBezTo>
                    <a:pt x="67" y="461"/>
                    <a:pt x="68" y="461"/>
                    <a:pt x="68" y="461"/>
                  </a:cubicBezTo>
                  <a:cubicBezTo>
                    <a:pt x="70" y="460"/>
                    <a:pt x="69" y="458"/>
                    <a:pt x="70" y="458"/>
                  </a:cubicBezTo>
                  <a:cubicBezTo>
                    <a:pt x="70" y="458"/>
                    <a:pt x="70" y="455"/>
                    <a:pt x="70" y="455"/>
                  </a:cubicBezTo>
                  <a:cubicBezTo>
                    <a:pt x="71" y="452"/>
                    <a:pt x="71" y="452"/>
                    <a:pt x="71" y="452"/>
                  </a:cubicBezTo>
                  <a:cubicBezTo>
                    <a:pt x="71" y="452"/>
                    <a:pt x="69" y="453"/>
                    <a:pt x="69" y="453"/>
                  </a:cubicBezTo>
                  <a:cubicBezTo>
                    <a:pt x="69" y="453"/>
                    <a:pt x="69" y="454"/>
                    <a:pt x="68" y="453"/>
                  </a:cubicBezTo>
                  <a:cubicBezTo>
                    <a:pt x="67" y="450"/>
                    <a:pt x="67" y="450"/>
                    <a:pt x="70" y="448"/>
                  </a:cubicBezTo>
                  <a:cubicBezTo>
                    <a:pt x="70" y="448"/>
                    <a:pt x="72" y="448"/>
                    <a:pt x="71" y="447"/>
                  </a:cubicBezTo>
                  <a:cubicBezTo>
                    <a:pt x="71" y="447"/>
                    <a:pt x="70" y="446"/>
                    <a:pt x="70" y="446"/>
                  </a:cubicBezTo>
                  <a:cubicBezTo>
                    <a:pt x="68" y="444"/>
                    <a:pt x="69" y="444"/>
                    <a:pt x="67" y="446"/>
                  </a:cubicBezTo>
                  <a:cubicBezTo>
                    <a:pt x="67" y="446"/>
                    <a:pt x="65" y="443"/>
                    <a:pt x="66" y="443"/>
                  </a:cubicBezTo>
                  <a:cubicBezTo>
                    <a:pt x="67" y="443"/>
                    <a:pt x="68" y="442"/>
                    <a:pt x="69" y="442"/>
                  </a:cubicBezTo>
                  <a:cubicBezTo>
                    <a:pt x="71" y="442"/>
                    <a:pt x="73" y="444"/>
                    <a:pt x="73" y="443"/>
                  </a:cubicBezTo>
                  <a:cubicBezTo>
                    <a:pt x="72" y="440"/>
                    <a:pt x="71" y="441"/>
                    <a:pt x="70" y="440"/>
                  </a:cubicBezTo>
                  <a:cubicBezTo>
                    <a:pt x="67" y="438"/>
                    <a:pt x="67" y="438"/>
                    <a:pt x="67" y="438"/>
                  </a:cubicBezTo>
                  <a:cubicBezTo>
                    <a:pt x="67" y="438"/>
                    <a:pt x="64" y="437"/>
                    <a:pt x="66" y="437"/>
                  </a:cubicBezTo>
                  <a:cubicBezTo>
                    <a:pt x="69" y="435"/>
                    <a:pt x="70" y="436"/>
                    <a:pt x="70" y="434"/>
                  </a:cubicBezTo>
                  <a:cubicBezTo>
                    <a:pt x="70" y="433"/>
                    <a:pt x="69" y="433"/>
                    <a:pt x="70" y="432"/>
                  </a:cubicBezTo>
                  <a:cubicBezTo>
                    <a:pt x="71" y="431"/>
                    <a:pt x="72" y="432"/>
                    <a:pt x="69" y="428"/>
                  </a:cubicBezTo>
                  <a:cubicBezTo>
                    <a:pt x="68" y="426"/>
                    <a:pt x="67" y="426"/>
                    <a:pt x="66" y="426"/>
                  </a:cubicBezTo>
                  <a:cubicBezTo>
                    <a:pt x="66" y="426"/>
                    <a:pt x="62" y="424"/>
                    <a:pt x="62" y="424"/>
                  </a:cubicBezTo>
                  <a:cubicBezTo>
                    <a:pt x="62" y="424"/>
                    <a:pt x="59" y="421"/>
                    <a:pt x="59" y="421"/>
                  </a:cubicBezTo>
                  <a:cubicBezTo>
                    <a:pt x="63" y="417"/>
                    <a:pt x="63" y="417"/>
                    <a:pt x="63" y="417"/>
                  </a:cubicBezTo>
                  <a:cubicBezTo>
                    <a:pt x="60" y="415"/>
                    <a:pt x="59" y="414"/>
                    <a:pt x="58" y="410"/>
                  </a:cubicBezTo>
                  <a:cubicBezTo>
                    <a:pt x="59" y="410"/>
                    <a:pt x="61" y="406"/>
                    <a:pt x="61" y="406"/>
                  </a:cubicBezTo>
                  <a:cubicBezTo>
                    <a:pt x="61" y="403"/>
                    <a:pt x="56" y="400"/>
                    <a:pt x="56" y="399"/>
                  </a:cubicBezTo>
                  <a:cubicBezTo>
                    <a:pt x="56" y="398"/>
                    <a:pt x="57" y="397"/>
                    <a:pt x="57" y="397"/>
                  </a:cubicBezTo>
                  <a:cubicBezTo>
                    <a:pt x="57" y="397"/>
                    <a:pt x="59" y="397"/>
                    <a:pt x="59" y="397"/>
                  </a:cubicBezTo>
                  <a:cubicBezTo>
                    <a:pt x="60" y="399"/>
                    <a:pt x="61" y="398"/>
                    <a:pt x="59" y="396"/>
                  </a:cubicBezTo>
                  <a:cubicBezTo>
                    <a:pt x="59" y="396"/>
                    <a:pt x="56" y="393"/>
                    <a:pt x="56" y="393"/>
                  </a:cubicBezTo>
                  <a:cubicBezTo>
                    <a:pt x="56" y="393"/>
                    <a:pt x="56" y="391"/>
                    <a:pt x="57" y="392"/>
                  </a:cubicBezTo>
                  <a:cubicBezTo>
                    <a:pt x="60" y="393"/>
                    <a:pt x="59" y="395"/>
                    <a:pt x="60" y="396"/>
                  </a:cubicBezTo>
                  <a:cubicBezTo>
                    <a:pt x="61" y="397"/>
                    <a:pt x="61" y="395"/>
                    <a:pt x="61" y="394"/>
                  </a:cubicBezTo>
                  <a:cubicBezTo>
                    <a:pt x="59" y="392"/>
                    <a:pt x="59" y="391"/>
                    <a:pt x="58" y="389"/>
                  </a:cubicBezTo>
                  <a:cubicBezTo>
                    <a:pt x="57" y="389"/>
                    <a:pt x="55" y="390"/>
                    <a:pt x="54" y="389"/>
                  </a:cubicBezTo>
                  <a:cubicBezTo>
                    <a:pt x="53" y="389"/>
                    <a:pt x="53" y="389"/>
                    <a:pt x="53" y="388"/>
                  </a:cubicBezTo>
                  <a:cubicBezTo>
                    <a:pt x="53" y="386"/>
                    <a:pt x="55" y="386"/>
                    <a:pt x="56" y="386"/>
                  </a:cubicBezTo>
                  <a:cubicBezTo>
                    <a:pt x="56" y="385"/>
                    <a:pt x="57" y="382"/>
                    <a:pt x="57" y="382"/>
                  </a:cubicBezTo>
                  <a:cubicBezTo>
                    <a:pt x="56" y="380"/>
                    <a:pt x="56" y="380"/>
                    <a:pt x="56" y="380"/>
                  </a:cubicBezTo>
                  <a:cubicBezTo>
                    <a:pt x="56" y="381"/>
                    <a:pt x="56" y="381"/>
                    <a:pt x="56" y="383"/>
                  </a:cubicBezTo>
                  <a:cubicBezTo>
                    <a:pt x="57" y="384"/>
                    <a:pt x="54" y="384"/>
                    <a:pt x="53" y="384"/>
                  </a:cubicBezTo>
                  <a:cubicBezTo>
                    <a:pt x="52" y="382"/>
                    <a:pt x="54" y="383"/>
                    <a:pt x="50" y="381"/>
                  </a:cubicBezTo>
                  <a:cubicBezTo>
                    <a:pt x="47" y="385"/>
                    <a:pt x="48" y="385"/>
                    <a:pt x="44" y="385"/>
                  </a:cubicBezTo>
                  <a:cubicBezTo>
                    <a:pt x="43" y="387"/>
                    <a:pt x="43" y="387"/>
                    <a:pt x="43" y="387"/>
                  </a:cubicBezTo>
                  <a:cubicBezTo>
                    <a:pt x="44" y="389"/>
                    <a:pt x="44" y="389"/>
                    <a:pt x="45" y="390"/>
                  </a:cubicBezTo>
                  <a:cubicBezTo>
                    <a:pt x="48" y="393"/>
                    <a:pt x="46" y="394"/>
                    <a:pt x="44" y="396"/>
                  </a:cubicBezTo>
                  <a:cubicBezTo>
                    <a:pt x="46" y="397"/>
                    <a:pt x="46" y="397"/>
                    <a:pt x="46" y="397"/>
                  </a:cubicBezTo>
                  <a:cubicBezTo>
                    <a:pt x="44" y="399"/>
                    <a:pt x="44" y="399"/>
                    <a:pt x="44" y="399"/>
                  </a:cubicBezTo>
                  <a:cubicBezTo>
                    <a:pt x="48" y="401"/>
                    <a:pt x="48" y="401"/>
                    <a:pt x="48" y="401"/>
                  </a:cubicBezTo>
                  <a:cubicBezTo>
                    <a:pt x="48" y="402"/>
                    <a:pt x="48" y="403"/>
                    <a:pt x="49" y="404"/>
                  </a:cubicBezTo>
                  <a:cubicBezTo>
                    <a:pt x="51" y="406"/>
                    <a:pt x="51" y="406"/>
                    <a:pt x="49" y="407"/>
                  </a:cubicBezTo>
                  <a:cubicBezTo>
                    <a:pt x="48" y="407"/>
                    <a:pt x="48" y="407"/>
                    <a:pt x="48" y="407"/>
                  </a:cubicBezTo>
                  <a:cubicBezTo>
                    <a:pt x="48" y="408"/>
                    <a:pt x="48" y="408"/>
                    <a:pt x="48" y="408"/>
                  </a:cubicBezTo>
                  <a:cubicBezTo>
                    <a:pt x="48" y="408"/>
                    <a:pt x="50" y="409"/>
                    <a:pt x="50" y="409"/>
                  </a:cubicBezTo>
                  <a:cubicBezTo>
                    <a:pt x="50" y="412"/>
                    <a:pt x="43" y="410"/>
                    <a:pt x="42" y="409"/>
                  </a:cubicBezTo>
                  <a:cubicBezTo>
                    <a:pt x="42" y="408"/>
                    <a:pt x="42" y="406"/>
                    <a:pt x="42" y="405"/>
                  </a:cubicBezTo>
                  <a:cubicBezTo>
                    <a:pt x="41" y="401"/>
                    <a:pt x="41" y="401"/>
                    <a:pt x="41" y="401"/>
                  </a:cubicBezTo>
                  <a:cubicBezTo>
                    <a:pt x="41" y="400"/>
                    <a:pt x="42" y="401"/>
                    <a:pt x="40" y="399"/>
                  </a:cubicBezTo>
                  <a:cubicBezTo>
                    <a:pt x="39" y="397"/>
                    <a:pt x="39" y="397"/>
                    <a:pt x="38" y="396"/>
                  </a:cubicBezTo>
                  <a:cubicBezTo>
                    <a:pt x="38" y="395"/>
                    <a:pt x="38" y="392"/>
                    <a:pt x="38" y="391"/>
                  </a:cubicBezTo>
                  <a:cubicBezTo>
                    <a:pt x="38" y="391"/>
                    <a:pt x="38" y="389"/>
                    <a:pt x="38" y="389"/>
                  </a:cubicBezTo>
                  <a:cubicBezTo>
                    <a:pt x="38" y="389"/>
                    <a:pt x="37" y="387"/>
                    <a:pt x="37" y="387"/>
                  </a:cubicBezTo>
                  <a:cubicBezTo>
                    <a:pt x="37" y="387"/>
                    <a:pt x="36" y="386"/>
                    <a:pt x="36" y="386"/>
                  </a:cubicBezTo>
                  <a:cubicBezTo>
                    <a:pt x="36" y="385"/>
                    <a:pt x="37" y="385"/>
                    <a:pt x="37" y="385"/>
                  </a:cubicBezTo>
                  <a:cubicBezTo>
                    <a:pt x="38" y="385"/>
                    <a:pt x="40" y="386"/>
                    <a:pt x="40" y="386"/>
                  </a:cubicBezTo>
                  <a:cubicBezTo>
                    <a:pt x="40" y="388"/>
                    <a:pt x="40" y="388"/>
                    <a:pt x="42" y="386"/>
                  </a:cubicBezTo>
                  <a:cubicBezTo>
                    <a:pt x="40" y="384"/>
                    <a:pt x="40" y="384"/>
                    <a:pt x="41" y="383"/>
                  </a:cubicBezTo>
                  <a:cubicBezTo>
                    <a:pt x="37" y="381"/>
                    <a:pt x="38" y="381"/>
                    <a:pt x="36" y="378"/>
                  </a:cubicBezTo>
                  <a:cubicBezTo>
                    <a:pt x="34" y="374"/>
                    <a:pt x="32" y="375"/>
                    <a:pt x="31" y="373"/>
                  </a:cubicBezTo>
                  <a:cubicBezTo>
                    <a:pt x="31" y="370"/>
                    <a:pt x="33" y="367"/>
                    <a:pt x="32" y="364"/>
                  </a:cubicBezTo>
                  <a:cubicBezTo>
                    <a:pt x="30" y="361"/>
                    <a:pt x="30" y="361"/>
                    <a:pt x="31" y="358"/>
                  </a:cubicBezTo>
                  <a:cubicBezTo>
                    <a:pt x="31" y="358"/>
                    <a:pt x="31" y="357"/>
                    <a:pt x="31" y="357"/>
                  </a:cubicBezTo>
                  <a:cubicBezTo>
                    <a:pt x="34" y="355"/>
                    <a:pt x="34" y="355"/>
                    <a:pt x="34" y="355"/>
                  </a:cubicBezTo>
                  <a:cubicBezTo>
                    <a:pt x="34" y="355"/>
                    <a:pt x="33" y="353"/>
                    <a:pt x="33" y="352"/>
                  </a:cubicBezTo>
                  <a:cubicBezTo>
                    <a:pt x="33" y="350"/>
                    <a:pt x="35" y="350"/>
                    <a:pt x="33" y="346"/>
                  </a:cubicBezTo>
                  <a:cubicBezTo>
                    <a:pt x="30" y="341"/>
                    <a:pt x="30" y="341"/>
                    <a:pt x="30" y="341"/>
                  </a:cubicBezTo>
                  <a:cubicBezTo>
                    <a:pt x="30" y="341"/>
                    <a:pt x="25" y="337"/>
                    <a:pt x="25" y="337"/>
                  </a:cubicBezTo>
                  <a:cubicBezTo>
                    <a:pt x="23" y="327"/>
                    <a:pt x="23" y="327"/>
                    <a:pt x="23" y="327"/>
                  </a:cubicBezTo>
                  <a:cubicBezTo>
                    <a:pt x="22" y="326"/>
                    <a:pt x="19" y="323"/>
                    <a:pt x="18" y="322"/>
                  </a:cubicBezTo>
                  <a:cubicBezTo>
                    <a:pt x="18" y="320"/>
                    <a:pt x="18" y="317"/>
                    <a:pt x="17" y="313"/>
                  </a:cubicBezTo>
                  <a:cubicBezTo>
                    <a:pt x="23" y="313"/>
                    <a:pt x="23" y="313"/>
                    <a:pt x="23" y="313"/>
                  </a:cubicBezTo>
                  <a:cubicBezTo>
                    <a:pt x="23" y="310"/>
                    <a:pt x="23" y="301"/>
                    <a:pt x="23" y="298"/>
                  </a:cubicBezTo>
                  <a:cubicBezTo>
                    <a:pt x="22" y="297"/>
                    <a:pt x="22" y="294"/>
                    <a:pt x="22" y="294"/>
                  </a:cubicBezTo>
                  <a:cubicBezTo>
                    <a:pt x="22" y="294"/>
                    <a:pt x="23" y="292"/>
                    <a:pt x="23" y="292"/>
                  </a:cubicBezTo>
                  <a:cubicBezTo>
                    <a:pt x="23" y="291"/>
                    <a:pt x="23" y="289"/>
                    <a:pt x="23" y="289"/>
                  </a:cubicBezTo>
                  <a:cubicBezTo>
                    <a:pt x="23" y="289"/>
                    <a:pt x="22" y="288"/>
                    <a:pt x="22" y="287"/>
                  </a:cubicBezTo>
                  <a:cubicBezTo>
                    <a:pt x="22" y="286"/>
                    <a:pt x="24" y="284"/>
                    <a:pt x="24" y="284"/>
                  </a:cubicBezTo>
                  <a:cubicBezTo>
                    <a:pt x="24" y="282"/>
                    <a:pt x="24" y="282"/>
                    <a:pt x="24" y="282"/>
                  </a:cubicBezTo>
                  <a:cubicBezTo>
                    <a:pt x="26" y="280"/>
                    <a:pt x="26" y="280"/>
                    <a:pt x="26" y="280"/>
                  </a:cubicBezTo>
                  <a:cubicBezTo>
                    <a:pt x="26" y="271"/>
                    <a:pt x="26" y="271"/>
                    <a:pt x="26" y="271"/>
                  </a:cubicBezTo>
                  <a:cubicBezTo>
                    <a:pt x="26" y="268"/>
                    <a:pt x="24" y="264"/>
                    <a:pt x="26" y="261"/>
                  </a:cubicBezTo>
                  <a:cubicBezTo>
                    <a:pt x="27" y="259"/>
                    <a:pt x="28" y="258"/>
                    <a:pt x="27" y="255"/>
                  </a:cubicBezTo>
                  <a:cubicBezTo>
                    <a:pt x="26" y="254"/>
                    <a:pt x="25" y="252"/>
                    <a:pt x="24" y="252"/>
                  </a:cubicBezTo>
                  <a:cubicBezTo>
                    <a:pt x="24" y="251"/>
                    <a:pt x="24" y="248"/>
                    <a:pt x="24" y="248"/>
                  </a:cubicBezTo>
                  <a:cubicBezTo>
                    <a:pt x="24" y="244"/>
                    <a:pt x="25" y="245"/>
                    <a:pt x="24" y="239"/>
                  </a:cubicBezTo>
                  <a:cubicBezTo>
                    <a:pt x="24" y="232"/>
                    <a:pt x="23" y="235"/>
                    <a:pt x="22" y="234"/>
                  </a:cubicBezTo>
                  <a:cubicBezTo>
                    <a:pt x="22" y="233"/>
                    <a:pt x="22" y="233"/>
                    <a:pt x="22" y="231"/>
                  </a:cubicBezTo>
                  <a:cubicBezTo>
                    <a:pt x="21" y="224"/>
                    <a:pt x="21" y="228"/>
                    <a:pt x="19" y="221"/>
                  </a:cubicBezTo>
                  <a:cubicBezTo>
                    <a:pt x="18" y="219"/>
                    <a:pt x="13" y="211"/>
                    <a:pt x="13" y="209"/>
                  </a:cubicBezTo>
                  <a:cubicBezTo>
                    <a:pt x="13" y="208"/>
                    <a:pt x="14" y="204"/>
                    <a:pt x="14" y="204"/>
                  </a:cubicBezTo>
                  <a:cubicBezTo>
                    <a:pt x="14" y="204"/>
                    <a:pt x="15" y="203"/>
                    <a:pt x="15" y="203"/>
                  </a:cubicBezTo>
                  <a:cubicBezTo>
                    <a:pt x="15" y="202"/>
                    <a:pt x="17" y="198"/>
                    <a:pt x="17" y="198"/>
                  </a:cubicBezTo>
                  <a:cubicBezTo>
                    <a:pt x="15" y="192"/>
                    <a:pt x="15" y="192"/>
                    <a:pt x="15" y="192"/>
                  </a:cubicBezTo>
                  <a:cubicBezTo>
                    <a:pt x="11" y="182"/>
                    <a:pt x="11" y="182"/>
                    <a:pt x="11" y="182"/>
                  </a:cubicBezTo>
                  <a:cubicBezTo>
                    <a:pt x="11" y="180"/>
                    <a:pt x="13" y="177"/>
                    <a:pt x="13" y="173"/>
                  </a:cubicBezTo>
                  <a:cubicBezTo>
                    <a:pt x="13" y="166"/>
                    <a:pt x="12" y="167"/>
                    <a:pt x="13" y="161"/>
                  </a:cubicBezTo>
                  <a:cubicBezTo>
                    <a:pt x="15" y="159"/>
                    <a:pt x="14" y="158"/>
                    <a:pt x="14" y="157"/>
                  </a:cubicBezTo>
                  <a:cubicBezTo>
                    <a:pt x="13" y="154"/>
                    <a:pt x="13" y="154"/>
                    <a:pt x="14" y="151"/>
                  </a:cubicBezTo>
                  <a:cubicBezTo>
                    <a:pt x="14" y="150"/>
                    <a:pt x="13" y="150"/>
                    <a:pt x="13" y="148"/>
                  </a:cubicBezTo>
                  <a:cubicBezTo>
                    <a:pt x="13" y="147"/>
                    <a:pt x="13" y="143"/>
                    <a:pt x="13" y="143"/>
                  </a:cubicBezTo>
                  <a:cubicBezTo>
                    <a:pt x="14" y="138"/>
                    <a:pt x="14" y="139"/>
                    <a:pt x="13" y="134"/>
                  </a:cubicBezTo>
                  <a:cubicBezTo>
                    <a:pt x="13" y="134"/>
                    <a:pt x="12" y="133"/>
                    <a:pt x="12" y="132"/>
                  </a:cubicBezTo>
                  <a:cubicBezTo>
                    <a:pt x="12" y="131"/>
                    <a:pt x="13" y="125"/>
                    <a:pt x="13" y="125"/>
                  </a:cubicBezTo>
                  <a:cubicBezTo>
                    <a:pt x="15" y="123"/>
                    <a:pt x="15" y="123"/>
                    <a:pt x="15" y="123"/>
                  </a:cubicBezTo>
                  <a:cubicBezTo>
                    <a:pt x="14" y="122"/>
                    <a:pt x="14" y="119"/>
                    <a:pt x="13" y="118"/>
                  </a:cubicBezTo>
                  <a:cubicBezTo>
                    <a:pt x="13" y="117"/>
                    <a:pt x="11" y="115"/>
                    <a:pt x="11" y="115"/>
                  </a:cubicBezTo>
                  <a:cubicBezTo>
                    <a:pt x="11" y="110"/>
                    <a:pt x="11" y="110"/>
                    <a:pt x="11" y="110"/>
                  </a:cubicBezTo>
                  <a:cubicBezTo>
                    <a:pt x="11" y="108"/>
                    <a:pt x="11" y="96"/>
                    <a:pt x="10" y="95"/>
                  </a:cubicBezTo>
                  <a:cubicBezTo>
                    <a:pt x="9" y="94"/>
                    <a:pt x="7" y="93"/>
                    <a:pt x="7" y="92"/>
                  </a:cubicBezTo>
                  <a:cubicBezTo>
                    <a:pt x="7" y="91"/>
                    <a:pt x="8" y="88"/>
                    <a:pt x="8" y="88"/>
                  </a:cubicBezTo>
                  <a:cubicBezTo>
                    <a:pt x="10" y="87"/>
                    <a:pt x="10" y="87"/>
                    <a:pt x="10" y="87"/>
                  </a:cubicBezTo>
                  <a:cubicBezTo>
                    <a:pt x="10" y="81"/>
                    <a:pt x="10" y="81"/>
                    <a:pt x="10" y="81"/>
                  </a:cubicBezTo>
                  <a:cubicBezTo>
                    <a:pt x="10" y="64"/>
                    <a:pt x="10" y="64"/>
                    <a:pt x="10" y="64"/>
                  </a:cubicBezTo>
                  <a:cubicBezTo>
                    <a:pt x="11" y="62"/>
                    <a:pt x="11" y="62"/>
                    <a:pt x="11" y="62"/>
                  </a:cubicBezTo>
                  <a:cubicBezTo>
                    <a:pt x="11" y="62"/>
                    <a:pt x="10" y="55"/>
                    <a:pt x="9" y="54"/>
                  </a:cubicBezTo>
                  <a:cubicBezTo>
                    <a:pt x="7" y="49"/>
                    <a:pt x="8" y="52"/>
                    <a:pt x="8" y="46"/>
                  </a:cubicBezTo>
                  <a:cubicBezTo>
                    <a:pt x="8" y="45"/>
                    <a:pt x="6" y="35"/>
                    <a:pt x="6" y="35"/>
                  </a:cubicBezTo>
                  <a:cubicBezTo>
                    <a:pt x="5" y="29"/>
                    <a:pt x="5" y="29"/>
                    <a:pt x="5" y="29"/>
                  </a:cubicBezTo>
                  <a:cubicBezTo>
                    <a:pt x="4" y="26"/>
                    <a:pt x="2" y="21"/>
                    <a:pt x="2" y="18"/>
                  </a:cubicBezTo>
                  <a:cubicBezTo>
                    <a:pt x="2" y="18"/>
                    <a:pt x="2" y="14"/>
                    <a:pt x="1" y="14"/>
                  </a:cubicBezTo>
                  <a:cubicBezTo>
                    <a:pt x="1" y="14"/>
                    <a:pt x="0" y="13"/>
                    <a:pt x="0" y="13"/>
                  </a:cubicBezTo>
                  <a:cubicBezTo>
                    <a:pt x="8" y="12"/>
                    <a:pt x="8" y="12"/>
                    <a:pt x="8" y="5"/>
                  </a:cubicBezTo>
                  <a:cubicBezTo>
                    <a:pt x="8" y="1"/>
                    <a:pt x="6" y="2"/>
                    <a:pt x="10" y="0"/>
                  </a:cubicBezTo>
                  <a:cubicBezTo>
                    <a:pt x="14" y="1"/>
                    <a:pt x="14" y="3"/>
                    <a:pt x="15" y="6"/>
                  </a:cubicBezTo>
                  <a:cubicBezTo>
                    <a:pt x="16" y="7"/>
                    <a:pt x="18" y="8"/>
                    <a:pt x="19" y="8"/>
                  </a:cubicBezTo>
                  <a:cubicBezTo>
                    <a:pt x="19" y="9"/>
                    <a:pt x="18" y="12"/>
                    <a:pt x="18" y="14"/>
                  </a:cubicBezTo>
                  <a:cubicBezTo>
                    <a:pt x="18" y="16"/>
                    <a:pt x="21" y="21"/>
                    <a:pt x="21" y="21"/>
                  </a:cubicBezTo>
                  <a:cubicBezTo>
                    <a:pt x="22" y="22"/>
                    <a:pt x="27" y="28"/>
                    <a:pt x="29" y="29"/>
                  </a:cubicBezTo>
                  <a:cubicBezTo>
                    <a:pt x="27" y="33"/>
                    <a:pt x="27" y="33"/>
                    <a:pt x="27" y="33"/>
                  </a:cubicBezTo>
                  <a:cubicBezTo>
                    <a:pt x="29" y="38"/>
                    <a:pt x="29" y="38"/>
                    <a:pt x="29" y="38"/>
                  </a:cubicBezTo>
                  <a:cubicBezTo>
                    <a:pt x="29" y="38"/>
                    <a:pt x="27" y="40"/>
                    <a:pt x="27" y="41"/>
                  </a:cubicBezTo>
                  <a:cubicBezTo>
                    <a:pt x="26" y="41"/>
                    <a:pt x="28" y="45"/>
                    <a:pt x="28" y="45"/>
                  </a:cubicBezTo>
                  <a:cubicBezTo>
                    <a:pt x="29" y="47"/>
                    <a:pt x="33" y="49"/>
                    <a:pt x="32" y="49"/>
                  </a:cubicBezTo>
                  <a:cubicBezTo>
                    <a:pt x="32" y="49"/>
                    <a:pt x="31" y="51"/>
                    <a:pt x="31" y="51"/>
                  </a:cubicBezTo>
                  <a:cubicBezTo>
                    <a:pt x="31" y="52"/>
                    <a:pt x="35" y="55"/>
                    <a:pt x="35" y="55"/>
                  </a:cubicBezTo>
                  <a:cubicBezTo>
                    <a:pt x="35" y="55"/>
                    <a:pt x="36" y="60"/>
                    <a:pt x="36" y="61"/>
                  </a:cubicBezTo>
                  <a:cubicBezTo>
                    <a:pt x="36" y="62"/>
                    <a:pt x="39" y="67"/>
                    <a:pt x="39" y="67"/>
                  </a:cubicBezTo>
                  <a:cubicBezTo>
                    <a:pt x="40" y="72"/>
                    <a:pt x="40" y="72"/>
                    <a:pt x="40" y="72"/>
                  </a:cubicBezTo>
                  <a:cubicBezTo>
                    <a:pt x="40" y="72"/>
                    <a:pt x="44" y="78"/>
                    <a:pt x="44" y="79"/>
                  </a:cubicBezTo>
                  <a:cubicBezTo>
                    <a:pt x="44" y="79"/>
                    <a:pt x="45" y="84"/>
                    <a:pt x="45" y="84"/>
                  </a:cubicBezTo>
                  <a:cubicBezTo>
                    <a:pt x="49" y="86"/>
                    <a:pt x="49" y="86"/>
                    <a:pt x="49" y="86"/>
                  </a:cubicBezTo>
                  <a:cubicBezTo>
                    <a:pt x="52" y="85"/>
                    <a:pt x="52" y="85"/>
                    <a:pt x="52" y="85"/>
                  </a:cubicBezTo>
                  <a:cubicBezTo>
                    <a:pt x="54" y="85"/>
                    <a:pt x="54" y="85"/>
                    <a:pt x="54" y="85"/>
                  </a:cubicBezTo>
                  <a:cubicBezTo>
                    <a:pt x="57" y="88"/>
                    <a:pt x="57" y="88"/>
                    <a:pt x="57" y="88"/>
                  </a:cubicBezTo>
                  <a:cubicBezTo>
                    <a:pt x="54" y="103"/>
                    <a:pt x="54" y="103"/>
                    <a:pt x="54" y="103"/>
                  </a:cubicBezTo>
                  <a:cubicBezTo>
                    <a:pt x="54" y="103"/>
                    <a:pt x="40" y="111"/>
                    <a:pt x="40" y="112"/>
                  </a:cubicBezTo>
                  <a:cubicBezTo>
                    <a:pt x="40" y="112"/>
                    <a:pt x="41" y="117"/>
                    <a:pt x="41" y="118"/>
                  </a:cubicBezTo>
                  <a:cubicBezTo>
                    <a:pt x="41" y="119"/>
                    <a:pt x="44" y="119"/>
                    <a:pt x="43" y="121"/>
                  </a:cubicBezTo>
                  <a:cubicBezTo>
                    <a:pt x="42" y="126"/>
                    <a:pt x="42" y="123"/>
                    <a:pt x="41" y="130"/>
                  </a:cubicBezTo>
                  <a:cubicBezTo>
                    <a:pt x="43" y="132"/>
                    <a:pt x="43" y="132"/>
                    <a:pt x="43" y="132"/>
                  </a:cubicBezTo>
                  <a:cubicBezTo>
                    <a:pt x="44" y="135"/>
                    <a:pt x="44" y="136"/>
                    <a:pt x="45" y="139"/>
                  </a:cubicBezTo>
                  <a:cubicBezTo>
                    <a:pt x="44" y="140"/>
                    <a:pt x="44" y="140"/>
                    <a:pt x="44" y="140"/>
                  </a:cubicBezTo>
                  <a:cubicBezTo>
                    <a:pt x="45" y="144"/>
                    <a:pt x="45" y="144"/>
                    <a:pt x="45" y="144"/>
                  </a:cubicBezTo>
                  <a:cubicBezTo>
                    <a:pt x="47" y="147"/>
                    <a:pt x="47" y="147"/>
                    <a:pt x="47" y="147"/>
                  </a:cubicBezTo>
                  <a:cubicBezTo>
                    <a:pt x="47" y="147"/>
                    <a:pt x="48" y="148"/>
                    <a:pt x="48" y="149"/>
                  </a:cubicBezTo>
                  <a:cubicBezTo>
                    <a:pt x="48" y="150"/>
                    <a:pt x="48" y="151"/>
                    <a:pt x="47" y="152"/>
                  </a:cubicBezTo>
                  <a:cubicBezTo>
                    <a:pt x="43" y="153"/>
                    <a:pt x="45" y="153"/>
                    <a:pt x="41" y="152"/>
                  </a:cubicBezTo>
                  <a:cubicBezTo>
                    <a:pt x="41" y="153"/>
                    <a:pt x="41" y="160"/>
                    <a:pt x="41" y="161"/>
                  </a:cubicBezTo>
                  <a:cubicBezTo>
                    <a:pt x="40" y="165"/>
                    <a:pt x="40" y="165"/>
                    <a:pt x="40" y="165"/>
                  </a:cubicBezTo>
                  <a:cubicBezTo>
                    <a:pt x="35" y="172"/>
                    <a:pt x="35" y="172"/>
                    <a:pt x="35" y="172"/>
                  </a:cubicBezTo>
                  <a:cubicBezTo>
                    <a:pt x="35" y="181"/>
                    <a:pt x="35" y="181"/>
                    <a:pt x="35" y="181"/>
                  </a:cubicBezTo>
                  <a:cubicBezTo>
                    <a:pt x="35" y="182"/>
                    <a:pt x="36" y="186"/>
                    <a:pt x="35" y="186"/>
                  </a:cubicBezTo>
                  <a:cubicBezTo>
                    <a:pt x="35" y="187"/>
                    <a:pt x="33" y="189"/>
                    <a:pt x="33" y="189"/>
                  </a:cubicBezTo>
                  <a:cubicBezTo>
                    <a:pt x="33" y="189"/>
                    <a:pt x="35" y="191"/>
                    <a:pt x="36" y="192"/>
                  </a:cubicBezTo>
                  <a:cubicBezTo>
                    <a:pt x="36" y="193"/>
                    <a:pt x="37" y="199"/>
                    <a:pt x="37" y="199"/>
                  </a:cubicBezTo>
                  <a:cubicBezTo>
                    <a:pt x="37" y="206"/>
                    <a:pt x="37" y="206"/>
                    <a:pt x="37" y="206"/>
                  </a:cubicBezTo>
                  <a:cubicBezTo>
                    <a:pt x="33" y="204"/>
                    <a:pt x="33" y="204"/>
                    <a:pt x="33" y="204"/>
                  </a:cubicBezTo>
                  <a:cubicBezTo>
                    <a:pt x="34" y="213"/>
                    <a:pt x="34" y="213"/>
                    <a:pt x="34" y="213"/>
                  </a:cubicBezTo>
                  <a:cubicBezTo>
                    <a:pt x="34" y="213"/>
                    <a:pt x="36" y="215"/>
                    <a:pt x="35" y="216"/>
                  </a:cubicBezTo>
                  <a:cubicBezTo>
                    <a:pt x="35" y="216"/>
                    <a:pt x="33" y="219"/>
                    <a:pt x="33" y="219"/>
                  </a:cubicBezTo>
                  <a:cubicBezTo>
                    <a:pt x="33" y="219"/>
                    <a:pt x="33" y="221"/>
                    <a:pt x="33" y="222"/>
                  </a:cubicBezTo>
                  <a:cubicBezTo>
                    <a:pt x="34" y="223"/>
                    <a:pt x="35" y="223"/>
                    <a:pt x="35" y="225"/>
                  </a:cubicBezTo>
                  <a:cubicBezTo>
                    <a:pt x="37" y="229"/>
                    <a:pt x="38" y="228"/>
                    <a:pt x="39" y="229"/>
                  </a:cubicBezTo>
                  <a:cubicBezTo>
                    <a:pt x="40" y="231"/>
                    <a:pt x="39" y="234"/>
                    <a:pt x="42" y="238"/>
                  </a:cubicBezTo>
                  <a:cubicBezTo>
                    <a:pt x="45" y="241"/>
                    <a:pt x="44" y="238"/>
                    <a:pt x="44" y="242"/>
                  </a:cubicBezTo>
                  <a:cubicBezTo>
                    <a:pt x="44" y="243"/>
                    <a:pt x="45" y="244"/>
                    <a:pt x="45" y="244"/>
                  </a:cubicBezTo>
                  <a:cubicBezTo>
                    <a:pt x="46" y="249"/>
                    <a:pt x="46" y="249"/>
                    <a:pt x="46" y="249"/>
                  </a:cubicBezTo>
                  <a:cubicBezTo>
                    <a:pt x="46" y="249"/>
                    <a:pt x="46" y="249"/>
                    <a:pt x="47" y="250"/>
                  </a:cubicBezTo>
                  <a:cubicBezTo>
                    <a:pt x="49" y="250"/>
                    <a:pt x="51" y="251"/>
                    <a:pt x="51" y="251"/>
                  </a:cubicBezTo>
                  <a:cubicBezTo>
                    <a:pt x="51" y="251"/>
                    <a:pt x="52" y="250"/>
                    <a:pt x="51" y="251"/>
                  </a:cubicBezTo>
                  <a:cubicBezTo>
                    <a:pt x="51" y="253"/>
                    <a:pt x="50" y="252"/>
                    <a:pt x="50" y="254"/>
                  </a:cubicBezTo>
                  <a:cubicBezTo>
                    <a:pt x="51" y="255"/>
                    <a:pt x="51" y="259"/>
                    <a:pt x="51" y="259"/>
                  </a:cubicBezTo>
                  <a:cubicBezTo>
                    <a:pt x="53" y="264"/>
                    <a:pt x="53" y="264"/>
                    <a:pt x="53" y="264"/>
                  </a:cubicBezTo>
                  <a:cubicBezTo>
                    <a:pt x="55" y="267"/>
                    <a:pt x="56" y="264"/>
                    <a:pt x="53" y="267"/>
                  </a:cubicBezTo>
                  <a:cubicBezTo>
                    <a:pt x="50" y="270"/>
                    <a:pt x="52" y="271"/>
                    <a:pt x="51" y="276"/>
                  </a:cubicBezTo>
                  <a:cubicBezTo>
                    <a:pt x="51" y="276"/>
                    <a:pt x="49" y="282"/>
                    <a:pt x="49" y="282"/>
                  </a:cubicBezTo>
                  <a:cubicBezTo>
                    <a:pt x="49" y="283"/>
                    <a:pt x="51" y="284"/>
                    <a:pt x="51" y="284"/>
                  </a:cubicBezTo>
                  <a:cubicBezTo>
                    <a:pt x="54" y="292"/>
                    <a:pt x="54" y="292"/>
                    <a:pt x="54" y="292"/>
                  </a:cubicBezTo>
                  <a:cubicBezTo>
                    <a:pt x="54" y="292"/>
                    <a:pt x="55" y="295"/>
                    <a:pt x="54" y="296"/>
                  </a:cubicBezTo>
                  <a:cubicBezTo>
                    <a:pt x="53" y="297"/>
                    <a:pt x="52" y="299"/>
                    <a:pt x="51" y="300"/>
                  </a:cubicBezTo>
                  <a:cubicBezTo>
                    <a:pt x="50" y="301"/>
                    <a:pt x="49" y="302"/>
                    <a:pt x="49" y="303"/>
                  </a:cubicBezTo>
                  <a:cubicBezTo>
                    <a:pt x="48" y="304"/>
                    <a:pt x="48" y="305"/>
                    <a:pt x="48" y="307"/>
                  </a:cubicBezTo>
                  <a:cubicBezTo>
                    <a:pt x="48" y="308"/>
                    <a:pt x="49" y="310"/>
                    <a:pt x="50" y="311"/>
                  </a:cubicBezTo>
                  <a:cubicBezTo>
                    <a:pt x="50" y="313"/>
                    <a:pt x="50" y="316"/>
                    <a:pt x="50" y="316"/>
                  </a:cubicBezTo>
                  <a:cubicBezTo>
                    <a:pt x="50" y="316"/>
                    <a:pt x="51" y="317"/>
                    <a:pt x="52" y="319"/>
                  </a:cubicBezTo>
                  <a:cubicBezTo>
                    <a:pt x="53" y="325"/>
                    <a:pt x="51" y="321"/>
                    <a:pt x="55" y="325"/>
                  </a:cubicBezTo>
                  <a:cubicBezTo>
                    <a:pt x="56" y="327"/>
                    <a:pt x="57" y="329"/>
                    <a:pt x="57" y="330"/>
                  </a:cubicBezTo>
                  <a:cubicBezTo>
                    <a:pt x="60" y="334"/>
                    <a:pt x="65" y="335"/>
                    <a:pt x="60" y="338"/>
                  </a:cubicBezTo>
                  <a:cubicBezTo>
                    <a:pt x="57" y="340"/>
                    <a:pt x="55" y="340"/>
                    <a:pt x="55" y="342"/>
                  </a:cubicBezTo>
                  <a:cubicBezTo>
                    <a:pt x="55" y="346"/>
                    <a:pt x="56" y="346"/>
                    <a:pt x="56" y="348"/>
                  </a:cubicBezTo>
                  <a:cubicBezTo>
                    <a:pt x="57" y="353"/>
                    <a:pt x="57" y="350"/>
                    <a:pt x="54" y="357"/>
                  </a:cubicBezTo>
                  <a:cubicBezTo>
                    <a:pt x="56" y="359"/>
                    <a:pt x="57" y="359"/>
                    <a:pt x="57" y="361"/>
                  </a:cubicBezTo>
                  <a:cubicBezTo>
                    <a:pt x="57" y="362"/>
                    <a:pt x="57" y="362"/>
                    <a:pt x="57" y="363"/>
                  </a:cubicBezTo>
                  <a:cubicBezTo>
                    <a:pt x="58" y="365"/>
                    <a:pt x="58" y="368"/>
                    <a:pt x="58" y="369"/>
                  </a:cubicBezTo>
                  <a:cubicBezTo>
                    <a:pt x="58" y="370"/>
                    <a:pt x="61" y="374"/>
                    <a:pt x="61" y="374"/>
                  </a:cubicBezTo>
                  <a:cubicBezTo>
                    <a:pt x="62" y="376"/>
                    <a:pt x="64" y="384"/>
                    <a:pt x="66" y="386"/>
                  </a:cubicBezTo>
                  <a:cubicBezTo>
                    <a:pt x="66" y="387"/>
                    <a:pt x="68" y="389"/>
                    <a:pt x="67" y="390"/>
                  </a:cubicBezTo>
                  <a:cubicBezTo>
                    <a:pt x="67" y="391"/>
                    <a:pt x="65" y="392"/>
                    <a:pt x="65" y="392"/>
                  </a:cubicBezTo>
                  <a:cubicBezTo>
                    <a:pt x="65" y="392"/>
                    <a:pt x="65" y="395"/>
                    <a:pt x="65" y="396"/>
                  </a:cubicBezTo>
                  <a:cubicBezTo>
                    <a:pt x="66" y="396"/>
                    <a:pt x="68" y="398"/>
                    <a:pt x="68" y="399"/>
                  </a:cubicBezTo>
                  <a:cubicBezTo>
                    <a:pt x="68" y="402"/>
                    <a:pt x="67" y="404"/>
                    <a:pt x="69" y="405"/>
                  </a:cubicBezTo>
                  <a:cubicBezTo>
                    <a:pt x="70" y="406"/>
                    <a:pt x="74" y="406"/>
                    <a:pt x="74" y="406"/>
                  </a:cubicBezTo>
                  <a:cubicBezTo>
                    <a:pt x="74" y="406"/>
                    <a:pt x="77" y="409"/>
                    <a:pt x="76" y="410"/>
                  </a:cubicBezTo>
                  <a:cubicBezTo>
                    <a:pt x="74" y="413"/>
                    <a:pt x="74" y="411"/>
                    <a:pt x="79" y="414"/>
                  </a:cubicBezTo>
                  <a:cubicBezTo>
                    <a:pt x="79" y="415"/>
                    <a:pt x="78" y="417"/>
                    <a:pt x="79" y="418"/>
                  </a:cubicBezTo>
                  <a:cubicBezTo>
                    <a:pt x="80" y="418"/>
                    <a:pt x="82" y="418"/>
                    <a:pt x="82" y="419"/>
                  </a:cubicBezTo>
                  <a:cubicBezTo>
                    <a:pt x="81" y="420"/>
                    <a:pt x="79" y="423"/>
                    <a:pt x="80" y="424"/>
                  </a:cubicBezTo>
                  <a:cubicBezTo>
                    <a:pt x="81" y="425"/>
                    <a:pt x="82" y="427"/>
                    <a:pt x="86" y="427"/>
                  </a:cubicBezTo>
                  <a:cubicBezTo>
                    <a:pt x="88" y="427"/>
                    <a:pt x="90" y="426"/>
                    <a:pt x="90" y="429"/>
                  </a:cubicBezTo>
                  <a:cubicBezTo>
                    <a:pt x="90" y="430"/>
                    <a:pt x="89" y="433"/>
                    <a:pt x="89" y="433"/>
                  </a:cubicBezTo>
                  <a:cubicBezTo>
                    <a:pt x="89" y="433"/>
                    <a:pt x="88" y="432"/>
                    <a:pt x="87" y="432"/>
                  </a:cubicBezTo>
                  <a:cubicBezTo>
                    <a:pt x="85" y="432"/>
                    <a:pt x="81" y="431"/>
                    <a:pt x="81" y="433"/>
                  </a:cubicBezTo>
                  <a:cubicBezTo>
                    <a:pt x="81" y="436"/>
                    <a:pt x="83" y="435"/>
                    <a:pt x="85" y="435"/>
                  </a:cubicBezTo>
                  <a:cubicBezTo>
                    <a:pt x="89" y="435"/>
                    <a:pt x="88" y="437"/>
                    <a:pt x="92" y="440"/>
                  </a:cubicBezTo>
                  <a:cubicBezTo>
                    <a:pt x="91" y="443"/>
                    <a:pt x="91" y="443"/>
                    <a:pt x="91" y="443"/>
                  </a:cubicBezTo>
                  <a:cubicBezTo>
                    <a:pt x="90" y="444"/>
                    <a:pt x="88" y="444"/>
                    <a:pt x="90" y="447"/>
                  </a:cubicBezTo>
                  <a:cubicBezTo>
                    <a:pt x="91" y="449"/>
                    <a:pt x="91" y="449"/>
                    <a:pt x="91" y="450"/>
                  </a:cubicBezTo>
                  <a:cubicBezTo>
                    <a:pt x="92" y="451"/>
                    <a:pt x="93" y="448"/>
                    <a:pt x="91" y="454"/>
                  </a:cubicBezTo>
                  <a:cubicBezTo>
                    <a:pt x="89" y="454"/>
                    <a:pt x="94" y="457"/>
                    <a:pt x="95" y="459"/>
                  </a:cubicBezTo>
                  <a:cubicBezTo>
                    <a:pt x="97" y="461"/>
                    <a:pt x="98" y="462"/>
                    <a:pt x="96" y="463"/>
                  </a:cubicBezTo>
                  <a:cubicBezTo>
                    <a:pt x="95" y="464"/>
                    <a:pt x="95" y="463"/>
                    <a:pt x="95" y="464"/>
                  </a:cubicBezTo>
                  <a:cubicBezTo>
                    <a:pt x="94" y="467"/>
                    <a:pt x="95" y="467"/>
                    <a:pt x="96" y="468"/>
                  </a:cubicBezTo>
                  <a:cubicBezTo>
                    <a:pt x="98" y="470"/>
                    <a:pt x="98" y="470"/>
                    <a:pt x="98" y="470"/>
                  </a:cubicBezTo>
                  <a:cubicBezTo>
                    <a:pt x="98" y="470"/>
                    <a:pt x="96" y="472"/>
                    <a:pt x="96" y="473"/>
                  </a:cubicBezTo>
                  <a:cubicBezTo>
                    <a:pt x="96" y="473"/>
                    <a:pt x="94" y="474"/>
                    <a:pt x="94" y="475"/>
                  </a:cubicBezTo>
                  <a:cubicBezTo>
                    <a:pt x="94" y="475"/>
                    <a:pt x="94" y="478"/>
                    <a:pt x="94" y="479"/>
                  </a:cubicBezTo>
                  <a:cubicBezTo>
                    <a:pt x="95" y="480"/>
                    <a:pt x="96" y="483"/>
                    <a:pt x="96" y="483"/>
                  </a:cubicBezTo>
                  <a:cubicBezTo>
                    <a:pt x="96" y="483"/>
                    <a:pt x="99" y="484"/>
                    <a:pt x="99" y="485"/>
                  </a:cubicBezTo>
                  <a:cubicBezTo>
                    <a:pt x="99" y="485"/>
                    <a:pt x="102" y="487"/>
                    <a:pt x="101" y="488"/>
                  </a:cubicBezTo>
                  <a:cubicBezTo>
                    <a:pt x="98" y="491"/>
                    <a:pt x="98" y="488"/>
                    <a:pt x="98" y="492"/>
                  </a:cubicBezTo>
                  <a:cubicBezTo>
                    <a:pt x="100" y="494"/>
                    <a:pt x="99" y="495"/>
                    <a:pt x="98" y="498"/>
                  </a:cubicBezTo>
                  <a:cubicBezTo>
                    <a:pt x="96" y="498"/>
                    <a:pt x="96" y="498"/>
                    <a:pt x="96" y="500"/>
                  </a:cubicBezTo>
                  <a:cubicBezTo>
                    <a:pt x="96" y="503"/>
                    <a:pt x="96" y="502"/>
                    <a:pt x="94" y="503"/>
                  </a:cubicBezTo>
                  <a:cubicBezTo>
                    <a:pt x="94" y="503"/>
                    <a:pt x="92" y="505"/>
                    <a:pt x="92" y="505"/>
                  </a:cubicBezTo>
                  <a:cubicBezTo>
                    <a:pt x="93" y="507"/>
                    <a:pt x="95" y="507"/>
                    <a:pt x="95" y="510"/>
                  </a:cubicBezTo>
                  <a:cubicBezTo>
                    <a:pt x="96" y="513"/>
                    <a:pt x="98" y="514"/>
                    <a:pt x="100" y="516"/>
                  </a:cubicBezTo>
                  <a:cubicBezTo>
                    <a:pt x="104" y="520"/>
                    <a:pt x="104" y="520"/>
                    <a:pt x="104" y="520"/>
                  </a:cubicBezTo>
                  <a:cubicBezTo>
                    <a:pt x="106" y="524"/>
                    <a:pt x="104" y="523"/>
                    <a:pt x="108" y="524"/>
                  </a:cubicBezTo>
                  <a:cubicBezTo>
                    <a:pt x="110" y="523"/>
                    <a:pt x="111" y="522"/>
                    <a:pt x="113" y="522"/>
                  </a:cubicBezTo>
                  <a:cubicBezTo>
                    <a:pt x="113" y="522"/>
                    <a:pt x="113" y="520"/>
                    <a:pt x="115" y="522"/>
                  </a:cubicBezTo>
                  <a:cubicBezTo>
                    <a:pt x="117" y="524"/>
                    <a:pt x="118" y="524"/>
                    <a:pt x="118" y="524"/>
                  </a:cubicBezTo>
                  <a:cubicBezTo>
                    <a:pt x="120" y="529"/>
                    <a:pt x="120" y="529"/>
                    <a:pt x="120" y="529"/>
                  </a:cubicBezTo>
                  <a:cubicBezTo>
                    <a:pt x="120" y="531"/>
                    <a:pt x="120" y="531"/>
                    <a:pt x="120" y="531"/>
                  </a:cubicBezTo>
                  <a:cubicBezTo>
                    <a:pt x="123" y="534"/>
                    <a:pt x="122" y="532"/>
                    <a:pt x="123" y="537"/>
                  </a:cubicBezTo>
                  <a:cubicBezTo>
                    <a:pt x="123" y="539"/>
                    <a:pt x="126" y="540"/>
                    <a:pt x="128" y="541"/>
                  </a:cubicBezTo>
                  <a:cubicBezTo>
                    <a:pt x="129" y="542"/>
                    <a:pt x="132" y="544"/>
                    <a:pt x="134" y="544"/>
                  </a:cubicBezTo>
                  <a:cubicBezTo>
                    <a:pt x="135" y="544"/>
                    <a:pt x="143" y="544"/>
                    <a:pt x="143" y="544"/>
                  </a:cubicBezTo>
                  <a:cubicBezTo>
                    <a:pt x="157" y="544"/>
                    <a:pt x="157" y="544"/>
                    <a:pt x="157" y="544"/>
                  </a:cubicBezTo>
                  <a:cubicBezTo>
                    <a:pt x="167" y="546"/>
                    <a:pt x="167" y="546"/>
                    <a:pt x="167" y="546"/>
                  </a:cubicBezTo>
                  <a:cubicBezTo>
                    <a:pt x="174" y="548"/>
                    <a:pt x="174" y="548"/>
                    <a:pt x="174" y="548"/>
                  </a:cubicBezTo>
                  <a:cubicBezTo>
                    <a:pt x="170" y="548"/>
                    <a:pt x="170" y="548"/>
                    <a:pt x="170" y="548"/>
                  </a:cubicBezTo>
                  <a:cubicBezTo>
                    <a:pt x="167" y="547"/>
                    <a:pt x="167" y="547"/>
                    <a:pt x="167" y="547"/>
                  </a:cubicBezTo>
                  <a:cubicBezTo>
                    <a:pt x="163" y="547"/>
                    <a:pt x="163" y="547"/>
                    <a:pt x="163" y="547"/>
                  </a:cubicBezTo>
                  <a:close/>
                  <a:moveTo>
                    <a:pt x="142" y="575"/>
                  </a:moveTo>
                  <a:cubicBezTo>
                    <a:pt x="142" y="575"/>
                    <a:pt x="142" y="575"/>
                    <a:pt x="142" y="575"/>
                  </a:cubicBezTo>
                  <a:cubicBezTo>
                    <a:pt x="142" y="575"/>
                    <a:pt x="144" y="573"/>
                    <a:pt x="144" y="573"/>
                  </a:cubicBezTo>
                  <a:cubicBezTo>
                    <a:pt x="145" y="573"/>
                    <a:pt x="141" y="572"/>
                    <a:pt x="146" y="573"/>
                  </a:cubicBezTo>
                  <a:cubicBezTo>
                    <a:pt x="154" y="574"/>
                    <a:pt x="154" y="574"/>
                    <a:pt x="154" y="574"/>
                  </a:cubicBezTo>
                  <a:cubicBezTo>
                    <a:pt x="156" y="575"/>
                    <a:pt x="157" y="575"/>
                    <a:pt x="158" y="577"/>
                  </a:cubicBezTo>
                  <a:cubicBezTo>
                    <a:pt x="158" y="578"/>
                    <a:pt x="161" y="578"/>
                    <a:pt x="157" y="579"/>
                  </a:cubicBezTo>
                  <a:cubicBezTo>
                    <a:pt x="153" y="580"/>
                    <a:pt x="153" y="578"/>
                    <a:pt x="151" y="577"/>
                  </a:cubicBezTo>
                  <a:cubicBezTo>
                    <a:pt x="150" y="577"/>
                    <a:pt x="149" y="578"/>
                    <a:pt x="149" y="578"/>
                  </a:cubicBezTo>
                  <a:cubicBezTo>
                    <a:pt x="148" y="579"/>
                    <a:pt x="144" y="574"/>
                    <a:pt x="144" y="577"/>
                  </a:cubicBezTo>
                  <a:cubicBezTo>
                    <a:pt x="144" y="578"/>
                    <a:pt x="145" y="579"/>
                    <a:pt x="144" y="580"/>
                  </a:cubicBezTo>
                  <a:cubicBezTo>
                    <a:pt x="144" y="580"/>
                    <a:pt x="143" y="580"/>
                    <a:pt x="143" y="580"/>
                  </a:cubicBezTo>
                  <a:cubicBezTo>
                    <a:pt x="143" y="580"/>
                    <a:pt x="141" y="578"/>
                    <a:pt x="141" y="578"/>
                  </a:cubicBezTo>
                  <a:cubicBezTo>
                    <a:pt x="141" y="578"/>
                    <a:pt x="142" y="575"/>
                    <a:pt x="142" y="575"/>
                  </a:cubicBezTo>
                  <a:close/>
                  <a:moveTo>
                    <a:pt x="161" y="578"/>
                  </a:moveTo>
                  <a:cubicBezTo>
                    <a:pt x="161" y="578"/>
                    <a:pt x="161" y="578"/>
                    <a:pt x="161" y="578"/>
                  </a:cubicBezTo>
                  <a:cubicBezTo>
                    <a:pt x="160" y="575"/>
                    <a:pt x="157" y="573"/>
                    <a:pt x="158" y="572"/>
                  </a:cubicBezTo>
                  <a:cubicBezTo>
                    <a:pt x="159" y="571"/>
                    <a:pt x="159" y="571"/>
                    <a:pt x="159" y="571"/>
                  </a:cubicBezTo>
                  <a:cubicBezTo>
                    <a:pt x="159" y="570"/>
                    <a:pt x="158" y="568"/>
                    <a:pt x="159" y="568"/>
                  </a:cubicBezTo>
                  <a:cubicBezTo>
                    <a:pt x="160" y="568"/>
                    <a:pt x="160" y="568"/>
                    <a:pt x="161" y="568"/>
                  </a:cubicBezTo>
                  <a:cubicBezTo>
                    <a:pt x="162" y="569"/>
                    <a:pt x="162" y="569"/>
                    <a:pt x="162" y="570"/>
                  </a:cubicBezTo>
                  <a:cubicBezTo>
                    <a:pt x="163" y="571"/>
                    <a:pt x="162" y="572"/>
                    <a:pt x="163" y="573"/>
                  </a:cubicBezTo>
                  <a:cubicBezTo>
                    <a:pt x="164" y="575"/>
                    <a:pt x="165" y="574"/>
                    <a:pt x="163" y="576"/>
                  </a:cubicBezTo>
                  <a:cubicBezTo>
                    <a:pt x="163" y="577"/>
                    <a:pt x="166" y="579"/>
                    <a:pt x="164" y="579"/>
                  </a:cubicBezTo>
                  <a:cubicBezTo>
                    <a:pt x="162" y="579"/>
                    <a:pt x="162" y="579"/>
                    <a:pt x="161" y="578"/>
                  </a:cubicBezTo>
                  <a:close/>
                  <a:moveTo>
                    <a:pt x="171" y="587"/>
                  </a:moveTo>
                  <a:cubicBezTo>
                    <a:pt x="171" y="587"/>
                    <a:pt x="171" y="587"/>
                    <a:pt x="171" y="587"/>
                  </a:cubicBezTo>
                  <a:cubicBezTo>
                    <a:pt x="171" y="589"/>
                    <a:pt x="171" y="590"/>
                    <a:pt x="174" y="591"/>
                  </a:cubicBezTo>
                  <a:cubicBezTo>
                    <a:pt x="174" y="591"/>
                    <a:pt x="174" y="591"/>
                    <a:pt x="174" y="592"/>
                  </a:cubicBezTo>
                  <a:cubicBezTo>
                    <a:pt x="174" y="593"/>
                    <a:pt x="169" y="591"/>
                    <a:pt x="167" y="589"/>
                  </a:cubicBezTo>
                  <a:cubicBezTo>
                    <a:pt x="166" y="588"/>
                    <a:pt x="162" y="589"/>
                    <a:pt x="160" y="588"/>
                  </a:cubicBezTo>
                  <a:cubicBezTo>
                    <a:pt x="159" y="587"/>
                    <a:pt x="160" y="587"/>
                    <a:pt x="161" y="587"/>
                  </a:cubicBezTo>
                  <a:cubicBezTo>
                    <a:pt x="161" y="586"/>
                    <a:pt x="162" y="587"/>
                    <a:pt x="165" y="587"/>
                  </a:cubicBezTo>
                  <a:cubicBezTo>
                    <a:pt x="168" y="587"/>
                    <a:pt x="168" y="589"/>
                    <a:pt x="171" y="587"/>
                  </a:cubicBezTo>
                  <a:close/>
                  <a:moveTo>
                    <a:pt x="211" y="603"/>
                  </a:moveTo>
                  <a:cubicBezTo>
                    <a:pt x="211" y="603"/>
                    <a:pt x="211" y="603"/>
                    <a:pt x="211" y="603"/>
                  </a:cubicBezTo>
                  <a:cubicBezTo>
                    <a:pt x="208" y="602"/>
                    <a:pt x="208" y="602"/>
                    <a:pt x="208" y="602"/>
                  </a:cubicBezTo>
                  <a:cubicBezTo>
                    <a:pt x="208" y="600"/>
                    <a:pt x="210" y="601"/>
                    <a:pt x="211" y="601"/>
                  </a:cubicBezTo>
                  <a:cubicBezTo>
                    <a:pt x="210" y="599"/>
                    <a:pt x="212" y="597"/>
                    <a:pt x="214" y="599"/>
                  </a:cubicBezTo>
                  <a:cubicBezTo>
                    <a:pt x="214" y="600"/>
                    <a:pt x="215" y="599"/>
                    <a:pt x="215" y="600"/>
                  </a:cubicBezTo>
                  <a:cubicBezTo>
                    <a:pt x="215" y="601"/>
                    <a:pt x="214" y="601"/>
                    <a:pt x="213" y="601"/>
                  </a:cubicBezTo>
                  <a:cubicBezTo>
                    <a:pt x="212" y="602"/>
                    <a:pt x="212" y="602"/>
                    <a:pt x="211" y="603"/>
                  </a:cubicBezTo>
                  <a:close/>
                  <a:moveTo>
                    <a:pt x="182" y="563"/>
                  </a:moveTo>
                  <a:cubicBezTo>
                    <a:pt x="182" y="563"/>
                    <a:pt x="182" y="563"/>
                    <a:pt x="182" y="563"/>
                  </a:cubicBezTo>
                  <a:cubicBezTo>
                    <a:pt x="182" y="563"/>
                    <a:pt x="182" y="563"/>
                    <a:pt x="182" y="563"/>
                  </a:cubicBezTo>
                  <a:cubicBezTo>
                    <a:pt x="182" y="563"/>
                    <a:pt x="182" y="563"/>
                    <a:pt x="182" y="563"/>
                  </a:cubicBezTo>
                  <a:cubicBezTo>
                    <a:pt x="182" y="563"/>
                    <a:pt x="182" y="563"/>
                    <a:pt x="182" y="563"/>
                  </a:cubicBezTo>
                  <a:close/>
                  <a:moveTo>
                    <a:pt x="179" y="559"/>
                  </a:moveTo>
                  <a:cubicBezTo>
                    <a:pt x="179" y="559"/>
                    <a:pt x="179" y="559"/>
                    <a:pt x="179" y="559"/>
                  </a:cubicBezTo>
                  <a:cubicBezTo>
                    <a:pt x="179" y="559"/>
                    <a:pt x="179" y="559"/>
                    <a:pt x="179" y="559"/>
                  </a:cubicBezTo>
                  <a:cubicBezTo>
                    <a:pt x="179" y="559"/>
                    <a:pt x="179" y="559"/>
                    <a:pt x="179" y="559"/>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6" name="Google Shape;374;p5">
              <a:extLst>
                <a:ext uri="{FF2B5EF4-FFF2-40B4-BE49-F238E27FC236}">
                  <a16:creationId xmlns:a16="http://schemas.microsoft.com/office/drawing/2014/main" id="{5CE62A15-F382-FD42-A202-421BCA6D26F7}"/>
                </a:ext>
              </a:extLst>
            </p:cNvPr>
            <p:cNvSpPr/>
            <p:nvPr/>
          </p:nvSpPr>
          <p:spPr>
            <a:xfrm>
              <a:off x="4608488" y="1459999"/>
              <a:ext cx="312076" cy="329402"/>
            </a:xfrm>
            <a:custGeom>
              <a:avLst/>
              <a:gdLst/>
              <a:ahLst/>
              <a:cxnLst/>
              <a:rect l="l" t="t" r="r" b="b"/>
              <a:pathLst>
                <a:path w="122" h="132" extrusionOk="0">
                  <a:moveTo>
                    <a:pt x="120" y="100"/>
                  </a:moveTo>
                  <a:cubicBezTo>
                    <a:pt x="118" y="98"/>
                    <a:pt x="118" y="98"/>
                    <a:pt x="118" y="98"/>
                  </a:cubicBezTo>
                  <a:cubicBezTo>
                    <a:pt x="120" y="88"/>
                    <a:pt x="120" y="88"/>
                    <a:pt x="120" y="88"/>
                  </a:cubicBezTo>
                  <a:cubicBezTo>
                    <a:pt x="120" y="88"/>
                    <a:pt x="120" y="85"/>
                    <a:pt x="120" y="84"/>
                  </a:cubicBezTo>
                  <a:cubicBezTo>
                    <a:pt x="120" y="81"/>
                    <a:pt x="122" y="83"/>
                    <a:pt x="119" y="76"/>
                  </a:cubicBezTo>
                  <a:cubicBezTo>
                    <a:pt x="118" y="72"/>
                    <a:pt x="118" y="72"/>
                    <a:pt x="118" y="72"/>
                  </a:cubicBezTo>
                  <a:cubicBezTo>
                    <a:pt x="116" y="72"/>
                    <a:pt x="114" y="72"/>
                    <a:pt x="112" y="72"/>
                  </a:cubicBezTo>
                  <a:cubicBezTo>
                    <a:pt x="107" y="73"/>
                    <a:pt x="107" y="73"/>
                    <a:pt x="107" y="73"/>
                  </a:cubicBezTo>
                  <a:cubicBezTo>
                    <a:pt x="103" y="73"/>
                    <a:pt x="103" y="73"/>
                    <a:pt x="103" y="73"/>
                  </a:cubicBezTo>
                  <a:cubicBezTo>
                    <a:pt x="102" y="69"/>
                    <a:pt x="101" y="61"/>
                    <a:pt x="100" y="58"/>
                  </a:cubicBezTo>
                  <a:cubicBezTo>
                    <a:pt x="96" y="49"/>
                    <a:pt x="96" y="49"/>
                    <a:pt x="96" y="49"/>
                  </a:cubicBezTo>
                  <a:cubicBezTo>
                    <a:pt x="90" y="47"/>
                    <a:pt x="91" y="48"/>
                    <a:pt x="87" y="45"/>
                  </a:cubicBezTo>
                  <a:cubicBezTo>
                    <a:pt x="81" y="46"/>
                    <a:pt x="81" y="46"/>
                    <a:pt x="81" y="46"/>
                  </a:cubicBezTo>
                  <a:cubicBezTo>
                    <a:pt x="73" y="46"/>
                    <a:pt x="73" y="46"/>
                    <a:pt x="73" y="46"/>
                  </a:cubicBezTo>
                  <a:cubicBezTo>
                    <a:pt x="69" y="45"/>
                    <a:pt x="69" y="45"/>
                    <a:pt x="69" y="45"/>
                  </a:cubicBezTo>
                  <a:cubicBezTo>
                    <a:pt x="64" y="44"/>
                    <a:pt x="64" y="44"/>
                    <a:pt x="64" y="44"/>
                  </a:cubicBezTo>
                  <a:cubicBezTo>
                    <a:pt x="62" y="47"/>
                    <a:pt x="64" y="40"/>
                    <a:pt x="64" y="36"/>
                  </a:cubicBezTo>
                  <a:cubicBezTo>
                    <a:pt x="64" y="35"/>
                    <a:pt x="65" y="31"/>
                    <a:pt x="65" y="30"/>
                  </a:cubicBezTo>
                  <a:cubicBezTo>
                    <a:pt x="65" y="28"/>
                    <a:pt x="61" y="23"/>
                    <a:pt x="61" y="18"/>
                  </a:cubicBezTo>
                  <a:cubicBezTo>
                    <a:pt x="61" y="16"/>
                    <a:pt x="61" y="14"/>
                    <a:pt x="61" y="14"/>
                  </a:cubicBezTo>
                  <a:cubicBezTo>
                    <a:pt x="61" y="13"/>
                    <a:pt x="59" y="9"/>
                    <a:pt x="58" y="8"/>
                  </a:cubicBezTo>
                  <a:cubicBezTo>
                    <a:pt x="55" y="7"/>
                    <a:pt x="55" y="7"/>
                    <a:pt x="55" y="7"/>
                  </a:cubicBezTo>
                  <a:cubicBezTo>
                    <a:pt x="51" y="1"/>
                    <a:pt x="51" y="1"/>
                    <a:pt x="51" y="1"/>
                  </a:cubicBezTo>
                  <a:cubicBezTo>
                    <a:pt x="46" y="0"/>
                    <a:pt x="46" y="0"/>
                    <a:pt x="46" y="0"/>
                  </a:cubicBezTo>
                  <a:cubicBezTo>
                    <a:pt x="29" y="0"/>
                    <a:pt x="29" y="0"/>
                    <a:pt x="29" y="0"/>
                  </a:cubicBezTo>
                  <a:cubicBezTo>
                    <a:pt x="19" y="4"/>
                    <a:pt x="19" y="4"/>
                    <a:pt x="19" y="4"/>
                  </a:cubicBezTo>
                  <a:cubicBezTo>
                    <a:pt x="10" y="5"/>
                    <a:pt x="10" y="5"/>
                    <a:pt x="10" y="5"/>
                  </a:cubicBezTo>
                  <a:cubicBezTo>
                    <a:pt x="9" y="7"/>
                    <a:pt x="6" y="14"/>
                    <a:pt x="5" y="16"/>
                  </a:cubicBezTo>
                  <a:cubicBezTo>
                    <a:pt x="3" y="18"/>
                    <a:pt x="3" y="18"/>
                    <a:pt x="3" y="18"/>
                  </a:cubicBezTo>
                  <a:cubicBezTo>
                    <a:pt x="3" y="18"/>
                    <a:pt x="4" y="35"/>
                    <a:pt x="3" y="37"/>
                  </a:cubicBezTo>
                  <a:cubicBezTo>
                    <a:pt x="0" y="46"/>
                    <a:pt x="0" y="46"/>
                    <a:pt x="0" y="46"/>
                  </a:cubicBezTo>
                  <a:cubicBezTo>
                    <a:pt x="0" y="46"/>
                    <a:pt x="0" y="46"/>
                    <a:pt x="0" y="46"/>
                  </a:cubicBezTo>
                  <a:cubicBezTo>
                    <a:pt x="1" y="47"/>
                    <a:pt x="5" y="49"/>
                    <a:pt x="5" y="49"/>
                  </a:cubicBezTo>
                  <a:cubicBezTo>
                    <a:pt x="8" y="53"/>
                    <a:pt x="10" y="57"/>
                    <a:pt x="13" y="61"/>
                  </a:cubicBezTo>
                  <a:cubicBezTo>
                    <a:pt x="14" y="63"/>
                    <a:pt x="24" y="69"/>
                    <a:pt x="27" y="71"/>
                  </a:cubicBezTo>
                  <a:cubicBezTo>
                    <a:pt x="27" y="71"/>
                    <a:pt x="33" y="74"/>
                    <a:pt x="34" y="74"/>
                  </a:cubicBezTo>
                  <a:cubicBezTo>
                    <a:pt x="35" y="74"/>
                    <a:pt x="44" y="76"/>
                    <a:pt x="44" y="76"/>
                  </a:cubicBezTo>
                  <a:cubicBezTo>
                    <a:pt x="45" y="77"/>
                    <a:pt x="54" y="85"/>
                    <a:pt x="57" y="87"/>
                  </a:cubicBezTo>
                  <a:cubicBezTo>
                    <a:pt x="61" y="89"/>
                    <a:pt x="72" y="91"/>
                    <a:pt x="76" y="94"/>
                  </a:cubicBezTo>
                  <a:cubicBezTo>
                    <a:pt x="77" y="96"/>
                    <a:pt x="76" y="99"/>
                    <a:pt x="76" y="102"/>
                  </a:cubicBezTo>
                  <a:cubicBezTo>
                    <a:pt x="76" y="102"/>
                    <a:pt x="74" y="104"/>
                    <a:pt x="73" y="106"/>
                  </a:cubicBezTo>
                  <a:cubicBezTo>
                    <a:pt x="73" y="107"/>
                    <a:pt x="72" y="113"/>
                    <a:pt x="72" y="113"/>
                  </a:cubicBezTo>
                  <a:cubicBezTo>
                    <a:pt x="71" y="114"/>
                    <a:pt x="72" y="116"/>
                    <a:pt x="71" y="120"/>
                  </a:cubicBezTo>
                  <a:cubicBezTo>
                    <a:pt x="70" y="122"/>
                    <a:pt x="67" y="124"/>
                    <a:pt x="67" y="127"/>
                  </a:cubicBezTo>
                  <a:cubicBezTo>
                    <a:pt x="67" y="128"/>
                    <a:pt x="70" y="127"/>
                    <a:pt x="71" y="127"/>
                  </a:cubicBezTo>
                  <a:cubicBezTo>
                    <a:pt x="74" y="128"/>
                    <a:pt x="76" y="127"/>
                    <a:pt x="79" y="127"/>
                  </a:cubicBezTo>
                  <a:cubicBezTo>
                    <a:pt x="81" y="128"/>
                    <a:pt x="85" y="131"/>
                    <a:pt x="92" y="131"/>
                  </a:cubicBezTo>
                  <a:cubicBezTo>
                    <a:pt x="94" y="131"/>
                    <a:pt x="91" y="129"/>
                    <a:pt x="99" y="131"/>
                  </a:cubicBezTo>
                  <a:cubicBezTo>
                    <a:pt x="100" y="129"/>
                    <a:pt x="101" y="126"/>
                    <a:pt x="103" y="127"/>
                  </a:cubicBezTo>
                  <a:cubicBezTo>
                    <a:pt x="104" y="129"/>
                    <a:pt x="105" y="129"/>
                    <a:pt x="106" y="129"/>
                  </a:cubicBezTo>
                  <a:cubicBezTo>
                    <a:pt x="106" y="130"/>
                    <a:pt x="107" y="132"/>
                    <a:pt x="108" y="130"/>
                  </a:cubicBezTo>
                  <a:cubicBezTo>
                    <a:pt x="109" y="128"/>
                    <a:pt x="109" y="124"/>
                    <a:pt x="109" y="124"/>
                  </a:cubicBezTo>
                  <a:cubicBezTo>
                    <a:pt x="109" y="123"/>
                    <a:pt x="108" y="122"/>
                    <a:pt x="110" y="122"/>
                  </a:cubicBezTo>
                  <a:cubicBezTo>
                    <a:pt x="111" y="122"/>
                    <a:pt x="111" y="124"/>
                    <a:pt x="113" y="122"/>
                  </a:cubicBezTo>
                  <a:cubicBezTo>
                    <a:pt x="117" y="115"/>
                    <a:pt x="117" y="115"/>
                    <a:pt x="117" y="115"/>
                  </a:cubicBezTo>
                  <a:cubicBezTo>
                    <a:pt x="118" y="114"/>
                    <a:pt x="119" y="114"/>
                    <a:pt x="119" y="110"/>
                  </a:cubicBezTo>
                  <a:cubicBezTo>
                    <a:pt x="120" y="106"/>
                    <a:pt x="120" y="104"/>
                    <a:pt x="120" y="101"/>
                  </a:cubicBezTo>
                  <a:cubicBezTo>
                    <a:pt x="120" y="101"/>
                    <a:pt x="120" y="100"/>
                    <a:pt x="120" y="100"/>
                  </a:cubicBezTo>
                  <a:close/>
                </a:path>
              </a:pathLst>
            </a:custGeom>
            <a:solidFill>
              <a:srgbClr val="E0E7ED"/>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57" name="Google Shape;376;p5">
              <a:extLst>
                <a:ext uri="{FF2B5EF4-FFF2-40B4-BE49-F238E27FC236}">
                  <a16:creationId xmlns:a16="http://schemas.microsoft.com/office/drawing/2014/main" id="{B5EFB088-CA83-5A4E-A7BB-8FAF245CD311}"/>
                </a:ext>
              </a:extLst>
            </p:cNvPr>
            <p:cNvSpPr/>
            <p:nvPr/>
          </p:nvSpPr>
          <p:spPr>
            <a:xfrm>
              <a:off x="4320129" y="1075697"/>
              <a:ext cx="454383" cy="529484"/>
            </a:xfrm>
            <a:custGeom>
              <a:avLst/>
              <a:gdLst/>
              <a:ahLst/>
              <a:cxnLst/>
              <a:rect l="l" t="t" r="r" b="b"/>
              <a:pathLst>
                <a:path w="178" h="212" extrusionOk="0">
                  <a:moveTo>
                    <a:pt x="9" y="126"/>
                  </a:moveTo>
                  <a:cubicBezTo>
                    <a:pt x="8" y="120"/>
                    <a:pt x="8" y="120"/>
                    <a:pt x="8" y="120"/>
                  </a:cubicBezTo>
                  <a:cubicBezTo>
                    <a:pt x="11" y="116"/>
                    <a:pt x="11" y="116"/>
                    <a:pt x="11" y="116"/>
                  </a:cubicBezTo>
                  <a:cubicBezTo>
                    <a:pt x="11" y="116"/>
                    <a:pt x="14" y="114"/>
                    <a:pt x="14" y="113"/>
                  </a:cubicBezTo>
                  <a:cubicBezTo>
                    <a:pt x="14" y="111"/>
                    <a:pt x="15" y="107"/>
                    <a:pt x="16" y="106"/>
                  </a:cubicBezTo>
                  <a:cubicBezTo>
                    <a:pt x="18" y="105"/>
                    <a:pt x="18" y="106"/>
                    <a:pt x="13" y="105"/>
                  </a:cubicBezTo>
                  <a:cubicBezTo>
                    <a:pt x="13" y="105"/>
                    <a:pt x="11" y="106"/>
                    <a:pt x="10" y="101"/>
                  </a:cubicBezTo>
                  <a:cubicBezTo>
                    <a:pt x="9" y="97"/>
                    <a:pt x="8" y="95"/>
                    <a:pt x="8" y="95"/>
                  </a:cubicBezTo>
                  <a:cubicBezTo>
                    <a:pt x="11" y="89"/>
                    <a:pt x="11" y="89"/>
                    <a:pt x="11" y="89"/>
                  </a:cubicBezTo>
                  <a:cubicBezTo>
                    <a:pt x="6" y="83"/>
                    <a:pt x="6" y="83"/>
                    <a:pt x="6" y="83"/>
                  </a:cubicBezTo>
                  <a:cubicBezTo>
                    <a:pt x="6" y="83"/>
                    <a:pt x="13" y="74"/>
                    <a:pt x="13" y="74"/>
                  </a:cubicBezTo>
                  <a:cubicBezTo>
                    <a:pt x="13" y="73"/>
                    <a:pt x="9" y="64"/>
                    <a:pt x="9" y="64"/>
                  </a:cubicBezTo>
                  <a:cubicBezTo>
                    <a:pt x="12" y="59"/>
                    <a:pt x="12" y="59"/>
                    <a:pt x="12" y="59"/>
                  </a:cubicBezTo>
                  <a:cubicBezTo>
                    <a:pt x="9" y="51"/>
                    <a:pt x="9" y="53"/>
                    <a:pt x="12" y="48"/>
                  </a:cubicBezTo>
                  <a:cubicBezTo>
                    <a:pt x="12" y="48"/>
                    <a:pt x="14" y="45"/>
                    <a:pt x="14" y="44"/>
                  </a:cubicBezTo>
                  <a:cubicBezTo>
                    <a:pt x="14" y="44"/>
                    <a:pt x="5" y="32"/>
                    <a:pt x="5" y="32"/>
                  </a:cubicBezTo>
                  <a:cubicBezTo>
                    <a:pt x="0" y="20"/>
                    <a:pt x="0" y="20"/>
                    <a:pt x="0" y="20"/>
                  </a:cubicBezTo>
                  <a:cubicBezTo>
                    <a:pt x="2" y="20"/>
                    <a:pt x="5" y="20"/>
                    <a:pt x="6" y="20"/>
                  </a:cubicBezTo>
                  <a:cubicBezTo>
                    <a:pt x="7" y="20"/>
                    <a:pt x="10" y="22"/>
                    <a:pt x="10" y="22"/>
                  </a:cubicBezTo>
                  <a:cubicBezTo>
                    <a:pt x="13" y="22"/>
                    <a:pt x="13" y="22"/>
                    <a:pt x="13" y="22"/>
                  </a:cubicBezTo>
                  <a:cubicBezTo>
                    <a:pt x="17" y="20"/>
                    <a:pt x="17" y="20"/>
                    <a:pt x="17" y="20"/>
                  </a:cubicBezTo>
                  <a:cubicBezTo>
                    <a:pt x="20" y="16"/>
                    <a:pt x="20" y="16"/>
                    <a:pt x="20" y="16"/>
                  </a:cubicBezTo>
                  <a:cubicBezTo>
                    <a:pt x="23" y="16"/>
                    <a:pt x="23" y="16"/>
                    <a:pt x="23" y="16"/>
                  </a:cubicBezTo>
                  <a:cubicBezTo>
                    <a:pt x="23" y="16"/>
                    <a:pt x="24" y="17"/>
                    <a:pt x="25" y="17"/>
                  </a:cubicBezTo>
                  <a:cubicBezTo>
                    <a:pt x="26" y="17"/>
                    <a:pt x="28" y="11"/>
                    <a:pt x="30" y="11"/>
                  </a:cubicBezTo>
                  <a:cubicBezTo>
                    <a:pt x="32" y="11"/>
                    <a:pt x="34" y="11"/>
                    <a:pt x="34" y="11"/>
                  </a:cubicBezTo>
                  <a:cubicBezTo>
                    <a:pt x="34" y="11"/>
                    <a:pt x="35" y="8"/>
                    <a:pt x="35" y="8"/>
                  </a:cubicBezTo>
                  <a:cubicBezTo>
                    <a:pt x="35" y="7"/>
                    <a:pt x="39" y="3"/>
                    <a:pt x="39" y="3"/>
                  </a:cubicBezTo>
                  <a:cubicBezTo>
                    <a:pt x="39" y="3"/>
                    <a:pt x="44" y="2"/>
                    <a:pt x="44" y="2"/>
                  </a:cubicBezTo>
                  <a:cubicBezTo>
                    <a:pt x="48" y="2"/>
                    <a:pt x="48" y="3"/>
                    <a:pt x="52" y="2"/>
                  </a:cubicBezTo>
                  <a:cubicBezTo>
                    <a:pt x="53" y="3"/>
                    <a:pt x="53" y="3"/>
                    <a:pt x="53" y="3"/>
                  </a:cubicBezTo>
                  <a:cubicBezTo>
                    <a:pt x="56" y="0"/>
                    <a:pt x="56" y="0"/>
                    <a:pt x="56" y="0"/>
                  </a:cubicBezTo>
                  <a:cubicBezTo>
                    <a:pt x="56" y="0"/>
                    <a:pt x="58" y="1"/>
                    <a:pt x="58" y="2"/>
                  </a:cubicBezTo>
                  <a:cubicBezTo>
                    <a:pt x="58" y="2"/>
                    <a:pt x="58" y="5"/>
                    <a:pt x="58" y="5"/>
                  </a:cubicBezTo>
                  <a:cubicBezTo>
                    <a:pt x="58" y="6"/>
                    <a:pt x="58" y="7"/>
                    <a:pt x="59" y="8"/>
                  </a:cubicBezTo>
                  <a:cubicBezTo>
                    <a:pt x="60" y="10"/>
                    <a:pt x="57" y="14"/>
                    <a:pt x="58" y="15"/>
                  </a:cubicBezTo>
                  <a:cubicBezTo>
                    <a:pt x="58" y="16"/>
                    <a:pt x="60" y="19"/>
                    <a:pt x="60" y="19"/>
                  </a:cubicBezTo>
                  <a:cubicBezTo>
                    <a:pt x="59" y="25"/>
                    <a:pt x="59" y="25"/>
                    <a:pt x="59" y="25"/>
                  </a:cubicBezTo>
                  <a:cubicBezTo>
                    <a:pt x="59" y="25"/>
                    <a:pt x="60" y="29"/>
                    <a:pt x="60" y="29"/>
                  </a:cubicBezTo>
                  <a:cubicBezTo>
                    <a:pt x="61" y="30"/>
                    <a:pt x="63" y="31"/>
                    <a:pt x="63" y="31"/>
                  </a:cubicBezTo>
                  <a:cubicBezTo>
                    <a:pt x="67" y="38"/>
                    <a:pt x="67" y="38"/>
                    <a:pt x="67" y="38"/>
                  </a:cubicBezTo>
                  <a:cubicBezTo>
                    <a:pt x="72" y="38"/>
                    <a:pt x="70" y="38"/>
                    <a:pt x="72" y="45"/>
                  </a:cubicBezTo>
                  <a:cubicBezTo>
                    <a:pt x="84" y="46"/>
                    <a:pt x="84" y="46"/>
                    <a:pt x="84" y="46"/>
                  </a:cubicBezTo>
                  <a:cubicBezTo>
                    <a:pt x="86" y="47"/>
                    <a:pt x="84" y="47"/>
                    <a:pt x="90" y="49"/>
                  </a:cubicBezTo>
                  <a:cubicBezTo>
                    <a:pt x="90" y="49"/>
                    <a:pt x="92" y="47"/>
                    <a:pt x="93" y="49"/>
                  </a:cubicBezTo>
                  <a:cubicBezTo>
                    <a:pt x="94" y="51"/>
                    <a:pt x="92" y="52"/>
                    <a:pt x="101" y="55"/>
                  </a:cubicBezTo>
                  <a:cubicBezTo>
                    <a:pt x="101" y="55"/>
                    <a:pt x="105" y="56"/>
                    <a:pt x="105" y="57"/>
                  </a:cubicBezTo>
                  <a:cubicBezTo>
                    <a:pt x="105" y="57"/>
                    <a:pt x="105" y="57"/>
                    <a:pt x="106" y="58"/>
                  </a:cubicBezTo>
                  <a:cubicBezTo>
                    <a:pt x="109" y="60"/>
                    <a:pt x="112" y="62"/>
                    <a:pt x="116" y="62"/>
                  </a:cubicBezTo>
                  <a:cubicBezTo>
                    <a:pt x="117" y="62"/>
                    <a:pt x="122" y="62"/>
                    <a:pt x="122" y="62"/>
                  </a:cubicBezTo>
                  <a:cubicBezTo>
                    <a:pt x="127" y="66"/>
                    <a:pt x="127" y="66"/>
                    <a:pt x="127" y="66"/>
                  </a:cubicBezTo>
                  <a:cubicBezTo>
                    <a:pt x="131" y="68"/>
                    <a:pt x="131" y="68"/>
                    <a:pt x="131" y="68"/>
                  </a:cubicBezTo>
                  <a:cubicBezTo>
                    <a:pt x="131" y="71"/>
                    <a:pt x="131" y="71"/>
                    <a:pt x="131" y="71"/>
                  </a:cubicBezTo>
                  <a:cubicBezTo>
                    <a:pt x="134" y="77"/>
                    <a:pt x="134" y="77"/>
                    <a:pt x="134" y="77"/>
                  </a:cubicBezTo>
                  <a:cubicBezTo>
                    <a:pt x="134" y="83"/>
                    <a:pt x="134" y="83"/>
                    <a:pt x="134" y="83"/>
                  </a:cubicBezTo>
                  <a:cubicBezTo>
                    <a:pt x="134" y="85"/>
                    <a:pt x="135" y="88"/>
                    <a:pt x="132" y="89"/>
                  </a:cubicBezTo>
                  <a:cubicBezTo>
                    <a:pt x="135" y="93"/>
                    <a:pt x="134" y="91"/>
                    <a:pt x="135" y="95"/>
                  </a:cubicBezTo>
                  <a:cubicBezTo>
                    <a:pt x="137" y="105"/>
                    <a:pt x="137" y="105"/>
                    <a:pt x="137" y="105"/>
                  </a:cubicBezTo>
                  <a:cubicBezTo>
                    <a:pt x="146" y="107"/>
                    <a:pt x="146" y="107"/>
                    <a:pt x="146" y="107"/>
                  </a:cubicBezTo>
                  <a:cubicBezTo>
                    <a:pt x="164" y="106"/>
                    <a:pt x="164" y="106"/>
                    <a:pt x="164" y="106"/>
                  </a:cubicBezTo>
                  <a:cubicBezTo>
                    <a:pt x="162" y="112"/>
                    <a:pt x="162" y="112"/>
                    <a:pt x="162" y="112"/>
                  </a:cubicBezTo>
                  <a:cubicBezTo>
                    <a:pt x="162" y="112"/>
                    <a:pt x="164" y="116"/>
                    <a:pt x="164" y="117"/>
                  </a:cubicBezTo>
                  <a:cubicBezTo>
                    <a:pt x="164" y="119"/>
                    <a:pt x="164" y="122"/>
                    <a:pt x="164" y="122"/>
                  </a:cubicBezTo>
                  <a:cubicBezTo>
                    <a:pt x="172" y="127"/>
                    <a:pt x="172" y="127"/>
                    <a:pt x="172" y="127"/>
                  </a:cubicBezTo>
                  <a:cubicBezTo>
                    <a:pt x="174" y="130"/>
                    <a:pt x="174" y="130"/>
                    <a:pt x="174" y="130"/>
                  </a:cubicBezTo>
                  <a:cubicBezTo>
                    <a:pt x="174" y="131"/>
                    <a:pt x="178" y="135"/>
                    <a:pt x="178" y="136"/>
                  </a:cubicBezTo>
                  <a:cubicBezTo>
                    <a:pt x="178" y="136"/>
                    <a:pt x="176" y="140"/>
                    <a:pt x="176" y="141"/>
                  </a:cubicBezTo>
                  <a:cubicBezTo>
                    <a:pt x="176" y="142"/>
                    <a:pt x="175" y="147"/>
                    <a:pt x="175" y="147"/>
                  </a:cubicBezTo>
                  <a:cubicBezTo>
                    <a:pt x="176" y="150"/>
                    <a:pt x="176" y="150"/>
                    <a:pt x="176" y="150"/>
                  </a:cubicBezTo>
                  <a:cubicBezTo>
                    <a:pt x="174" y="153"/>
                    <a:pt x="174" y="153"/>
                    <a:pt x="174" y="153"/>
                  </a:cubicBezTo>
                  <a:cubicBezTo>
                    <a:pt x="174" y="158"/>
                    <a:pt x="174" y="158"/>
                    <a:pt x="174" y="158"/>
                  </a:cubicBezTo>
                  <a:cubicBezTo>
                    <a:pt x="172" y="161"/>
                    <a:pt x="172" y="161"/>
                    <a:pt x="172" y="161"/>
                  </a:cubicBezTo>
                  <a:cubicBezTo>
                    <a:pt x="175" y="163"/>
                    <a:pt x="175" y="163"/>
                    <a:pt x="175" y="163"/>
                  </a:cubicBezTo>
                  <a:cubicBezTo>
                    <a:pt x="173" y="166"/>
                    <a:pt x="173" y="166"/>
                    <a:pt x="173" y="166"/>
                  </a:cubicBezTo>
                  <a:cubicBezTo>
                    <a:pt x="171" y="161"/>
                    <a:pt x="170" y="162"/>
                    <a:pt x="168" y="161"/>
                  </a:cubicBezTo>
                  <a:cubicBezTo>
                    <a:pt x="164" y="155"/>
                    <a:pt x="164" y="155"/>
                    <a:pt x="164" y="155"/>
                  </a:cubicBezTo>
                  <a:cubicBezTo>
                    <a:pt x="159" y="154"/>
                    <a:pt x="159" y="154"/>
                    <a:pt x="159" y="154"/>
                  </a:cubicBezTo>
                  <a:cubicBezTo>
                    <a:pt x="142" y="154"/>
                    <a:pt x="142" y="154"/>
                    <a:pt x="142" y="154"/>
                  </a:cubicBezTo>
                  <a:cubicBezTo>
                    <a:pt x="132" y="158"/>
                    <a:pt x="132" y="158"/>
                    <a:pt x="132" y="158"/>
                  </a:cubicBezTo>
                  <a:cubicBezTo>
                    <a:pt x="123" y="159"/>
                    <a:pt x="123" y="159"/>
                    <a:pt x="123" y="159"/>
                  </a:cubicBezTo>
                  <a:cubicBezTo>
                    <a:pt x="122" y="161"/>
                    <a:pt x="119" y="168"/>
                    <a:pt x="118" y="170"/>
                  </a:cubicBezTo>
                  <a:cubicBezTo>
                    <a:pt x="116" y="172"/>
                    <a:pt x="116" y="172"/>
                    <a:pt x="116" y="172"/>
                  </a:cubicBezTo>
                  <a:cubicBezTo>
                    <a:pt x="116" y="172"/>
                    <a:pt x="117" y="189"/>
                    <a:pt x="116" y="191"/>
                  </a:cubicBezTo>
                  <a:cubicBezTo>
                    <a:pt x="113" y="200"/>
                    <a:pt x="113" y="200"/>
                    <a:pt x="113" y="200"/>
                  </a:cubicBezTo>
                  <a:cubicBezTo>
                    <a:pt x="112" y="199"/>
                    <a:pt x="110" y="198"/>
                    <a:pt x="110" y="198"/>
                  </a:cubicBezTo>
                  <a:cubicBezTo>
                    <a:pt x="110" y="198"/>
                    <a:pt x="102" y="197"/>
                    <a:pt x="100" y="197"/>
                  </a:cubicBezTo>
                  <a:cubicBezTo>
                    <a:pt x="98" y="197"/>
                    <a:pt x="95" y="198"/>
                    <a:pt x="95" y="198"/>
                  </a:cubicBezTo>
                  <a:cubicBezTo>
                    <a:pt x="93" y="201"/>
                    <a:pt x="95" y="211"/>
                    <a:pt x="92" y="210"/>
                  </a:cubicBezTo>
                  <a:cubicBezTo>
                    <a:pt x="91" y="210"/>
                    <a:pt x="91" y="210"/>
                    <a:pt x="91" y="209"/>
                  </a:cubicBezTo>
                  <a:cubicBezTo>
                    <a:pt x="90" y="208"/>
                    <a:pt x="91" y="207"/>
                    <a:pt x="91" y="206"/>
                  </a:cubicBezTo>
                  <a:cubicBezTo>
                    <a:pt x="89" y="203"/>
                    <a:pt x="88" y="201"/>
                    <a:pt x="86" y="200"/>
                  </a:cubicBezTo>
                  <a:cubicBezTo>
                    <a:pt x="82" y="198"/>
                    <a:pt x="78" y="199"/>
                    <a:pt x="75" y="199"/>
                  </a:cubicBezTo>
                  <a:cubicBezTo>
                    <a:pt x="68" y="195"/>
                    <a:pt x="68" y="195"/>
                    <a:pt x="68" y="195"/>
                  </a:cubicBezTo>
                  <a:cubicBezTo>
                    <a:pt x="63" y="194"/>
                    <a:pt x="63" y="194"/>
                    <a:pt x="63" y="194"/>
                  </a:cubicBezTo>
                  <a:cubicBezTo>
                    <a:pt x="61" y="200"/>
                    <a:pt x="62" y="198"/>
                    <a:pt x="58" y="202"/>
                  </a:cubicBezTo>
                  <a:cubicBezTo>
                    <a:pt x="58" y="202"/>
                    <a:pt x="56" y="204"/>
                    <a:pt x="56" y="204"/>
                  </a:cubicBezTo>
                  <a:cubicBezTo>
                    <a:pt x="55" y="205"/>
                    <a:pt x="53" y="208"/>
                    <a:pt x="53" y="208"/>
                  </a:cubicBezTo>
                  <a:cubicBezTo>
                    <a:pt x="53" y="208"/>
                    <a:pt x="53" y="210"/>
                    <a:pt x="53" y="211"/>
                  </a:cubicBezTo>
                  <a:cubicBezTo>
                    <a:pt x="53" y="211"/>
                    <a:pt x="53" y="211"/>
                    <a:pt x="53" y="211"/>
                  </a:cubicBezTo>
                  <a:cubicBezTo>
                    <a:pt x="50" y="211"/>
                    <a:pt x="51" y="210"/>
                    <a:pt x="48" y="212"/>
                  </a:cubicBezTo>
                  <a:cubicBezTo>
                    <a:pt x="44" y="210"/>
                    <a:pt x="44" y="210"/>
                    <a:pt x="44" y="210"/>
                  </a:cubicBezTo>
                  <a:cubicBezTo>
                    <a:pt x="44" y="210"/>
                    <a:pt x="43" y="205"/>
                    <a:pt x="43" y="205"/>
                  </a:cubicBezTo>
                  <a:cubicBezTo>
                    <a:pt x="43" y="204"/>
                    <a:pt x="39" y="198"/>
                    <a:pt x="39" y="198"/>
                  </a:cubicBezTo>
                  <a:cubicBezTo>
                    <a:pt x="38" y="193"/>
                    <a:pt x="38" y="193"/>
                    <a:pt x="38" y="193"/>
                  </a:cubicBezTo>
                  <a:cubicBezTo>
                    <a:pt x="38" y="193"/>
                    <a:pt x="35" y="188"/>
                    <a:pt x="35" y="187"/>
                  </a:cubicBezTo>
                  <a:cubicBezTo>
                    <a:pt x="35" y="186"/>
                    <a:pt x="34" y="181"/>
                    <a:pt x="34" y="181"/>
                  </a:cubicBezTo>
                  <a:cubicBezTo>
                    <a:pt x="34" y="181"/>
                    <a:pt x="30" y="178"/>
                    <a:pt x="30" y="177"/>
                  </a:cubicBezTo>
                  <a:cubicBezTo>
                    <a:pt x="30" y="177"/>
                    <a:pt x="31" y="175"/>
                    <a:pt x="31" y="175"/>
                  </a:cubicBezTo>
                  <a:cubicBezTo>
                    <a:pt x="32" y="175"/>
                    <a:pt x="28" y="173"/>
                    <a:pt x="27" y="171"/>
                  </a:cubicBezTo>
                  <a:cubicBezTo>
                    <a:pt x="27" y="171"/>
                    <a:pt x="25" y="167"/>
                    <a:pt x="26" y="167"/>
                  </a:cubicBezTo>
                  <a:cubicBezTo>
                    <a:pt x="26" y="166"/>
                    <a:pt x="28" y="164"/>
                    <a:pt x="28" y="164"/>
                  </a:cubicBezTo>
                  <a:cubicBezTo>
                    <a:pt x="26" y="159"/>
                    <a:pt x="26" y="159"/>
                    <a:pt x="26" y="159"/>
                  </a:cubicBezTo>
                  <a:cubicBezTo>
                    <a:pt x="28" y="155"/>
                    <a:pt x="28" y="155"/>
                    <a:pt x="28" y="155"/>
                  </a:cubicBezTo>
                  <a:cubicBezTo>
                    <a:pt x="27" y="154"/>
                    <a:pt x="21" y="148"/>
                    <a:pt x="20" y="147"/>
                  </a:cubicBezTo>
                  <a:cubicBezTo>
                    <a:pt x="20" y="147"/>
                    <a:pt x="17" y="142"/>
                    <a:pt x="17" y="140"/>
                  </a:cubicBezTo>
                  <a:cubicBezTo>
                    <a:pt x="17" y="138"/>
                    <a:pt x="18" y="136"/>
                    <a:pt x="18" y="134"/>
                  </a:cubicBezTo>
                  <a:cubicBezTo>
                    <a:pt x="15" y="133"/>
                    <a:pt x="14" y="133"/>
                    <a:pt x="12" y="128"/>
                  </a:cubicBezTo>
                  <a:cubicBezTo>
                    <a:pt x="12" y="127"/>
                    <a:pt x="9" y="126"/>
                    <a:pt x="9" y="126"/>
                  </a:cubicBezTo>
                  <a:close/>
                </a:path>
              </a:pathLst>
            </a:custGeom>
            <a:solidFill>
              <a:schemeClr val="accent1"/>
            </a:solidFill>
            <a:ln w="6350" cap="sq" cmpd="sng">
              <a:solidFill>
                <a:schemeClr val="bg2"/>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sp>
        <p:nvSpPr>
          <p:cNvPr id="58" name="Rectangle 313">
            <a:extLst>
              <a:ext uri="{FF2B5EF4-FFF2-40B4-BE49-F238E27FC236}">
                <a16:creationId xmlns:a16="http://schemas.microsoft.com/office/drawing/2014/main" id="{C9F63FDA-1B95-494E-8A7B-8D0EAB596EAF}"/>
              </a:ext>
            </a:extLst>
          </p:cNvPr>
          <p:cNvSpPr>
            <a:spLocks noChangeArrowheads="1"/>
          </p:cNvSpPr>
          <p:nvPr/>
        </p:nvSpPr>
        <p:spPr bwMode="auto">
          <a:xfrm>
            <a:off x="3964230" y="1247047"/>
            <a:ext cx="4889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rgbClr val="000000"/>
                </a:solidFill>
                <a:latin typeface="Calibri" panose="020F0502020204030204" pitchFamily="34" charset="0"/>
                <a:cs typeface="Calibri" panose="020F0502020204030204" pitchFamily="34" charset="0"/>
              </a:rPr>
              <a:t>San Vicente</a:t>
            </a:r>
            <a:endParaRPr lang="en-US" altLang="en-US" sz="800" dirty="0">
              <a:latin typeface="Calibri" panose="020F0502020204030204" pitchFamily="34" charset="0"/>
              <a:cs typeface="Calibri" panose="020F0502020204030204" pitchFamily="34" charset="0"/>
            </a:endParaRPr>
          </a:p>
        </p:txBody>
      </p:sp>
      <p:sp>
        <p:nvSpPr>
          <p:cNvPr id="59" name="Oval 58">
            <a:extLst>
              <a:ext uri="{FF2B5EF4-FFF2-40B4-BE49-F238E27FC236}">
                <a16:creationId xmlns:a16="http://schemas.microsoft.com/office/drawing/2014/main" id="{D2EE7FB6-60D3-1C48-B881-1842E2A693D4}"/>
              </a:ext>
            </a:extLst>
          </p:cNvPr>
          <p:cNvSpPr>
            <a:spLocks noChangeAspect="1"/>
          </p:cNvSpPr>
          <p:nvPr/>
        </p:nvSpPr>
        <p:spPr>
          <a:xfrm flipH="1" flipV="1">
            <a:off x="4504860" y="1265026"/>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A2DB520-345E-4051-96CB-B987153A5EC6}"/>
              </a:ext>
            </a:extLst>
          </p:cNvPr>
          <p:cNvSpPr/>
          <p:nvPr/>
        </p:nvSpPr>
        <p:spPr>
          <a:xfrm>
            <a:off x="950469" y="2427867"/>
            <a:ext cx="3768765" cy="1565621"/>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95% owned and operated underground mine </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capacity of ~950 tpd utilizing a standard flotation process to produce silver-zinc and silver-lead concentrates</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Mechanization efforts, enhanced mine dilution controls and improvements in site infrastructure underway to lower production costs </a:t>
            </a:r>
          </a:p>
        </p:txBody>
      </p:sp>
    </p:spTree>
    <p:extLst>
      <p:ext uri="{BB962C8B-B14F-4D97-AF65-F5344CB8AC3E}">
        <p14:creationId xmlns:p14="http://schemas.microsoft.com/office/powerpoint/2010/main" val="142864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map of south america with a blue line&#10;&#10;Description automatically generated">
            <a:extLst>
              <a:ext uri="{FF2B5EF4-FFF2-40B4-BE49-F238E27FC236}">
                <a16:creationId xmlns:a16="http://schemas.microsoft.com/office/drawing/2014/main" id="{70BE70D7-E864-B845-8317-E04D82D53D70}"/>
              </a:ext>
            </a:extLst>
          </p:cNvPr>
          <p:cNvPicPr>
            <a:picLocks noChangeAspect="1"/>
          </p:cNvPicPr>
          <p:nvPr/>
        </p:nvPicPr>
        <p:blipFill rotWithShape="1">
          <a:blip r:embed="rId4">
            <a:extLst>
              <a:ext uri="{28A0092B-C50C-407E-A947-70E740481C1C}">
                <a14:useLocalDpi xmlns:a14="http://schemas.microsoft.com/office/drawing/2010/main" val="0"/>
              </a:ext>
            </a:extLst>
          </a:blip>
          <a:srcRect t="34557" r="3378"/>
          <a:stretch/>
        </p:blipFill>
        <p:spPr>
          <a:xfrm>
            <a:off x="4198997" y="799666"/>
            <a:ext cx="1806931" cy="1917941"/>
          </a:xfrm>
          <a:prstGeom prst="rect">
            <a:avLst/>
          </a:prstGeom>
        </p:spPr>
      </p:pic>
      <p:pic>
        <p:nvPicPr>
          <p:cNvPr id="28" name="Picture Placeholder 11">
            <a:extLst>
              <a:ext uri="{FF2B5EF4-FFF2-40B4-BE49-F238E27FC236}">
                <a16:creationId xmlns:a16="http://schemas.microsoft.com/office/drawing/2014/main" id="{272DF384-4F7E-A342-9BA3-B60123A4ED2C}"/>
              </a:ext>
            </a:extLst>
          </p:cNvPr>
          <p:cNvPicPr>
            <a:picLocks noChangeAspect="1"/>
          </p:cNvPicPr>
          <p:nvPr/>
        </p:nvPicPr>
        <p:blipFill rotWithShape="1">
          <a:blip r:embed="rId5">
            <a:extLst>
              <a:ext uri="{28A0092B-C50C-407E-A947-70E740481C1C}">
                <a14:useLocalDpi xmlns:a14="http://schemas.microsoft.com/office/drawing/2010/main"/>
              </a:ext>
            </a:extLst>
          </a:blip>
          <a:srcRect r="68480"/>
          <a:stretch/>
        </p:blipFill>
        <p:spPr>
          <a:xfrm>
            <a:off x="6143674" y="1"/>
            <a:ext cx="6048326" cy="6857999"/>
          </a:xfrm>
          <a:prstGeom prst="rect">
            <a:avLst/>
          </a:prstGeom>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36</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Large gold / silver Mine</a:t>
            </a:r>
            <a:endParaRPr lang="en-US" sz="1200" spc="30" baseline="30000" dirty="0">
              <a:solidFill>
                <a:schemeClr val="accent1"/>
              </a:solidFill>
              <a:latin typeface="+mj-lt"/>
            </a:endParaRP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cap="all" spc="30" dirty="0">
                <a:solidFill>
                  <a:srgbClr val="000000"/>
                </a:solidFill>
                <a:latin typeface="OSWALD " panose="02000506000000020004" pitchFamily="2" charset="0"/>
              </a:rPr>
              <a:t>El Peñon</a:t>
            </a:r>
          </a:p>
        </p:txBody>
      </p:sp>
      <p:sp>
        <p:nvSpPr>
          <p:cNvPr id="9" name="Rectangle 8">
            <a:extLst>
              <a:ext uri="{FF2B5EF4-FFF2-40B4-BE49-F238E27FC236}">
                <a16:creationId xmlns:a16="http://schemas.microsoft.com/office/drawing/2014/main" id="{4A2DB520-345E-4051-96CB-B987153A5EC6}"/>
              </a:ext>
            </a:extLst>
          </p:cNvPr>
          <p:cNvSpPr/>
          <p:nvPr/>
        </p:nvSpPr>
        <p:spPr>
          <a:xfrm>
            <a:off x="950469" y="2555950"/>
            <a:ext cx="3436572" cy="1449628"/>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underground gold and silver mine producing gold and silver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The mine has been in operation since 1999 and has consistently replaced ounces mined</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of ~3,714 tpd in 2022</a:t>
            </a:r>
          </a:p>
          <a:p>
            <a:pPr marL="171450" indent="-171450">
              <a:lnSpc>
                <a:spcPct val="110000"/>
              </a:lnSpc>
              <a:spcAft>
                <a:spcPts val="600"/>
              </a:spcAft>
              <a:buClr>
                <a:schemeClr val="accent1"/>
              </a:buClr>
              <a:buFont typeface="Arial" panose="020B060402020202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739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ANTOFAGASTA, CHILE</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4040821"/>
            <a:ext cx="2893945" cy="276999"/>
          </a:xfrm>
          <a:prstGeom prst="rect">
            <a:avLst/>
          </a:prstGeom>
          <a:noFill/>
        </p:spPr>
        <p:txBody>
          <a:bodyPr wrap="square" rtlCol="0">
            <a:spAutoFit/>
          </a:bodyPr>
          <a:lstStyle/>
          <a:p>
            <a:r>
              <a:rPr lang="en-US" sz="1200" spc="30" dirty="0">
                <a:solidFill>
                  <a:schemeClr val="accent1"/>
                </a:solidFill>
                <a:latin typeface="+mj-lt"/>
              </a:rPr>
              <a:t>Silver &amp; Gold Production</a:t>
            </a:r>
            <a:r>
              <a:rPr lang="en-US" sz="1200" spc="30" baseline="30000" dirty="0">
                <a:solidFill>
                  <a:schemeClr val="accent1"/>
                </a:solidFill>
                <a:latin typeface="+mj-lt"/>
              </a:rPr>
              <a:t>(1)</a:t>
            </a:r>
            <a:endParaRPr lang="en-US" sz="1200" spc="30" baseline="30000" dirty="0">
              <a:solidFill>
                <a:schemeClr val="accent1"/>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290F56E3-AE02-42CF-B661-BB03FDC1FD8A}"/>
              </a:ext>
            </a:extLst>
          </p:cNvPr>
          <p:cNvGrpSpPr/>
          <p:nvPr/>
        </p:nvGrpSpPr>
        <p:grpSpPr>
          <a:xfrm>
            <a:off x="894927" y="5882236"/>
            <a:ext cx="2888918" cy="297198"/>
            <a:chOff x="810793" y="6243037"/>
            <a:chExt cx="2888918" cy="297198"/>
          </a:xfrm>
        </p:grpSpPr>
        <p:cxnSp>
          <p:nvCxnSpPr>
            <p:cNvPr id="33" name="Straight Arrow Connector 32">
              <a:extLst>
                <a:ext uri="{FF2B5EF4-FFF2-40B4-BE49-F238E27FC236}">
                  <a16:creationId xmlns:a16="http://schemas.microsoft.com/office/drawing/2014/main" id="{843AE109-98F4-4B2F-BFBF-AAD398E3C3A9}"/>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E9DA0E9-D9F4-4214-A243-5C6F81D94A5D}"/>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A970D5E4-7E74-4B15-AD2E-A586FAC1DD1D}"/>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D911EFEB-992B-48CA-B60A-6F6E6DAB712C}"/>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B69F07CE-1646-4E77-9D14-F505E16F8ABC}"/>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0CA77CDC-C835-4E8F-924C-191498D12086}"/>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8493DB7A-D17B-4E7E-B069-FAF29404038E}"/>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graphicFrame>
        <p:nvGraphicFramePr>
          <p:cNvPr id="44" name="Chart 43">
            <a:extLst>
              <a:ext uri="{FF2B5EF4-FFF2-40B4-BE49-F238E27FC236}">
                <a16:creationId xmlns:a16="http://schemas.microsoft.com/office/drawing/2014/main" id="{2ED734FD-E2CC-4E20-BB2E-958BC8ABEA51}"/>
              </a:ext>
            </a:extLst>
          </p:cNvPr>
          <p:cNvGraphicFramePr>
            <a:graphicFrameLocks/>
          </p:cNvGraphicFramePr>
          <p:nvPr/>
        </p:nvGraphicFramePr>
        <p:xfrm>
          <a:off x="857204" y="4271445"/>
          <a:ext cx="2940093" cy="167777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E14E99B6-4488-3C00-A760-B718D24C5AB0}"/>
              </a:ext>
            </a:extLst>
          </p:cNvPr>
          <p:cNvSpPr txBox="1"/>
          <p:nvPr/>
        </p:nvSpPr>
        <p:spPr>
          <a:xfrm>
            <a:off x="379352" y="6398399"/>
            <a:ext cx="5817195" cy="207749"/>
          </a:xfrm>
          <a:prstGeom prst="rect">
            <a:avLst/>
          </a:prstGeom>
          <a:noFill/>
        </p:spPr>
        <p:txBody>
          <a:bodyPr wrap="square" rtlCol="0">
            <a:spAutoFit/>
          </a:bodyPr>
          <a:lstStyle/>
          <a:p>
            <a:pPr marL="285750" lvl="1" indent="-228600" defTabSz="457200">
              <a:spcBef>
                <a:spcPct val="0"/>
              </a:spcBef>
              <a:spcAft>
                <a:spcPct val="0"/>
              </a:spcAft>
              <a:buFont typeface="+mj-lt"/>
              <a:buAutoNum type="arabicPeriod"/>
            </a:pPr>
            <a:r>
              <a:rPr lang="en-US" sz="750" dirty="0">
                <a:latin typeface="Calibri" panose="020F0502020204030204" pitchFamily="34" charset="0"/>
                <a:cs typeface="Calibri" panose="020F0502020204030204" pitchFamily="34" charset="0"/>
              </a:rPr>
              <a:t>Please see Yamana Gold’s SEDAR profile for further information.</a:t>
            </a:r>
          </a:p>
        </p:txBody>
      </p:sp>
      <p:sp>
        <p:nvSpPr>
          <p:cNvPr id="3" name="Rectangle 2">
            <a:extLst>
              <a:ext uri="{FF2B5EF4-FFF2-40B4-BE49-F238E27FC236}">
                <a16:creationId xmlns:a16="http://schemas.microsoft.com/office/drawing/2014/main" id="{918A9473-E356-1355-6D61-1AAEFE747FF1}"/>
              </a:ext>
            </a:extLst>
          </p:cNvPr>
          <p:cNvSpPr/>
          <p:nvPr/>
        </p:nvSpPr>
        <p:spPr>
          <a:xfrm>
            <a:off x="3866342" y="4311104"/>
            <a:ext cx="4766706" cy="2069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5" name="Table 4">
            <a:extLst>
              <a:ext uri="{FF2B5EF4-FFF2-40B4-BE49-F238E27FC236}">
                <a16:creationId xmlns:a16="http://schemas.microsoft.com/office/drawing/2014/main" id="{ADAD065A-66D4-D913-1B6F-869518A8E52E}"/>
              </a:ext>
            </a:extLst>
          </p:cNvPr>
          <p:cNvGraphicFramePr>
            <a:graphicFrameLocks noGrp="1"/>
          </p:cNvGraphicFramePr>
          <p:nvPr/>
        </p:nvGraphicFramePr>
        <p:xfrm>
          <a:off x="4055660" y="4392619"/>
          <a:ext cx="4399313" cy="1522095"/>
        </p:xfrm>
        <a:graphic>
          <a:graphicData uri="http://schemas.openxmlformats.org/drawingml/2006/table">
            <a:tbl>
              <a:tblPr/>
              <a:tblGrid>
                <a:gridCol w="900366">
                  <a:extLst>
                    <a:ext uri="{9D8B030D-6E8A-4147-A177-3AD203B41FA5}">
                      <a16:colId xmlns:a16="http://schemas.microsoft.com/office/drawing/2014/main" val="1153116795"/>
                    </a:ext>
                  </a:extLst>
                </a:gridCol>
                <a:gridCol w="609071">
                  <a:extLst>
                    <a:ext uri="{9D8B030D-6E8A-4147-A177-3AD203B41FA5}">
                      <a16:colId xmlns:a16="http://schemas.microsoft.com/office/drawing/2014/main" val="3353350499"/>
                    </a:ext>
                  </a:extLst>
                </a:gridCol>
                <a:gridCol w="47195">
                  <a:extLst>
                    <a:ext uri="{9D8B030D-6E8A-4147-A177-3AD203B41FA5}">
                      <a16:colId xmlns:a16="http://schemas.microsoft.com/office/drawing/2014/main" val="2596851623"/>
                    </a:ext>
                  </a:extLst>
                </a:gridCol>
                <a:gridCol w="675274">
                  <a:extLst>
                    <a:ext uri="{9D8B030D-6E8A-4147-A177-3AD203B41FA5}">
                      <a16:colId xmlns:a16="http://schemas.microsoft.com/office/drawing/2014/main" val="3949183909"/>
                    </a:ext>
                  </a:extLst>
                </a:gridCol>
                <a:gridCol w="47195">
                  <a:extLst>
                    <a:ext uri="{9D8B030D-6E8A-4147-A177-3AD203B41FA5}">
                      <a16:colId xmlns:a16="http://schemas.microsoft.com/office/drawing/2014/main" val="1813144508"/>
                    </a:ext>
                  </a:extLst>
                </a:gridCol>
                <a:gridCol w="675274">
                  <a:extLst>
                    <a:ext uri="{9D8B030D-6E8A-4147-A177-3AD203B41FA5}">
                      <a16:colId xmlns:a16="http://schemas.microsoft.com/office/drawing/2014/main" val="2508509036"/>
                    </a:ext>
                  </a:extLst>
                </a:gridCol>
                <a:gridCol w="47195">
                  <a:extLst>
                    <a:ext uri="{9D8B030D-6E8A-4147-A177-3AD203B41FA5}">
                      <a16:colId xmlns:a16="http://schemas.microsoft.com/office/drawing/2014/main" val="2548793194"/>
                    </a:ext>
                  </a:extLst>
                </a:gridCol>
                <a:gridCol w="675274">
                  <a:extLst>
                    <a:ext uri="{9D8B030D-6E8A-4147-A177-3AD203B41FA5}">
                      <a16:colId xmlns:a16="http://schemas.microsoft.com/office/drawing/2014/main" val="3119580201"/>
                    </a:ext>
                  </a:extLst>
                </a:gridCol>
                <a:gridCol w="47195">
                  <a:extLst>
                    <a:ext uri="{9D8B030D-6E8A-4147-A177-3AD203B41FA5}">
                      <a16:colId xmlns:a16="http://schemas.microsoft.com/office/drawing/2014/main" val="1674158916"/>
                    </a:ext>
                  </a:extLst>
                </a:gridCol>
                <a:gridCol w="675274">
                  <a:extLst>
                    <a:ext uri="{9D8B030D-6E8A-4147-A177-3AD203B41FA5}">
                      <a16:colId xmlns:a16="http://schemas.microsoft.com/office/drawing/2014/main" val="2443842103"/>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3">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gridSpan="3">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2537262"/>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051228"/>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4084714201"/>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6.1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4.38</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158</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855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30.8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635264916"/>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3.19</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106</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795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26.5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717250016"/>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18.5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1.36</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51</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805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30.0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320542435"/>
                  </a:ext>
                </a:extLst>
              </a:tr>
            </a:tbl>
          </a:graphicData>
        </a:graphic>
      </p:graphicFrame>
      <p:sp>
        <p:nvSpPr>
          <p:cNvPr id="6" name="TextBox 5">
            <a:extLst>
              <a:ext uri="{FF2B5EF4-FFF2-40B4-BE49-F238E27FC236}">
                <a16:creationId xmlns:a16="http://schemas.microsoft.com/office/drawing/2014/main" id="{BFE4CB33-54AC-80A6-09CF-D5A8F97335CC}"/>
              </a:ext>
            </a:extLst>
          </p:cNvPr>
          <p:cNvSpPr txBox="1"/>
          <p:nvPr/>
        </p:nvSpPr>
        <p:spPr>
          <a:xfrm>
            <a:off x="3786641" y="4040821"/>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10" name="Titlebar">
            <a:extLst>
              <a:ext uri="{FF2B5EF4-FFF2-40B4-BE49-F238E27FC236}">
                <a16:creationId xmlns:a16="http://schemas.microsoft.com/office/drawing/2014/main" id="{D628201D-383E-C098-B127-894D1204829F}"/>
              </a:ext>
            </a:extLst>
          </p:cNvPr>
          <p:cNvGraphicFramePr>
            <a:graphicFrameLocks noGrp="1"/>
          </p:cNvGraphicFramePr>
          <p:nvPr>
            <p:custDataLst>
              <p:tags r:id="rId1"/>
            </p:custDataLst>
          </p:nvPr>
        </p:nvGraphicFramePr>
        <p:xfrm>
          <a:off x="3967312" y="5994434"/>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7" name="Rectangle 313">
            <a:extLst>
              <a:ext uri="{FF2B5EF4-FFF2-40B4-BE49-F238E27FC236}">
                <a16:creationId xmlns:a16="http://schemas.microsoft.com/office/drawing/2014/main" id="{9BB25174-1936-FA46-8E92-671633DBCA4A}"/>
              </a:ext>
            </a:extLst>
          </p:cNvPr>
          <p:cNvSpPr>
            <a:spLocks noChangeArrowheads="1"/>
          </p:cNvSpPr>
          <p:nvPr/>
        </p:nvSpPr>
        <p:spPr bwMode="auto">
          <a:xfrm>
            <a:off x="4332334" y="1316927"/>
            <a:ext cx="36388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rgbClr val="000000"/>
                </a:solidFill>
                <a:latin typeface="Calibri" panose="020F0502020204030204" pitchFamily="34" charset="0"/>
                <a:cs typeface="Calibri" panose="020F0502020204030204" pitchFamily="34" charset="0"/>
              </a:rPr>
              <a:t>El </a:t>
            </a:r>
            <a:r>
              <a:rPr lang="en-US" altLang="en-US" sz="800" dirty="0" err="1">
                <a:solidFill>
                  <a:srgbClr val="000000"/>
                </a:solidFill>
                <a:latin typeface="Calibri" panose="020F0502020204030204" pitchFamily="34" charset="0"/>
                <a:cs typeface="Calibri" panose="020F0502020204030204" pitchFamily="34" charset="0"/>
              </a:rPr>
              <a:t>Peñon</a:t>
            </a:r>
            <a:endParaRPr lang="en-US" altLang="en-US" sz="800" dirty="0">
              <a:latin typeface="Calibri" panose="020F0502020204030204" pitchFamily="34" charset="0"/>
              <a:cs typeface="Calibri" panose="020F0502020204030204" pitchFamily="34" charset="0"/>
            </a:endParaRPr>
          </a:p>
        </p:txBody>
      </p:sp>
      <p:sp>
        <p:nvSpPr>
          <p:cNvPr id="58" name="Oval 57">
            <a:extLst>
              <a:ext uri="{FF2B5EF4-FFF2-40B4-BE49-F238E27FC236}">
                <a16:creationId xmlns:a16="http://schemas.microsoft.com/office/drawing/2014/main" id="{35015EF1-BFD3-D643-97C7-741D643D34A4}"/>
              </a:ext>
            </a:extLst>
          </p:cNvPr>
          <p:cNvSpPr>
            <a:spLocks noChangeAspect="1"/>
          </p:cNvSpPr>
          <p:nvPr/>
        </p:nvSpPr>
        <p:spPr>
          <a:xfrm flipH="1" flipV="1">
            <a:off x="4773284" y="1346794"/>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38886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map of south america with a blue line&#10;&#10;Description automatically generated">
            <a:extLst>
              <a:ext uri="{FF2B5EF4-FFF2-40B4-BE49-F238E27FC236}">
                <a16:creationId xmlns:a16="http://schemas.microsoft.com/office/drawing/2014/main" id="{1CD61EF1-E36C-4746-909B-1B8342321D68}"/>
              </a:ext>
            </a:extLst>
          </p:cNvPr>
          <p:cNvPicPr>
            <a:picLocks noChangeAspect="1"/>
          </p:cNvPicPr>
          <p:nvPr/>
        </p:nvPicPr>
        <p:blipFill rotWithShape="1">
          <a:blip r:embed="rId4">
            <a:extLst>
              <a:ext uri="{28A0092B-C50C-407E-A947-70E740481C1C}">
                <a14:useLocalDpi xmlns:a14="http://schemas.microsoft.com/office/drawing/2010/main" val="0"/>
              </a:ext>
            </a:extLst>
          </a:blip>
          <a:srcRect t="34557" r="3378"/>
          <a:stretch/>
        </p:blipFill>
        <p:spPr>
          <a:xfrm>
            <a:off x="4198997" y="799666"/>
            <a:ext cx="1806931" cy="1917941"/>
          </a:xfrm>
          <a:prstGeom prst="rect">
            <a:avLst/>
          </a:prstGeom>
        </p:spPr>
      </p:pic>
      <p:pic>
        <p:nvPicPr>
          <p:cNvPr id="24" name="Picture Placeholder 11">
            <a:extLst>
              <a:ext uri="{FF2B5EF4-FFF2-40B4-BE49-F238E27FC236}">
                <a16:creationId xmlns:a16="http://schemas.microsoft.com/office/drawing/2014/main" id="{272DF384-4F7E-A342-9BA3-B60123A4ED2C}"/>
              </a:ext>
            </a:extLst>
          </p:cNvPr>
          <p:cNvPicPr>
            <a:picLocks noGrp="1" noChangeAspect="1"/>
          </p:cNvPicPr>
          <p:nvPr>
            <p:ph type="pic" idx="4294967295"/>
          </p:nvPr>
        </p:nvPicPr>
        <p:blipFill rotWithShape="1">
          <a:blip r:embed="rId5">
            <a:extLst>
              <a:ext uri="{28A0092B-C50C-407E-A947-70E740481C1C}">
                <a14:useLocalDpi xmlns:a14="http://schemas.microsoft.com/office/drawing/2010/main"/>
              </a:ext>
            </a:extLst>
          </a:blip>
          <a:srcRect l="8210" t="-185" r="34662" b="185"/>
          <a:stretch/>
        </p:blipFill>
        <p:spPr>
          <a:xfrm>
            <a:off x="6290091" y="-14476"/>
            <a:ext cx="5905720" cy="6857728"/>
          </a:xfrm>
          <a:prstGeom prst="rect">
            <a:avLst/>
          </a:prstGeom>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37</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5289608"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Polymetallic gold mine</a:t>
            </a:r>
            <a:endParaRPr lang="en-US" sz="1200" spc="30" baseline="30000" dirty="0">
              <a:solidFill>
                <a:schemeClr val="accent1"/>
              </a:solidFill>
              <a:latin typeface="+mj-lt"/>
            </a:endParaRP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MINERA FLORIDA</a:t>
            </a:r>
          </a:p>
        </p:txBody>
      </p:sp>
      <p:sp>
        <p:nvSpPr>
          <p:cNvPr id="9" name="Rectangle 8">
            <a:extLst>
              <a:ext uri="{FF2B5EF4-FFF2-40B4-BE49-F238E27FC236}">
                <a16:creationId xmlns:a16="http://schemas.microsoft.com/office/drawing/2014/main" id="{4A2DB520-345E-4051-96CB-B987153A5EC6}"/>
              </a:ext>
            </a:extLst>
          </p:cNvPr>
          <p:cNvSpPr/>
          <p:nvPr/>
        </p:nvSpPr>
        <p:spPr>
          <a:xfrm>
            <a:off x="950469" y="2541936"/>
            <a:ext cx="3762208" cy="956224"/>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underground mine producing gold and silver doré bars and zinc concentrate </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of ~2,649 tpd during 2022</a:t>
            </a:r>
          </a:p>
          <a:p>
            <a:pPr>
              <a:lnSpc>
                <a:spcPct val="110000"/>
              </a:lnSpc>
              <a:spcAft>
                <a:spcPts val="600"/>
              </a:spcAft>
              <a:buClr>
                <a:schemeClr val="accent1"/>
              </a:buCl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9" y="1012308"/>
            <a:ext cx="2280267" cy="34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6800"/>
            <a:ext cx="2325350" cy="240066"/>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METROPOLITAN REGION, CHILE</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3906000"/>
            <a:ext cx="2893945" cy="276999"/>
          </a:xfrm>
          <a:prstGeom prst="rect">
            <a:avLst/>
          </a:prstGeom>
          <a:noFill/>
        </p:spPr>
        <p:txBody>
          <a:bodyPr wrap="square" rtlCol="0">
            <a:spAutoFit/>
          </a:bodyPr>
          <a:lstStyle/>
          <a:p>
            <a:r>
              <a:rPr lang="en-US" sz="1200" spc="30" dirty="0">
                <a:solidFill>
                  <a:schemeClr val="accent1"/>
                </a:solidFill>
                <a:latin typeface="+mj-lt"/>
              </a:rPr>
              <a:t>Gold Production </a:t>
            </a:r>
            <a:r>
              <a:rPr lang="en-US" sz="1100" spc="30" dirty="0">
                <a:solidFill>
                  <a:schemeClr val="accent1"/>
                </a:solidFill>
                <a:latin typeface="Calibri" panose="020F0502020204030204" pitchFamily="34" charset="0"/>
                <a:cs typeface="Calibri" panose="020F0502020204030204" pitchFamily="34" charset="0"/>
              </a:rPr>
              <a:t>(</a:t>
            </a:r>
            <a:r>
              <a:rPr lang="en-US" sz="1100" spc="30" dirty="0" err="1">
                <a:solidFill>
                  <a:schemeClr val="accent1"/>
                </a:solidFill>
                <a:latin typeface="Calibri" panose="020F0502020204030204" pitchFamily="34" charset="0"/>
                <a:cs typeface="Calibri" panose="020F0502020204030204" pitchFamily="34" charset="0"/>
              </a:rPr>
              <a:t>koz</a:t>
            </a:r>
            <a:r>
              <a:rPr lang="en-US" sz="1100" spc="30" dirty="0">
                <a:solidFill>
                  <a:schemeClr val="accent1"/>
                </a:solidFill>
                <a:latin typeface="Calibri" panose="020F0502020204030204" pitchFamily="34" charset="0"/>
                <a:cs typeface="Calibri" panose="020F0502020204030204" pitchFamily="34" charset="0"/>
              </a:rPr>
              <a:t>)</a:t>
            </a:r>
            <a:r>
              <a:rPr lang="en-US" sz="1100" spc="30" baseline="30000" dirty="0">
                <a:solidFill>
                  <a:schemeClr val="accent1"/>
                </a:solidFill>
                <a:latin typeface="Calibri" panose="020F0502020204030204" pitchFamily="34" charset="0"/>
                <a:cs typeface="Calibri" panose="020F0502020204030204" pitchFamily="34" charset="0"/>
              </a:rPr>
              <a:t>(1)</a:t>
            </a:r>
            <a:endParaRPr lang="en-US" sz="1200" spc="30" baseline="30000" dirty="0">
              <a:solidFill>
                <a:schemeClr val="accent1"/>
              </a:solidFill>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92C3C3F3-E52F-1040-878F-E0D9B1075EC1}"/>
              </a:ext>
            </a:extLst>
          </p:cNvPr>
          <p:cNvGraphicFramePr/>
          <p:nvPr/>
        </p:nvGraphicFramePr>
        <p:xfrm>
          <a:off x="894928" y="4121403"/>
          <a:ext cx="2949485" cy="1481163"/>
        </p:xfrm>
        <a:graphic>
          <a:graphicData uri="http://schemas.openxmlformats.org/drawingml/2006/chart">
            <c:chart xmlns:c="http://schemas.openxmlformats.org/drawingml/2006/chart" xmlns:r="http://schemas.openxmlformats.org/officeDocument/2006/relationships" r:id="rId6"/>
          </a:graphicData>
        </a:graphic>
      </p:graphicFrame>
      <p:grpSp>
        <p:nvGrpSpPr>
          <p:cNvPr id="26" name="Group 25">
            <a:extLst>
              <a:ext uri="{FF2B5EF4-FFF2-40B4-BE49-F238E27FC236}">
                <a16:creationId xmlns:a16="http://schemas.microsoft.com/office/drawing/2014/main" id="{44A4F56C-C54B-4CEB-B0E6-3FF73C05A229}"/>
              </a:ext>
            </a:extLst>
          </p:cNvPr>
          <p:cNvGrpSpPr/>
          <p:nvPr/>
        </p:nvGrpSpPr>
        <p:grpSpPr>
          <a:xfrm>
            <a:off x="894927" y="5587200"/>
            <a:ext cx="2888918" cy="297198"/>
            <a:chOff x="810793" y="6243037"/>
            <a:chExt cx="2888918" cy="297198"/>
          </a:xfrm>
        </p:grpSpPr>
        <p:cxnSp>
          <p:nvCxnSpPr>
            <p:cNvPr id="28" name="Straight Arrow Connector 27">
              <a:extLst>
                <a:ext uri="{FF2B5EF4-FFF2-40B4-BE49-F238E27FC236}">
                  <a16:creationId xmlns:a16="http://schemas.microsoft.com/office/drawing/2014/main" id="{33202B78-9ABB-430C-AD8D-38FE09D2FE40}"/>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30318EE3-8AF6-41D8-8622-8BF4FF4CAC6E}"/>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7779F93D-6252-412D-9FF5-CB885357D079}"/>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99AC7187-B775-49C9-8C95-EE4D846014AB}"/>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2C50A2DF-4E3C-413A-AAC9-6FC194971332}"/>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B2AEB365-83C8-4A79-BBA3-EF3B00DB1B5B}"/>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48E6BD0F-C17A-4CF7-8BA9-6F11134BE102}"/>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sp>
        <p:nvSpPr>
          <p:cNvPr id="5" name="TextBox 4">
            <a:extLst>
              <a:ext uri="{FF2B5EF4-FFF2-40B4-BE49-F238E27FC236}">
                <a16:creationId xmlns:a16="http://schemas.microsoft.com/office/drawing/2014/main" id="{8530BB1D-3829-02ED-0B08-BDC4698E1921}"/>
              </a:ext>
            </a:extLst>
          </p:cNvPr>
          <p:cNvSpPr txBox="1"/>
          <p:nvPr/>
        </p:nvSpPr>
        <p:spPr>
          <a:xfrm>
            <a:off x="322138" y="6304002"/>
            <a:ext cx="5817195" cy="207749"/>
          </a:xfrm>
          <a:prstGeom prst="rect">
            <a:avLst/>
          </a:prstGeom>
          <a:noFill/>
        </p:spPr>
        <p:txBody>
          <a:bodyPr wrap="square" rtlCol="0">
            <a:spAutoFit/>
          </a:bodyPr>
          <a:lstStyle/>
          <a:p>
            <a:pPr marL="285750" lvl="1" indent="-228600" defTabSz="457200">
              <a:spcBef>
                <a:spcPct val="0"/>
              </a:spcBef>
              <a:spcAft>
                <a:spcPct val="0"/>
              </a:spcAft>
              <a:buFont typeface="+mj-lt"/>
              <a:buAutoNum type="arabicPeriod"/>
            </a:pPr>
            <a:r>
              <a:rPr lang="en-US" sz="750" dirty="0">
                <a:latin typeface="Calibri" panose="020F0502020204030204" pitchFamily="34" charset="0"/>
                <a:cs typeface="Calibri" panose="020F0502020204030204" pitchFamily="34" charset="0"/>
              </a:rPr>
              <a:t>Please see Yamana Gold’s SEDAR profile for further information.</a:t>
            </a:r>
          </a:p>
        </p:txBody>
      </p:sp>
      <p:sp>
        <p:nvSpPr>
          <p:cNvPr id="4" name="TextBox 3">
            <a:extLst>
              <a:ext uri="{FF2B5EF4-FFF2-40B4-BE49-F238E27FC236}">
                <a16:creationId xmlns:a16="http://schemas.microsoft.com/office/drawing/2014/main" id="{DB17D7F6-416C-1DF6-85D8-73D34E1DB3FD}"/>
              </a:ext>
            </a:extLst>
          </p:cNvPr>
          <p:cNvSpPr txBox="1"/>
          <p:nvPr/>
        </p:nvSpPr>
        <p:spPr>
          <a:xfrm>
            <a:off x="3907594" y="3906000"/>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6C42E7A3-1160-2A5D-78DE-F2A79FFB1BF3}"/>
              </a:ext>
            </a:extLst>
          </p:cNvPr>
          <p:cNvSpPr/>
          <p:nvPr/>
        </p:nvSpPr>
        <p:spPr>
          <a:xfrm>
            <a:off x="3987295" y="4176283"/>
            <a:ext cx="4766706" cy="2069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0" name="Table 9">
            <a:extLst>
              <a:ext uri="{FF2B5EF4-FFF2-40B4-BE49-F238E27FC236}">
                <a16:creationId xmlns:a16="http://schemas.microsoft.com/office/drawing/2014/main" id="{FB220C6D-9E37-28FD-EC1F-B6FE41BDCDF9}"/>
              </a:ext>
            </a:extLst>
          </p:cNvPr>
          <p:cNvGraphicFramePr>
            <a:graphicFrameLocks noGrp="1"/>
          </p:cNvGraphicFramePr>
          <p:nvPr/>
        </p:nvGraphicFramePr>
        <p:xfrm>
          <a:off x="4128385" y="4338172"/>
          <a:ext cx="4350805" cy="1317352"/>
        </p:xfrm>
        <a:graphic>
          <a:graphicData uri="http://schemas.openxmlformats.org/drawingml/2006/table">
            <a:tbl>
              <a:tblPr/>
              <a:tblGrid>
                <a:gridCol w="1016289">
                  <a:extLst>
                    <a:ext uri="{9D8B030D-6E8A-4147-A177-3AD203B41FA5}">
                      <a16:colId xmlns:a16="http://schemas.microsoft.com/office/drawing/2014/main" val="1446319398"/>
                    </a:ext>
                  </a:extLst>
                </a:gridCol>
                <a:gridCol w="523090">
                  <a:extLst>
                    <a:ext uri="{9D8B030D-6E8A-4147-A177-3AD203B41FA5}">
                      <a16:colId xmlns:a16="http://schemas.microsoft.com/office/drawing/2014/main" val="2590936165"/>
                    </a:ext>
                  </a:extLst>
                </a:gridCol>
                <a:gridCol w="53835">
                  <a:extLst>
                    <a:ext uri="{9D8B030D-6E8A-4147-A177-3AD203B41FA5}">
                      <a16:colId xmlns:a16="http://schemas.microsoft.com/office/drawing/2014/main" val="2255262302"/>
                    </a:ext>
                  </a:extLst>
                </a:gridCol>
                <a:gridCol w="414736">
                  <a:extLst>
                    <a:ext uri="{9D8B030D-6E8A-4147-A177-3AD203B41FA5}">
                      <a16:colId xmlns:a16="http://schemas.microsoft.com/office/drawing/2014/main" val="2649946751"/>
                    </a:ext>
                  </a:extLst>
                </a:gridCol>
                <a:gridCol w="53835">
                  <a:extLst>
                    <a:ext uri="{9D8B030D-6E8A-4147-A177-3AD203B41FA5}">
                      <a16:colId xmlns:a16="http://schemas.microsoft.com/office/drawing/2014/main" val="3775011841"/>
                    </a:ext>
                  </a:extLst>
                </a:gridCol>
                <a:gridCol w="414736">
                  <a:extLst>
                    <a:ext uri="{9D8B030D-6E8A-4147-A177-3AD203B41FA5}">
                      <a16:colId xmlns:a16="http://schemas.microsoft.com/office/drawing/2014/main" val="1651485092"/>
                    </a:ext>
                  </a:extLst>
                </a:gridCol>
                <a:gridCol w="53835">
                  <a:extLst>
                    <a:ext uri="{9D8B030D-6E8A-4147-A177-3AD203B41FA5}">
                      <a16:colId xmlns:a16="http://schemas.microsoft.com/office/drawing/2014/main" val="3133665903"/>
                    </a:ext>
                  </a:extLst>
                </a:gridCol>
                <a:gridCol w="414736">
                  <a:extLst>
                    <a:ext uri="{9D8B030D-6E8A-4147-A177-3AD203B41FA5}">
                      <a16:colId xmlns:a16="http://schemas.microsoft.com/office/drawing/2014/main" val="3347475327"/>
                    </a:ext>
                  </a:extLst>
                </a:gridCol>
                <a:gridCol w="53835">
                  <a:extLst>
                    <a:ext uri="{9D8B030D-6E8A-4147-A177-3AD203B41FA5}">
                      <a16:colId xmlns:a16="http://schemas.microsoft.com/office/drawing/2014/main" val="2685625124"/>
                    </a:ext>
                  </a:extLst>
                </a:gridCol>
                <a:gridCol w="414736">
                  <a:extLst>
                    <a:ext uri="{9D8B030D-6E8A-4147-A177-3AD203B41FA5}">
                      <a16:colId xmlns:a16="http://schemas.microsoft.com/office/drawing/2014/main" val="4169319672"/>
                    </a:ext>
                  </a:extLst>
                </a:gridCol>
                <a:gridCol w="53835">
                  <a:extLst>
                    <a:ext uri="{9D8B030D-6E8A-4147-A177-3AD203B41FA5}">
                      <a16:colId xmlns:a16="http://schemas.microsoft.com/office/drawing/2014/main" val="83830987"/>
                    </a:ext>
                  </a:extLst>
                </a:gridCol>
                <a:gridCol w="414736">
                  <a:extLst>
                    <a:ext uri="{9D8B030D-6E8A-4147-A177-3AD203B41FA5}">
                      <a16:colId xmlns:a16="http://schemas.microsoft.com/office/drawing/2014/main" val="1669827524"/>
                    </a:ext>
                  </a:extLst>
                </a:gridCol>
                <a:gridCol w="53835">
                  <a:extLst>
                    <a:ext uri="{9D8B030D-6E8A-4147-A177-3AD203B41FA5}">
                      <a16:colId xmlns:a16="http://schemas.microsoft.com/office/drawing/2014/main" val="2446095252"/>
                    </a:ext>
                  </a:extLst>
                </a:gridCol>
                <a:gridCol w="414736">
                  <a:extLst>
                    <a:ext uri="{9D8B030D-6E8A-4147-A177-3AD203B41FA5}">
                      <a16:colId xmlns:a16="http://schemas.microsoft.com/office/drawing/2014/main" val="3448106420"/>
                    </a:ext>
                  </a:extLst>
                </a:gridCol>
              </a:tblGrid>
              <a:tr h="164207">
                <a:tc>
                  <a:txBody>
                    <a:bodyPr/>
                    <a:lstStyle/>
                    <a:p>
                      <a:pPr algn="l" fontAlgn="b"/>
                      <a:r>
                        <a:rPr lang="en-US" sz="1000" b="0" i="0" u="none" strike="noStrike" dirty="0">
                          <a:solidFill>
                            <a:schemeClr val="tx1">
                              <a:lumMod val="50000"/>
                            </a:schemeClr>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chemeClr val="tx1">
                              <a:lumMod val="50000"/>
                            </a:schemeClr>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chemeClr val="tx1">
                              <a:lumMod val="50000"/>
                            </a:schemeClr>
                          </a:solidFill>
                          <a:effectLst/>
                          <a:latin typeface="Arial" panose="020B060402020202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a:noFill/>
                    </a:lnB>
                    <a:noFill/>
                  </a:tcPr>
                </a:tc>
                <a:tc gridSpan="5">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chemeClr val="tx1">
                          <a:lumMod val="20000"/>
                          <a:lumOff val="80000"/>
                        </a:schemeClr>
                      </a:solidFill>
                      <a:prstDash val="solid"/>
                      <a:round/>
                      <a:headEnd type="none" w="med" len="med"/>
                      <a:tailEnd type="none" w="med" len="med"/>
                    </a:lnL>
                  </a:tcPr>
                </a:tc>
                <a:tc>
                  <a:txBody>
                    <a:bodyPr/>
                    <a:lstStyle/>
                    <a:p>
                      <a:pPr algn="l" fontAlgn="ctr"/>
                      <a:r>
                        <a:rPr lang="en-US" sz="1050" b="1" i="0" u="none" strike="noStrike" dirty="0">
                          <a:solidFill>
                            <a:schemeClr val="tx1">
                              <a:lumMod val="50000"/>
                            </a:schemeClr>
                          </a:solidFill>
                          <a:effectLst/>
                          <a:latin typeface="Arial" panose="020B060402020202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a:noFill/>
                    </a:lnT>
                    <a:lnB>
                      <a:noFill/>
                    </a:lnB>
                    <a:noFill/>
                  </a:tcPr>
                </a:tc>
                <a:tc gridSpan="5">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4225857381"/>
                  </a:ext>
                </a:extLst>
              </a:tr>
              <a:tr h="164207">
                <a:tc>
                  <a:txBody>
                    <a:bodyPr/>
                    <a:lstStyle/>
                    <a:p>
                      <a:pPr algn="l" fontAlgn="b"/>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Au</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Zn</a:t>
                      </a:r>
                    </a:p>
                  </a:txBody>
                  <a:tcPr marL="9525" marR="9525" marT="9525" marB="0" anchor="ctr">
                    <a:lnL>
                      <a:noFill/>
                    </a:lnL>
                    <a:lnR w="12700" cap="flat" cmpd="sng" algn="ctr">
                      <a:no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Zn</a:t>
                      </a:r>
                    </a:p>
                  </a:txBody>
                  <a:tcPr marL="9525" marR="9525" marT="9525" marB="0" anchor="ctr">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340574"/>
                  </a:ext>
                </a:extLst>
              </a:tr>
              <a:tr h="164207">
                <a:tc>
                  <a:txBody>
                    <a:bodyPr/>
                    <a:lstStyle/>
                    <a:p>
                      <a:pPr algn="l" fontAlgn="b"/>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(g/t)</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(g/t)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a:t>
                      </a:r>
                      <a:r>
                        <a:rPr lang="en-US" sz="1000" b="0" i="1" u="none" strike="noStrike" dirty="0" err="1">
                          <a:solidFill>
                            <a:schemeClr val="tx1">
                              <a:lumMod val="50000"/>
                            </a:schemeClr>
                          </a:solidFill>
                          <a:effectLst/>
                          <a:latin typeface="Calibri" panose="020F0502020204030204" pitchFamily="34" charset="0"/>
                        </a:rPr>
                        <a:t>koz</a:t>
                      </a:r>
                      <a:r>
                        <a:rPr lang="en-US" sz="1000" b="0" i="1" u="none" strike="noStrike" dirty="0">
                          <a:solidFill>
                            <a:schemeClr val="tx1">
                              <a:lumMod val="50000"/>
                            </a:schemeClr>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a:t>
                      </a:r>
                      <a:r>
                        <a:rPr lang="en-US" sz="1000" b="0" i="1" u="none" strike="noStrike" dirty="0" err="1">
                          <a:solidFill>
                            <a:schemeClr val="tx1">
                              <a:lumMod val="50000"/>
                            </a:schemeClr>
                          </a:solidFill>
                          <a:effectLst/>
                          <a:latin typeface="Calibri" panose="020F0502020204030204" pitchFamily="34" charset="0"/>
                        </a:rPr>
                        <a:t>Moz</a:t>
                      </a:r>
                      <a:r>
                        <a:rPr lang="en-US" sz="1000" b="0" i="1" u="none" strike="noStrike" dirty="0">
                          <a:solidFill>
                            <a:schemeClr val="tx1">
                              <a:lumMod val="50000"/>
                            </a:schemeClr>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chemeClr val="tx1">
                              <a:lumMod val="50000"/>
                            </a:schemeClr>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418253259"/>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3.27</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1.00</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300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468272455"/>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6.2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3.30</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18</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1.08</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highlight>
                            <a:srgbClr val="FFFF00"/>
                          </a:highligh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654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3.6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s-MX" sz="1000" b="0" i="0" u="none" strike="noStrike" dirty="0">
                          <a:solidFill>
                            <a:schemeClr val="tx1">
                              <a:lumMod val="50000"/>
                            </a:schemeClr>
                          </a:solidFill>
                          <a:effectLst/>
                          <a:latin typeface="Calibri" panose="020F0502020204030204" pitchFamily="34" charset="0"/>
                        </a:rPr>
                        <a:t>67</a:t>
                      </a:r>
                      <a:endParaRPr lang="en-US" sz="1000" b="0" i="0" u="none" strike="noStrike" dirty="0">
                        <a:solidFill>
                          <a:schemeClr val="tx1">
                            <a:lumMod val="50000"/>
                          </a:schemeClr>
                        </a:solidFill>
                        <a:effectLst/>
                        <a:latin typeface="Calibri" panose="020F0502020204030204" pitchFamily="34" charset="0"/>
                      </a:endParaRP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008077591"/>
                  </a:ext>
                </a:extLst>
              </a:tr>
              <a:tr h="273131">
                <a:tc>
                  <a:txBody>
                    <a:bodyPr/>
                    <a:lstStyle/>
                    <a:p>
                      <a:pPr algn="l" fontAlgn="ctr"/>
                      <a:r>
                        <a:rPr lang="en-US" sz="1000" b="0" i="0" u="none" strike="noStrike" dirty="0">
                          <a:solidFill>
                            <a:schemeClr val="tx1">
                              <a:lumMod val="50000"/>
                            </a:schemeClr>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4.9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2.93</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15</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0.83</a:t>
                      </a:r>
                    </a:p>
                  </a:txBody>
                  <a:tcPr marL="9525" marR="9525" marT="9525" marB="0" anchor="ctr">
                    <a:lnL>
                      <a:noFill/>
                    </a:lnL>
                    <a:lnR w="12700" cap="flat" cmpd="sng" algn="ctr">
                      <a:solidFill>
                        <a:schemeClr val="tx1">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w="12700" cap="flat" cmpd="sng" algn="ctr">
                      <a:solidFill>
                        <a:schemeClr val="tx1">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461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2.4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chemeClr val="tx1">
                              <a:lumMod val="50000"/>
                            </a:schemeClr>
                          </a:solidFill>
                          <a:effectLst/>
                          <a:latin typeface="Calibri" panose="020F0502020204030204" pitchFamily="34" charset="0"/>
                        </a:rPr>
                        <a:t>41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787508687"/>
                  </a:ext>
                </a:extLst>
              </a:tr>
            </a:tbl>
          </a:graphicData>
        </a:graphic>
      </p:graphicFrame>
      <p:graphicFrame>
        <p:nvGraphicFramePr>
          <p:cNvPr id="11" name="Titlebar">
            <a:extLst>
              <a:ext uri="{FF2B5EF4-FFF2-40B4-BE49-F238E27FC236}">
                <a16:creationId xmlns:a16="http://schemas.microsoft.com/office/drawing/2014/main" id="{16A69C79-1157-E959-22B4-21FB1083B219}"/>
              </a:ext>
            </a:extLst>
          </p:cNvPr>
          <p:cNvGraphicFramePr>
            <a:graphicFrameLocks noGrp="1"/>
          </p:cNvGraphicFramePr>
          <p:nvPr>
            <p:custDataLst>
              <p:tags r:id="rId1"/>
            </p:custDataLst>
          </p:nvPr>
        </p:nvGraphicFramePr>
        <p:xfrm>
          <a:off x="4088265" y="5859613"/>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5" name="Oval 54">
            <a:extLst>
              <a:ext uri="{FF2B5EF4-FFF2-40B4-BE49-F238E27FC236}">
                <a16:creationId xmlns:a16="http://schemas.microsoft.com/office/drawing/2014/main" id="{AB209050-4BD7-094E-9083-3416998FDA6C}"/>
              </a:ext>
            </a:extLst>
          </p:cNvPr>
          <p:cNvSpPr>
            <a:spLocks noChangeAspect="1"/>
          </p:cNvSpPr>
          <p:nvPr/>
        </p:nvSpPr>
        <p:spPr>
          <a:xfrm flipH="1" flipV="1">
            <a:off x="4782810" y="1745612"/>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313">
            <a:extLst>
              <a:ext uri="{FF2B5EF4-FFF2-40B4-BE49-F238E27FC236}">
                <a16:creationId xmlns:a16="http://schemas.microsoft.com/office/drawing/2014/main" id="{2A90443F-ADDB-714F-830F-09CBA673AA69}"/>
              </a:ext>
            </a:extLst>
          </p:cNvPr>
          <p:cNvSpPr>
            <a:spLocks noChangeArrowheads="1"/>
          </p:cNvSpPr>
          <p:nvPr/>
        </p:nvSpPr>
        <p:spPr bwMode="auto">
          <a:xfrm>
            <a:off x="4879843" y="1713478"/>
            <a:ext cx="6904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rgbClr val="000000"/>
                </a:solidFill>
                <a:latin typeface="Calibri" panose="020F0502020204030204" pitchFamily="34" charset="0"/>
                <a:cs typeface="Calibri" panose="020F0502020204030204" pitchFamily="34" charset="0"/>
              </a:rPr>
              <a:t>Minera Florida</a:t>
            </a:r>
            <a:endParaRPr lang="en-US" alt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9867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south america with blue highlighted&#10;&#10;Description automatically generated">
            <a:extLst>
              <a:ext uri="{FF2B5EF4-FFF2-40B4-BE49-F238E27FC236}">
                <a16:creationId xmlns:a16="http://schemas.microsoft.com/office/drawing/2014/main" id="{DFECEB0F-B27D-F440-9F33-30309CEE2C33}"/>
              </a:ext>
            </a:extLst>
          </p:cNvPr>
          <p:cNvPicPr>
            <a:picLocks noChangeAspect="1"/>
          </p:cNvPicPr>
          <p:nvPr/>
        </p:nvPicPr>
        <p:blipFill rotWithShape="1">
          <a:blip r:embed="rId4">
            <a:extLst>
              <a:ext uri="{28A0092B-C50C-407E-A947-70E740481C1C}">
                <a14:useLocalDpi xmlns:a14="http://schemas.microsoft.com/office/drawing/2010/main" val="0"/>
              </a:ext>
            </a:extLst>
          </a:blip>
          <a:srcRect l="3731" t="41411" r="7476" b="215"/>
          <a:stretch/>
        </p:blipFill>
        <p:spPr>
          <a:xfrm>
            <a:off x="3912073" y="612357"/>
            <a:ext cx="1878120" cy="1898922"/>
          </a:xfrm>
          <a:prstGeom prst="rect">
            <a:avLst/>
          </a:prstGeom>
        </p:spPr>
      </p:pic>
      <p:pic>
        <p:nvPicPr>
          <p:cNvPr id="24" name="Picture Placeholder 11">
            <a:extLst>
              <a:ext uri="{FF2B5EF4-FFF2-40B4-BE49-F238E27FC236}">
                <a16:creationId xmlns:a16="http://schemas.microsoft.com/office/drawing/2014/main" id="{272DF384-4F7E-A342-9BA3-B60123A4ED2C}"/>
              </a:ext>
            </a:extLst>
          </p:cNvPr>
          <p:cNvPicPr>
            <a:picLocks noGrp="1" noChangeAspect="1"/>
          </p:cNvPicPr>
          <p:nvPr>
            <p:ph type="pic" idx="4294967295"/>
          </p:nvPr>
        </p:nvPicPr>
        <p:blipFill rotWithShape="1">
          <a:blip r:embed="rId5">
            <a:extLst>
              <a:ext uri="{28A0092B-C50C-407E-A947-70E740481C1C}">
                <a14:useLocalDpi xmlns:a14="http://schemas.microsoft.com/office/drawing/2010/main"/>
              </a:ext>
            </a:extLst>
          </a:blip>
          <a:srcRect r="71304"/>
          <a:stretch/>
        </p:blipFill>
        <p:spPr>
          <a:xfrm>
            <a:off x="6160748" y="1"/>
            <a:ext cx="6031252" cy="6858000"/>
          </a:xfrm>
          <a:prstGeom prst="rect">
            <a:avLst/>
          </a:prstGeom>
        </p:spPr>
      </p:pic>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38</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3638440"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Integrated gold &amp; silver mining complex</a:t>
            </a:r>
            <a:endParaRPr lang="en-US" sz="1200" spc="30" baseline="30000" dirty="0">
              <a:solidFill>
                <a:schemeClr val="accent1"/>
              </a:solidFill>
              <a:latin typeface="+mj-lt"/>
            </a:endParaRP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5027792" cy="553998"/>
          </a:xfrm>
          <a:prstGeom prst="rect">
            <a:avLst/>
          </a:prstGeom>
          <a:noFill/>
        </p:spPr>
        <p:txBody>
          <a:bodyPr wrap="square" lIns="0" tIns="0" rIns="0" bIns="0" rtlCol="0">
            <a:spAutoFit/>
          </a:bodyPr>
          <a:lstStyle/>
          <a:p>
            <a:r>
              <a:rPr lang="en-US" sz="3600" cap="all" spc="30" dirty="0">
                <a:solidFill>
                  <a:srgbClr val="000000"/>
                </a:solidFill>
                <a:latin typeface="OSWALD " panose="02000506000000020004" pitchFamily="2" charset="0"/>
              </a:rPr>
              <a:t>Cerro moro</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555950"/>
            <a:ext cx="3625273" cy="1159356"/>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and operated open pit and underground gold and silver complex feeding a single processing plant producing gold and silver doré</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Average throughput of ~1,074 tpd in 2022</a:t>
            </a:r>
          </a:p>
          <a:p>
            <a:pPr marL="171450" indent="-171450">
              <a:lnSpc>
                <a:spcPct val="110000"/>
              </a:lnSpc>
              <a:spcAft>
                <a:spcPts val="600"/>
              </a:spcAft>
              <a:buClr>
                <a:schemeClr val="accent1"/>
              </a:buClr>
              <a:buFont typeface="Arial" panose="020B060402020202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8" y="967847"/>
            <a:ext cx="2008631" cy="34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6800"/>
            <a:ext cx="1830049" cy="240066"/>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SANTA CRUZ, ARGENTINA</a:t>
            </a:r>
          </a:p>
        </p:txBody>
      </p:sp>
      <p:sp>
        <p:nvSpPr>
          <p:cNvPr id="17" name="TextBox 16">
            <a:extLst>
              <a:ext uri="{FF2B5EF4-FFF2-40B4-BE49-F238E27FC236}">
                <a16:creationId xmlns:a16="http://schemas.microsoft.com/office/drawing/2014/main" id="{481096D5-55B6-124A-AC12-9F16CB166124}"/>
              </a:ext>
            </a:extLst>
          </p:cNvPr>
          <p:cNvSpPr txBox="1"/>
          <p:nvPr/>
        </p:nvSpPr>
        <p:spPr>
          <a:xfrm>
            <a:off x="950468" y="3745546"/>
            <a:ext cx="2893945" cy="276999"/>
          </a:xfrm>
          <a:prstGeom prst="rect">
            <a:avLst/>
          </a:prstGeom>
          <a:noFill/>
        </p:spPr>
        <p:txBody>
          <a:bodyPr wrap="square" rtlCol="0">
            <a:spAutoFit/>
          </a:bodyPr>
          <a:lstStyle/>
          <a:p>
            <a:r>
              <a:rPr lang="en-US" sz="1200" spc="30" dirty="0">
                <a:solidFill>
                  <a:schemeClr val="accent1"/>
                </a:solidFill>
                <a:latin typeface="+mj-lt"/>
              </a:rPr>
              <a:t>Silver &amp; Gold Production</a:t>
            </a:r>
            <a:r>
              <a:rPr lang="en-US" sz="1200" spc="30" baseline="30000" dirty="0">
                <a:solidFill>
                  <a:schemeClr val="accent1"/>
                </a:solidFill>
                <a:latin typeface="+mj-lt"/>
              </a:rPr>
              <a:t>(1)</a:t>
            </a:r>
            <a:endParaRPr lang="en-US" sz="1200" spc="30" baseline="30000" dirty="0">
              <a:solidFill>
                <a:schemeClr val="accent1"/>
              </a:solidFill>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290F56E3-AE02-42CF-B661-BB03FDC1FD8A}"/>
              </a:ext>
            </a:extLst>
          </p:cNvPr>
          <p:cNvGrpSpPr/>
          <p:nvPr/>
        </p:nvGrpSpPr>
        <p:grpSpPr>
          <a:xfrm>
            <a:off x="894927" y="5586961"/>
            <a:ext cx="2888918" cy="297198"/>
            <a:chOff x="810793" y="6243037"/>
            <a:chExt cx="2888918" cy="297198"/>
          </a:xfrm>
        </p:grpSpPr>
        <p:cxnSp>
          <p:nvCxnSpPr>
            <p:cNvPr id="33" name="Straight Arrow Connector 32">
              <a:extLst>
                <a:ext uri="{FF2B5EF4-FFF2-40B4-BE49-F238E27FC236}">
                  <a16:creationId xmlns:a16="http://schemas.microsoft.com/office/drawing/2014/main" id="{843AE109-98F4-4B2F-BFBF-AAD398E3C3A9}"/>
                </a:ext>
              </a:extLst>
            </p:cNvPr>
            <p:cNvCxnSpPr>
              <a:cxnSpLocks/>
            </p:cNvCxnSpPr>
            <p:nvPr/>
          </p:nvCxnSpPr>
          <p:spPr>
            <a:xfrm>
              <a:off x="810793" y="6266725"/>
              <a:ext cx="2888918" cy="0"/>
            </a:xfrm>
            <a:prstGeom prst="straightConnector1">
              <a:avLst/>
            </a:prstGeom>
            <a:ln w="19050">
              <a:solidFill>
                <a:schemeClr val="bg1">
                  <a:lumMod val="85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4E9DA0E9-D9F4-4214-A243-5C6F81D94A5D}"/>
                </a:ext>
              </a:extLst>
            </p:cNvPr>
            <p:cNvSpPr/>
            <p:nvPr/>
          </p:nvSpPr>
          <p:spPr>
            <a:xfrm>
              <a:off x="1359168" y="6243038"/>
              <a:ext cx="47370" cy="473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9" name="Oval 38">
              <a:extLst>
                <a:ext uri="{FF2B5EF4-FFF2-40B4-BE49-F238E27FC236}">
                  <a16:creationId xmlns:a16="http://schemas.microsoft.com/office/drawing/2014/main" id="{A970D5E4-7E74-4B15-AD2E-A586FAC1DD1D}"/>
                </a:ext>
              </a:extLst>
            </p:cNvPr>
            <p:cNvSpPr/>
            <p:nvPr/>
          </p:nvSpPr>
          <p:spPr>
            <a:xfrm>
              <a:off x="2222935" y="6243038"/>
              <a:ext cx="47370" cy="473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Oval 39">
              <a:extLst>
                <a:ext uri="{FF2B5EF4-FFF2-40B4-BE49-F238E27FC236}">
                  <a16:creationId xmlns:a16="http://schemas.microsoft.com/office/drawing/2014/main" id="{D911EFEB-992B-48CA-B60A-6F6E6DAB712C}"/>
                </a:ext>
              </a:extLst>
            </p:cNvPr>
            <p:cNvSpPr/>
            <p:nvPr/>
          </p:nvSpPr>
          <p:spPr>
            <a:xfrm>
              <a:off x="3099232" y="6243037"/>
              <a:ext cx="47370" cy="473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1" name="TextBox 40">
              <a:extLst>
                <a:ext uri="{FF2B5EF4-FFF2-40B4-BE49-F238E27FC236}">
                  <a16:creationId xmlns:a16="http://schemas.microsoft.com/office/drawing/2014/main" id="{B69F07CE-1646-4E77-9D14-F505E16F8ABC}"/>
                </a:ext>
              </a:extLst>
            </p:cNvPr>
            <p:cNvSpPr txBox="1"/>
            <p:nvPr/>
          </p:nvSpPr>
          <p:spPr>
            <a:xfrm>
              <a:off x="2724225" y="6309403"/>
              <a:ext cx="800509" cy="230832"/>
            </a:xfrm>
            <a:prstGeom prst="rect">
              <a:avLst/>
            </a:prstGeom>
            <a:noFill/>
          </p:spPr>
          <p:txBody>
            <a:bodyPr wrap="square" rtlCol="0">
              <a:spAutoFit/>
            </a:bodyPr>
            <a:lstStyle/>
            <a:p>
              <a:pPr algn="ctr"/>
              <a:r>
                <a:rPr lang="en-US" sz="900" dirty="0">
                  <a:latin typeface="+mj-lt"/>
                </a:rPr>
                <a:t>2022</a:t>
              </a:r>
            </a:p>
          </p:txBody>
        </p:sp>
        <p:sp>
          <p:nvSpPr>
            <p:cNvPr id="42" name="TextBox 41">
              <a:extLst>
                <a:ext uri="{FF2B5EF4-FFF2-40B4-BE49-F238E27FC236}">
                  <a16:creationId xmlns:a16="http://schemas.microsoft.com/office/drawing/2014/main" id="{0CA77CDC-C835-4E8F-924C-191498D12086}"/>
                </a:ext>
              </a:extLst>
            </p:cNvPr>
            <p:cNvSpPr txBox="1"/>
            <p:nvPr/>
          </p:nvSpPr>
          <p:spPr>
            <a:xfrm>
              <a:off x="1848007" y="6308995"/>
              <a:ext cx="800509" cy="230832"/>
            </a:xfrm>
            <a:prstGeom prst="rect">
              <a:avLst/>
            </a:prstGeom>
            <a:noFill/>
          </p:spPr>
          <p:txBody>
            <a:bodyPr wrap="square" rtlCol="0">
              <a:spAutoFit/>
            </a:bodyPr>
            <a:lstStyle/>
            <a:p>
              <a:pPr algn="ctr"/>
              <a:r>
                <a:rPr lang="en-US" sz="900" dirty="0">
                  <a:latin typeface="+mj-lt"/>
                </a:rPr>
                <a:t>2021</a:t>
              </a:r>
            </a:p>
          </p:txBody>
        </p:sp>
        <p:sp>
          <p:nvSpPr>
            <p:cNvPr id="43" name="TextBox 42">
              <a:extLst>
                <a:ext uri="{FF2B5EF4-FFF2-40B4-BE49-F238E27FC236}">
                  <a16:creationId xmlns:a16="http://schemas.microsoft.com/office/drawing/2014/main" id="{8493DB7A-D17B-4E7E-B069-FAF29404038E}"/>
                </a:ext>
              </a:extLst>
            </p:cNvPr>
            <p:cNvSpPr txBox="1"/>
            <p:nvPr/>
          </p:nvSpPr>
          <p:spPr>
            <a:xfrm>
              <a:off x="984317" y="6308587"/>
              <a:ext cx="800509" cy="230832"/>
            </a:xfrm>
            <a:prstGeom prst="rect">
              <a:avLst/>
            </a:prstGeom>
            <a:noFill/>
          </p:spPr>
          <p:txBody>
            <a:bodyPr wrap="square" rtlCol="0">
              <a:spAutoFit/>
            </a:bodyPr>
            <a:lstStyle/>
            <a:p>
              <a:pPr algn="ctr"/>
              <a:r>
                <a:rPr lang="en-US" sz="900" dirty="0">
                  <a:latin typeface="+mj-lt"/>
                </a:rPr>
                <a:t>2020</a:t>
              </a:r>
            </a:p>
          </p:txBody>
        </p:sp>
      </p:grpSp>
      <p:graphicFrame>
        <p:nvGraphicFramePr>
          <p:cNvPr id="44" name="Chart 43">
            <a:extLst>
              <a:ext uri="{FF2B5EF4-FFF2-40B4-BE49-F238E27FC236}">
                <a16:creationId xmlns:a16="http://schemas.microsoft.com/office/drawing/2014/main" id="{2ED734FD-E2CC-4E20-BB2E-958BC8ABEA51}"/>
              </a:ext>
            </a:extLst>
          </p:cNvPr>
          <p:cNvGraphicFramePr>
            <a:graphicFrameLocks/>
          </p:cNvGraphicFramePr>
          <p:nvPr/>
        </p:nvGraphicFramePr>
        <p:xfrm>
          <a:off x="857204" y="3976170"/>
          <a:ext cx="2940093" cy="167777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A2DCBC22-CBF7-3DAD-F946-9B091BBBF8BE}"/>
              </a:ext>
            </a:extLst>
          </p:cNvPr>
          <p:cNvSpPr txBox="1"/>
          <p:nvPr/>
        </p:nvSpPr>
        <p:spPr>
          <a:xfrm>
            <a:off x="322138" y="6304002"/>
            <a:ext cx="5817195" cy="200055"/>
          </a:xfrm>
          <a:prstGeom prst="rect">
            <a:avLst/>
          </a:prstGeom>
          <a:noFill/>
        </p:spPr>
        <p:txBody>
          <a:bodyPr wrap="square" rtlCol="0">
            <a:spAutoFit/>
          </a:bodyPr>
          <a:lstStyle/>
          <a:p>
            <a:pPr marL="285750" lvl="1" indent="-228600" defTabSz="457200">
              <a:spcBef>
                <a:spcPct val="0"/>
              </a:spcBef>
              <a:spcAft>
                <a:spcPct val="0"/>
              </a:spcAft>
              <a:buFont typeface="+mj-lt"/>
              <a:buAutoNum type="arabicPeriod"/>
            </a:pPr>
            <a:r>
              <a:rPr lang="en-US" sz="700" dirty="0">
                <a:latin typeface="Calibri" panose="020F0502020204030204" pitchFamily="34" charset="0"/>
                <a:cs typeface="Calibri" panose="020F0502020204030204" pitchFamily="34" charset="0"/>
              </a:rPr>
              <a:t>Please see Yamana Gold’s SEDAR profile for further information.</a:t>
            </a:r>
          </a:p>
        </p:txBody>
      </p:sp>
      <p:sp>
        <p:nvSpPr>
          <p:cNvPr id="11" name="Rectangle 10">
            <a:extLst>
              <a:ext uri="{FF2B5EF4-FFF2-40B4-BE49-F238E27FC236}">
                <a16:creationId xmlns:a16="http://schemas.microsoft.com/office/drawing/2014/main" id="{E58240C0-0DD5-7DC9-5C91-0ECCD95BCAED}"/>
              </a:ext>
            </a:extLst>
          </p:cNvPr>
          <p:cNvSpPr/>
          <p:nvPr/>
        </p:nvSpPr>
        <p:spPr>
          <a:xfrm>
            <a:off x="3857815" y="4007039"/>
            <a:ext cx="4766706" cy="20691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12" name="Table 11">
            <a:extLst>
              <a:ext uri="{FF2B5EF4-FFF2-40B4-BE49-F238E27FC236}">
                <a16:creationId xmlns:a16="http://schemas.microsoft.com/office/drawing/2014/main" id="{D6F64F28-0ECA-22D7-A5D5-E61F1CEF94C7}"/>
              </a:ext>
            </a:extLst>
          </p:cNvPr>
          <p:cNvGraphicFramePr>
            <a:graphicFrameLocks noGrp="1"/>
          </p:cNvGraphicFramePr>
          <p:nvPr/>
        </p:nvGraphicFramePr>
        <p:xfrm>
          <a:off x="4047133" y="4088554"/>
          <a:ext cx="4399313" cy="1522095"/>
        </p:xfrm>
        <a:graphic>
          <a:graphicData uri="http://schemas.openxmlformats.org/drawingml/2006/table">
            <a:tbl>
              <a:tblPr/>
              <a:tblGrid>
                <a:gridCol w="900366">
                  <a:extLst>
                    <a:ext uri="{9D8B030D-6E8A-4147-A177-3AD203B41FA5}">
                      <a16:colId xmlns:a16="http://schemas.microsoft.com/office/drawing/2014/main" val="1153116795"/>
                    </a:ext>
                  </a:extLst>
                </a:gridCol>
                <a:gridCol w="609071">
                  <a:extLst>
                    <a:ext uri="{9D8B030D-6E8A-4147-A177-3AD203B41FA5}">
                      <a16:colId xmlns:a16="http://schemas.microsoft.com/office/drawing/2014/main" val="3353350499"/>
                    </a:ext>
                  </a:extLst>
                </a:gridCol>
                <a:gridCol w="47195">
                  <a:extLst>
                    <a:ext uri="{9D8B030D-6E8A-4147-A177-3AD203B41FA5}">
                      <a16:colId xmlns:a16="http://schemas.microsoft.com/office/drawing/2014/main" val="2596851623"/>
                    </a:ext>
                  </a:extLst>
                </a:gridCol>
                <a:gridCol w="675274">
                  <a:extLst>
                    <a:ext uri="{9D8B030D-6E8A-4147-A177-3AD203B41FA5}">
                      <a16:colId xmlns:a16="http://schemas.microsoft.com/office/drawing/2014/main" val="3949183909"/>
                    </a:ext>
                  </a:extLst>
                </a:gridCol>
                <a:gridCol w="47195">
                  <a:extLst>
                    <a:ext uri="{9D8B030D-6E8A-4147-A177-3AD203B41FA5}">
                      <a16:colId xmlns:a16="http://schemas.microsoft.com/office/drawing/2014/main" val="1813144508"/>
                    </a:ext>
                  </a:extLst>
                </a:gridCol>
                <a:gridCol w="675274">
                  <a:extLst>
                    <a:ext uri="{9D8B030D-6E8A-4147-A177-3AD203B41FA5}">
                      <a16:colId xmlns:a16="http://schemas.microsoft.com/office/drawing/2014/main" val="2508509036"/>
                    </a:ext>
                  </a:extLst>
                </a:gridCol>
                <a:gridCol w="47195">
                  <a:extLst>
                    <a:ext uri="{9D8B030D-6E8A-4147-A177-3AD203B41FA5}">
                      <a16:colId xmlns:a16="http://schemas.microsoft.com/office/drawing/2014/main" val="2548793194"/>
                    </a:ext>
                  </a:extLst>
                </a:gridCol>
                <a:gridCol w="675274">
                  <a:extLst>
                    <a:ext uri="{9D8B030D-6E8A-4147-A177-3AD203B41FA5}">
                      <a16:colId xmlns:a16="http://schemas.microsoft.com/office/drawing/2014/main" val="3119580201"/>
                    </a:ext>
                  </a:extLst>
                </a:gridCol>
                <a:gridCol w="47195">
                  <a:extLst>
                    <a:ext uri="{9D8B030D-6E8A-4147-A177-3AD203B41FA5}">
                      <a16:colId xmlns:a16="http://schemas.microsoft.com/office/drawing/2014/main" val="1674158916"/>
                    </a:ext>
                  </a:extLst>
                </a:gridCol>
                <a:gridCol w="675274">
                  <a:extLst>
                    <a:ext uri="{9D8B030D-6E8A-4147-A177-3AD203B41FA5}">
                      <a16:colId xmlns:a16="http://schemas.microsoft.com/office/drawing/2014/main" val="2443842103"/>
                    </a:ext>
                  </a:extLst>
                </a:gridCol>
              </a:tblGrid>
              <a:tr h="190500">
                <a:tc>
                  <a:txBody>
                    <a:bodyPr/>
                    <a:lstStyle/>
                    <a:p>
                      <a:pPr algn="l" fontAlgn="b"/>
                      <a:r>
                        <a:rPr lang="en-US" sz="1000" b="0" i="0" u="none" strike="noStrike" dirty="0">
                          <a:solidFill>
                            <a:srgbClr val="262626"/>
                          </a:solidFill>
                          <a:effectLst/>
                          <a:latin typeface="Arial" panose="020B0604020202020204" pitchFamily="34" charset="0"/>
                        </a:rPr>
                        <a:t> </a:t>
                      </a:r>
                    </a:p>
                  </a:txBody>
                  <a:tcPr marL="9525" marR="9525" marT="9525" marB="0" anchor="b">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a:txBody>
                    <a:bodyPr/>
                    <a:lstStyle/>
                    <a:p>
                      <a:pPr algn="l" fontAlgn="ctr"/>
                      <a:r>
                        <a:rPr lang="en-US" sz="1000" b="0" i="0" u="none" strike="noStrike" dirty="0">
                          <a:solidFill>
                            <a:srgbClr val="262626"/>
                          </a:solidFill>
                          <a:effectLst/>
                          <a:latin typeface="Arial" panose="020B060402020202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noFill/>
                  </a:tcPr>
                </a:tc>
                <a:tc gridSpan="3">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pPr algn="l" fontAlgn="ctr"/>
                      <a:r>
                        <a:rPr lang="en-US" sz="1050" b="1" i="0" u="none" strike="noStrike" dirty="0">
                          <a:solidFill>
                            <a:srgbClr val="262626"/>
                          </a:solidFill>
                          <a:effectLst/>
                          <a:latin typeface="Arial" panose="020B060402020202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noFill/>
                  </a:tcPr>
                </a:tc>
                <a:tc gridSpan="3">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a:noFill/>
                    </a:lnL>
                    <a:lnR>
                      <a:noFill/>
                    </a:lnR>
                    <a:lnT>
                      <a:noFill/>
                    </a:lnT>
                    <a:lnB w="635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52537262"/>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8051228"/>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r>
                        <a:rPr lang="en-US" sz="1000" b="0" i="1" u="none" strike="noStrike" dirty="0" err="1">
                          <a:solidFill>
                            <a:srgbClr val="262626"/>
                          </a:solidFill>
                          <a:effectLst/>
                          <a:latin typeface="Calibri" panose="020F0502020204030204" pitchFamily="34" charset="0"/>
                        </a:rPr>
                        <a:t>Moz</a:t>
                      </a: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r>
                        <a:rPr lang="en-US" sz="1000" b="0" i="1" u="none" strike="noStrike" dirty="0" err="1">
                          <a:solidFill>
                            <a:srgbClr val="262626"/>
                          </a:solidFill>
                          <a:effectLst/>
                          <a:latin typeface="Calibri" panose="020F0502020204030204" pitchFamily="34" charset="0"/>
                        </a:rPr>
                        <a:t>koz</a:t>
                      </a: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4084714201"/>
                  </a:ext>
                </a:extLst>
              </a:tr>
              <a:tr h="316865">
                <a:tc>
                  <a:txBody>
                    <a:bodyPr/>
                    <a:lstStyle/>
                    <a:p>
                      <a:pPr algn="l" fontAlgn="ctr"/>
                      <a:r>
                        <a:rPr lang="en-US" sz="1000" b="0" i="0" u="none" strike="noStrike" dirty="0">
                          <a:solidFill>
                            <a:srgbClr val="262626"/>
                          </a:solidFill>
                          <a:effectLst/>
                          <a:latin typeface="Calibri" panose="020F0502020204030204" pitchFamily="34" charset="0"/>
                        </a:rPr>
                        <a:t>P&amp;P Reserves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276</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7.41</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11.3</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302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635264916"/>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0.7</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340</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4.93</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120</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717250016"/>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0.7</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220</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8.66</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192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3320542435"/>
                  </a:ext>
                </a:extLst>
              </a:tr>
            </a:tbl>
          </a:graphicData>
        </a:graphic>
      </p:graphicFrame>
      <p:sp>
        <p:nvSpPr>
          <p:cNvPr id="13" name="TextBox 12">
            <a:extLst>
              <a:ext uri="{FF2B5EF4-FFF2-40B4-BE49-F238E27FC236}">
                <a16:creationId xmlns:a16="http://schemas.microsoft.com/office/drawing/2014/main" id="{AE28BCF5-7621-6064-2B1B-EF99E4A5AAEB}"/>
              </a:ext>
            </a:extLst>
          </p:cNvPr>
          <p:cNvSpPr txBox="1"/>
          <p:nvPr/>
        </p:nvSpPr>
        <p:spPr>
          <a:xfrm>
            <a:off x="3778114" y="3736756"/>
            <a:ext cx="2893945" cy="261610"/>
          </a:xfrm>
          <a:prstGeom prst="rect">
            <a:avLst/>
          </a:prstGeom>
          <a:noFill/>
        </p:spPr>
        <p:txBody>
          <a:bodyPr wrap="square" rtlCol="0">
            <a:spAutoFit/>
          </a:bodyPr>
          <a:lstStyle/>
          <a:p>
            <a:r>
              <a:rPr lang="en-US" sz="1100" spc="30" dirty="0">
                <a:solidFill>
                  <a:schemeClr val="accent1"/>
                </a:solidFill>
                <a:latin typeface="+mj-lt"/>
              </a:rPr>
              <a:t>Mineral Reserves &amp; Resources</a:t>
            </a:r>
            <a:endParaRPr lang="en-US" sz="1100" spc="30" dirty="0">
              <a:solidFill>
                <a:schemeClr val="accent1"/>
              </a:solidFill>
              <a:latin typeface="Calibri" panose="020F0502020204030204" pitchFamily="34" charset="0"/>
              <a:cs typeface="Calibri" panose="020F0502020204030204" pitchFamily="34" charset="0"/>
            </a:endParaRPr>
          </a:p>
        </p:txBody>
      </p:sp>
      <p:graphicFrame>
        <p:nvGraphicFramePr>
          <p:cNvPr id="14" name="Titlebar">
            <a:extLst>
              <a:ext uri="{FF2B5EF4-FFF2-40B4-BE49-F238E27FC236}">
                <a16:creationId xmlns:a16="http://schemas.microsoft.com/office/drawing/2014/main" id="{DADF87F9-13A7-7B54-2FB4-99A9A47D1F59}"/>
              </a:ext>
            </a:extLst>
          </p:cNvPr>
          <p:cNvGraphicFramePr>
            <a:graphicFrameLocks noGrp="1"/>
          </p:cNvGraphicFramePr>
          <p:nvPr>
            <p:custDataLst>
              <p:tags r:id="rId1"/>
            </p:custDataLst>
          </p:nvPr>
        </p:nvGraphicFramePr>
        <p:xfrm>
          <a:off x="3958785" y="5690369"/>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6" name="Rectangle 313">
            <a:extLst>
              <a:ext uri="{FF2B5EF4-FFF2-40B4-BE49-F238E27FC236}">
                <a16:creationId xmlns:a16="http://schemas.microsoft.com/office/drawing/2014/main" id="{8BF4709C-73E9-014C-AA0A-670BC569C668}"/>
              </a:ext>
            </a:extLst>
          </p:cNvPr>
          <p:cNvSpPr>
            <a:spLocks noChangeArrowheads="1"/>
          </p:cNvSpPr>
          <p:nvPr/>
        </p:nvSpPr>
        <p:spPr bwMode="auto">
          <a:xfrm>
            <a:off x="4982231" y="2094121"/>
            <a:ext cx="48571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rgbClr val="000000"/>
                </a:solidFill>
                <a:latin typeface="Calibri" panose="020F0502020204030204" pitchFamily="34" charset="0"/>
                <a:cs typeface="Calibri" panose="020F0502020204030204" pitchFamily="34" charset="0"/>
              </a:rPr>
              <a:t>Cerro Moro</a:t>
            </a:r>
            <a:endParaRPr lang="en-US" altLang="en-US" sz="800" dirty="0">
              <a:latin typeface="Calibri" panose="020F0502020204030204" pitchFamily="34" charset="0"/>
              <a:cs typeface="Calibri" panose="020F0502020204030204" pitchFamily="34" charset="0"/>
            </a:endParaRPr>
          </a:p>
        </p:txBody>
      </p:sp>
      <p:sp>
        <p:nvSpPr>
          <p:cNvPr id="57" name="Oval 56">
            <a:extLst>
              <a:ext uri="{FF2B5EF4-FFF2-40B4-BE49-F238E27FC236}">
                <a16:creationId xmlns:a16="http://schemas.microsoft.com/office/drawing/2014/main" id="{19164588-F012-404C-9ED9-5E3D583B7B28}"/>
              </a:ext>
            </a:extLst>
          </p:cNvPr>
          <p:cNvSpPr>
            <a:spLocks noChangeAspect="1"/>
          </p:cNvSpPr>
          <p:nvPr/>
        </p:nvSpPr>
        <p:spPr>
          <a:xfrm flipH="1" flipV="1">
            <a:off x="4815133" y="2164568"/>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212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itlebar">
            <a:extLst>
              <a:ext uri="{FF2B5EF4-FFF2-40B4-BE49-F238E27FC236}">
                <a16:creationId xmlns:a16="http://schemas.microsoft.com/office/drawing/2014/main" id="{42892D8F-54C2-480E-BF4C-08A1E89D7BED}"/>
              </a:ext>
            </a:extLst>
          </p:cNvPr>
          <p:cNvGraphicFramePr>
            <a:graphicFrameLocks noGrp="1"/>
          </p:cNvGraphicFramePr>
          <p:nvPr/>
        </p:nvGraphicFramePr>
        <p:xfrm>
          <a:off x="775242" y="2702775"/>
          <a:ext cx="1290067" cy="246063"/>
        </p:xfrm>
        <a:graphic>
          <a:graphicData uri="http://schemas.openxmlformats.org/drawingml/2006/table">
            <a:tbl>
              <a:tblPr firstRow="1" bandRow="1">
                <a:tableStyleId>{5C22544A-7EE6-4342-B048-85BDC9FD1C3A}</a:tableStyleId>
              </a:tblPr>
              <a:tblGrid>
                <a:gridCol w="1290067">
                  <a:extLst>
                    <a:ext uri="{9D8B030D-6E8A-4147-A177-3AD203B41FA5}">
                      <a16:colId xmlns:a16="http://schemas.microsoft.com/office/drawing/2014/main" val="20000"/>
                    </a:ext>
                  </a:extLst>
                </a:gridCol>
              </a:tblGrid>
              <a:tr h="246063">
                <a:tc>
                  <a:txBody>
                    <a:bodyPr/>
                    <a:lstStyle/>
                    <a:p>
                      <a:r>
                        <a:rPr lang="en-US" sz="900" b="0" i="1" dirty="0">
                          <a:solidFill>
                            <a:schemeClr val="tx1"/>
                          </a:solidFill>
                          <a:latin typeface="Calibri" panose="020F0502020204030204" pitchFamily="34" charset="0"/>
                          <a:cs typeface="Calibri" panose="020F0502020204030204" pitchFamily="34" charset="0"/>
                        </a:rPr>
                        <a:t>(as of June 30, 2023)</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4" name="Table 33">
            <a:extLst>
              <a:ext uri="{FF2B5EF4-FFF2-40B4-BE49-F238E27FC236}">
                <a16:creationId xmlns:a16="http://schemas.microsoft.com/office/drawing/2014/main" id="{1A51B625-FDA3-4A45-A775-BE9F8D11FF34}"/>
              </a:ext>
            </a:extLst>
          </p:cNvPr>
          <p:cNvGraphicFramePr>
            <a:graphicFrameLocks noGrp="1"/>
          </p:cNvGraphicFramePr>
          <p:nvPr/>
        </p:nvGraphicFramePr>
        <p:xfrm>
          <a:off x="800904" y="2747910"/>
          <a:ext cx="4440212" cy="1014355"/>
        </p:xfrm>
        <a:graphic>
          <a:graphicData uri="http://schemas.openxmlformats.org/drawingml/2006/table">
            <a:tbl>
              <a:tblPr/>
              <a:tblGrid>
                <a:gridCol w="1315490">
                  <a:extLst>
                    <a:ext uri="{9D8B030D-6E8A-4147-A177-3AD203B41FA5}">
                      <a16:colId xmlns:a16="http://schemas.microsoft.com/office/drawing/2014/main" val="3745414573"/>
                    </a:ext>
                  </a:extLst>
                </a:gridCol>
                <a:gridCol w="789038">
                  <a:extLst>
                    <a:ext uri="{9D8B030D-6E8A-4147-A177-3AD203B41FA5}">
                      <a16:colId xmlns:a16="http://schemas.microsoft.com/office/drawing/2014/main" val="230775770"/>
                    </a:ext>
                  </a:extLst>
                </a:gridCol>
                <a:gridCol w="412955">
                  <a:extLst>
                    <a:ext uri="{9D8B030D-6E8A-4147-A177-3AD203B41FA5}">
                      <a16:colId xmlns:a16="http://schemas.microsoft.com/office/drawing/2014/main" val="376765296"/>
                    </a:ext>
                  </a:extLst>
                </a:gridCol>
                <a:gridCol w="663678">
                  <a:extLst>
                    <a:ext uri="{9D8B030D-6E8A-4147-A177-3AD203B41FA5}">
                      <a16:colId xmlns:a16="http://schemas.microsoft.com/office/drawing/2014/main" val="2890334597"/>
                    </a:ext>
                  </a:extLst>
                </a:gridCol>
                <a:gridCol w="563609">
                  <a:extLst>
                    <a:ext uri="{9D8B030D-6E8A-4147-A177-3AD203B41FA5}">
                      <a16:colId xmlns:a16="http://schemas.microsoft.com/office/drawing/2014/main" val="1504898679"/>
                    </a:ext>
                  </a:extLst>
                </a:gridCol>
                <a:gridCol w="695442">
                  <a:extLst>
                    <a:ext uri="{9D8B030D-6E8A-4147-A177-3AD203B41FA5}">
                      <a16:colId xmlns:a16="http://schemas.microsoft.com/office/drawing/2014/main" val="2064014059"/>
                    </a:ext>
                  </a:extLst>
                </a:gridCol>
              </a:tblGrid>
              <a:tr h="209785">
                <a:tc>
                  <a:txBody>
                    <a:bodyPr/>
                    <a:lstStyle/>
                    <a:p>
                      <a:pPr marL="0" algn="l" defTabSz="914400" rtl="0" eaLnBrk="1" fontAlgn="b" latinLnBrk="0" hangingPunct="1"/>
                      <a:endParaRPr lang="en-US" sz="900" b="1" i="0" u="none" strike="noStrike" kern="1200" dirty="0">
                        <a:solidFill>
                          <a:srgbClr val="262626"/>
                        </a:solidFill>
                        <a:effectLst/>
                        <a:latin typeface="Calibri" panose="020F0502020204030204" pitchFamily="34" charset="0"/>
                        <a:ea typeface="+mn-ea"/>
                        <a:cs typeface="+mn-cs"/>
                      </a:endParaRPr>
                    </a:p>
                  </a:txBody>
                  <a:tcPr marL="9525" marR="9525" marT="9525" marB="0" anchor="b">
                    <a:lnL>
                      <a:noFill/>
                    </a:lnL>
                    <a:lnR>
                      <a:noFill/>
                    </a:lnR>
                    <a:lnT>
                      <a:noFill/>
                    </a:lnT>
                    <a:lnB>
                      <a:noFill/>
                    </a:lnB>
                    <a:noFill/>
                  </a:tcPr>
                </a:tc>
                <a:tc>
                  <a:txBody>
                    <a:bodyPr/>
                    <a:lstStyle/>
                    <a:p>
                      <a:pPr algn="l" fontAlgn="ctr"/>
                      <a:r>
                        <a:rPr lang="en-US" sz="900" b="0" i="0" u="none" strike="noStrike" dirty="0">
                          <a:solidFill>
                            <a:srgbClr val="262626"/>
                          </a:solidFill>
                          <a:effectLst/>
                          <a:latin typeface="Arial" panose="020B0604020202020204" pitchFamily="34" charset="0"/>
                        </a:rPr>
                        <a:t> </a:t>
                      </a:r>
                    </a:p>
                  </a:txBody>
                  <a:tcPr marL="9525" marR="9525" marT="9525" marB="0" anchor="ctr">
                    <a:lnL>
                      <a:noFill/>
                    </a:lnL>
                    <a:lnR>
                      <a:noFill/>
                    </a:lnR>
                    <a:lnT>
                      <a:noFill/>
                    </a:lnT>
                    <a:lnB>
                      <a:noFill/>
                    </a:lnB>
                    <a:noFill/>
                  </a:tcPr>
                </a:tc>
                <a:tc gridSpan="2">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prstDash val="solid"/>
                    </a:lnL>
                  </a:tcPr>
                </a:tc>
                <a:tc gridSpan="2">
                  <a:txBody>
                    <a:bodyPr/>
                    <a:lstStyle/>
                    <a:p>
                      <a:pPr marL="0" algn="ctr" defTabSz="914400" rtl="0" eaLnBrk="1" fontAlgn="ctr" latinLnBrk="0" hangingPunct="1"/>
                      <a:r>
                        <a:rPr lang="en-US" sz="1000" b="0" i="0" u="none" strike="noStrike" kern="1200" dirty="0">
                          <a:solidFill>
                            <a:schemeClr val="accent1"/>
                          </a:solidFill>
                          <a:effectLst/>
                          <a:latin typeface="+mj-lt"/>
                          <a:ea typeface="+mn-ea"/>
                          <a:cs typeface="+mn-cs"/>
                        </a:rPr>
                        <a:t>Contained Metal</a:t>
                      </a:r>
                    </a:p>
                  </a:txBody>
                  <a:tcPr marL="9525" marR="9525" marT="9525" marB="0" anchor="ctr">
                    <a:lnL w="1270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prstDash val="solid"/>
                    </a:lnL>
                  </a:tcPr>
                </a:tc>
                <a:extLst>
                  <a:ext uri="{0D108BD9-81ED-4DB2-BD59-A6C34878D82A}">
                    <a16:rowId xmlns:a16="http://schemas.microsoft.com/office/drawing/2014/main" val="44314229"/>
                  </a:ext>
                </a:extLst>
              </a:tr>
              <a:tr h="190041">
                <a:tc>
                  <a:txBody>
                    <a:bodyPr/>
                    <a:lstStyle/>
                    <a:p>
                      <a:pPr algn="l" fontAlgn="b"/>
                      <a:r>
                        <a:rPr lang="en-US" sz="9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9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Au</a:t>
                      </a:r>
                    </a:p>
                  </a:txBody>
                  <a:tcPr marL="9525" marR="9525" marT="9525"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Cu</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Au</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900" b="0" i="0" u="none" strike="noStrike" dirty="0">
                          <a:solidFill>
                            <a:srgbClr val="262626"/>
                          </a:solidFill>
                          <a:effectLst/>
                          <a:latin typeface="Calibri" panose="020F0502020204030204" pitchFamily="34" charset="0"/>
                        </a:rPr>
                        <a:t>Cu</a:t>
                      </a:r>
                    </a:p>
                  </a:txBody>
                  <a:tcPr marL="9525" marR="9525" marT="9525" marB="0" anchor="ctr">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3926551"/>
                  </a:ext>
                </a:extLst>
              </a:tr>
              <a:tr h="170048">
                <a:tc>
                  <a:txBody>
                    <a:bodyPr/>
                    <a:lstStyle/>
                    <a:p>
                      <a:pPr algn="l" fontAlgn="b"/>
                      <a:r>
                        <a:rPr lang="en-US" sz="900" b="0" i="0" u="none" strike="noStrike" dirty="0">
                          <a:solidFill>
                            <a:srgbClr val="262626"/>
                          </a:solidFill>
                          <a:effectLst/>
                          <a:latin typeface="Calibri" panose="020F0502020204030204" pitchFamily="34" charset="0"/>
                          <a:cs typeface="Calibri" panose="020F0502020204030204" pitchFamily="34" charset="0"/>
                        </a:rPr>
                        <a:t> </a:t>
                      </a:r>
                    </a:p>
                  </a:txBody>
                  <a:tcPr marL="9525" marR="9525" marT="9525" marB="0" anchor="b">
                    <a:lnL>
                      <a:noFill/>
                    </a:lnL>
                    <a:lnR>
                      <a:noFill/>
                    </a:lnR>
                    <a:lnT>
                      <a:noFill/>
                    </a:lnT>
                    <a:lnB w="3175" cap="flat" cmpd="sng" algn="ctr">
                      <a:solidFill>
                        <a:schemeClr val="accent1"/>
                      </a:solidFill>
                      <a:prstDash val="solid"/>
                      <a:round/>
                      <a:headEnd type="none" w="med" len="med"/>
                      <a:tailEnd type="none" w="med" len="med"/>
                    </a:lnB>
                    <a:noFill/>
                  </a:tcPr>
                </a:tc>
                <a:tc>
                  <a:txBody>
                    <a:bodyPr/>
                    <a:lstStyle/>
                    <a:p>
                      <a:pPr algn="ctr" fontAlgn="ctr"/>
                      <a:r>
                        <a:rPr lang="en-US" sz="800" b="0" i="1" u="none" strike="noStrike" dirty="0">
                          <a:solidFill>
                            <a:srgbClr val="262626"/>
                          </a:solidFill>
                          <a:effectLst/>
                          <a:latin typeface="Calibri" panose="020F0502020204030204" pitchFamily="34" charset="0"/>
                        </a:rPr>
                        <a:t>(Mt)</a:t>
                      </a:r>
                    </a:p>
                  </a:txBody>
                  <a:tcPr marL="9525" marR="9525" marT="9525" marB="0">
                    <a:lnL>
                      <a:noFill/>
                    </a:lnL>
                    <a:lnR>
                      <a:noFill/>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800" b="0" i="1" u="none" strike="noStrike" dirty="0">
                          <a:solidFill>
                            <a:srgbClr val="262626"/>
                          </a:solidFill>
                          <a:effectLst/>
                          <a:latin typeface="Calibri" panose="020F0502020204030204" pitchFamily="34" charset="0"/>
                        </a:rPr>
                        <a:t>(g/t)</a:t>
                      </a:r>
                    </a:p>
                  </a:txBody>
                  <a:tcPr marL="9525" marR="9525" marT="9525" marB="0">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800" b="0" i="1" u="none" strike="noStrike" dirty="0">
                          <a:solidFill>
                            <a:srgbClr val="262626"/>
                          </a:solidFill>
                          <a:effectLst/>
                          <a:latin typeface="Calibri" panose="020F0502020204030204" pitchFamily="34" charset="0"/>
                        </a:rPr>
                        <a:t>(%)</a:t>
                      </a:r>
                    </a:p>
                  </a:txBody>
                  <a:tcPr marL="9525" marR="9525" marT="9525" marB="0">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800" b="0" i="1" u="none" strike="noStrike" dirty="0">
                          <a:solidFill>
                            <a:srgbClr val="262626"/>
                          </a:solidFill>
                          <a:effectLst/>
                          <a:latin typeface="Calibri" panose="020F0502020204030204" pitchFamily="34" charset="0"/>
                        </a:rPr>
                        <a:t>(koz)</a:t>
                      </a:r>
                    </a:p>
                  </a:txBody>
                  <a:tcPr marL="9525" marR="9525" marT="9525" marB="0">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800" b="0" i="1" u="none" strike="noStrike" dirty="0">
                          <a:solidFill>
                            <a:srgbClr val="262626"/>
                          </a:solidFill>
                          <a:effectLst/>
                          <a:latin typeface="Calibri" panose="020F0502020204030204" pitchFamily="34" charset="0"/>
                        </a:rPr>
                        <a:t>(kt)</a:t>
                      </a:r>
                    </a:p>
                  </a:txBody>
                  <a:tcPr marL="9525" marR="9525" marT="9525" marB="0">
                    <a:lnL>
                      <a:noFill/>
                    </a:lnL>
                    <a:lnR>
                      <a:noFill/>
                    </a:lnR>
                    <a:lnT w="6350"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55799127"/>
                  </a:ext>
                </a:extLst>
              </a:tr>
              <a:tr h="209785">
                <a:tc>
                  <a:txBody>
                    <a:bodyPr/>
                    <a:lstStyle/>
                    <a:p>
                      <a:pPr algn="l" fontAlgn="ctr"/>
                      <a:r>
                        <a:rPr lang="en-US" sz="900" b="1" i="0" u="none" strike="noStrike" dirty="0">
                          <a:solidFill>
                            <a:srgbClr val="262626"/>
                          </a:solidFill>
                          <a:effectLst/>
                          <a:latin typeface="Calibri" panose="020F0502020204030204" pitchFamily="34" charset="0"/>
                          <a:cs typeface="Calibri" panose="020F0502020204030204" pitchFamily="34" charset="0"/>
                        </a:rPr>
                        <a:t>M&amp;I Resources</a:t>
                      </a:r>
                    </a:p>
                  </a:txBody>
                  <a:tcPr marL="72000" marR="9525" marT="9525"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rgbClr val="262626"/>
                          </a:solidFill>
                          <a:effectLst/>
                          <a:latin typeface="Calibri" panose="020F0502020204030204" pitchFamily="34" charset="0"/>
                        </a:rPr>
                        <a:t>708.7</a:t>
                      </a:r>
                    </a:p>
                  </a:txBody>
                  <a:tcPr marL="9525" marR="9525" marT="9525"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0.23</a:t>
                      </a:r>
                    </a:p>
                  </a:txBody>
                  <a:tcPr marL="9525" marR="9525" marT="9525" marB="0" anchor="ctr">
                    <a:lnL w="12700"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0.37</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5,300</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2,633</a:t>
                      </a:r>
                    </a:p>
                  </a:txBody>
                  <a:tcPr marL="9525" marR="9525" marT="9525" marB="0"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30301785"/>
                  </a:ext>
                </a:extLst>
              </a:tr>
              <a:tr h="234696">
                <a:tc>
                  <a:txBody>
                    <a:bodyPr/>
                    <a:lstStyle/>
                    <a:p>
                      <a:pPr algn="l" fontAlgn="ctr"/>
                      <a:r>
                        <a:rPr lang="en-US" sz="900" b="1" i="0" u="none" strike="noStrike" dirty="0">
                          <a:solidFill>
                            <a:srgbClr val="262626"/>
                          </a:solidFill>
                          <a:effectLst/>
                          <a:latin typeface="Calibri" panose="020F0502020204030204" pitchFamily="34" charset="0"/>
                          <a:cs typeface="Calibri" panose="020F0502020204030204" pitchFamily="34" charset="0"/>
                        </a:rPr>
                        <a:t>Inferred Resources</a:t>
                      </a:r>
                    </a:p>
                  </a:txBody>
                  <a:tcPr marL="72000" marR="9525" marT="9525" marB="0" anchor="ctr">
                    <a:lnL>
                      <a:noFill/>
                    </a:lnL>
                    <a:lnR>
                      <a:noFill/>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solidFill>
                      <a:schemeClr val="bg1">
                        <a:lumMod val="95000"/>
                      </a:schemeClr>
                    </a:solidFill>
                  </a:tcPr>
                </a:tc>
                <a:tc>
                  <a:txBody>
                    <a:bodyPr/>
                    <a:lstStyle/>
                    <a:p>
                      <a:pPr algn="ctr" fontAlgn="ctr"/>
                      <a:r>
                        <a:rPr lang="en-US" sz="900" b="0" i="0" u="none" strike="noStrike" dirty="0">
                          <a:solidFill>
                            <a:srgbClr val="262626"/>
                          </a:solidFill>
                          <a:effectLst/>
                          <a:latin typeface="Calibri" panose="020F0502020204030204" pitchFamily="34" charset="0"/>
                        </a:rPr>
                        <a:t>68.2</a:t>
                      </a:r>
                    </a:p>
                  </a:txBody>
                  <a:tcPr marL="9525" marR="9525" marT="9525" marB="0" anchor="ctr">
                    <a:lnL>
                      <a:noFill/>
                    </a:lnL>
                    <a:lnR>
                      <a:noFill/>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0.21</a:t>
                      </a:r>
                    </a:p>
                  </a:txBody>
                  <a:tcPr marL="9525" marR="9525" marT="9525" marB="0" anchor="ctr">
                    <a:lnL w="12700" cap="flat" cmpd="sng" algn="ctr">
                      <a:no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0.29</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455</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900" b="0" i="0" u="none" strike="noStrike" dirty="0">
                          <a:solidFill>
                            <a:srgbClr val="262626"/>
                          </a:solidFill>
                          <a:effectLst/>
                          <a:latin typeface="Calibri" panose="020F0502020204030204" pitchFamily="34" charset="0"/>
                        </a:rPr>
                        <a:t>159</a:t>
                      </a:r>
                    </a:p>
                  </a:txBody>
                  <a:tcPr marL="9525" marR="9525" marT="9525" marB="0" anchor="ctr">
                    <a:lnL>
                      <a:noFill/>
                    </a:lnL>
                    <a:lnR>
                      <a:noFill/>
                    </a:lnR>
                    <a:lnT w="3175" cap="flat" cmpd="sng" algn="ctr">
                      <a:solidFill>
                        <a:schemeClr val="accent1"/>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520957176"/>
                  </a:ext>
                </a:extLst>
              </a:tr>
            </a:tbl>
          </a:graphicData>
        </a:graphic>
      </p:graphicFrame>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solidFill>
                  <a:srgbClr val="000000"/>
                </a:solidFill>
              </a:rPr>
              <a:t>39</a:t>
            </a:fld>
            <a:endParaRPr lang="en-US" dirty="0">
              <a:solidFill>
                <a:srgbClr val="000000"/>
              </a:solidFill>
            </a:endParaRPr>
          </a:p>
        </p:txBody>
      </p:sp>
      <p:sp>
        <p:nvSpPr>
          <p:cNvPr id="7" name="TextBox 6">
            <a:extLst>
              <a:ext uri="{FF2B5EF4-FFF2-40B4-BE49-F238E27FC236}">
                <a16:creationId xmlns:a16="http://schemas.microsoft.com/office/drawing/2014/main" id="{6203303E-EF9A-4C16-93B4-11758C388604}"/>
              </a:ext>
            </a:extLst>
          </p:cNvPr>
          <p:cNvSpPr txBox="1"/>
          <p:nvPr/>
        </p:nvSpPr>
        <p:spPr>
          <a:xfrm>
            <a:off x="803951" y="2062401"/>
            <a:ext cx="4986873"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rgbClr val="84BF41"/>
                </a:solidFill>
                <a:latin typeface="+mj-lt"/>
              </a:rPr>
              <a:t> </a:t>
            </a:r>
            <a:r>
              <a:rPr lang="en-US" sz="1000" spc="30" dirty="0">
                <a:solidFill>
                  <a:schemeClr val="accent5"/>
                </a:solidFill>
                <a:latin typeface="+mj-lt"/>
              </a:rPr>
              <a:t> </a:t>
            </a:r>
            <a:r>
              <a:rPr lang="en-US" sz="900" spc="30" dirty="0">
                <a:solidFill>
                  <a:schemeClr val="accent5"/>
                </a:solidFill>
                <a:latin typeface="+mj-lt"/>
              </a:rPr>
              <a:t> </a:t>
            </a:r>
            <a:r>
              <a:rPr lang="en-US" sz="1200" spc="30" dirty="0">
                <a:solidFill>
                  <a:schemeClr val="accent1"/>
                </a:solidFill>
                <a:latin typeface="+mj-lt"/>
              </a:rPr>
              <a:t>100% owned, undeveloped copper porphyry</a:t>
            </a:r>
          </a:p>
        </p:txBody>
      </p:sp>
      <p:sp>
        <p:nvSpPr>
          <p:cNvPr id="8" name="TextBox 7">
            <a:extLst>
              <a:ext uri="{FF2B5EF4-FFF2-40B4-BE49-F238E27FC236}">
                <a16:creationId xmlns:a16="http://schemas.microsoft.com/office/drawing/2014/main" id="{646F68A0-CE3A-45C5-94DC-B2E018A0C0EE}"/>
              </a:ext>
            </a:extLst>
          </p:cNvPr>
          <p:cNvSpPr txBox="1"/>
          <p:nvPr/>
        </p:nvSpPr>
        <p:spPr>
          <a:xfrm>
            <a:off x="803951" y="1561818"/>
            <a:ext cx="5027792"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ARENA II</a:t>
            </a:r>
          </a:p>
        </p:txBody>
      </p:sp>
      <p:sp>
        <p:nvSpPr>
          <p:cNvPr id="29" name="Rectangle 28">
            <a:extLst>
              <a:ext uri="{FF2B5EF4-FFF2-40B4-BE49-F238E27FC236}">
                <a16:creationId xmlns:a16="http://schemas.microsoft.com/office/drawing/2014/main" id="{97575C51-DB12-5B45-B929-5D5007E049A3}"/>
              </a:ext>
            </a:extLst>
          </p:cNvPr>
          <p:cNvSpPr/>
          <p:nvPr/>
        </p:nvSpPr>
        <p:spPr>
          <a:xfrm>
            <a:off x="81711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99570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LA LIBERTAD, PERU</a:t>
            </a:r>
          </a:p>
        </p:txBody>
      </p:sp>
      <p:pic>
        <p:nvPicPr>
          <p:cNvPr id="31" name="Picture 2">
            <a:extLst>
              <a:ext uri="{FF2B5EF4-FFF2-40B4-BE49-F238E27FC236}">
                <a16:creationId xmlns:a16="http://schemas.microsoft.com/office/drawing/2014/main" id="{C311468F-C4AC-2A44-974B-9AB08FF36768}"/>
              </a:ext>
            </a:extLst>
          </p:cNvPr>
          <p:cNvPicPr>
            <a:picLocks noChangeAspect="1" noChangeArrowheads="1"/>
          </p:cNvPicPr>
          <p:nvPr/>
        </p:nvPicPr>
        <p:blipFill>
          <a:blip r:embed="rId3"/>
          <a:srcRect/>
          <a:stretch>
            <a:fillRect/>
          </a:stretch>
        </p:blipFill>
        <p:spPr bwMode="auto">
          <a:xfrm>
            <a:off x="3362036" y="461162"/>
            <a:ext cx="2315821" cy="1440000"/>
          </a:xfrm>
          <a:prstGeom prst="rect">
            <a:avLst/>
          </a:prstGeom>
          <a:noFill/>
          <a:ln w="9525">
            <a:noFill/>
            <a:miter lim="800000"/>
            <a:headEnd/>
            <a:tailEnd/>
          </a:ln>
          <a:effectLst/>
        </p:spPr>
      </p:pic>
      <p:sp>
        <p:nvSpPr>
          <p:cNvPr id="32" name="Rectangle 313">
            <a:extLst>
              <a:ext uri="{FF2B5EF4-FFF2-40B4-BE49-F238E27FC236}">
                <a16:creationId xmlns:a16="http://schemas.microsoft.com/office/drawing/2014/main" id="{E8513AD8-DADB-1441-A494-9CF7C7467365}"/>
              </a:ext>
            </a:extLst>
          </p:cNvPr>
          <p:cNvSpPr>
            <a:spLocks noChangeArrowheads="1"/>
          </p:cNvSpPr>
          <p:nvPr/>
        </p:nvSpPr>
        <p:spPr bwMode="auto">
          <a:xfrm>
            <a:off x="3286620" y="1355843"/>
            <a:ext cx="43922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CA" altLang="en-US" sz="800" dirty="0">
                <a:solidFill>
                  <a:srgbClr val="000000"/>
                </a:solidFill>
                <a:latin typeface="Calibri" panose="020F0502020204030204" pitchFamily="34" charset="0"/>
                <a:cs typeface="Calibri" panose="020F0502020204030204" pitchFamily="34" charset="0"/>
              </a:rPr>
              <a:t>La Arena II</a:t>
            </a:r>
            <a:endParaRPr lang="en-US" altLang="en-US" sz="800" dirty="0">
              <a:latin typeface="Calibri" panose="020F0502020204030204" pitchFamily="34" charset="0"/>
              <a:cs typeface="Calibri" panose="020F0502020204030204" pitchFamily="34" charset="0"/>
            </a:endParaRPr>
          </a:p>
        </p:txBody>
      </p:sp>
      <p:pic>
        <p:nvPicPr>
          <p:cNvPr id="17" name="Content Placeholder 7">
            <a:extLst>
              <a:ext uri="{FF2B5EF4-FFF2-40B4-BE49-F238E27FC236}">
                <a16:creationId xmlns:a16="http://schemas.microsoft.com/office/drawing/2014/main" id="{1E3F09DD-F039-4B86-B9A8-D8E0871A7D3B}"/>
              </a:ext>
            </a:extLst>
          </p:cNvPr>
          <p:cNvPicPr>
            <a:picLocks noChangeAspect="1"/>
          </p:cNvPicPr>
          <p:nvPr/>
        </p:nvPicPr>
        <p:blipFill rotWithShape="1">
          <a:blip r:embed="rId4"/>
          <a:srcRect l="4025" t="5081" r="2116" b="2293"/>
          <a:stretch/>
        </p:blipFill>
        <p:spPr>
          <a:xfrm>
            <a:off x="6156745" y="495208"/>
            <a:ext cx="4466166" cy="2687217"/>
          </a:xfrm>
          <a:prstGeom prst="rect">
            <a:avLst/>
          </a:prstGeom>
          <a:ln>
            <a:noFill/>
          </a:ln>
        </p:spPr>
      </p:pic>
      <p:graphicFrame>
        <p:nvGraphicFramePr>
          <p:cNvPr id="18" name="Content Placeholder 10">
            <a:extLst>
              <a:ext uri="{FF2B5EF4-FFF2-40B4-BE49-F238E27FC236}">
                <a16:creationId xmlns:a16="http://schemas.microsoft.com/office/drawing/2014/main" id="{4EAE9724-ED15-45D3-A673-E476418475A2}"/>
              </a:ext>
            </a:extLst>
          </p:cNvPr>
          <p:cNvGraphicFramePr>
            <a:graphicFrameLocks/>
          </p:cNvGraphicFramePr>
          <p:nvPr/>
        </p:nvGraphicFramePr>
        <p:xfrm>
          <a:off x="775555" y="4304303"/>
          <a:ext cx="4440213" cy="1371600"/>
        </p:xfrm>
        <a:graphic>
          <a:graphicData uri="http://schemas.openxmlformats.org/drawingml/2006/table">
            <a:tbl>
              <a:tblPr>
                <a:tableStyleId>{5C22544A-7EE6-4342-B048-85BDC9FD1C3A}</a:tableStyleId>
              </a:tblPr>
              <a:tblGrid>
                <a:gridCol w="1294813">
                  <a:extLst>
                    <a:ext uri="{9D8B030D-6E8A-4147-A177-3AD203B41FA5}">
                      <a16:colId xmlns:a16="http://schemas.microsoft.com/office/drawing/2014/main" val="1988985087"/>
                    </a:ext>
                  </a:extLst>
                </a:gridCol>
                <a:gridCol w="3145400">
                  <a:extLst>
                    <a:ext uri="{9D8B030D-6E8A-4147-A177-3AD203B41FA5}">
                      <a16:colId xmlns:a16="http://schemas.microsoft.com/office/drawing/2014/main" val="3312339289"/>
                    </a:ext>
                  </a:extLst>
                </a:gridCol>
              </a:tblGrid>
              <a:tr h="0">
                <a:tc>
                  <a:txBody>
                    <a:bodyPr/>
                    <a:lstStyle/>
                    <a:p>
                      <a:r>
                        <a:rPr lang="en-US" sz="900" b="1" dirty="0">
                          <a:solidFill>
                            <a:srgbClr val="000000"/>
                          </a:solidFill>
                          <a:latin typeface="Calibri" panose="020F0502020204030204" pitchFamily="34" charset="0"/>
                          <a:cs typeface="Calibri" panose="020F0502020204030204" pitchFamily="34" charset="0"/>
                        </a:rPr>
                        <a:t>Mine Type</a:t>
                      </a: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kern="1200" dirty="0">
                          <a:solidFill>
                            <a:sysClr val="windowText" lastClr="000000"/>
                          </a:solidFill>
                          <a:latin typeface="Calibri" panose="020F0502020204030204" pitchFamily="34" charset="0"/>
                          <a:ea typeface="+mn-ea"/>
                          <a:cs typeface="Calibri" panose="020F0502020204030204" pitchFamily="34" charset="0"/>
                        </a:rPr>
                        <a:t>PEA study projects large Open Pit</a:t>
                      </a:r>
                      <a:endParaRPr lang="en-US" sz="900" b="1" baseline="-25000" dirty="0">
                        <a:solidFill>
                          <a:sysClr val="windowText" lastClr="000000"/>
                        </a:solidFill>
                        <a:latin typeface="Calibri" panose="020F0502020204030204" pitchFamily="34" charset="0"/>
                        <a:cs typeface="Calibri" panose="020F050202020403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5534782"/>
                  </a:ext>
                </a:extLst>
              </a:tr>
              <a:tr h="0">
                <a:tc>
                  <a:txBody>
                    <a:bodyPr/>
                    <a:lstStyle/>
                    <a:p>
                      <a:r>
                        <a:rPr lang="en-US" sz="900" b="1" dirty="0">
                          <a:solidFill>
                            <a:srgbClr val="000000"/>
                          </a:solidFill>
                          <a:latin typeface="Calibri" panose="020F0502020204030204" pitchFamily="34" charset="0"/>
                          <a:cs typeface="Calibri" panose="020F0502020204030204" pitchFamily="34" charset="0"/>
                        </a:rPr>
                        <a:t>Processing</a:t>
                      </a: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kern="1200" dirty="0">
                          <a:solidFill>
                            <a:sysClr val="windowText" lastClr="000000"/>
                          </a:solidFill>
                          <a:latin typeface="Calibri" panose="020F0502020204030204" pitchFamily="34" charset="0"/>
                          <a:ea typeface="+mn-ea"/>
                          <a:cs typeface="Calibri" panose="020F0502020204030204" pitchFamily="34" charset="0"/>
                        </a:rPr>
                        <a:t>Flotation Processing Plant to be constructed</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658419"/>
                  </a:ext>
                </a:extLst>
              </a:tr>
              <a:tr h="0">
                <a:tc>
                  <a:txBody>
                    <a:bodyPr/>
                    <a:lstStyle/>
                    <a:p>
                      <a:r>
                        <a:rPr lang="en-US" sz="900" b="1" dirty="0">
                          <a:solidFill>
                            <a:srgbClr val="000000"/>
                          </a:solidFill>
                          <a:latin typeface="Calibri" panose="020F0502020204030204" pitchFamily="34" charset="0"/>
                          <a:cs typeface="Calibri" panose="020F0502020204030204" pitchFamily="34" charset="0"/>
                        </a:rPr>
                        <a:t>Products</a:t>
                      </a: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kern="1200" baseline="0" dirty="0">
                          <a:solidFill>
                            <a:sysClr val="windowText" lastClr="000000"/>
                          </a:solidFill>
                          <a:latin typeface="Calibri" panose="020F0502020204030204" pitchFamily="34" charset="0"/>
                          <a:ea typeface="+mn-ea"/>
                          <a:cs typeface="Calibri" panose="020F0502020204030204" pitchFamily="34" charset="0"/>
                        </a:rPr>
                        <a:t>Copper Concentrate (Doré from smaller oxide resource)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7175322"/>
                  </a:ext>
                </a:extLst>
              </a:tr>
              <a:tr h="0">
                <a:tc>
                  <a:txBody>
                    <a:bodyPr/>
                    <a:lstStyle/>
                    <a:p>
                      <a:pPr marL="0" algn="l" defTabSz="914400" rtl="0" eaLnBrk="1" latinLnBrk="0" hangingPunct="1"/>
                      <a:r>
                        <a:rPr lang="en-US" sz="900" b="1" kern="1200" dirty="0">
                          <a:solidFill>
                            <a:srgbClr val="000000"/>
                          </a:solidFill>
                          <a:latin typeface="Calibri" panose="020F0502020204030204" pitchFamily="34" charset="0"/>
                          <a:ea typeface="+mn-ea"/>
                          <a:cs typeface="Calibri" panose="020F0502020204030204" pitchFamily="34" charset="0"/>
                        </a:rPr>
                        <a:t>Capacity</a:t>
                      </a: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latinLnBrk="0" hangingPunct="1"/>
                      <a:r>
                        <a:rPr lang="en-US" sz="900" b="0" kern="1200" baseline="0" dirty="0">
                          <a:solidFill>
                            <a:sysClr val="windowText" lastClr="000000"/>
                          </a:solidFill>
                          <a:latin typeface="Calibri" panose="020F0502020204030204" pitchFamily="34" charset="0"/>
                          <a:ea typeface="+mn-ea"/>
                          <a:cs typeface="Calibri" panose="020F0502020204030204" pitchFamily="34" charset="0"/>
                        </a:rPr>
                        <a:t>Projected to be 80,000 tpd</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990847"/>
                  </a:ext>
                </a:extLst>
              </a:tr>
              <a:tr h="0">
                <a:tc>
                  <a:txBody>
                    <a:bodyPr/>
                    <a:lstStyle/>
                    <a:p>
                      <a:r>
                        <a:rPr lang="en-US" sz="900" b="1" baseline="0" dirty="0">
                          <a:solidFill>
                            <a:srgbClr val="000000"/>
                          </a:solidFill>
                          <a:latin typeface="Calibri" panose="020F0502020204030204" pitchFamily="34" charset="0"/>
                          <a:cs typeface="Calibri" panose="020F0502020204030204" pitchFamily="34" charset="0"/>
                        </a:rPr>
                        <a:t>Modeled Mine Life</a:t>
                      </a:r>
                      <a:endParaRPr lang="en-US" sz="900" b="1" dirty="0">
                        <a:solidFill>
                          <a:srgbClr val="000000"/>
                        </a:solidFill>
                        <a:latin typeface="Calibri" panose="020F0502020204030204" pitchFamily="34" charset="0"/>
                        <a:cs typeface="Calibri" panose="020F0502020204030204" pitchFamily="34" charset="0"/>
                      </a:endParaRP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kern="1200" baseline="0" dirty="0">
                          <a:solidFill>
                            <a:sysClr val="windowText" lastClr="000000"/>
                          </a:solidFill>
                          <a:latin typeface="Calibri" panose="020F0502020204030204" pitchFamily="34" charset="0"/>
                          <a:ea typeface="+mn-ea"/>
                          <a:cs typeface="Calibri" panose="020F0502020204030204" pitchFamily="34" charset="0"/>
                        </a:rPr>
                        <a:t>21 Year Production Life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4438107"/>
                  </a:ext>
                </a:extLst>
              </a:tr>
              <a:tr h="0">
                <a:tc>
                  <a:txBody>
                    <a:bodyPr/>
                    <a:lstStyle/>
                    <a:p>
                      <a:r>
                        <a:rPr lang="en-US" sz="900" b="1" dirty="0">
                          <a:solidFill>
                            <a:srgbClr val="000000"/>
                          </a:solidFill>
                          <a:latin typeface="Calibri" panose="020F0502020204030204" pitchFamily="34" charset="0"/>
                          <a:cs typeface="Calibri" panose="020F0502020204030204" pitchFamily="34" charset="0"/>
                        </a:rPr>
                        <a:t>Deposit Type</a:t>
                      </a:r>
                    </a:p>
                  </a:txBody>
                  <a:tcPr marL="108000" marR="1828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900" b="0" dirty="0">
                          <a:solidFill>
                            <a:sysClr val="windowText" lastClr="000000"/>
                          </a:solidFill>
                          <a:latin typeface="Calibri" panose="020F0502020204030204" pitchFamily="34" charset="0"/>
                          <a:cs typeface="Calibri" panose="020F0502020204030204" pitchFamily="34" charset="0"/>
                        </a:rPr>
                        <a:t>Porphyry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744808"/>
                  </a:ext>
                </a:extLst>
              </a:tr>
            </a:tbl>
          </a:graphicData>
        </a:graphic>
      </p:graphicFrame>
      <p:graphicFrame>
        <p:nvGraphicFramePr>
          <p:cNvPr id="4" name="Table 4">
            <a:extLst>
              <a:ext uri="{FF2B5EF4-FFF2-40B4-BE49-F238E27FC236}">
                <a16:creationId xmlns:a16="http://schemas.microsoft.com/office/drawing/2014/main" id="{FCB52D6A-1FA7-4E59-B774-1F7A74FEC34C}"/>
              </a:ext>
            </a:extLst>
          </p:cNvPr>
          <p:cNvGraphicFramePr>
            <a:graphicFrameLocks noGrp="1"/>
          </p:cNvGraphicFramePr>
          <p:nvPr/>
        </p:nvGraphicFramePr>
        <p:xfrm>
          <a:off x="5613401" y="3491144"/>
          <a:ext cx="6036483" cy="2184759"/>
        </p:xfrm>
        <a:graphic>
          <a:graphicData uri="http://schemas.openxmlformats.org/drawingml/2006/table">
            <a:tbl>
              <a:tblPr firstRow="1" bandRow="1">
                <a:tableStyleId>{5C22544A-7EE6-4342-B048-85BDC9FD1C3A}</a:tableStyleId>
              </a:tblPr>
              <a:tblGrid>
                <a:gridCol w="1675502">
                  <a:extLst>
                    <a:ext uri="{9D8B030D-6E8A-4147-A177-3AD203B41FA5}">
                      <a16:colId xmlns:a16="http://schemas.microsoft.com/office/drawing/2014/main" val="2312106344"/>
                    </a:ext>
                  </a:extLst>
                </a:gridCol>
                <a:gridCol w="984038">
                  <a:extLst>
                    <a:ext uri="{9D8B030D-6E8A-4147-A177-3AD203B41FA5}">
                      <a16:colId xmlns:a16="http://schemas.microsoft.com/office/drawing/2014/main" val="364980929"/>
                    </a:ext>
                  </a:extLst>
                </a:gridCol>
                <a:gridCol w="2625767">
                  <a:extLst>
                    <a:ext uri="{9D8B030D-6E8A-4147-A177-3AD203B41FA5}">
                      <a16:colId xmlns:a16="http://schemas.microsoft.com/office/drawing/2014/main" val="661903972"/>
                    </a:ext>
                  </a:extLst>
                </a:gridCol>
                <a:gridCol w="751176">
                  <a:extLst>
                    <a:ext uri="{9D8B030D-6E8A-4147-A177-3AD203B41FA5}">
                      <a16:colId xmlns:a16="http://schemas.microsoft.com/office/drawing/2014/main" val="675314117"/>
                    </a:ext>
                  </a:extLst>
                </a:gridCol>
              </a:tblGrid>
              <a:tr h="242751">
                <a:tc>
                  <a:txBody>
                    <a:bodyPr/>
                    <a:lstStyle/>
                    <a:p>
                      <a:r>
                        <a:rPr lang="en-CA" sz="900" b="1" dirty="0">
                          <a:solidFill>
                            <a:srgbClr val="000000"/>
                          </a:solidFill>
                          <a:latin typeface="Calibri" panose="020F0502020204030204" pitchFamily="34" charset="0"/>
                          <a:cs typeface="Calibri" panose="020F0502020204030204" pitchFamily="34" charset="0"/>
                        </a:rPr>
                        <a:t>LT Gold Price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b="0" dirty="0">
                          <a:solidFill>
                            <a:srgbClr val="000000"/>
                          </a:solidFill>
                          <a:latin typeface="Calibri" panose="020F0502020204030204" pitchFamily="34" charset="0"/>
                          <a:cs typeface="Calibri" panose="020F0502020204030204" pitchFamily="34" charset="0"/>
                        </a:rPr>
                        <a:t>1,300 US$/oz</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Ave. Au Sulphide Grade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b="0" dirty="0">
                          <a:solidFill>
                            <a:srgbClr val="000000"/>
                          </a:solidFill>
                          <a:latin typeface="Calibri" panose="020F0502020204030204" pitchFamily="34" charset="0"/>
                          <a:cs typeface="Calibri" panose="020F0502020204030204" pitchFamily="34" charset="0"/>
                        </a:rPr>
                        <a:t>0.24 g/t</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15372715"/>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LT Copper Price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3.30 US$/lb</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LOM Average Cu Mill Recovery Sulphide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87%</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505786654"/>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LOM Average Milled</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28.8 Mtpa</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b="1" dirty="0">
                          <a:solidFill>
                            <a:srgbClr val="000000"/>
                          </a:solidFill>
                          <a:latin typeface="Calibri" panose="020F0502020204030204" pitchFamily="34" charset="0"/>
                          <a:cs typeface="Calibri" panose="020F0502020204030204" pitchFamily="34" charset="0"/>
                        </a:rPr>
                        <a:t>LOM Average Au Mill Recovery Sulphide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60%</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18342730"/>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Initial Capital</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1,346 US$M</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LOM Metal Production – Copper Concentrate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4,465 Mlbs</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248120494"/>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Sustaining Capital</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1,093 US$M</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LOM Metal Production – Gold in Copper Concentrate</a:t>
                      </a:r>
                    </a:p>
                  </a:txBody>
                  <a:tcPr marR="0">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2,790 Koz</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200754560"/>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Avg. Annual Operating Costs</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395 US$M</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LOM Gold Doré Production</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575 Koz</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978920363"/>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Ave. Cost Per Tonne Processed</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12.87 US$/mt</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NPV At 8%</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823.8 US$M</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71674885"/>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Sulphide Milled</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dirty="0">
                          <a:solidFill>
                            <a:srgbClr val="000000"/>
                          </a:solidFill>
                          <a:latin typeface="Calibri" panose="020F0502020204030204" pitchFamily="34" charset="0"/>
                          <a:cs typeface="Calibri" panose="020F0502020204030204" pitchFamily="34" charset="0"/>
                        </a:rPr>
                        <a:t>616.4 Mt</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IRR</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14.7%</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618893401"/>
                  </a:ext>
                </a:extLst>
              </a:tr>
              <a:tr h="242751">
                <a:tc>
                  <a:txBody>
                    <a:bodyPr/>
                    <a:lstStyle/>
                    <a:p>
                      <a:r>
                        <a:rPr lang="en-CA" sz="900" b="1" dirty="0">
                          <a:solidFill>
                            <a:srgbClr val="000000"/>
                          </a:solidFill>
                          <a:latin typeface="Calibri" panose="020F0502020204030204" pitchFamily="34" charset="0"/>
                          <a:cs typeface="Calibri" panose="020F0502020204030204" pitchFamily="34" charset="0"/>
                        </a:rPr>
                        <a:t>Ave. Cu Sulphide Grade</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r"/>
                      <a:r>
                        <a:rPr lang="en-CA" sz="900" dirty="0">
                          <a:solidFill>
                            <a:srgbClr val="000000"/>
                          </a:solidFill>
                          <a:latin typeface="Calibri" panose="020F0502020204030204" pitchFamily="34" charset="0"/>
                          <a:cs typeface="Calibri" panose="020F0502020204030204" pitchFamily="34" charset="0"/>
                        </a:rPr>
                        <a:t>0.38%</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tc>
                  <a:txBody>
                    <a:bodyPr/>
                    <a:lstStyle/>
                    <a:p>
                      <a:r>
                        <a:rPr lang="en-CA" sz="900" b="1" dirty="0">
                          <a:solidFill>
                            <a:srgbClr val="000000"/>
                          </a:solidFill>
                          <a:latin typeface="Calibri" panose="020F0502020204030204" pitchFamily="34" charset="0"/>
                          <a:cs typeface="Calibri" panose="020F0502020204030204" pitchFamily="34" charset="0"/>
                        </a:rPr>
                        <a:t>Ave. Annual After Tax Cash Flow</a:t>
                      </a: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900" kern="1200" dirty="0">
                          <a:solidFill>
                            <a:srgbClr val="000000"/>
                          </a:solidFill>
                          <a:latin typeface="Calibri" panose="020F0502020204030204" pitchFamily="34" charset="0"/>
                          <a:ea typeface="+mn-ea"/>
                          <a:cs typeface="Calibri" panose="020F0502020204030204" pitchFamily="34" charset="0"/>
                        </a:rPr>
                        <a:t>273</a:t>
                      </a:r>
                      <a:r>
                        <a:rPr lang="en-US" sz="900" kern="1200" dirty="0">
                          <a:solidFill>
                            <a:srgbClr val="000000"/>
                          </a:solidFill>
                          <a:latin typeface="Calibri" panose="020F0502020204030204" pitchFamily="34" charset="0"/>
                          <a:ea typeface="+mn-ea"/>
                          <a:cs typeface="Calibri" panose="020F0502020204030204" pitchFamily="34" charset="0"/>
                        </a:rPr>
                        <a:t> US$M</a:t>
                      </a:r>
                      <a:endParaRPr lang="en-CA" sz="900" kern="1200" dirty="0">
                        <a:solidFill>
                          <a:srgbClr val="000000"/>
                        </a:solidFill>
                        <a:latin typeface="Calibri" panose="020F0502020204030204" pitchFamily="34" charset="0"/>
                        <a:ea typeface="+mn-ea"/>
                        <a:cs typeface="Calibri" panose="020F0502020204030204" pitchFamily="34" charset="0"/>
                      </a:endParaRPr>
                    </a:p>
                  </a:txBody>
                  <a:tcP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372934547"/>
                  </a:ext>
                </a:extLst>
              </a:tr>
            </a:tbl>
          </a:graphicData>
        </a:graphic>
      </p:graphicFrame>
      <p:sp>
        <p:nvSpPr>
          <p:cNvPr id="19" name="TextBox 18">
            <a:extLst>
              <a:ext uri="{FF2B5EF4-FFF2-40B4-BE49-F238E27FC236}">
                <a16:creationId xmlns:a16="http://schemas.microsoft.com/office/drawing/2014/main" id="{4BFD4D6C-E984-444E-8123-834DEE8F01DB}"/>
              </a:ext>
            </a:extLst>
          </p:cNvPr>
          <p:cNvSpPr txBox="1"/>
          <p:nvPr/>
        </p:nvSpPr>
        <p:spPr>
          <a:xfrm>
            <a:off x="745346" y="5875943"/>
            <a:ext cx="9073591" cy="830997"/>
          </a:xfrm>
          <a:prstGeom prst="rect">
            <a:avLst/>
          </a:prstGeom>
          <a:noFill/>
        </p:spPr>
        <p:txBody>
          <a:bodyPr wrap="square" rtlCol="0">
            <a:spAutoFit/>
          </a:bodyPr>
          <a:lstStyle/>
          <a:p>
            <a:pPr marL="228600" lvl="0" indent="-228600">
              <a:buAutoNum type="arabicPeriod"/>
            </a:pPr>
            <a:r>
              <a:rPr lang="en-CA" sz="800" dirty="0">
                <a:solidFill>
                  <a:schemeClr val="tx2"/>
                </a:solidFill>
                <a:effectLst/>
                <a:latin typeface="Calibri" panose="020F0502020204030204" pitchFamily="34" charset="0"/>
                <a:ea typeface="Times New Roman" panose="02020603050405020304" pitchFamily="18" charset="0"/>
              </a:rPr>
              <a:t>Reference is made to the Technical Report on the La Arena Project, Peru dated February 20, 2018 prepared for Tahoe Resources Inc., a copy of which is filed under the company profile of Tahoe Resources Inc. on SEDAR at </a:t>
            </a:r>
            <a:r>
              <a:rPr lang="en-CA" sz="800" u="sng" dirty="0">
                <a:solidFill>
                  <a:schemeClr val="tx2"/>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www.sedar.com</a:t>
            </a:r>
            <a:r>
              <a:rPr lang="en-CA" sz="800" dirty="0">
                <a:solidFill>
                  <a:schemeClr val="tx2"/>
                </a:solidFill>
                <a:effectLst/>
                <a:latin typeface="Calibri" panose="020F0502020204030204" pitchFamily="34" charset="0"/>
                <a:ea typeface="Times New Roman" panose="02020603050405020304" pitchFamily="18" charset="0"/>
              </a:rPr>
              <a:t>.  This technical report contains a preliminary economic assessment of the La Arena II copper-gold porphyry project. </a:t>
            </a:r>
            <a:r>
              <a:rPr lang="en-CA" sz="800" b="1" dirty="0">
                <a:solidFill>
                  <a:schemeClr val="tx2"/>
                </a:solidFill>
                <a:effectLst/>
                <a:latin typeface="Calibri" panose="020F0502020204030204" pitchFamily="34" charset="0"/>
                <a:ea typeface="Times New Roman" panose="02020603050405020304" pitchFamily="18" charset="0"/>
              </a:rPr>
              <a:t>Preliminary economic assessment is preliminary in nature, and includes inferred mineral resources that are considered too speculative geologically to have the economic considerations applied to them that would enable them to be categorized as mineral reserves.  There is no certainty that the preliminary economic assessment will be realized.  As of the date of this presentation, the Qualified Persons named in this presentation are not aware that there is any new material scientific or technical information that would make this disclosure relating to the preliminary economic assessment to be inaccurate or misleading. </a:t>
            </a:r>
          </a:p>
          <a:p>
            <a:pPr marL="228600" lvl="0" indent="-228600">
              <a:buAutoNum type="arabicPeriod"/>
            </a:pPr>
            <a:r>
              <a:rPr lang="en-CA" sz="800" dirty="0">
                <a:solidFill>
                  <a:schemeClr val="tx2"/>
                </a:solidFill>
                <a:effectLst/>
                <a:latin typeface="Calibri" panose="020F0502020204030204" pitchFamily="34" charset="0"/>
                <a:ea typeface="Calibri" panose="020F0502020204030204" pitchFamily="34" charset="0"/>
              </a:rPr>
              <a:t>The expa</a:t>
            </a:r>
            <a:r>
              <a:rPr lang="en-CA" sz="800" dirty="0">
                <a:solidFill>
                  <a:schemeClr val="tx2"/>
                </a:solidFill>
                <a:latin typeface="Calibri" panose="020F0502020204030204" pitchFamily="34" charset="0"/>
                <a:ea typeface="Calibri" panose="020F0502020204030204" pitchFamily="34" charset="0"/>
              </a:rPr>
              <a:t>nsion of the current La Arena pit has resulted in the removal of a small portion of the La Arena II resources from those reported in the Tahoe 2018 PEA.</a:t>
            </a:r>
            <a:endParaRPr lang="en-CA" sz="800" dirty="0">
              <a:solidFill>
                <a:schemeClr val="tx2"/>
              </a:solidFill>
              <a:effectLst/>
              <a:latin typeface="Calibri" panose="020F0502020204030204" pitchFamily="34" charset="0"/>
              <a:ea typeface="Calibri" panose="020F0502020204030204" pitchFamily="34" charset="0"/>
            </a:endParaRPr>
          </a:p>
        </p:txBody>
      </p:sp>
      <p:sp>
        <p:nvSpPr>
          <p:cNvPr id="21" name="Rectangle 20">
            <a:extLst>
              <a:ext uri="{FF2B5EF4-FFF2-40B4-BE49-F238E27FC236}">
                <a16:creationId xmlns:a16="http://schemas.microsoft.com/office/drawing/2014/main" id="{B7D609AB-001F-40A8-969F-6C0C20E9A915}"/>
              </a:ext>
            </a:extLst>
          </p:cNvPr>
          <p:cNvSpPr/>
          <p:nvPr/>
        </p:nvSpPr>
        <p:spPr>
          <a:xfrm>
            <a:off x="710448" y="3937247"/>
            <a:ext cx="4346337" cy="276999"/>
          </a:xfrm>
          <a:prstGeom prst="rect">
            <a:avLst/>
          </a:prstGeom>
          <a:noFill/>
        </p:spPr>
        <p:txBody>
          <a:bodyPr wrap="square" rtlCol="0">
            <a:spAutoFit/>
          </a:bodyPr>
          <a:lstStyle/>
          <a:p>
            <a:r>
              <a:rPr lang="en-US" sz="1200" spc="30" dirty="0">
                <a:solidFill>
                  <a:schemeClr val="accent1"/>
                </a:solidFill>
                <a:latin typeface="+mj-lt"/>
              </a:rPr>
              <a:t>Based on Tahoe PEA February 2018</a:t>
            </a:r>
            <a:r>
              <a:rPr lang="en-US" sz="1200" spc="30" baseline="30000" dirty="0">
                <a:solidFill>
                  <a:schemeClr val="accent1"/>
                </a:solidFill>
                <a:latin typeface="+mj-lt"/>
              </a:rPr>
              <a:t>1</a:t>
            </a:r>
          </a:p>
        </p:txBody>
      </p:sp>
      <p:sp>
        <p:nvSpPr>
          <p:cNvPr id="27" name="TextBox 26">
            <a:extLst>
              <a:ext uri="{FF2B5EF4-FFF2-40B4-BE49-F238E27FC236}">
                <a16:creationId xmlns:a16="http://schemas.microsoft.com/office/drawing/2014/main" id="{E5D051BF-3D4C-4BE5-BC2A-92BC01E02947}"/>
              </a:ext>
            </a:extLst>
          </p:cNvPr>
          <p:cNvSpPr txBox="1"/>
          <p:nvPr/>
        </p:nvSpPr>
        <p:spPr>
          <a:xfrm>
            <a:off x="734802" y="2532621"/>
            <a:ext cx="2893945" cy="276999"/>
          </a:xfrm>
          <a:prstGeom prst="rect">
            <a:avLst/>
          </a:prstGeom>
          <a:noFill/>
        </p:spPr>
        <p:txBody>
          <a:bodyPr wrap="square" rtlCol="0">
            <a:spAutoFit/>
          </a:bodyPr>
          <a:lstStyle/>
          <a:p>
            <a:r>
              <a:rPr lang="en-US" sz="1200" spc="30" dirty="0">
                <a:solidFill>
                  <a:schemeClr val="accent1"/>
                </a:solidFill>
                <a:latin typeface="+mj-lt"/>
              </a:rPr>
              <a:t>Mineral Resources</a:t>
            </a:r>
            <a:r>
              <a:rPr lang="en-US" sz="1200" spc="30" baseline="30000" dirty="0">
                <a:solidFill>
                  <a:schemeClr val="accent1"/>
                </a:solidFill>
                <a:latin typeface="+mj-lt"/>
              </a:rPr>
              <a:t>2</a:t>
            </a:r>
            <a:endParaRPr lang="en-US" sz="1200" spc="30" dirty="0">
              <a:solidFill>
                <a:schemeClr val="accent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B218D4E7-B122-F540-96B1-E7474CF0CD01}"/>
              </a:ext>
            </a:extLst>
          </p:cNvPr>
          <p:cNvSpPr/>
          <p:nvPr/>
        </p:nvSpPr>
        <p:spPr>
          <a:xfrm>
            <a:off x="5523783" y="3168465"/>
            <a:ext cx="43463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30" dirty="0">
                <a:solidFill>
                  <a:schemeClr val="accent1"/>
                </a:solidFill>
                <a:latin typeface="+mj-lt"/>
              </a:rPr>
              <a:t>Model Highlights &amp; Key Assumptions </a:t>
            </a:r>
            <a:endParaRPr lang="en-CA" sz="1200" spc="30" dirty="0">
              <a:solidFill>
                <a:schemeClr val="accent1"/>
              </a:solidFill>
              <a:latin typeface="+mj-lt"/>
            </a:endParaRPr>
          </a:p>
        </p:txBody>
      </p:sp>
    </p:spTree>
    <p:extLst>
      <p:ext uri="{BB962C8B-B14F-4D97-AF65-F5344CB8AC3E}">
        <p14:creationId xmlns:p14="http://schemas.microsoft.com/office/powerpoint/2010/main" val="40334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oup 199">
            <a:extLst>
              <a:ext uri="{FF2B5EF4-FFF2-40B4-BE49-F238E27FC236}">
                <a16:creationId xmlns:a16="http://schemas.microsoft.com/office/drawing/2014/main" id="{61ABE052-B190-D84A-B51E-1A6575996BC1}"/>
              </a:ext>
            </a:extLst>
          </p:cNvPr>
          <p:cNvGrpSpPr/>
          <p:nvPr/>
        </p:nvGrpSpPr>
        <p:grpSpPr>
          <a:xfrm>
            <a:off x="406143" y="-73393"/>
            <a:ext cx="4367018" cy="6931151"/>
            <a:chOff x="406143" y="-73393"/>
            <a:chExt cx="4367018" cy="6931151"/>
          </a:xfrm>
        </p:grpSpPr>
        <p:grpSp>
          <p:nvGrpSpPr>
            <p:cNvPr id="201" name="Google Shape;331;p5">
              <a:extLst>
                <a:ext uri="{FF2B5EF4-FFF2-40B4-BE49-F238E27FC236}">
                  <a16:creationId xmlns:a16="http://schemas.microsoft.com/office/drawing/2014/main" id="{BC552DAA-3A3D-C446-B7BB-F8CC528FE4B7}"/>
                </a:ext>
              </a:extLst>
            </p:cNvPr>
            <p:cNvGrpSpPr/>
            <p:nvPr/>
          </p:nvGrpSpPr>
          <p:grpSpPr>
            <a:xfrm>
              <a:off x="408321" y="-73393"/>
              <a:ext cx="4364840" cy="6931151"/>
              <a:chOff x="8229626" y="-96718"/>
              <a:chExt cx="4274272" cy="6944757"/>
            </a:xfrm>
          </p:grpSpPr>
          <p:sp>
            <p:nvSpPr>
              <p:cNvPr id="399" name="Google Shape;360;p5">
                <a:extLst>
                  <a:ext uri="{FF2B5EF4-FFF2-40B4-BE49-F238E27FC236}">
                    <a16:creationId xmlns:a16="http://schemas.microsoft.com/office/drawing/2014/main" id="{6670F96E-43BC-9B4F-9BAE-4C8CA1BDB6FD}"/>
                  </a:ext>
                </a:extLst>
              </p:cNvPr>
              <p:cNvSpPr/>
              <p:nvPr/>
            </p:nvSpPr>
            <p:spPr>
              <a:xfrm>
                <a:off x="9994354" y="3473909"/>
                <a:ext cx="729845" cy="1117224"/>
              </a:xfrm>
              <a:custGeom>
                <a:avLst/>
                <a:gdLst/>
                <a:ahLst/>
                <a:cxnLst/>
                <a:rect l="l" t="t" r="r" b="b"/>
                <a:pathLst>
                  <a:path w="191" h="292" extrusionOk="0">
                    <a:moveTo>
                      <a:pt x="171" y="292"/>
                    </a:moveTo>
                    <a:cubicBezTo>
                      <a:pt x="169" y="290"/>
                      <a:pt x="159" y="283"/>
                      <a:pt x="158" y="282"/>
                    </a:cubicBezTo>
                    <a:cubicBezTo>
                      <a:pt x="155" y="274"/>
                      <a:pt x="155" y="274"/>
                      <a:pt x="155" y="274"/>
                    </a:cubicBezTo>
                    <a:cubicBezTo>
                      <a:pt x="150" y="273"/>
                      <a:pt x="150" y="273"/>
                      <a:pt x="150" y="273"/>
                    </a:cubicBezTo>
                    <a:cubicBezTo>
                      <a:pt x="143" y="269"/>
                      <a:pt x="143" y="269"/>
                      <a:pt x="143" y="269"/>
                    </a:cubicBezTo>
                    <a:cubicBezTo>
                      <a:pt x="139" y="265"/>
                      <a:pt x="139" y="265"/>
                      <a:pt x="139" y="265"/>
                    </a:cubicBezTo>
                    <a:cubicBezTo>
                      <a:pt x="131" y="264"/>
                      <a:pt x="131" y="264"/>
                      <a:pt x="131" y="264"/>
                    </a:cubicBezTo>
                    <a:cubicBezTo>
                      <a:pt x="125" y="259"/>
                      <a:pt x="125" y="259"/>
                      <a:pt x="125" y="259"/>
                    </a:cubicBezTo>
                    <a:cubicBezTo>
                      <a:pt x="125" y="259"/>
                      <a:pt x="116" y="254"/>
                      <a:pt x="114" y="253"/>
                    </a:cubicBezTo>
                    <a:cubicBezTo>
                      <a:pt x="107" y="251"/>
                      <a:pt x="109" y="248"/>
                      <a:pt x="107" y="248"/>
                    </a:cubicBezTo>
                    <a:cubicBezTo>
                      <a:pt x="106" y="248"/>
                      <a:pt x="100" y="245"/>
                      <a:pt x="100" y="245"/>
                    </a:cubicBezTo>
                    <a:cubicBezTo>
                      <a:pt x="100" y="245"/>
                      <a:pt x="98" y="241"/>
                      <a:pt x="97" y="240"/>
                    </a:cubicBezTo>
                    <a:cubicBezTo>
                      <a:pt x="96" y="239"/>
                      <a:pt x="92" y="235"/>
                      <a:pt x="92" y="235"/>
                    </a:cubicBezTo>
                    <a:cubicBezTo>
                      <a:pt x="83" y="228"/>
                      <a:pt x="85" y="232"/>
                      <a:pt x="84" y="225"/>
                    </a:cubicBezTo>
                    <a:cubicBezTo>
                      <a:pt x="84" y="225"/>
                      <a:pt x="82" y="224"/>
                      <a:pt x="82" y="223"/>
                    </a:cubicBezTo>
                    <a:cubicBezTo>
                      <a:pt x="82" y="223"/>
                      <a:pt x="82" y="219"/>
                      <a:pt x="82" y="219"/>
                    </a:cubicBezTo>
                    <a:cubicBezTo>
                      <a:pt x="82" y="215"/>
                      <a:pt x="82" y="215"/>
                      <a:pt x="82" y="215"/>
                    </a:cubicBezTo>
                    <a:cubicBezTo>
                      <a:pt x="79" y="208"/>
                      <a:pt x="79" y="208"/>
                      <a:pt x="79" y="208"/>
                    </a:cubicBezTo>
                    <a:cubicBezTo>
                      <a:pt x="78" y="204"/>
                      <a:pt x="78" y="204"/>
                      <a:pt x="78" y="204"/>
                    </a:cubicBezTo>
                    <a:cubicBezTo>
                      <a:pt x="73" y="200"/>
                      <a:pt x="73" y="200"/>
                      <a:pt x="73" y="200"/>
                    </a:cubicBezTo>
                    <a:cubicBezTo>
                      <a:pt x="70" y="188"/>
                      <a:pt x="70" y="188"/>
                      <a:pt x="70" y="188"/>
                    </a:cubicBezTo>
                    <a:cubicBezTo>
                      <a:pt x="69" y="187"/>
                      <a:pt x="60" y="180"/>
                      <a:pt x="60" y="179"/>
                    </a:cubicBezTo>
                    <a:cubicBezTo>
                      <a:pt x="58" y="172"/>
                      <a:pt x="58" y="172"/>
                      <a:pt x="58" y="172"/>
                    </a:cubicBezTo>
                    <a:cubicBezTo>
                      <a:pt x="43" y="147"/>
                      <a:pt x="43" y="147"/>
                      <a:pt x="43" y="147"/>
                    </a:cubicBezTo>
                    <a:cubicBezTo>
                      <a:pt x="43" y="140"/>
                      <a:pt x="43" y="140"/>
                      <a:pt x="43" y="140"/>
                    </a:cubicBezTo>
                    <a:cubicBezTo>
                      <a:pt x="35" y="126"/>
                      <a:pt x="35" y="126"/>
                      <a:pt x="35" y="126"/>
                    </a:cubicBezTo>
                    <a:cubicBezTo>
                      <a:pt x="31" y="125"/>
                      <a:pt x="31" y="125"/>
                      <a:pt x="31" y="125"/>
                    </a:cubicBezTo>
                    <a:cubicBezTo>
                      <a:pt x="26" y="113"/>
                      <a:pt x="26" y="113"/>
                      <a:pt x="26" y="113"/>
                    </a:cubicBezTo>
                    <a:cubicBezTo>
                      <a:pt x="18" y="104"/>
                      <a:pt x="18" y="104"/>
                      <a:pt x="18" y="104"/>
                    </a:cubicBezTo>
                    <a:cubicBezTo>
                      <a:pt x="9" y="98"/>
                      <a:pt x="9" y="98"/>
                      <a:pt x="9" y="98"/>
                    </a:cubicBezTo>
                    <a:cubicBezTo>
                      <a:pt x="4" y="95"/>
                      <a:pt x="4" y="97"/>
                      <a:pt x="4" y="92"/>
                    </a:cubicBezTo>
                    <a:cubicBezTo>
                      <a:pt x="4" y="91"/>
                      <a:pt x="9" y="90"/>
                      <a:pt x="9" y="90"/>
                    </a:cubicBezTo>
                    <a:cubicBezTo>
                      <a:pt x="9" y="87"/>
                      <a:pt x="5" y="83"/>
                      <a:pt x="4" y="81"/>
                    </a:cubicBezTo>
                    <a:cubicBezTo>
                      <a:pt x="5" y="79"/>
                      <a:pt x="5" y="79"/>
                      <a:pt x="5" y="79"/>
                    </a:cubicBezTo>
                    <a:cubicBezTo>
                      <a:pt x="3" y="75"/>
                      <a:pt x="4" y="76"/>
                      <a:pt x="0" y="73"/>
                    </a:cubicBezTo>
                    <a:cubicBezTo>
                      <a:pt x="2" y="62"/>
                      <a:pt x="7" y="62"/>
                      <a:pt x="9" y="59"/>
                    </a:cubicBezTo>
                    <a:cubicBezTo>
                      <a:pt x="9" y="58"/>
                      <a:pt x="11" y="55"/>
                      <a:pt x="11" y="55"/>
                    </a:cubicBezTo>
                    <a:cubicBezTo>
                      <a:pt x="12" y="54"/>
                      <a:pt x="15" y="53"/>
                      <a:pt x="15" y="53"/>
                    </a:cubicBezTo>
                    <a:cubicBezTo>
                      <a:pt x="16" y="53"/>
                      <a:pt x="18" y="59"/>
                      <a:pt x="17" y="60"/>
                    </a:cubicBezTo>
                    <a:cubicBezTo>
                      <a:pt x="17" y="60"/>
                      <a:pt x="16" y="61"/>
                      <a:pt x="16" y="62"/>
                    </a:cubicBezTo>
                    <a:cubicBezTo>
                      <a:pt x="15" y="62"/>
                      <a:pt x="13" y="62"/>
                      <a:pt x="13" y="63"/>
                    </a:cubicBezTo>
                    <a:cubicBezTo>
                      <a:pt x="13" y="64"/>
                      <a:pt x="15" y="66"/>
                      <a:pt x="15" y="66"/>
                    </a:cubicBezTo>
                    <a:cubicBezTo>
                      <a:pt x="15" y="67"/>
                      <a:pt x="12" y="69"/>
                      <a:pt x="12" y="69"/>
                    </a:cubicBezTo>
                    <a:cubicBezTo>
                      <a:pt x="13" y="73"/>
                      <a:pt x="17" y="68"/>
                      <a:pt x="17" y="68"/>
                    </a:cubicBezTo>
                    <a:cubicBezTo>
                      <a:pt x="17" y="68"/>
                      <a:pt x="19" y="67"/>
                      <a:pt x="19" y="68"/>
                    </a:cubicBezTo>
                    <a:cubicBezTo>
                      <a:pt x="19" y="69"/>
                      <a:pt x="19" y="70"/>
                      <a:pt x="21" y="70"/>
                    </a:cubicBezTo>
                    <a:cubicBezTo>
                      <a:pt x="22" y="70"/>
                      <a:pt x="22" y="70"/>
                      <a:pt x="23" y="70"/>
                    </a:cubicBezTo>
                    <a:cubicBezTo>
                      <a:pt x="25" y="70"/>
                      <a:pt x="26" y="68"/>
                      <a:pt x="26" y="69"/>
                    </a:cubicBezTo>
                    <a:cubicBezTo>
                      <a:pt x="26" y="70"/>
                      <a:pt x="27" y="73"/>
                      <a:pt x="27" y="73"/>
                    </a:cubicBezTo>
                    <a:cubicBezTo>
                      <a:pt x="27" y="73"/>
                      <a:pt x="29" y="75"/>
                      <a:pt x="30" y="76"/>
                    </a:cubicBezTo>
                    <a:cubicBezTo>
                      <a:pt x="30" y="77"/>
                      <a:pt x="30" y="80"/>
                      <a:pt x="32" y="79"/>
                    </a:cubicBezTo>
                    <a:cubicBezTo>
                      <a:pt x="35" y="77"/>
                      <a:pt x="36" y="76"/>
                      <a:pt x="36" y="75"/>
                    </a:cubicBezTo>
                    <a:cubicBezTo>
                      <a:pt x="36" y="71"/>
                      <a:pt x="39" y="74"/>
                      <a:pt x="40" y="72"/>
                    </a:cubicBezTo>
                    <a:cubicBezTo>
                      <a:pt x="40" y="70"/>
                      <a:pt x="39" y="67"/>
                      <a:pt x="40" y="65"/>
                    </a:cubicBezTo>
                    <a:cubicBezTo>
                      <a:pt x="41" y="63"/>
                      <a:pt x="42" y="63"/>
                      <a:pt x="43" y="61"/>
                    </a:cubicBezTo>
                    <a:cubicBezTo>
                      <a:pt x="43" y="59"/>
                      <a:pt x="44" y="55"/>
                      <a:pt x="44" y="55"/>
                    </a:cubicBezTo>
                    <a:cubicBezTo>
                      <a:pt x="44" y="55"/>
                      <a:pt x="45" y="53"/>
                      <a:pt x="45" y="53"/>
                    </a:cubicBezTo>
                    <a:cubicBezTo>
                      <a:pt x="46" y="53"/>
                      <a:pt x="48" y="48"/>
                      <a:pt x="48" y="48"/>
                    </a:cubicBezTo>
                    <a:cubicBezTo>
                      <a:pt x="48" y="48"/>
                      <a:pt x="53" y="45"/>
                      <a:pt x="56" y="44"/>
                    </a:cubicBezTo>
                    <a:cubicBezTo>
                      <a:pt x="60" y="43"/>
                      <a:pt x="63" y="41"/>
                      <a:pt x="65" y="40"/>
                    </a:cubicBezTo>
                    <a:cubicBezTo>
                      <a:pt x="68" y="39"/>
                      <a:pt x="77" y="28"/>
                      <a:pt x="79" y="25"/>
                    </a:cubicBezTo>
                    <a:cubicBezTo>
                      <a:pt x="82" y="19"/>
                      <a:pt x="82" y="19"/>
                      <a:pt x="82" y="19"/>
                    </a:cubicBezTo>
                    <a:cubicBezTo>
                      <a:pt x="83" y="15"/>
                      <a:pt x="83" y="15"/>
                      <a:pt x="83" y="15"/>
                    </a:cubicBezTo>
                    <a:cubicBezTo>
                      <a:pt x="84" y="14"/>
                      <a:pt x="86" y="14"/>
                      <a:pt x="85" y="11"/>
                    </a:cubicBezTo>
                    <a:cubicBezTo>
                      <a:pt x="84" y="9"/>
                      <a:pt x="84" y="7"/>
                      <a:pt x="83" y="6"/>
                    </a:cubicBezTo>
                    <a:cubicBezTo>
                      <a:pt x="83" y="6"/>
                      <a:pt x="82" y="6"/>
                      <a:pt x="82" y="4"/>
                    </a:cubicBezTo>
                    <a:cubicBezTo>
                      <a:pt x="82" y="1"/>
                      <a:pt x="82" y="1"/>
                      <a:pt x="83" y="1"/>
                    </a:cubicBezTo>
                    <a:cubicBezTo>
                      <a:pt x="84" y="0"/>
                      <a:pt x="86" y="0"/>
                      <a:pt x="88" y="0"/>
                    </a:cubicBezTo>
                    <a:cubicBezTo>
                      <a:pt x="89" y="1"/>
                      <a:pt x="91" y="1"/>
                      <a:pt x="92" y="2"/>
                    </a:cubicBezTo>
                    <a:cubicBezTo>
                      <a:pt x="92" y="3"/>
                      <a:pt x="96" y="5"/>
                      <a:pt x="96" y="7"/>
                    </a:cubicBezTo>
                    <a:cubicBezTo>
                      <a:pt x="96" y="8"/>
                      <a:pt x="98" y="11"/>
                      <a:pt x="98" y="12"/>
                    </a:cubicBezTo>
                    <a:cubicBezTo>
                      <a:pt x="99" y="16"/>
                      <a:pt x="103" y="16"/>
                      <a:pt x="107" y="18"/>
                    </a:cubicBezTo>
                    <a:cubicBezTo>
                      <a:pt x="107" y="18"/>
                      <a:pt x="110" y="21"/>
                      <a:pt x="110" y="22"/>
                    </a:cubicBezTo>
                    <a:cubicBezTo>
                      <a:pt x="110" y="22"/>
                      <a:pt x="110" y="27"/>
                      <a:pt x="110" y="27"/>
                    </a:cubicBezTo>
                    <a:cubicBezTo>
                      <a:pt x="110" y="27"/>
                      <a:pt x="113" y="28"/>
                      <a:pt x="114" y="28"/>
                    </a:cubicBezTo>
                    <a:cubicBezTo>
                      <a:pt x="116" y="29"/>
                      <a:pt x="116" y="36"/>
                      <a:pt x="117" y="37"/>
                    </a:cubicBezTo>
                    <a:cubicBezTo>
                      <a:pt x="117" y="37"/>
                      <a:pt x="121" y="39"/>
                      <a:pt x="122" y="39"/>
                    </a:cubicBezTo>
                    <a:cubicBezTo>
                      <a:pt x="123" y="39"/>
                      <a:pt x="124" y="37"/>
                      <a:pt x="125" y="37"/>
                    </a:cubicBezTo>
                    <a:cubicBezTo>
                      <a:pt x="127" y="37"/>
                      <a:pt x="130" y="40"/>
                      <a:pt x="130" y="40"/>
                    </a:cubicBezTo>
                    <a:cubicBezTo>
                      <a:pt x="130" y="40"/>
                      <a:pt x="131" y="41"/>
                      <a:pt x="133" y="39"/>
                    </a:cubicBezTo>
                    <a:cubicBezTo>
                      <a:pt x="135" y="37"/>
                      <a:pt x="135" y="34"/>
                      <a:pt x="135" y="34"/>
                    </a:cubicBezTo>
                    <a:cubicBezTo>
                      <a:pt x="136" y="34"/>
                      <a:pt x="138" y="34"/>
                      <a:pt x="139" y="34"/>
                    </a:cubicBezTo>
                    <a:cubicBezTo>
                      <a:pt x="140" y="35"/>
                      <a:pt x="145" y="37"/>
                      <a:pt x="146" y="36"/>
                    </a:cubicBezTo>
                    <a:cubicBezTo>
                      <a:pt x="146" y="36"/>
                      <a:pt x="146" y="34"/>
                      <a:pt x="148" y="35"/>
                    </a:cubicBezTo>
                    <a:cubicBezTo>
                      <a:pt x="150" y="35"/>
                      <a:pt x="149" y="36"/>
                      <a:pt x="151" y="37"/>
                    </a:cubicBezTo>
                    <a:cubicBezTo>
                      <a:pt x="153" y="38"/>
                      <a:pt x="158" y="42"/>
                      <a:pt x="158" y="42"/>
                    </a:cubicBezTo>
                    <a:cubicBezTo>
                      <a:pt x="156" y="46"/>
                      <a:pt x="156" y="46"/>
                      <a:pt x="156" y="46"/>
                    </a:cubicBezTo>
                    <a:cubicBezTo>
                      <a:pt x="154" y="53"/>
                      <a:pt x="157" y="50"/>
                      <a:pt x="151" y="57"/>
                    </a:cubicBezTo>
                    <a:cubicBezTo>
                      <a:pt x="153" y="60"/>
                      <a:pt x="153" y="60"/>
                      <a:pt x="153" y="60"/>
                    </a:cubicBezTo>
                    <a:cubicBezTo>
                      <a:pt x="156" y="59"/>
                      <a:pt x="156" y="59"/>
                      <a:pt x="156" y="59"/>
                    </a:cubicBezTo>
                    <a:cubicBezTo>
                      <a:pt x="161" y="63"/>
                      <a:pt x="161" y="63"/>
                      <a:pt x="161" y="63"/>
                    </a:cubicBezTo>
                    <a:cubicBezTo>
                      <a:pt x="160" y="68"/>
                      <a:pt x="160" y="68"/>
                      <a:pt x="160" y="68"/>
                    </a:cubicBezTo>
                    <a:cubicBezTo>
                      <a:pt x="156" y="68"/>
                      <a:pt x="156" y="68"/>
                      <a:pt x="156" y="68"/>
                    </a:cubicBezTo>
                    <a:cubicBezTo>
                      <a:pt x="154" y="65"/>
                      <a:pt x="154" y="65"/>
                      <a:pt x="151" y="66"/>
                    </a:cubicBezTo>
                    <a:cubicBezTo>
                      <a:pt x="149" y="67"/>
                      <a:pt x="149" y="67"/>
                      <a:pt x="147" y="69"/>
                    </a:cubicBezTo>
                    <a:cubicBezTo>
                      <a:pt x="144" y="69"/>
                      <a:pt x="144" y="69"/>
                      <a:pt x="144" y="69"/>
                    </a:cubicBezTo>
                    <a:cubicBezTo>
                      <a:pt x="142" y="70"/>
                      <a:pt x="142" y="70"/>
                      <a:pt x="142" y="70"/>
                    </a:cubicBezTo>
                    <a:cubicBezTo>
                      <a:pt x="140" y="71"/>
                      <a:pt x="135" y="71"/>
                      <a:pt x="135" y="71"/>
                    </a:cubicBezTo>
                    <a:cubicBezTo>
                      <a:pt x="131" y="76"/>
                      <a:pt x="129" y="76"/>
                      <a:pt x="125" y="78"/>
                    </a:cubicBezTo>
                    <a:cubicBezTo>
                      <a:pt x="122" y="80"/>
                      <a:pt x="123" y="80"/>
                      <a:pt x="120" y="80"/>
                    </a:cubicBezTo>
                    <a:cubicBezTo>
                      <a:pt x="119" y="90"/>
                      <a:pt x="119" y="90"/>
                      <a:pt x="119" y="90"/>
                    </a:cubicBezTo>
                    <a:cubicBezTo>
                      <a:pt x="117" y="94"/>
                      <a:pt x="117" y="94"/>
                      <a:pt x="117" y="94"/>
                    </a:cubicBezTo>
                    <a:cubicBezTo>
                      <a:pt x="115" y="98"/>
                      <a:pt x="115" y="98"/>
                      <a:pt x="115" y="98"/>
                    </a:cubicBezTo>
                    <a:cubicBezTo>
                      <a:pt x="117" y="101"/>
                      <a:pt x="117" y="100"/>
                      <a:pt x="117" y="104"/>
                    </a:cubicBezTo>
                    <a:cubicBezTo>
                      <a:pt x="115" y="105"/>
                      <a:pt x="112" y="105"/>
                      <a:pt x="110" y="106"/>
                    </a:cubicBezTo>
                    <a:cubicBezTo>
                      <a:pt x="110" y="108"/>
                      <a:pt x="109" y="111"/>
                      <a:pt x="110" y="113"/>
                    </a:cubicBezTo>
                    <a:cubicBezTo>
                      <a:pt x="110" y="113"/>
                      <a:pt x="111" y="115"/>
                      <a:pt x="111" y="115"/>
                    </a:cubicBezTo>
                    <a:cubicBezTo>
                      <a:pt x="107" y="116"/>
                      <a:pt x="107" y="116"/>
                      <a:pt x="107" y="116"/>
                    </a:cubicBezTo>
                    <a:cubicBezTo>
                      <a:pt x="108" y="121"/>
                      <a:pt x="108" y="118"/>
                      <a:pt x="110" y="123"/>
                    </a:cubicBezTo>
                    <a:cubicBezTo>
                      <a:pt x="112" y="124"/>
                      <a:pt x="110" y="126"/>
                      <a:pt x="112" y="128"/>
                    </a:cubicBezTo>
                    <a:cubicBezTo>
                      <a:pt x="113" y="130"/>
                      <a:pt x="115" y="133"/>
                      <a:pt x="115" y="133"/>
                    </a:cubicBezTo>
                    <a:cubicBezTo>
                      <a:pt x="115" y="134"/>
                      <a:pt x="120" y="138"/>
                      <a:pt x="120" y="138"/>
                    </a:cubicBezTo>
                    <a:cubicBezTo>
                      <a:pt x="123" y="142"/>
                      <a:pt x="123" y="142"/>
                      <a:pt x="123" y="142"/>
                    </a:cubicBezTo>
                    <a:cubicBezTo>
                      <a:pt x="121" y="145"/>
                      <a:pt x="121" y="146"/>
                      <a:pt x="119" y="148"/>
                    </a:cubicBezTo>
                    <a:cubicBezTo>
                      <a:pt x="125" y="149"/>
                      <a:pt x="125" y="149"/>
                      <a:pt x="125" y="149"/>
                    </a:cubicBezTo>
                    <a:cubicBezTo>
                      <a:pt x="126" y="149"/>
                      <a:pt x="132" y="149"/>
                      <a:pt x="132" y="151"/>
                    </a:cubicBezTo>
                    <a:cubicBezTo>
                      <a:pt x="132" y="152"/>
                      <a:pt x="134" y="156"/>
                      <a:pt x="134" y="156"/>
                    </a:cubicBezTo>
                    <a:cubicBezTo>
                      <a:pt x="135" y="158"/>
                      <a:pt x="135" y="158"/>
                      <a:pt x="135" y="158"/>
                    </a:cubicBezTo>
                    <a:cubicBezTo>
                      <a:pt x="139" y="158"/>
                      <a:pt x="139" y="158"/>
                      <a:pt x="139" y="158"/>
                    </a:cubicBezTo>
                    <a:cubicBezTo>
                      <a:pt x="139" y="158"/>
                      <a:pt x="142" y="158"/>
                      <a:pt x="142" y="158"/>
                    </a:cubicBezTo>
                    <a:cubicBezTo>
                      <a:pt x="143" y="158"/>
                      <a:pt x="147" y="158"/>
                      <a:pt x="147" y="158"/>
                    </a:cubicBezTo>
                    <a:cubicBezTo>
                      <a:pt x="158" y="148"/>
                      <a:pt x="158" y="148"/>
                      <a:pt x="158" y="148"/>
                    </a:cubicBezTo>
                    <a:cubicBezTo>
                      <a:pt x="157" y="153"/>
                      <a:pt x="157" y="153"/>
                      <a:pt x="157" y="153"/>
                    </a:cubicBezTo>
                    <a:cubicBezTo>
                      <a:pt x="158" y="154"/>
                      <a:pt x="158" y="154"/>
                      <a:pt x="158" y="154"/>
                    </a:cubicBezTo>
                    <a:cubicBezTo>
                      <a:pt x="157" y="156"/>
                      <a:pt x="157" y="156"/>
                      <a:pt x="157" y="156"/>
                    </a:cubicBezTo>
                    <a:cubicBezTo>
                      <a:pt x="156" y="158"/>
                      <a:pt x="156" y="158"/>
                      <a:pt x="156" y="158"/>
                    </a:cubicBezTo>
                    <a:cubicBezTo>
                      <a:pt x="156" y="170"/>
                      <a:pt x="156" y="170"/>
                      <a:pt x="156" y="170"/>
                    </a:cubicBezTo>
                    <a:cubicBezTo>
                      <a:pt x="157" y="173"/>
                      <a:pt x="157" y="173"/>
                      <a:pt x="157" y="173"/>
                    </a:cubicBezTo>
                    <a:cubicBezTo>
                      <a:pt x="160" y="174"/>
                      <a:pt x="160" y="174"/>
                      <a:pt x="160" y="174"/>
                    </a:cubicBezTo>
                    <a:cubicBezTo>
                      <a:pt x="160" y="174"/>
                      <a:pt x="161" y="175"/>
                      <a:pt x="162" y="175"/>
                    </a:cubicBezTo>
                    <a:cubicBezTo>
                      <a:pt x="163" y="175"/>
                      <a:pt x="164" y="173"/>
                      <a:pt x="164" y="173"/>
                    </a:cubicBezTo>
                    <a:cubicBezTo>
                      <a:pt x="172" y="173"/>
                      <a:pt x="172" y="173"/>
                      <a:pt x="172" y="173"/>
                    </a:cubicBezTo>
                    <a:cubicBezTo>
                      <a:pt x="173" y="176"/>
                      <a:pt x="176" y="184"/>
                      <a:pt x="177" y="185"/>
                    </a:cubicBezTo>
                    <a:cubicBezTo>
                      <a:pt x="177" y="185"/>
                      <a:pt x="186" y="197"/>
                      <a:pt x="186" y="197"/>
                    </a:cubicBezTo>
                    <a:cubicBezTo>
                      <a:pt x="186" y="199"/>
                      <a:pt x="182" y="203"/>
                      <a:pt x="182" y="205"/>
                    </a:cubicBezTo>
                    <a:cubicBezTo>
                      <a:pt x="182" y="206"/>
                      <a:pt x="184" y="212"/>
                      <a:pt x="184" y="212"/>
                    </a:cubicBezTo>
                    <a:cubicBezTo>
                      <a:pt x="181" y="217"/>
                      <a:pt x="181" y="217"/>
                      <a:pt x="181" y="217"/>
                    </a:cubicBezTo>
                    <a:cubicBezTo>
                      <a:pt x="181" y="217"/>
                      <a:pt x="185" y="226"/>
                      <a:pt x="185" y="227"/>
                    </a:cubicBezTo>
                    <a:cubicBezTo>
                      <a:pt x="185" y="227"/>
                      <a:pt x="178" y="236"/>
                      <a:pt x="178" y="236"/>
                    </a:cubicBezTo>
                    <a:cubicBezTo>
                      <a:pt x="183" y="242"/>
                      <a:pt x="183" y="242"/>
                      <a:pt x="183" y="242"/>
                    </a:cubicBezTo>
                    <a:cubicBezTo>
                      <a:pt x="180" y="248"/>
                      <a:pt x="180" y="248"/>
                      <a:pt x="180" y="248"/>
                    </a:cubicBezTo>
                    <a:cubicBezTo>
                      <a:pt x="180" y="248"/>
                      <a:pt x="181" y="250"/>
                      <a:pt x="182" y="254"/>
                    </a:cubicBezTo>
                    <a:cubicBezTo>
                      <a:pt x="183" y="259"/>
                      <a:pt x="185" y="258"/>
                      <a:pt x="185" y="258"/>
                    </a:cubicBezTo>
                    <a:cubicBezTo>
                      <a:pt x="191" y="260"/>
                      <a:pt x="189" y="257"/>
                      <a:pt x="187" y="261"/>
                    </a:cubicBezTo>
                    <a:cubicBezTo>
                      <a:pt x="187" y="261"/>
                      <a:pt x="186" y="265"/>
                      <a:pt x="186" y="266"/>
                    </a:cubicBezTo>
                    <a:cubicBezTo>
                      <a:pt x="186" y="267"/>
                      <a:pt x="183" y="269"/>
                      <a:pt x="183" y="269"/>
                    </a:cubicBezTo>
                    <a:cubicBezTo>
                      <a:pt x="180" y="273"/>
                      <a:pt x="180" y="273"/>
                      <a:pt x="180" y="273"/>
                    </a:cubicBezTo>
                    <a:cubicBezTo>
                      <a:pt x="181" y="279"/>
                      <a:pt x="181" y="279"/>
                      <a:pt x="181" y="279"/>
                    </a:cubicBezTo>
                    <a:cubicBezTo>
                      <a:pt x="177" y="281"/>
                      <a:pt x="179" y="280"/>
                      <a:pt x="179" y="284"/>
                    </a:cubicBezTo>
                    <a:cubicBezTo>
                      <a:pt x="179" y="291"/>
                      <a:pt x="179" y="291"/>
                      <a:pt x="171" y="292"/>
                    </a:cubicBez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1" name="Google Shape;332;p5">
                <a:extLst>
                  <a:ext uri="{FF2B5EF4-FFF2-40B4-BE49-F238E27FC236}">
                    <a16:creationId xmlns:a16="http://schemas.microsoft.com/office/drawing/2014/main" id="{7CA91D37-8E83-A34B-8DB0-9B95611BE2AF}"/>
                  </a:ext>
                </a:extLst>
              </p:cNvPr>
              <p:cNvSpPr/>
              <p:nvPr/>
            </p:nvSpPr>
            <p:spPr>
              <a:xfrm>
                <a:off x="8379338" y="1471513"/>
                <a:ext cx="1414777" cy="1109739"/>
              </a:xfrm>
              <a:custGeom>
                <a:avLst/>
                <a:gdLst/>
                <a:ahLst/>
                <a:cxnLst/>
                <a:rect l="l" t="t" r="r" b="b"/>
                <a:pathLst>
                  <a:path w="370" h="290" extrusionOk="0">
                    <a:moveTo>
                      <a:pt x="343" y="228"/>
                    </a:moveTo>
                    <a:cubicBezTo>
                      <a:pt x="346" y="223"/>
                      <a:pt x="346" y="223"/>
                      <a:pt x="346" y="223"/>
                    </a:cubicBezTo>
                    <a:cubicBezTo>
                      <a:pt x="347" y="223"/>
                      <a:pt x="347" y="223"/>
                      <a:pt x="347" y="223"/>
                    </a:cubicBezTo>
                    <a:cubicBezTo>
                      <a:pt x="346" y="227"/>
                      <a:pt x="346" y="226"/>
                      <a:pt x="348" y="230"/>
                    </a:cubicBezTo>
                    <a:cubicBezTo>
                      <a:pt x="350" y="229"/>
                      <a:pt x="350" y="229"/>
                      <a:pt x="350" y="229"/>
                    </a:cubicBezTo>
                    <a:cubicBezTo>
                      <a:pt x="351" y="225"/>
                      <a:pt x="351" y="225"/>
                      <a:pt x="351" y="225"/>
                    </a:cubicBezTo>
                    <a:cubicBezTo>
                      <a:pt x="354" y="220"/>
                      <a:pt x="354" y="220"/>
                      <a:pt x="354" y="220"/>
                    </a:cubicBezTo>
                    <a:cubicBezTo>
                      <a:pt x="355" y="215"/>
                      <a:pt x="355" y="215"/>
                      <a:pt x="355" y="215"/>
                    </a:cubicBezTo>
                    <a:cubicBezTo>
                      <a:pt x="354" y="214"/>
                      <a:pt x="354" y="214"/>
                      <a:pt x="354" y="214"/>
                    </a:cubicBezTo>
                    <a:cubicBezTo>
                      <a:pt x="355" y="211"/>
                      <a:pt x="355" y="211"/>
                      <a:pt x="355" y="211"/>
                    </a:cubicBezTo>
                    <a:cubicBezTo>
                      <a:pt x="357" y="210"/>
                      <a:pt x="357" y="210"/>
                      <a:pt x="357" y="210"/>
                    </a:cubicBezTo>
                    <a:cubicBezTo>
                      <a:pt x="355" y="209"/>
                      <a:pt x="355" y="209"/>
                      <a:pt x="355" y="209"/>
                    </a:cubicBezTo>
                    <a:cubicBezTo>
                      <a:pt x="356" y="206"/>
                      <a:pt x="356" y="206"/>
                      <a:pt x="356" y="206"/>
                    </a:cubicBezTo>
                    <a:cubicBezTo>
                      <a:pt x="358" y="206"/>
                      <a:pt x="358" y="206"/>
                      <a:pt x="358" y="206"/>
                    </a:cubicBezTo>
                    <a:cubicBezTo>
                      <a:pt x="358" y="202"/>
                      <a:pt x="358" y="202"/>
                      <a:pt x="358" y="202"/>
                    </a:cubicBezTo>
                    <a:cubicBezTo>
                      <a:pt x="362" y="195"/>
                      <a:pt x="362" y="195"/>
                      <a:pt x="362" y="195"/>
                    </a:cubicBezTo>
                    <a:cubicBezTo>
                      <a:pt x="366" y="191"/>
                      <a:pt x="366" y="191"/>
                      <a:pt x="366" y="191"/>
                    </a:cubicBezTo>
                    <a:cubicBezTo>
                      <a:pt x="370" y="186"/>
                      <a:pt x="370" y="186"/>
                      <a:pt x="370" y="186"/>
                    </a:cubicBezTo>
                    <a:cubicBezTo>
                      <a:pt x="370" y="180"/>
                      <a:pt x="370" y="180"/>
                      <a:pt x="370" y="180"/>
                    </a:cubicBezTo>
                    <a:cubicBezTo>
                      <a:pt x="365" y="177"/>
                      <a:pt x="365" y="177"/>
                      <a:pt x="365" y="177"/>
                    </a:cubicBezTo>
                    <a:cubicBezTo>
                      <a:pt x="364" y="179"/>
                      <a:pt x="364" y="179"/>
                      <a:pt x="364" y="179"/>
                    </a:cubicBezTo>
                    <a:cubicBezTo>
                      <a:pt x="360" y="179"/>
                      <a:pt x="360" y="179"/>
                      <a:pt x="356" y="178"/>
                    </a:cubicBezTo>
                    <a:cubicBezTo>
                      <a:pt x="350" y="178"/>
                      <a:pt x="350" y="178"/>
                      <a:pt x="350" y="178"/>
                    </a:cubicBezTo>
                    <a:cubicBezTo>
                      <a:pt x="350" y="178"/>
                      <a:pt x="341" y="181"/>
                      <a:pt x="340" y="181"/>
                    </a:cubicBezTo>
                    <a:cubicBezTo>
                      <a:pt x="340" y="181"/>
                      <a:pt x="334" y="182"/>
                      <a:pt x="334" y="182"/>
                    </a:cubicBezTo>
                    <a:cubicBezTo>
                      <a:pt x="329" y="183"/>
                      <a:pt x="329" y="183"/>
                      <a:pt x="329" y="183"/>
                    </a:cubicBezTo>
                    <a:cubicBezTo>
                      <a:pt x="320" y="187"/>
                      <a:pt x="320" y="187"/>
                      <a:pt x="320" y="187"/>
                    </a:cubicBezTo>
                    <a:cubicBezTo>
                      <a:pt x="317" y="196"/>
                      <a:pt x="317" y="196"/>
                      <a:pt x="317" y="196"/>
                    </a:cubicBezTo>
                    <a:cubicBezTo>
                      <a:pt x="317" y="197"/>
                      <a:pt x="316" y="204"/>
                      <a:pt x="315" y="206"/>
                    </a:cubicBezTo>
                    <a:cubicBezTo>
                      <a:pt x="311" y="208"/>
                      <a:pt x="311" y="208"/>
                      <a:pt x="311" y="208"/>
                    </a:cubicBezTo>
                    <a:cubicBezTo>
                      <a:pt x="310" y="213"/>
                      <a:pt x="310" y="213"/>
                      <a:pt x="310" y="213"/>
                    </a:cubicBezTo>
                    <a:cubicBezTo>
                      <a:pt x="307" y="217"/>
                      <a:pt x="307" y="217"/>
                      <a:pt x="307" y="217"/>
                    </a:cubicBezTo>
                    <a:cubicBezTo>
                      <a:pt x="301" y="220"/>
                      <a:pt x="301" y="220"/>
                      <a:pt x="301" y="220"/>
                    </a:cubicBezTo>
                    <a:cubicBezTo>
                      <a:pt x="301" y="222"/>
                      <a:pt x="302" y="223"/>
                      <a:pt x="302" y="224"/>
                    </a:cubicBezTo>
                    <a:cubicBezTo>
                      <a:pt x="295" y="228"/>
                      <a:pt x="295" y="228"/>
                      <a:pt x="295" y="228"/>
                    </a:cubicBezTo>
                    <a:cubicBezTo>
                      <a:pt x="293" y="226"/>
                      <a:pt x="293" y="226"/>
                      <a:pt x="292" y="224"/>
                    </a:cubicBezTo>
                    <a:cubicBezTo>
                      <a:pt x="280" y="226"/>
                      <a:pt x="280" y="226"/>
                      <a:pt x="280" y="226"/>
                    </a:cubicBezTo>
                    <a:cubicBezTo>
                      <a:pt x="278" y="228"/>
                      <a:pt x="278" y="228"/>
                      <a:pt x="278" y="228"/>
                    </a:cubicBezTo>
                    <a:cubicBezTo>
                      <a:pt x="272" y="228"/>
                      <a:pt x="272" y="228"/>
                      <a:pt x="272" y="228"/>
                    </a:cubicBezTo>
                    <a:cubicBezTo>
                      <a:pt x="270" y="228"/>
                      <a:pt x="267" y="230"/>
                      <a:pt x="265" y="231"/>
                    </a:cubicBezTo>
                    <a:cubicBezTo>
                      <a:pt x="258" y="232"/>
                      <a:pt x="258" y="232"/>
                      <a:pt x="258" y="232"/>
                    </a:cubicBezTo>
                    <a:cubicBezTo>
                      <a:pt x="258" y="232"/>
                      <a:pt x="257" y="233"/>
                      <a:pt x="256" y="232"/>
                    </a:cubicBezTo>
                    <a:cubicBezTo>
                      <a:pt x="248" y="223"/>
                      <a:pt x="248" y="223"/>
                      <a:pt x="248" y="223"/>
                    </a:cubicBezTo>
                    <a:cubicBezTo>
                      <a:pt x="247" y="222"/>
                      <a:pt x="241" y="222"/>
                      <a:pt x="239" y="222"/>
                    </a:cubicBezTo>
                    <a:cubicBezTo>
                      <a:pt x="234" y="212"/>
                      <a:pt x="234" y="212"/>
                      <a:pt x="234" y="212"/>
                    </a:cubicBezTo>
                    <a:cubicBezTo>
                      <a:pt x="235" y="206"/>
                      <a:pt x="235" y="206"/>
                      <a:pt x="235" y="206"/>
                    </a:cubicBezTo>
                    <a:cubicBezTo>
                      <a:pt x="226" y="193"/>
                      <a:pt x="226" y="193"/>
                      <a:pt x="226" y="193"/>
                    </a:cubicBezTo>
                    <a:cubicBezTo>
                      <a:pt x="226" y="193"/>
                      <a:pt x="223" y="184"/>
                      <a:pt x="223" y="183"/>
                    </a:cubicBezTo>
                    <a:cubicBezTo>
                      <a:pt x="223" y="182"/>
                      <a:pt x="222" y="173"/>
                      <a:pt x="222" y="173"/>
                    </a:cubicBezTo>
                    <a:cubicBezTo>
                      <a:pt x="222" y="167"/>
                      <a:pt x="222" y="167"/>
                      <a:pt x="222" y="167"/>
                    </a:cubicBezTo>
                    <a:cubicBezTo>
                      <a:pt x="221" y="158"/>
                      <a:pt x="221" y="158"/>
                      <a:pt x="221" y="158"/>
                    </a:cubicBezTo>
                    <a:cubicBezTo>
                      <a:pt x="226" y="149"/>
                      <a:pt x="226" y="149"/>
                      <a:pt x="226" y="149"/>
                    </a:cubicBezTo>
                    <a:cubicBezTo>
                      <a:pt x="226" y="138"/>
                      <a:pt x="226" y="138"/>
                      <a:pt x="226" y="138"/>
                    </a:cubicBezTo>
                    <a:cubicBezTo>
                      <a:pt x="230" y="129"/>
                      <a:pt x="230" y="129"/>
                      <a:pt x="230" y="129"/>
                    </a:cubicBezTo>
                    <a:cubicBezTo>
                      <a:pt x="232" y="120"/>
                      <a:pt x="232" y="120"/>
                      <a:pt x="232" y="120"/>
                    </a:cubicBezTo>
                    <a:cubicBezTo>
                      <a:pt x="233" y="116"/>
                      <a:pt x="233" y="116"/>
                      <a:pt x="233" y="116"/>
                    </a:cubicBezTo>
                    <a:cubicBezTo>
                      <a:pt x="234" y="116"/>
                      <a:pt x="234" y="116"/>
                      <a:pt x="234" y="116"/>
                    </a:cubicBezTo>
                    <a:cubicBezTo>
                      <a:pt x="239" y="113"/>
                      <a:pt x="239" y="113"/>
                      <a:pt x="239" y="113"/>
                    </a:cubicBezTo>
                    <a:cubicBezTo>
                      <a:pt x="240" y="110"/>
                      <a:pt x="240" y="110"/>
                      <a:pt x="240" y="110"/>
                    </a:cubicBezTo>
                    <a:cubicBezTo>
                      <a:pt x="239" y="107"/>
                      <a:pt x="239" y="107"/>
                      <a:pt x="239" y="107"/>
                    </a:cubicBezTo>
                    <a:cubicBezTo>
                      <a:pt x="236" y="108"/>
                      <a:pt x="236" y="108"/>
                      <a:pt x="236" y="108"/>
                    </a:cubicBezTo>
                    <a:cubicBezTo>
                      <a:pt x="231" y="105"/>
                      <a:pt x="231" y="105"/>
                      <a:pt x="231" y="105"/>
                    </a:cubicBezTo>
                    <a:cubicBezTo>
                      <a:pt x="227" y="106"/>
                      <a:pt x="227" y="106"/>
                      <a:pt x="227" y="106"/>
                    </a:cubicBezTo>
                    <a:cubicBezTo>
                      <a:pt x="224" y="103"/>
                      <a:pt x="225" y="103"/>
                      <a:pt x="221" y="103"/>
                    </a:cubicBezTo>
                    <a:cubicBezTo>
                      <a:pt x="218" y="101"/>
                      <a:pt x="218" y="101"/>
                      <a:pt x="218" y="101"/>
                    </a:cubicBezTo>
                    <a:cubicBezTo>
                      <a:pt x="215" y="101"/>
                      <a:pt x="215" y="101"/>
                      <a:pt x="215" y="101"/>
                    </a:cubicBezTo>
                    <a:cubicBezTo>
                      <a:pt x="215" y="99"/>
                      <a:pt x="214" y="89"/>
                      <a:pt x="214" y="87"/>
                    </a:cubicBezTo>
                    <a:cubicBezTo>
                      <a:pt x="214" y="86"/>
                      <a:pt x="215" y="82"/>
                      <a:pt x="215" y="82"/>
                    </a:cubicBezTo>
                    <a:cubicBezTo>
                      <a:pt x="208" y="78"/>
                      <a:pt x="208" y="78"/>
                      <a:pt x="208" y="78"/>
                    </a:cubicBezTo>
                    <a:cubicBezTo>
                      <a:pt x="209" y="74"/>
                      <a:pt x="209" y="75"/>
                      <a:pt x="208" y="71"/>
                    </a:cubicBezTo>
                    <a:cubicBezTo>
                      <a:pt x="208" y="71"/>
                      <a:pt x="206" y="67"/>
                      <a:pt x="206" y="65"/>
                    </a:cubicBezTo>
                    <a:cubicBezTo>
                      <a:pt x="206" y="64"/>
                      <a:pt x="206" y="59"/>
                      <a:pt x="206" y="59"/>
                    </a:cubicBezTo>
                    <a:cubicBezTo>
                      <a:pt x="204" y="54"/>
                      <a:pt x="204" y="54"/>
                      <a:pt x="204" y="54"/>
                    </a:cubicBezTo>
                    <a:cubicBezTo>
                      <a:pt x="198" y="49"/>
                      <a:pt x="198" y="49"/>
                      <a:pt x="198" y="49"/>
                    </a:cubicBezTo>
                    <a:cubicBezTo>
                      <a:pt x="194" y="47"/>
                      <a:pt x="194" y="47"/>
                      <a:pt x="194" y="47"/>
                    </a:cubicBezTo>
                    <a:cubicBezTo>
                      <a:pt x="185" y="47"/>
                      <a:pt x="185" y="47"/>
                      <a:pt x="185" y="47"/>
                    </a:cubicBezTo>
                    <a:cubicBezTo>
                      <a:pt x="181" y="48"/>
                      <a:pt x="181" y="48"/>
                      <a:pt x="181" y="48"/>
                    </a:cubicBezTo>
                    <a:cubicBezTo>
                      <a:pt x="178" y="51"/>
                      <a:pt x="178" y="51"/>
                      <a:pt x="178" y="51"/>
                    </a:cubicBezTo>
                    <a:cubicBezTo>
                      <a:pt x="174" y="56"/>
                      <a:pt x="174" y="56"/>
                      <a:pt x="174" y="56"/>
                    </a:cubicBezTo>
                    <a:cubicBezTo>
                      <a:pt x="168" y="59"/>
                      <a:pt x="168" y="59"/>
                      <a:pt x="168" y="59"/>
                    </a:cubicBezTo>
                    <a:cubicBezTo>
                      <a:pt x="162" y="53"/>
                      <a:pt x="162" y="53"/>
                      <a:pt x="162" y="53"/>
                    </a:cubicBezTo>
                    <a:cubicBezTo>
                      <a:pt x="158" y="50"/>
                      <a:pt x="158" y="50"/>
                      <a:pt x="158" y="50"/>
                    </a:cubicBezTo>
                    <a:cubicBezTo>
                      <a:pt x="157" y="46"/>
                      <a:pt x="157" y="46"/>
                      <a:pt x="157" y="46"/>
                    </a:cubicBezTo>
                    <a:cubicBezTo>
                      <a:pt x="157" y="40"/>
                      <a:pt x="157" y="40"/>
                      <a:pt x="157" y="40"/>
                    </a:cubicBezTo>
                    <a:cubicBezTo>
                      <a:pt x="156" y="35"/>
                      <a:pt x="156" y="35"/>
                      <a:pt x="156" y="35"/>
                    </a:cubicBezTo>
                    <a:cubicBezTo>
                      <a:pt x="151" y="31"/>
                      <a:pt x="151" y="31"/>
                      <a:pt x="151" y="31"/>
                    </a:cubicBezTo>
                    <a:cubicBezTo>
                      <a:pt x="147" y="25"/>
                      <a:pt x="147" y="25"/>
                      <a:pt x="147" y="25"/>
                    </a:cubicBezTo>
                    <a:cubicBezTo>
                      <a:pt x="147" y="25"/>
                      <a:pt x="144" y="22"/>
                      <a:pt x="143" y="22"/>
                    </a:cubicBezTo>
                    <a:cubicBezTo>
                      <a:pt x="142" y="19"/>
                      <a:pt x="141" y="17"/>
                      <a:pt x="140" y="15"/>
                    </a:cubicBezTo>
                    <a:cubicBezTo>
                      <a:pt x="117" y="15"/>
                      <a:pt x="117" y="15"/>
                      <a:pt x="117" y="15"/>
                    </a:cubicBezTo>
                    <a:cubicBezTo>
                      <a:pt x="113" y="21"/>
                      <a:pt x="113" y="21"/>
                      <a:pt x="113" y="21"/>
                    </a:cubicBezTo>
                    <a:cubicBezTo>
                      <a:pt x="75" y="21"/>
                      <a:pt x="75" y="21"/>
                      <a:pt x="75" y="21"/>
                    </a:cubicBezTo>
                    <a:cubicBezTo>
                      <a:pt x="33" y="4"/>
                      <a:pt x="33" y="4"/>
                      <a:pt x="33" y="4"/>
                    </a:cubicBezTo>
                    <a:cubicBezTo>
                      <a:pt x="35" y="0"/>
                      <a:pt x="35" y="0"/>
                      <a:pt x="35" y="0"/>
                    </a:cubicBezTo>
                    <a:cubicBezTo>
                      <a:pt x="2" y="0"/>
                      <a:pt x="2" y="0"/>
                      <a:pt x="2" y="0"/>
                    </a:cubicBezTo>
                    <a:cubicBezTo>
                      <a:pt x="2" y="7"/>
                      <a:pt x="2" y="7"/>
                      <a:pt x="2" y="7"/>
                    </a:cubicBezTo>
                    <a:cubicBezTo>
                      <a:pt x="4" y="9"/>
                      <a:pt x="4" y="9"/>
                      <a:pt x="4" y="9"/>
                    </a:cubicBezTo>
                    <a:cubicBezTo>
                      <a:pt x="3" y="10"/>
                      <a:pt x="3" y="10"/>
                      <a:pt x="3" y="10"/>
                    </a:cubicBezTo>
                    <a:cubicBezTo>
                      <a:pt x="4" y="14"/>
                      <a:pt x="4" y="14"/>
                      <a:pt x="4" y="14"/>
                    </a:cubicBezTo>
                    <a:cubicBezTo>
                      <a:pt x="3" y="16"/>
                      <a:pt x="3" y="16"/>
                      <a:pt x="3" y="16"/>
                    </a:cubicBezTo>
                    <a:cubicBezTo>
                      <a:pt x="4" y="20"/>
                      <a:pt x="4" y="20"/>
                      <a:pt x="4" y="20"/>
                    </a:cubicBezTo>
                    <a:cubicBezTo>
                      <a:pt x="3" y="26"/>
                      <a:pt x="3" y="26"/>
                      <a:pt x="3" y="26"/>
                    </a:cubicBezTo>
                    <a:cubicBezTo>
                      <a:pt x="5" y="29"/>
                      <a:pt x="5" y="29"/>
                      <a:pt x="5" y="29"/>
                    </a:cubicBezTo>
                    <a:cubicBezTo>
                      <a:pt x="5" y="31"/>
                      <a:pt x="4" y="35"/>
                      <a:pt x="5" y="38"/>
                    </a:cubicBezTo>
                    <a:cubicBezTo>
                      <a:pt x="6" y="39"/>
                      <a:pt x="6" y="39"/>
                      <a:pt x="6" y="39"/>
                    </a:cubicBezTo>
                    <a:cubicBezTo>
                      <a:pt x="5" y="43"/>
                      <a:pt x="5" y="43"/>
                      <a:pt x="5" y="43"/>
                    </a:cubicBezTo>
                    <a:cubicBezTo>
                      <a:pt x="6" y="47"/>
                      <a:pt x="6" y="47"/>
                      <a:pt x="6" y="47"/>
                    </a:cubicBezTo>
                    <a:cubicBezTo>
                      <a:pt x="8" y="48"/>
                      <a:pt x="8" y="48"/>
                      <a:pt x="8" y="48"/>
                    </a:cubicBezTo>
                    <a:cubicBezTo>
                      <a:pt x="11" y="52"/>
                      <a:pt x="10" y="51"/>
                      <a:pt x="14" y="52"/>
                    </a:cubicBezTo>
                    <a:cubicBezTo>
                      <a:pt x="14" y="54"/>
                      <a:pt x="14" y="54"/>
                      <a:pt x="14" y="54"/>
                    </a:cubicBezTo>
                    <a:cubicBezTo>
                      <a:pt x="18" y="64"/>
                      <a:pt x="18" y="64"/>
                      <a:pt x="18" y="64"/>
                    </a:cubicBezTo>
                    <a:cubicBezTo>
                      <a:pt x="20" y="67"/>
                      <a:pt x="20" y="67"/>
                      <a:pt x="20" y="67"/>
                    </a:cubicBezTo>
                    <a:cubicBezTo>
                      <a:pt x="19" y="71"/>
                      <a:pt x="20" y="69"/>
                      <a:pt x="18" y="72"/>
                    </a:cubicBezTo>
                    <a:cubicBezTo>
                      <a:pt x="16" y="75"/>
                      <a:pt x="16" y="75"/>
                      <a:pt x="16" y="75"/>
                    </a:cubicBezTo>
                    <a:cubicBezTo>
                      <a:pt x="21" y="78"/>
                      <a:pt x="18" y="80"/>
                      <a:pt x="17" y="80"/>
                    </a:cubicBezTo>
                    <a:cubicBezTo>
                      <a:pt x="15" y="79"/>
                      <a:pt x="16" y="78"/>
                      <a:pt x="9" y="78"/>
                    </a:cubicBezTo>
                    <a:cubicBezTo>
                      <a:pt x="5" y="78"/>
                      <a:pt x="5" y="78"/>
                      <a:pt x="5" y="78"/>
                    </a:cubicBezTo>
                    <a:cubicBezTo>
                      <a:pt x="5" y="80"/>
                      <a:pt x="5" y="80"/>
                      <a:pt x="5" y="80"/>
                    </a:cubicBezTo>
                    <a:cubicBezTo>
                      <a:pt x="6" y="82"/>
                      <a:pt x="6" y="82"/>
                      <a:pt x="6" y="82"/>
                    </a:cubicBezTo>
                    <a:cubicBezTo>
                      <a:pt x="8" y="84"/>
                      <a:pt x="8" y="84"/>
                      <a:pt x="8" y="84"/>
                    </a:cubicBezTo>
                    <a:cubicBezTo>
                      <a:pt x="9" y="86"/>
                      <a:pt x="9" y="86"/>
                      <a:pt x="9" y="86"/>
                    </a:cubicBezTo>
                    <a:cubicBezTo>
                      <a:pt x="12" y="88"/>
                      <a:pt x="12" y="88"/>
                      <a:pt x="12" y="88"/>
                    </a:cubicBezTo>
                    <a:cubicBezTo>
                      <a:pt x="14" y="88"/>
                      <a:pt x="14" y="88"/>
                      <a:pt x="14" y="88"/>
                    </a:cubicBezTo>
                    <a:cubicBezTo>
                      <a:pt x="14" y="91"/>
                      <a:pt x="14" y="91"/>
                      <a:pt x="14" y="91"/>
                    </a:cubicBezTo>
                    <a:cubicBezTo>
                      <a:pt x="18" y="92"/>
                      <a:pt x="18" y="92"/>
                      <a:pt x="18" y="92"/>
                    </a:cubicBezTo>
                    <a:cubicBezTo>
                      <a:pt x="18" y="94"/>
                      <a:pt x="18" y="94"/>
                      <a:pt x="18" y="94"/>
                    </a:cubicBezTo>
                    <a:cubicBezTo>
                      <a:pt x="21" y="95"/>
                      <a:pt x="21" y="95"/>
                      <a:pt x="24" y="93"/>
                    </a:cubicBezTo>
                    <a:cubicBezTo>
                      <a:pt x="25" y="93"/>
                      <a:pt x="26" y="92"/>
                      <a:pt x="26" y="92"/>
                    </a:cubicBezTo>
                    <a:cubicBezTo>
                      <a:pt x="25" y="96"/>
                      <a:pt x="25" y="96"/>
                      <a:pt x="25" y="96"/>
                    </a:cubicBezTo>
                    <a:cubicBezTo>
                      <a:pt x="29" y="99"/>
                      <a:pt x="29" y="99"/>
                      <a:pt x="29" y="99"/>
                    </a:cubicBezTo>
                    <a:cubicBezTo>
                      <a:pt x="29" y="99"/>
                      <a:pt x="28" y="101"/>
                      <a:pt x="30" y="101"/>
                    </a:cubicBezTo>
                    <a:cubicBezTo>
                      <a:pt x="32" y="102"/>
                      <a:pt x="34" y="104"/>
                      <a:pt x="35" y="105"/>
                    </a:cubicBezTo>
                    <a:cubicBezTo>
                      <a:pt x="35" y="111"/>
                      <a:pt x="35" y="111"/>
                      <a:pt x="35" y="111"/>
                    </a:cubicBezTo>
                    <a:cubicBezTo>
                      <a:pt x="34" y="117"/>
                      <a:pt x="34" y="117"/>
                      <a:pt x="34" y="117"/>
                    </a:cubicBezTo>
                    <a:cubicBezTo>
                      <a:pt x="34" y="117"/>
                      <a:pt x="33" y="120"/>
                      <a:pt x="31" y="121"/>
                    </a:cubicBezTo>
                    <a:cubicBezTo>
                      <a:pt x="29" y="122"/>
                      <a:pt x="26" y="126"/>
                      <a:pt x="26" y="126"/>
                    </a:cubicBezTo>
                    <a:cubicBezTo>
                      <a:pt x="30" y="126"/>
                      <a:pt x="30" y="126"/>
                      <a:pt x="30" y="126"/>
                    </a:cubicBezTo>
                    <a:cubicBezTo>
                      <a:pt x="30" y="126"/>
                      <a:pt x="31" y="125"/>
                      <a:pt x="32" y="126"/>
                    </a:cubicBezTo>
                    <a:cubicBezTo>
                      <a:pt x="32" y="127"/>
                      <a:pt x="37" y="129"/>
                      <a:pt x="37" y="129"/>
                    </a:cubicBezTo>
                    <a:cubicBezTo>
                      <a:pt x="38" y="130"/>
                      <a:pt x="40" y="136"/>
                      <a:pt x="41" y="136"/>
                    </a:cubicBezTo>
                    <a:cubicBezTo>
                      <a:pt x="42" y="136"/>
                      <a:pt x="44" y="137"/>
                      <a:pt x="44" y="137"/>
                    </a:cubicBezTo>
                    <a:cubicBezTo>
                      <a:pt x="48" y="141"/>
                      <a:pt x="48" y="141"/>
                      <a:pt x="48" y="141"/>
                    </a:cubicBezTo>
                    <a:cubicBezTo>
                      <a:pt x="48" y="141"/>
                      <a:pt x="53" y="145"/>
                      <a:pt x="53" y="145"/>
                    </a:cubicBezTo>
                    <a:cubicBezTo>
                      <a:pt x="53" y="145"/>
                      <a:pt x="54" y="149"/>
                      <a:pt x="54" y="149"/>
                    </a:cubicBezTo>
                    <a:cubicBezTo>
                      <a:pt x="54" y="154"/>
                      <a:pt x="54" y="154"/>
                      <a:pt x="54" y="154"/>
                    </a:cubicBezTo>
                    <a:cubicBezTo>
                      <a:pt x="55" y="156"/>
                      <a:pt x="55" y="156"/>
                      <a:pt x="55" y="156"/>
                    </a:cubicBezTo>
                    <a:cubicBezTo>
                      <a:pt x="61" y="154"/>
                      <a:pt x="58" y="154"/>
                      <a:pt x="63" y="152"/>
                    </a:cubicBezTo>
                    <a:cubicBezTo>
                      <a:pt x="64" y="151"/>
                      <a:pt x="64" y="151"/>
                      <a:pt x="64" y="147"/>
                    </a:cubicBezTo>
                    <a:cubicBezTo>
                      <a:pt x="64" y="147"/>
                      <a:pt x="65" y="148"/>
                      <a:pt x="64" y="145"/>
                    </a:cubicBezTo>
                    <a:cubicBezTo>
                      <a:pt x="60" y="141"/>
                      <a:pt x="61" y="141"/>
                      <a:pt x="60" y="137"/>
                    </a:cubicBezTo>
                    <a:cubicBezTo>
                      <a:pt x="58" y="138"/>
                      <a:pt x="58" y="133"/>
                      <a:pt x="57" y="132"/>
                    </a:cubicBezTo>
                    <a:cubicBezTo>
                      <a:pt x="56" y="133"/>
                      <a:pt x="55" y="135"/>
                      <a:pt x="54" y="136"/>
                    </a:cubicBezTo>
                    <a:cubicBezTo>
                      <a:pt x="51" y="133"/>
                      <a:pt x="51" y="133"/>
                      <a:pt x="51" y="133"/>
                    </a:cubicBezTo>
                    <a:cubicBezTo>
                      <a:pt x="51" y="128"/>
                      <a:pt x="51" y="128"/>
                      <a:pt x="51" y="128"/>
                    </a:cubicBezTo>
                    <a:cubicBezTo>
                      <a:pt x="52" y="125"/>
                      <a:pt x="52" y="125"/>
                      <a:pt x="52" y="125"/>
                    </a:cubicBezTo>
                    <a:cubicBezTo>
                      <a:pt x="52" y="124"/>
                      <a:pt x="52" y="124"/>
                      <a:pt x="52" y="124"/>
                    </a:cubicBezTo>
                    <a:cubicBezTo>
                      <a:pt x="54" y="124"/>
                      <a:pt x="54" y="124"/>
                      <a:pt x="54" y="124"/>
                    </a:cubicBezTo>
                    <a:cubicBezTo>
                      <a:pt x="53" y="121"/>
                      <a:pt x="53" y="121"/>
                      <a:pt x="53" y="121"/>
                    </a:cubicBezTo>
                    <a:cubicBezTo>
                      <a:pt x="51" y="121"/>
                      <a:pt x="51" y="121"/>
                      <a:pt x="51" y="121"/>
                    </a:cubicBezTo>
                    <a:cubicBezTo>
                      <a:pt x="50" y="118"/>
                      <a:pt x="48" y="113"/>
                      <a:pt x="48" y="111"/>
                    </a:cubicBezTo>
                    <a:cubicBezTo>
                      <a:pt x="52" y="110"/>
                      <a:pt x="52" y="110"/>
                      <a:pt x="52" y="110"/>
                    </a:cubicBezTo>
                    <a:cubicBezTo>
                      <a:pt x="53" y="110"/>
                      <a:pt x="52" y="105"/>
                      <a:pt x="52" y="105"/>
                    </a:cubicBezTo>
                    <a:cubicBezTo>
                      <a:pt x="49" y="107"/>
                      <a:pt x="49" y="106"/>
                      <a:pt x="47" y="109"/>
                    </a:cubicBezTo>
                    <a:cubicBezTo>
                      <a:pt x="47" y="107"/>
                      <a:pt x="47" y="103"/>
                      <a:pt x="47" y="103"/>
                    </a:cubicBezTo>
                    <a:cubicBezTo>
                      <a:pt x="47" y="103"/>
                      <a:pt x="48" y="101"/>
                      <a:pt x="47" y="99"/>
                    </a:cubicBezTo>
                    <a:cubicBezTo>
                      <a:pt x="46" y="97"/>
                      <a:pt x="45" y="93"/>
                      <a:pt x="45" y="93"/>
                    </a:cubicBezTo>
                    <a:cubicBezTo>
                      <a:pt x="43" y="95"/>
                      <a:pt x="43" y="95"/>
                      <a:pt x="43" y="95"/>
                    </a:cubicBezTo>
                    <a:cubicBezTo>
                      <a:pt x="43" y="95"/>
                      <a:pt x="43" y="90"/>
                      <a:pt x="43" y="90"/>
                    </a:cubicBezTo>
                    <a:cubicBezTo>
                      <a:pt x="41" y="87"/>
                      <a:pt x="41" y="87"/>
                      <a:pt x="41" y="87"/>
                    </a:cubicBezTo>
                    <a:cubicBezTo>
                      <a:pt x="39" y="84"/>
                      <a:pt x="40" y="83"/>
                      <a:pt x="40" y="82"/>
                    </a:cubicBezTo>
                    <a:cubicBezTo>
                      <a:pt x="40" y="82"/>
                      <a:pt x="36" y="78"/>
                      <a:pt x="36" y="76"/>
                    </a:cubicBezTo>
                    <a:cubicBezTo>
                      <a:pt x="36" y="75"/>
                      <a:pt x="37" y="67"/>
                      <a:pt x="37" y="67"/>
                    </a:cubicBezTo>
                    <a:cubicBezTo>
                      <a:pt x="33" y="64"/>
                      <a:pt x="33" y="64"/>
                      <a:pt x="33" y="64"/>
                    </a:cubicBezTo>
                    <a:cubicBezTo>
                      <a:pt x="33" y="63"/>
                      <a:pt x="31" y="56"/>
                      <a:pt x="31" y="55"/>
                    </a:cubicBezTo>
                    <a:cubicBezTo>
                      <a:pt x="31" y="54"/>
                      <a:pt x="30" y="51"/>
                      <a:pt x="30" y="51"/>
                    </a:cubicBezTo>
                    <a:cubicBezTo>
                      <a:pt x="22" y="43"/>
                      <a:pt x="22" y="43"/>
                      <a:pt x="22" y="43"/>
                    </a:cubicBezTo>
                    <a:cubicBezTo>
                      <a:pt x="22" y="37"/>
                      <a:pt x="22" y="37"/>
                      <a:pt x="22" y="37"/>
                    </a:cubicBezTo>
                    <a:cubicBezTo>
                      <a:pt x="24" y="32"/>
                      <a:pt x="24" y="32"/>
                      <a:pt x="24" y="32"/>
                    </a:cubicBezTo>
                    <a:cubicBezTo>
                      <a:pt x="24" y="31"/>
                      <a:pt x="24" y="24"/>
                      <a:pt x="24" y="24"/>
                    </a:cubicBezTo>
                    <a:cubicBezTo>
                      <a:pt x="30" y="17"/>
                      <a:pt x="30" y="17"/>
                      <a:pt x="30" y="17"/>
                    </a:cubicBezTo>
                    <a:cubicBezTo>
                      <a:pt x="33" y="17"/>
                      <a:pt x="33" y="17"/>
                      <a:pt x="33" y="17"/>
                    </a:cubicBezTo>
                    <a:cubicBezTo>
                      <a:pt x="35" y="19"/>
                      <a:pt x="35" y="19"/>
                      <a:pt x="35" y="19"/>
                    </a:cubicBezTo>
                    <a:cubicBezTo>
                      <a:pt x="38" y="19"/>
                      <a:pt x="38" y="19"/>
                      <a:pt x="38" y="19"/>
                    </a:cubicBezTo>
                    <a:cubicBezTo>
                      <a:pt x="40" y="18"/>
                      <a:pt x="40" y="18"/>
                      <a:pt x="40" y="18"/>
                    </a:cubicBezTo>
                    <a:cubicBezTo>
                      <a:pt x="43" y="20"/>
                      <a:pt x="42" y="19"/>
                      <a:pt x="43" y="23"/>
                    </a:cubicBezTo>
                    <a:cubicBezTo>
                      <a:pt x="46" y="23"/>
                      <a:pt x="45" y="22"/>
                      <a:pt x="48" y="25"/>
                    </a:cubicBezTo>
                    <a:cubicBezTo>
                      <a:pt x="47" y="27"/>
                      <a:pt x="47" y="27"/>
                      <a:pt x="47" y="27"/>
                    </a:cubicBezTo>
                    <a:cubicBezTo>
                      <a:pt x="46" y="31"/>
                      <a:pt x="46" y="31"/>
                      <a:pt x="46" y="31"/>
                    </a:cubicBezTo>
                    <a:cubicBezTo>
                      <a:pt x="46" y="33"/>
                      <a:pt x="47" y="39"/>
                      <a:pt x="47" y="41"/>
                    </a:cubicBezTo>
                    <a:cubicBezTo>
                      <a:pt x="46" y="43"/>
                      <a:pt x="46" y="43"/>
                      <a:pt x="46" y="43"/>
                    </a:cubicBezTo>
                    <a:cubicBezTo>
                      <a:pt x="48" y="50"/>
                      <a:pt x="48" y="50"/>
                      <a:pt x="48" y="50"/>
                    </a:cubicBezTo>
                    <a:cubicBezTo>
                      <a:pt x="48" y="54"/>
                      <a:pt x="48" y="54"/>
                      <a:pt x="48" y="54"/>
                    </a:cubicBezTo>
                    <a:cubicBezTo>
                      <a:pt x="49" y="55"/>
                      <a:pt x="49" y="55"/>
                      <a:pt x="49" y="55"/>
                    </a:cubicBezTo>
                    <a:cubicBezTo>
                      <a:pt x="48" y="55"/>
                      <a:pt x="46" y="56"/>
                      <a:pt x="45" y="57"/>
                    </a:cubicBezTo>
                    <a:cubicBezTo>
                      <a:pt x="43" y="61"/>
                      <a:pt x="43" y="61"/>
                      <a:pt x="43" y="61"/>
                    </a:cubicBezTo>
                    <a:cubicBezTo>
                      <a:pt x="47" y="64"/>
                      <a:pt x="47" y="64"/>
                      <a:pt x="47" y="64"/>
                    </a:cubicBezTo>
                    <a:cubicBezTo>
                      <a:pt x="48" y="61"/>
                      <a:pt x="48" y="61"/>
                      <a:pt x="48" y="61"/>
                    </a:cubicBezTo>
                    <a:cubicBezTo>
                      <a:pt x="48" y="59"/>
                      <a:pt x="48" y="59"/>
                      <a:pt x="48" y="59"/>
                    </a:cubicBezTo>
                    <a:cubicBezTo>
                      <a:pt x="49" y="57"/>
                      <a:pt x="49" y="57"/>
                      <a:pt x="49" y="57"/>
                    </a:cubicBezTo>
                    <a:cubicBezTo>
                      <a:pt x="49" y="60"/>
                      <a:pt x="49" y="60"/>
                      <a:pt x="49" y="60"/>
                    </a:cubicBezTo>
                    <a:cubicBezTo>
                      <a:pt x="51" y="61"/>
                      <a:pt x="51" y="61"/>
                      <a:pt x="51" y="61"/>
                    </a:cubicBezTo>
                    <a:cubicBezTo>
                      <a:pt x="54" y="64"/>
                      <a:pt x="54" y="64"/>
                      <a:pt x="54" y="64"/>
                    </a:cubicBezTo>
                    <a:cubicBezTo>
                      <a:pt x="54" y="66"/>
                      <a:pt x="54" y="66"/>
                      <a:pt x="54" y="66"/>
                    </a:cubicBezTo>
                    <a:cubicBezTo>
                      <a:pt x="57" y="69"/>
                      <a:pt x="57" y="69"/>
                      <a:pt x="57" y="69"/>
                    </a:cubicBezTo>
                    <a:cubicBezTo>
                      <a:pt x="57" y="73"/>
                      <a:pt x="57" y="73"/>
                      <a:pt x="57" y="73"/>
                    </a:cubicBezTo>
                    <a:cubicBezTo>
                      <a:pt x="57" y="73"/>
                      <a:pt x="58" y="76"/>
                      <a:pt x="60" y="76"/>
                    </a:cubicBezTo>
                    <a:cubicBezTo>
                      <a:pt x="61" y="76"/>
                      <a:pt x="64" y="76"/>
                      <a:pt x="64" y="76"/>
                    </a:cubicBezTo>
                    <a:cubicBezTo>
                      <a:pt x="68" y="76"/>
                      <a:pt x="64" y="79"/>
                      <a:pt x="64" y="82"/>
                    </a:cubicBezTo>
                    <a:cubicBezTo>
                      <a:pt x="64" y="83"/>
                      <a:pt x="64" y="86"/>
                      <a:pt x="64" y="86"/>
                    </a:cubicBezTo>
                    <a:cubicBezTo>
                      <a:pt x="66" y="88"/>
                      <a:pt x="66" y="88"/>
                      <a:pt x="66" y="88"/>
                    </a:cubicBezTo>
                    <a:cubicBezTo>
                      <a:pt x="71" y="90"/>
                      <a:pt x="71" y="90"/>
                      <a:pt x="71" y="90"/>
                    </a:cubicBezTo>
                    <a:cubicBezTo>
                      <a:pt x="71" y="95"/>
                      <a:pt x="71" y="95"/>
                      <a:pt x="71" y="95"/>
                    </a:cubicBezTo>
                    <a:cubicBezTo>
                      <a:pt x="72" y="95"/>
                      <a:pt x="75" y="95"/>
                      <a:pt x="76" y="96"/>
                    </a:cubicBezTo>
                    <a:cubicBezTo>
                      <a:pt x="77" y="100"/>
                      <a:pt x="77" y="100"/>
                      <a:pt x="77" y="100"/>
                    </a:cubicBezTo>
                    <a:cubicBezTo>
                      <a:pt x="75" y="104"/>
                      <a:pt x="75" y="104"/>
                      <a:pt x="75" y="104"/>
                    </a:cubicBezTo>
                    <a:cubicBezTo>
                      <a:pt x="75" y="107"/>
                      <a:pt x="75" y="107"/>
                      <a:pt x="75" y="107"/>
                    </a:cubicBezTo>
                    <a:cubicBezTo>
                      <a:pt x="75" y="107"/>
                      <a:pt x="74" y="109"/>
                      <a:pt x="74" y="110"/>
                    </a:cubicBezTo>
                    <a:cubicBezTo>
                      <a:pt x="74" y="111"/>
                      <a:pt x="75" y="112"/>
                      <a:pt x="75" y="112"/>
                    </a:cubicBezTo>
                    <a:cubicBezTo>
                      <a:pt x="78" y="114"/>
                      <a:pt x="78" y="114"/>
                      <a:pt x="78" y="114"/>
                    </a:cubicBezTo>
                    <a:cubicBezTo>
                      <a:pt x="79" y="114"/>
                      <a:pt x="79" y="114"/>
                      <a:pt x="79" y="114"/>
                    </a:cubicBezTo>
                    <a:cubicBezTo>
                      <a:pt x="83" y="118"/>
                      <a:pt x="83" y="118"/>
                      <a:pt x="83" y="118"/>
                    </a:cubicBezTo>
                    <a:cubicBezTo>
                      <a:pt x="87" y="120"/>
                      <a:pt x="87" y="120"/>
                      <a:pt x="87" y="120"/>
                    </a:cubicBezTo>
                    <a:cubicBezTo>
                      <a:pt x="87" y="120"/>
                      <a:pt x="89" y="122"/>
                      <a:pt x="89" y="123"/>
                    </a:cubicBezTo>
                    <a:cubicBezTo>
                      <a:pt x="89" y="124"/>
                      <a:pt x="87" y="128"/>
                      <a:pt x="87" y="128"/>
                    </a:cubicBezTo>
                    <a:cubicBezTo>
                      <a:pt x="91" y="131"/>
                      <a:pt x="91" y="131"/>
                      <a:pt x="91" y="131"/>
                    </a:cubicBezTo>
                    <a:cubicBezTo>
                      <a:pt x="92" y="133"/>
                      <a:pt x="100" y="138"/>
                      <a:pt x="100" y="141"/>
                    </a:cubicBezTo>
                    <a:cubicBezTo>
                      <a:pt x="100" y="142"/>
                      <a:pt x="102" y="146"/>
                      <a:pt x="102" y="146"/>
                    </a:cubicBezTo>
                    <a:cubicBezTo>
                      <a:pt x="108" y="151"/>
                      <a:pt x="108" y="151"/>
                      <a:pt x="108" y="151"/>
                    </a:cubicBezTo>
                    <a:cubicBezTo>
                      <a:pt x="108" y="156"/>
                      <a:pt x="108" y="156"/>
                      <a:pt x="108" y="156"/>
                    </a:cubicBezTo>
                    <a:cubicBezTo>
                      <a:pt x="112" y="162"/>
                      <a:pt x="112" y="162"/>
                      <a:pt x="112" y="162"/>
                    </a:cubicBezTo>
                    <a:cubicBezTo>
                      <a:pt x="112" y="166"/>
                      <a:pt x="112" y="166"/>
                      <a:pt x="112" y="166"/>
                    </a:cubicBezTo>
                    <a:cubicBezTo>
                      <a:pt x="112" y="170"/>
                      <a:pt x="113" y="173"/>
                      <a:pt x="114" y="177"/>
                    </a:cubicBezTo>
                    <a:cubicBezTo>
                      <a:pt x="114" y="177"/>
                      <a:pt x="117" y="177"/>
                      <a:pt x="117" y="178"/>
                    </a:cubicBezTo>
                    <a:cubicBezTo>
                      <a:pt x="117" y="178"/>
                      <a:pt x="114" y="183"/>
                      <a:pt x="114" y="183"/>
                    </a:cubicBezTo>
                    <a:cubicBezTo>
                      <a:pt x="114" y="184"/>
                      <a:pt x="115" y="187"/>
                      <a:pt x="114" y="187"/>
                    </a:cubicBezTo>
                    <a:cubicBezTo>
                      <a:pt x="112" y="187"/>
                      <a:pt x="109" y="189"/>
                      <a:pt x="111" y="189"/>
                    </a:cubicBezTo>
                    <a:cubicBezTo>
                      <a:pt x="112" y="189"/>
                      <a:pt x="114" y="191"/>
                      <a:pt x="114" y="191"/>
                    </a:cubicBezTo>
                    <a:cubicBezTo>
                      <a:pt x="114" y="192"/>
                      <a:pt x="111" y="194"/>
                      <a:pt x="110" y="194"/>
                    </a:cubicBezTo>
                    <a:cubicBezTo>
                      <a:pt x="108" y="194"/>
                      <a:pt x="105" y="194"/>
                      <a:pt x="105" y="194"/>
                    </a:cubicBezTo>
                    <a:cubicBezTo>
                      <a:pt x="107" y="195"/>
                      <a:pt x="107" y="195"/>
                      <a:pt x="107" y="195"/>
                    </a:cubicBezTo>
                    <a:cubicBezTo>
                      <a:pt x="107" y="198"/>
                      <a:pt x="107" y="198"/>
                      <a:pt x="107" y="198"/>
                    </a:cubicBezTo>
                    <a:cubicBezTo>
                      <a:pt x="109" y="198"/>
                      <a:pt x="109" y="198"/>
                      <a:pt x="109" y="198"/>
                    </a:cubicBezTo>
                    <a:cubicBezTo>
                      <a:pt x="109" y="205"/>
                      <a:pt x="109" y="205"/>
                      <a:pt x="109" y="205"/>
                    </a:cubicBezTo>
                    <a:cubicBezTo>
                      <a:pt x="115" y="208"/>
                      <a:pt x="114" y="208"/>
                      <a:pt x="115" y="214"/>
                    </a:cubicBezTo>
                    <a:cubicBezTo>
                      <a:pt x="119" y="216"/>
                      <a:pt x="121" y="216"/>
                      <a:pt x="124" y="219"/>
                    </a:cubicBezTo>
                    <a:cubicBezTo>
                      <a:pt x="127" y="222"/>
                      <a:pt x="127" y="222"/>
                      <a:pt x="127" y="222"/>
                    </a:cubicBezTo>
                    <a:cubicBezTo>
                      <a:pt x="131" y="228"/>
                      <a:pt x="131" y="228"/>
                      <a:pt x="131" y="228"/>
                    </a:cubicBezTo>
                    <a:cubicBezTo>
                      <a:pt x="143" y="234"/>
                      <a:pt x="143" y="234"/>
                      <a:pt x="143" y="234"/>
                    </a:cubicBezTo>
                    <a:cubicBezTo>
                      <a:pt x="145" y="235"/>
                      <a:pt x="152" y="234"/>
                      <a:pt x="153" y="235"/>
                    </a:cubicBezTo>
                    <a:cubicBezTo>
                      <a:pt x="157" y="239"/>
                      <a:pt x="157" y="239"/>
                      <a:pt x="157" y="239"/>
                    </a:cubicBezTo>
                    <a:cubicBezTo>
                      <a:pt x="165" y="246"/>
                      <a:pt x="165" y="246"/>
                      <a:pt x="165" y="246"/>
                    </a:cubicBezTo>
                    <a:cubicBezTo>
                      <a:pt x="176" y="250"/>
                      <a:pt x="176" y="250"/>
                      <a:pt x="176" y="250"/>
                    </a:cubicBezTo>
                    <a:cubicBezTo>
                      <a:pt x="180" y="254"/>
                      <a:pt x="180" y="254"/>
                      <a:pt x="180" y="254"/>
                    </a:cubicBezTo>
                    <a:cubicBezTo>
                      <a:pt x="186" y="257"/>
                      <a:pt x="186" y="257"/>
                      <a:pt x="186" y="257"/>
                    </a:cubicBezTo>
                    <a:cubicBezTo>
                      <a:pt x="194" y="258"/>
                      <a:pt x="194" y="258"/>
                      <a:pt x="194" y="258"/>
                    </a:cubicBezTo>
                    <a:cubicBezTo>
                      <a:pt x="198" y="262"/>
                      <a:pt x="198" y="262"/>
                      <a:pt x="198" y="262"/>
                    </a:cubicBezTo>
                    <a:cubicBezTo>
                      <a:pt x="201" y="263"/>
                      <a:pt x="201" y="263"/>
                      <a:pt x="201" y="263"/>
                    </a:cubicBezTo>
                    <a:cubicBezTo>
                      <a:pt x="207" y="268"/>
                      <a:pt x="207" y="268"/>
                      <a:pt x="207" y="268"/>
                    </a:cubicBezTo>
                    <a:cubicBezTo>
                      <a:pt x="211" y="267"/>
                      <a:pt x="211" y="267"/>
                      <a:pt x="211" y="267"/>
                    </a:cubicBezTo>
                    <a:cubicBezTo>
                      <a:pt x="219" y="270"/>
                      <a:pt x="219" y="270"/>
                      <a:pt x="219" y="270"/>
                    </a:cubicBezTo>
                    <a:cubicBezTo>
                      <a:pt x="225" y="270"/>
                      <a:pt x="225" y="270"/>
                      <a:pt x="225" y="270"/>
                    </a:cubicBezTo>
                    <a:cubicBezTo>
                      <a:pt x="237" y="267"/>
                      <a:pt x="237" y="267"/>
                      <a:pt x="237" y="267"/>
                    </a:cubicBezTo>
                    <a:cubicBezTo>
                      <a:pt x="247" y="262"/>
                      <a:pt x="247" y="262"/>
                      <a:pt x="247" y="262"/>
                    </a:cubicBezTo>
                    <a:cubicBezTo>
                      <a:pt x="254" y="263"/>
                      <a:pt x="254" y="263"/>
                      <a:pt x="254" y="263"/>
                    </a:cubicBezTo>
                    <a:cubicBezTo>
                      <a:pt x="254" y="263"/>
                      <a:pt x="256" y="265"/>
                      <a:pt x="257" y="265"/>
                    </a:cubicBezTo>
                    <a:cubicBezTo>
                      <a:pt x="260" y="267"/>
                      <a:pt x="267" y="273"/>
                      <a:pt x="269" y="275"/>
                    </a:cubicBezTo>
                    <a:cubicBezTo>
                      <a:pt x="274" y="282"/>
                      <a:pt x="274" y="282"/>
                      <a:pt x="274" y="282"/>
                    </a:cubicBezTo>
                    <a:cubicBezTo>
                      <a:pt x="278" y="289"/>
                      <a:pt x="278" y="289"/>
                      <a:pt x="278" y="289"/>
                    </a:cubicBezTo>
                    <a:cubicBezTo>
                      <a:pt x="280" y="290"/>
                      <a:pt x="280" y="290"/>
                      <a:pt x="280" y="290"/>
                    </a:cubicBezTo>
                    <a:cubicBezTo>
                      <a:pt x="283" y="282"/>
                      <a:pt x="281" y="286"/>
                      <a:pt x="282" y="280"/>
                    </a:cubicBezTo>
                    <a:cubicBezTo>
                      <a:pt x="284" y="277"/>
                      <a:pt x="284" y="277"/>
                      <a:pt x="284" y="277"/>
                    </a:cubicBezTo>
                    <a:cubicBezTo>
                      <a:pt x="284" y="277"/>
                      <a:pt x="287" y="275"/>
                      <a:pt x="287" y="274"/>
                    </a:cubicBezTo>
                    <a:cubicBezTo>
                      <a:pt x="287" y="273"/>
                      <a:pt x="289" y="268"/>
                      <a:pt x="289" y="268"/>
                    </a:cubicBezTo>
                    <a:cubicBezTo>
                      <a:pt x="291" y="265"/>
                      <a:pt x="291" y="265"/>
                      <a:pt x="291" y="265"/>
                    </a:cubicBezTo>
                    <a:cubicBezTo>
                      <a:pt x="308" y="265"/>
                      <a:pt x="308" y="265"/>
                      <a:pt x="308" y="265"/>
                    </a:cubicBezTo>
                    <a:cubicBezTo>
                      <a:pt x="308" y="262"/>
                      <a:pt x="308" y="262"/>
                      <a:pt x="309" y="260"/>
                    </a:cubicBezTo>
                    <a:cubicBezTo>
                      <a:pt x="306" y="258"/>
                      <a:pt x="307" y="259"/>
                      <a:pt x="305" y="253"/>
                    </a:cubicBezTo>
                    <a:cubicBezTo>
                      <a:pt x="298" y="250"/>
                      <a:pt x="298" y="250"/>
                      <a:pt x="298" y="250"/>
                    </a:cubicBezTo>
                    <a:cubicBezTo>
                      <a:pt x="297" y="246"/>
                      <a:pt x="297" y="246"/>
                      <a:pt x="297" y="246"/>
                    </a:cubicBezTo>
                    <a:cubicBezTo>
                      <a:pt x="302" y="245"/>
                      <a:pt x="302" y="245"/>
                      <a:pt x="302" y="245"/>
                    </a:cubicBezTo>
                    <a:cubicBezTo>
                      <a:pt x="305" y="238"/>
                      <a:pt x="305" y="238"/>
                      <a:pt x="305" y="238"/>
                    </a:cubicBezTo>
                    <a:cubicBezTo>
                      <a:pt x="329" y="237"/>
                      <a:pt x="329" y="237"/>
                      <a:pt x="329" y="237"/>
                    </a:cubicBezTo>
                    <a:cubicBezTo>
                      <a:pt x="329" y="238"/>
                      <a:pt x="329" y="238"/>
                      <a:pt x="329" y="238"/>
                    </a:cubicBezTo>
                    <a:cubicBezTo>
                      <a:pt x="332" y="235"/>
                      <a:pt x="332" y="235"/>
                      <a:pt x="332" y="235"/>
                    </a:cubicBezTo>
                    <a:cubicBezTo>
                      <a:pt x="334" y="236"/>
                      <a:pt x="334" y="236"/>
                      <a:pt x="334" y="236"/>
                    </a:cubicBezTo>
                    <a:cubicBezTo>
                      <a:pt x="338" y="232"/>
                      <a:pt x="338" y="232"/>
                      <a:pt x="341" y="227"/>
                    </a:cubicBezTo>
                    <a:cubicBezTo>
                      <a:pt x="343" y="228"/>
                      <a:pt x="343" y="228"/>
                      <a:pt x="343" y="228"/>
                    </a:cubicBezTo>
                    <a:close/>
                    <a:moveTo>
                      <a:pt x="5" y="68"/>
                    </a:moveTo>
                    <a:cubicBezTo>
                      <a:pt x="5" y="68"/>
                      <a:pt x="5" y="68"/>
                      <a:pt x="5" y="68"/>
                    </a:cubicBezTo>
                    <a:cubicBezTo>
                      <a:pt x="5" y="68"/>
                      <a:pt x="5" y="68"/>
                      <a:pt x="5" y="68"/>
                    </a:cubicBezTo>
                    <a:cubicBezTo>
                      <a:pt x="3" y="74"/>
                      <a:pt x="3" y="74"/>
                      <a:pt x="3" y="74"/>
                    </a:cubicBezTo>
                    <a:cubicBezTo>
                      <a:pt x="0" y="74"/>
                      <a:pt x="0" y="74"/>
                      <a:pt x="0" y="74"/>
                    </a:cubicBezTo>
                    <a:cubicBezTo>
                      <a:pt x="5" y="68"/>
                      <a:pt x="5" y="68"/>
                      <a:pt x="5" y="68"/>
                    </a:cubicBezTo>
                    <a:close/>
                    <a:moveTo>
                      <a:pt x="31" y="51"/>
                    </a:moveTo>
                    <a:cubicBezTo>
                      <a:pt x="31" y="51"/>
                      <a:pt x="31" y="51"/>
                      <a:pt x="31" y="51"/>
                    </a:cubicBezTo>
                    <a:cubicBezTo>
                      <a:pt x="38" y="52"/>
                      <a:pt x="38" y="52"/>
                      <a:pt x="38" y="52"/>
                    </a:cubicBezTo>
                    <a:cubicBezTo>
                      <a:pt x="36" y="58"/>
                      <a:pt x="36" y="58"/>
                      <a:pt x="36" y="58"/>
                    </a:cubicBezTo>
                    <a:cubicBezTo>
                      <a:pt x="33" y="56"/>
                      <a:pt x="33" y="56"/>
                      <a:pt x="33" y="56"/>
                    </a:cubicBezTo>
                    <a:lnTo>
                      <a:pt x="31" y="51"/>
                    </a:ln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2" name="Google Shape;333;p5">
                <a:extLst>
                  <a:ext uri="{FF2B5EF4-FFF2-40B4-BE49-F238E27FC236}">
                    <a16:creationId xmlns:a16="http://schemas.microsoft.com/office/drawing/2014/main" id="{AB219C2B-60C5-8B41-B69C-D3005E2433D7}"/>
                  </a:ext>
                </a:extLst>
              </p:cNvPr>
              <p:cNvSpPr/>
              <p:nvPr/>
            </p:nvSpPr>
            <p:spPr>
              <a:xfrm>
                <a:off x="9893298" y="2057261"/>
                <a:ext cx="563291" cy="207725"/>
              </a:xfrm>
              <a:custGeom>
                <a:avLst/>
                <a:gdLst/>
                <a:ahLst/>
                <a:cxnLst/>
                <a:rect l="l" t="t" r="r" b="b"/>
                <a:pathLst>
                  <a:path w="147" h="54" extrusionOk="0">
                    <a:moveTo>
                      <a:pt x="97" y="53"/>
                    </a:moveTo>
                    <a:cubicBezTo>
                      <a:pt x="99" y="54"/>
                      <a:pt x="101" y="53"/>
                      <a:pt x="104" y="53"/>
                    </a:cubicBezTo>
                    <a:cubicBezTo>
                      <a:pt x="106" y="52"/>
                      <a:pt x="108" y="52"/>
                      <a:pt x="111" y="52"/>
                    </a:cubicBezTo>
                    <a:cubicBezTo>
                      <a:pt x="115" y="51"/>
                      <a:pt x="119" y="50"/>
                      <a:pt x="124" y="51"/>
                    </a:cubicBezTo>
                    <a:cubicBezTo>
                      <a:pt x="126" y="51"/>
                      <a:pt x="128" y="52"/>
                      <a:pt x="130" y="52"/>
                    </a:cubicBezTo>
                    <a:cubicBezTo>
                      <a:pt x="131" y="52"/>
                      <a:pt x="131" y="51"/>
                      <a:pt x="131" y="50"/>
                    </a:cubicBezTo>
                    <a:cubicBezTo>
                      <a:pt x="132" y="50"/>
                      <a:pt x="132" y="52"/>
                      <a:pt x="137" y="51"/>
                    </a:cubicBezTo>
                    <a:cubicBezTo>
                      <a:pt x="139" y="50"/>
                      <a:pt x="141" y="50"/>
                      <a:pt x="143" y="49"/>
                    </a:cubicBezTo>
                    <a:cubicBezTo>
                      <a:pt x="144" y="49"/>
                      <a:pt x="145" y="50"/>
                      <a:pt x="146" y="49"/>
                    </a:cubicBezTo>
                    <a:cubicBezTo>
                      <a:pt x="147" y="49"/>
                      <a:pt x="147" y="47"/>
                      <a:pt x="146" y="46"/>
                    </a:cubicBezTo>
                    <a:cubicBezTo>
                      <a:pt x="145" y="45"/>
                      <a:pt x="143" y="46"/>
                      <a:pt x="142" y="46"/>
                    </a:cubicBezTo>
                    <a:cubicBezTo>
                      <a:pt x="141" y="44"/>
                      <a:pt x="140" y="42"/>
                      <a:pt x="139" y="41"/>
                    </a:cubicBezTo>
                    <a:cubicBezTo>
                      <a:pt x="139" y="40"/>
                      <a:pt x="131" y="40"/>
                      <a:pt x="131" y="40"/>
                    </a:cubicBezTo>
                    <a:cubicBezTo>
                      <a:pt x="129" y="39"/>
                      <a:pt x="126" y="41"/>
                      <a:pt x="126" y="37"/>
                    </a:cubicBezTo>
                    <a:cubicBezTo>
                      <a:pt x="126" y="37"/>
                      <a:pt x="127" y="36"/>
                      <a:pt x="127" y="35"/>
                    </a:cubicBezTo>
                    <a:cubicBezTo>
                      <a:pt x="127" y="32"/>
                      <a:pt x="123" y="34"/>
                      <a:pt x="121" y="33"/>
                    </a:cubicBezTo>
                    <a:cubicBezTo>
                      <a:pt x="119" y="33"/>
                      <a:pt x="118" y="31"/>
                      <a:pt x="117" y="30"/>
                    </a:cubicBezTo>
                    <a:cubicBezTo>
                      <a:pt x="116" y="30"/>
                      <a:pt x="116" y="31"/>
                      <a:pt x="115" y="31"/>
                    </a:cubicBezTo>
                    <a:cubicBezTo>
                      <a:pt x="113" y="31"/>
                      <a:pt x="112" y="30"/>
                      <a:pt x="111" y="29"/>
                    </a:cubicBezTo>
                    <a:cubicBezTo>
                      <a:pt x="110" y="28"/>
                      <a:pt x="109" y="25"/>
                      <a:pt x="109" y="25"/>
                    </a:cubicBezTo>
                    <a:cubicBezTo>
                      <a:pt x="109" y="25"/>
                      <a:pt x="109" y="25"/>
                      <a:pt x="109" y="24"/>
                    </a:cubicBezTo>
                    <a:cubicBezTo>
                      <a:pt x="107" y="22"/>
                      <a:pt x="107" y="22"/>
                      <a:pt x="104" y="20"/>
                    </a:cubicBezTo>
                    <a:cubicBezTo>
                      <a:pt x="103" y="19"/>
                      <a:pt x="103" y="22"/>
                      <a:pt x="103" y="22"/>
                    </a:cubicBezTo>
                    <a:cubicBezTo>
                      <a:pt x="103" y="22"/>
                      <a:pt x="105" y="26"/>
                      <a:pt x="104" y="25"/>
                    </a:cubicBezTo>
                    <a:cubicBezTo>
                      <a:pt x="102" y="24"/>
                      <a:pt x="99" y="22"/>
                      <a:pt x="97" y="20"/>
                    </a:cubicBezTo>
                    <a:cubicBezTo>
                      <a:pt x="96" y="20"/>
                      <a:pt x="96" y="18"/>
                      <a:pt x="95" y="17"/>
                    </a:cubicBezTo>
                    <a:cubicBezTo>
                      <a:pt x="93" y="15"/>
                      <a:pt x="91" y="13"/>
                      <a:pt x="88" y="12"/>
                    </a:cubicBezTo>
                    <a:cubicBezTo>
                      <a:pt x="86" y="11"/>
                      <a:pt x="82" y="14"/>
                      <a:pt x="80" y="13"/>
                    </a:cubicBezTo>
                    <a:cubicBezTo>
                      <a:pt x="78" y="11"/>
                      <a:pt x="77" y="9"/>
                      <a:pt x="76" y="7"/>
                    </a:cubicBezTo>
                    <a:cubicBezTo>
                      <a:pt x="75" y="6"/>
                      <a:pt x="74" y="6"/>
                      <a:pt x="73" y="6"/>
                    </a:cubicBezTo>
                    <a:cubicBezTo>
                      <a:pt x="73" y="5"/>
                      <a:pt x="74" y="5"/>
                      <a:pt x="74" y="5"/>
                    </a:cubicBezTo>
                    <a:cubicBezTo>
                      <a:pt x="74" y="5"/>
                      <a:pt x="74" y="4"/>
                      <a:pt x="74" y="4"/>
                    </a:cubicBezTo>
                    <a:cubicBezTo>
                      <a:pt x="71" y="4"/>
                      <a:pt x="71" y="4"/>
                      <a:pt x="71" y="4"/>
                    </a:cubicBezTo>
                    <a:cubicBezTo>
                      <a:pt x="70" y="4"/>
                      <a:pt x="70" y="3"/>
                      <a:pt x="69" y="3"/>
                    </a:cubicBezTo>
                    <a:cubicBezTo>
                      <a:pt x="68" y="3"/>
                      <a:pt x="66" y="4"/>
                      <a:pt x="65" y="3"/>
                    </a:cubicBezTo>
                    <a:cubicBezTo>
                      <a:pt x="64" y="3"/>
                      <a:pt x="63" y="1"/>
                      <a:pt x="62" y="1"/>
                    </a:cubicBezTo>
                    <a:cubicBezTo>
                      <a:pt x="61" y="0"/>
                      <a:pt x="59" y="1"/>
                      <a:pt x="57" y="1"/>
                    </a:cubicBezTo>
                    <a:cubicBezTo>
                      <a:pt x="56" y="1"/>
                      <a:pt x="54" y="0"/>
                      <a:pt x="52" y="0"/>
                    </a:cubicBezTo>
                    <a:cubicBezTo>
                      <a:pt x="52" y="0"/>
                      <a:pt x="51" y="1"/>
                      <a:pt x="50" y="1"/>
                    </a:cubicBezTo>
                    <a:cubicBezTo>
                      <a:pt x="50" y="1"/>
                      <a:pt x="50" y="1"/>
                      <a:pt x="50" y="1"/>
                    </a:cubicBezTo>
                    <a:cubicBezTo>
                      <a:pt x="50" y="1"/>
                      <a:pt x="46" y="1"/>
                      <a:pt x="45" y="1"/>
                    </a:cubicBezTo>
                    <a:cubicBezTo>
                      <a:pt x="45" y="1"/>
                      <a:pt x="42" y="0"/>
                      <a:pt x="42" y="0"/>
                    </a:cubicBezTo>
                    <a:cubicBezTo>
                      <a:pt x="41" y="1"/>
                      <a:pt x="41" y="0"/>
                      <a:pt x="40" y="0"/>
                    </a:cubicBezTo>
                    <a:cubicBezTo>
                      <a:pt x="38" y="1"/>
                      <a:pt x="36" y="3"/>
                      <a:pt x="33" y="3"/>
                    </a:cubicBezTo>
                    <a:cubicBezTo>
                      <a:pt x="27" y="4"/>
                      <a:pt x="28" y="0"/>
                      <a:pt x="17" y="7"/>
                    </a:cubicBezTo>
                    <a:cubicBezTo>
                      <a:pt x="15" y="8"/>
                      <a:pt x="9" y="13"/>
                      <a:pt x="9" y="15"/>
                    </a:cubicBezTo>
                    <a:cubicBezTo>
                      <a:pt x="8" y="15"/>
                      <a:pt x="10" y="16"/>
                      <a:pt x="10" y="17"/>
                    </a:cubicBezTo>
                    <a:cubicBezTo>
                      <a:pt x="10" y="18"/>
                      <a:pt x="6" y="18"/>
                      <a:pt x="6" y="18"/>
                    </a:cubicBezTo>
                    <a:cubicBezTo>
                      <a:pt x="5" y="18"/>
                      <a:pt x="4" y="19"/>
                      <a:pt x="3" y="19"/>
                    </a:cubicBezTo>
                    <a:cubicBezTo>
                      <a:pt x="3" y="20"/>
                      <a:pt x="1" y="19"/>
                      <a:pt x="1" y="20"/>
                    </a:cubicBezTo>
                    <a:cubicBezTo>
                      <a:pt x="0" y="20"/>
                      <a:pt x="0" y="22"/>
                      <a:pt x="0" y="22"/>
                    </a:cubicBezTo>
                    <a:cubicBezTo>
                      <a:pt x="2" y="23"/>
                      <a:pt x="7" y="17"/>
                      <a:pt x="8" y="19"/>
                    </a:cubicBezTo>
                    <a:cubicBezTo>
                      <a:pt x="8" y="20"/>
                      <a:pt x="4" y="22"/>
                      <a:pt x="12" y="21"/>
                    </a:cubicBezTo>
                    <a:cubicBezTo>
                      <a:pt x="15" y="20"/>
                      <a:pt x="15" y="16"/>
                      <a:pt x="18" y="15"/>
                    </a:cubicBezTo>
                    <a:cubicBezTo>
                      <a:pt x="20" y="15"/>
                      <a:pt x="22" y="15"/>
                      <a:pt x="23" y="15"/>
                    </a:cubicBezTo>
                    <a:cubicBezTo>
                      <a:pt x="25" y="14"/>
                      <a:pt x="28" y="9"/>
                      <a:pt x="32" y="8"/>
                    </a:cubicBezTo>
                    <a:cubicBezTo>
                      <a:pt x="36" y="8"/>
                      <a:pt x="45" y="7"/>
                      <a:pt x="48" y="8"/>
                    </a:cubicBezTo>
                    <a:cubicBezTo>
                      <a:pt x="49" y="8"/>
                      <a:pt x="48" y="10"/>
                      <a:pt x="48" y="11"/>
                    </a:cubicBezTo>
                    <a:cubicBezTo>
                      <a:pt x="47" y="12"/>
                      <a:pt x="40" y="11"/>
                      <a:pt x="40" y="12"/>
                    </a:cubicBezTo>
                    <a:cubicBezTo>
                      <a:pt x="41" y="14"/>
                      <a:pt x="41" y="15"/>
                      <a:pt x="43" y="16"/>
                    </a:cubicBezTo>
                    <a:cubicBezTo>
                      <a:pt x="43" y="16"/>
                      <a:pt x="45" y="15"/>
                      <a:pt x="46" y="16"/>
                    </a:cubicBezTo>
                    <a:cubicBezTo>
                      <a:pt x="48" y="16"/>
                      <a:pt x="50" y="17"/>
                      <a:pt x="52" y="16"/>
                    </a:cubicBezTo>
                    <a:cubicBezTo>
                      <a:pt x="52" y="16"/>
                      <a:pt x="53" y="15"/>
                      <a:pt x="53" y="15"/>
                    </a:cubicBezTo>
                    <a:cubicBezTo>
                      <a:pt x="54" y="15"/>
                      <a:pt x="54" y="17"/>
                      <a:pt x="55" y="17"/>
                    </a:cubicBezTo>
                    <a:cubicBezTo>
                      <a:pt x="56" y="18"/>
                      <a:pt x="57" y="17"/>
                      <a:pt x="59" y="17"/>
                    </a:cubicBezTo>
                    <a:cubicBezTo>
                      <a:pt x="60" y="17"/>
                      <a:pt x="61" y="18"/>
                      <a:pt x="62" y="17"/>
                    </a:cubicBezTo>
                    <a:cubicBezTo>
                      <a:pt x="62" y="17"/>
                      <a:pt x="62" y="15"/>
                      <a:pt x="63" y="16"/>
                    </a:cubicBezTo>
                    <a:cubicBezTo>
                      <a:pt x="66" y="18"/>
                      <a:pt x="63" y="21"/>
                      <a:pt x="76" y="25"/>
                    </a:cubicBezTo>
                    <a:cubicBezTo>
                      <a:pt x="81" y="26"/>
                      <a:pt x="83" y="24"/>
                      <a:pt x="85" y="25"/>
                    </a:cubicBezTo>
                    <a:cubicBezTo>
                      <a:pt x="93" y="28"/>
                      <a:pt x="88" y="31"/>
                      <a:pt x="88" y="33"/>
                    </a:cubicBezTo>
                    <a:cubicBezTo>
                      <a:pt x="88" y="35"/>
                      <a:pt x="93" y="39"/>
                      <a:pt x="94" y="39"/>
                    </a:cubicBezTo>
                    <a:cubicBezTo>
                      <a:pt x="103" y="39"/>
                      <a:pt x="103" y="39"/>
                      <a:pt x="103" y="39"/>
                    </a:cubicBezTo>
                    <a:cubicBezTo>
                      <a:pt x="105" y="42"/>
                      <a:pt x="107" y="44"/>
                      <a:pt x="101" y="48"/>
                    </a:cubicBezTo>
                    <a:cubicBezTo>
                      <a:pt x="100" y="49"/>
                      <a:pt x="98" y="49"/>
                      <a:pt x="96" y="51"/>
                    </a:cubicBezTo>
                    <a:cubicBezTo>
                      <a:pt x="96" y="51"/>
                      <a:pt x="96" y="53"/>
                      <a:pt x="97" y="53"/>
                    </a:cubicBezTo>
                    <a:close/>
                    <a:moveTo>
                      <a:pt x="83" y="7"/>
                    </a:moveTo>
                    <a:cubicBezTo>
                      <a:pt x="83" y="7"/>
                      <a:pt x="83" y="7"/>
                      <a:pt x="83" y="7"/>
                    </a:cubicBezTo>
                    <a:cubicBezTo>
                      <a:pt x="84" y="7"/>
                      <a:pt x="88" y="7"/>
                      <a:pt x="85" y="9"/>
                    </a:cubicBezTo>
                    <a:cubicBezTo>
                      <a:pt x="84" y="9"/>
                      <a:pt x="83" y="8"/>
                      <a:pt x="83" y="7"/>
                    </a:cubicBezTo>
                    <a:close/>
                    <a:moveTo>
                      <a:pt x="76" y="5"/>
                    </a:moveTo>
                    <a:cubicBezTo>
                      <a:pt x="76" y="5"/>
                      <a:pt x="76" y="5"/>
                      <a:pt x="76" y="5"/>
                    </a:cubicBezTo>
                    <a:cubicBezTo>
                      <a:pt x="78" y="4"/>
                      <a:pt x="77" y="5"/>
                      <a:pt x="80" y="8"/>
                    </a:cubicBezTo>
                    <a:cubicBezTo>
                      <a:pt x="80" y="9"/>
                      <a:pt x="79" y="9"/>
                      <a:pt x="78" y="8"/>
                    </a:cubicBezTo>
                    <a:cubicBezTo>
                      <a:pt x="76" y="5"/>
                      <a:pt x="76" y="5"/>
                      <a:pt x="76" y="5"/>
                    </a:cubicBezTo>
                    <a:close/>
                    <a:moveTo>
                      <a:pt x="28" y="25"/>
                    </a:moveTo>
                    <a:cubicBezTo>
                      <a:pt x="28" y="25"/>
                      <a:pt x="28" y="25"/>
                      <a:pt x="28" y="25"/>
                    </a:cubicBezTo>
                    <a:cubicBezTo>
                      <a:pt x="27" y="24"/>
                      <a:pt x="25" y="22"/>
                      <a:pt x="27" y="20"/>
                    </a:cubicBezTo>
                    <a:cubicBezTo>
                      <a:pt x="29" y="17"/>
                      <a:pt x="36" y="21"/>
                      <a:pt x="33" y="25"/>
                    </a:cubicBezTo>
                    <a:cubicBezTo>
                      <a:pt x="32" y="26"/>
                      <a:pt x="28" y="28"/>
                      <a:pt x="28" y="28"/>
                    </a:cubicBezTo>
                    <a:cubicBezTo>
                      <a:pt x="27" y="28"/>
                      <a:pt x="25" y="27"/>
                      <a:pt x="25" y="26"/>
                    </a:cubicBezTo>
                    <a:cubicBezTo>
                      <a:pt x="26" y="25"/>
                      <a:pt x="29" y="26"/>
                      <a:pt x="28" y="25"/>
                    </a:cubicBezTo>
                    <a:close/>
                    <a:moveTo>
                      <a:pt x="47" y="25"/>
                    </a:moveTo>
                    <a:cubicBezTo>
                      <a:pt x="47" y="25"/>
                      <a:pt x="47" y="25"/>
                      <a:pt x="47" y="25"/>
                    </a:cubicBezTo>
                    <a:cubicBezTo>
                      <a:pt x="46" y="23"/>
                      <a:pt x="50" y="21"/>
                      <a:pt x="50" y="23"/>
                    </a:cubicBezTo>
                    <a:cubicBezTo>
                      <a:pt x="50" y="24"/>
                      <a:pt x="48" y="26"/>
                      <a:pt x="47" y="25"/>
                    </a:cubicBezTo>
                    <a:close/>
                    <a:moveTo>
                      <a:pt x="93" y="12"/>
                    </a:moveTo>
                    <a:cubicBezTo>
                      <a:pt x="93" y="12"/>
                      <a:pt x="93" y="12"/>
                      <a:pt x="93" y="12"/>
                    </a:cubicBezTo>
                    <a:cubicBezTo>
                      <a:pt x="93" y="11"/>
                      <a:pt x="94" y="10"/>
                      <a:pt x="95" y="10"/>
                    </a:cubicBezTo>
                    <a:cubicBezTo>
                      <a:pt x="99" y="12"/>
                      <a:pt x="95" y="15"/>
                      <a:pt x="93" y="12"/>
                    </a:cubicBezTo>
                    <a:close/>
                    <a:moveTo>
                      <a:pt x="90" y="11"/>
                    </a:moveTo>
                    <a:cubicBezTo>
                      <a:pt x="90" y="11"/>
                      <a:pt x="90" y="11"/>
                      <a:pt x="90" y="11"/>
                    </a:cubicBezTo>
                    <a:cubicBezTo>
                      <a:pt x="89" y="10"/>
                      <a:pt x="87" y="10"/>
                      <a:pt x="88" y="9"/>
                    </a:cubicBezTo>
                    <a:cubicBezTo>
                      <a:pt x="88" y="8"/>
                      <a:pt x="92" y="9"/>
                      <a:pt x="93" y="9"/>
                    </a:cubicBezTo>
                    <a:cubicBezTo>
                      <a:pt x="93" y="11"/>
                      <a:pt x="91" y="11"/>
                      <a:pt x="90" y="11"/>
                    </a:cubicBezTo>
                    <a:close/>
                    <a:moveTo>
                      <a:pt x="101" y="20"/>
                    </a:moveTo>
                    <a:cubicBezTo>
                      <a:pt x="101" y="20"/>
                      <a:pt x="101" y="20"/>
                      <a:pt x="101" y="20"/>
                    </a:cubicBezTo>
                    <a:cubicBezTo>
                      <a:pt x="98" y="20"/>
                      <a:pt x="98" y="19"/>
                      <a:pt x="97" y="16"/>
                    </a:cubicBezTo>
                    <a:cubicBezTo>
                      <a:pt x="97" y="15"/>
                      <a:pt x="97" y="13"/>
                      <a:pt x="97" y="14"/>
                    </a:cubicBezTo>
                    <a:cubicBezTo>
                      <a:pt x="99" y="16"/>
                      <a:pt x="100" y="18"/>
                      <a:pt x="102" y="20"/>
                    </a:cubicBezTo>
                    <a:cubicBezTo>
                      <a:pt x="102" y="20"/>
                      <a:pt x="102" y="20"/>
                      <a:pt x="101" y="20"/>
                    </a:cubicBezTo>
                    <a:close/>
                    <a:moveTo>
                      <a:pt x="83" y="39"/>
                    </a:moveTo>
                    <a:cubicBezTo>
                      <a:pt x="83" y="39"/>
                      <a:pt x="83" y="39"/>
                      <a:pt x="83" y="39"/>
                    </a:cubicBezTo>
                    <a:cubicBezTo>
                      <a:pt x="83" y="38"/>
                      <a:pt x="84" y="36"/>
                      <a:pt x="84" y="39"/>
                    </a:cubicBezTo>
                    <a:cubicBezTo>
                      <a:pt x="84" y="41"/>
                      <a:pt x="83" y="39"/>
                      <a:pt x="83" y="39"/>
                    </a:cubicBezTo>
                    <a:close/>
                    <a:moveTo>
                      <a:pt x="79" y="35"/>
                    </a:moveTo>
                    <a:cubicBezTo>
                      <a:pt x="79" y="35"/>
                      <a:pt x="79" y="35"/>
                      <a:pt x="79" y="35"/>
                    </a:cubicBezTo>
                    <a:cubicBezTo>
                      <a:pt x="80" y="34"/>
                      <a:pt x="83" y="37"/>
                      <a:pt x="81" y="38"/>
                    </a:cubicBezTo>
                    <a:cubicBezTo>
                      <a:pt x="79" y="39"/>
                      <a:pt x="78" y="36"/>
                      <a:pt x="79" y="35"/>
                    </a:cubicBezTo>
                    <a:close/>
                    <a:moveTo>
                      <a:pt x="75" y="33"/>
                    </a:moveTo>
                    <a:cubicBezTo>
                      <a:pt x="75" y="33"/>
                      <a:pt x="75" y="33"/>
                      <a:pt x="75" y="33"/>
                    </a:cubicBezTo>
                    <a:cubicBezTo>
                      <a:pt x="75" y="32"/>
                      <a:pt x="77" y="32"/>
                      <a:pt x="78" y="33"/>
                    </a:cubicBezTo>
                    <a:cubicBezTo>
                      <a:pt x="78" y="33"/>
                      <a:pt x="78" y="35"/>
                      <a:pt x="77" y="35"/>
                    </a:cubicBezTo>
                    <a:cubicBezTo>
                      <a:pt x="76" y="35"/>
                      <a:pt x="75" y="34"/>
                      <a:pt x="75" y="3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3" name="Google Shape;334;p5">
                <a:extLst>
                  <a:ext uri="{FF2B5EF4-FFF2-40B4-BE49-F238E27FC236}">
                    <a16:creationId xmlns:a16="http://schemas.microsoft.com/office/drawing/2014/main" id="{61138389-F176-AA49-8FC3-FE7DD8AFB4B2}"/>
                  </a:ext>
                </a:extLst>
              </p:cNvPr>
              <p:cNvSpPr/>
              <p:nvPr/>
            </p:nvSpPr>
            <p:spPr>
              <a:xfrm>
                <a:off x="9917627" y="2884419"/>
                <a:ext cx="308781" cy="140355"/>
              </a:xfrm>
              <a:custGeom>
                <a:avLst/>
                <a:gdLst/>
                <a:ahLst/>
                <a:cxnLst/>
                <a:rect l="l" t="t" r="r" b="b"/>
                <a:pathLst>
                  <a:path w="81" h="37" extrusionOk="0">
                    <a:moveTo>
                      <a:pt x="71" y="37"/>
                    </a:moveTo>
                    <a:cubicBezTo>
                      <a:pt x="66" y="34"/>
                      <a:pt x="69" y="36"/>
                      <a:pt x="66" y="30"/>
                    </a:cubicBezTo>
                    <a:cubicBezTo>
                      <a:pt x="66" y="30"/>
                      <a:pt x="62" y="25"/>
                      <a:pt x="65" y="25"/>
                    </a:cubicBezTo>
                    <a:cubicBezTo>
                      <a:pt x="66" y="25"/>
                      <a:pt x="66" y="25"/>
                      <a:pt x="66" y="25"/>
                    </a:cubicBezTo>
                    <a:cubicBezTo>
                      <a:pt x="66" y="21"/>
                      <a:pt x="66" y="21"/>
                      <a:pt x="66" y="21"/>
                    </a:cubicBezTo>
                    <a:cubicBezTo>
                      <a:pt x="68" y="20"/>
                      <a:pt x="68" y="20"/>
                      <a:pt x="68" y="20"/>
                    </a:cubicBezTo>
                    <a:cubicBezTo>
                      <a:pt x="71" y="22"/>
                      <a:pt x="71" y="22"/>
                      <a:pt x="71" y="22"/>
                    </a:cubicBezTo>
                    <a:cubicBezTo>
                      <a:pt x="68" y="18"/>
                      <a:pt x="68" y="18"/>
                      <a:pt x="68" y="18"/>
                    </a:cubicBezTo>
                    <a:cubicBezTo>
                      <a:pt x="65" y="19"/>
                      <a:pt x="65" y="19"/>
                      <a:pt x="64" y="18"/>
                    </a:cubicBezTo>
                    <a:cubicBezTo>
                      <a:pt x="62" y="13"/>
                      <a:pt x="62" y="14"/>
                      <a:pt x="59" y="12"/>
                    </a:cubicBezTo>
                    <a:cubicBezTo>
                      <a:pt x="54" y="8"/>
                      <a:pt x="58" y="9"/>
                      <a:pt x="48" y="9"/>
                    </a:cubicBezTo>
                    <a:cubicBezTo>
                      <a:pt x="46" y="13"/>
                      <a:pt x="46" y="13"/>
                      <a:pt x="46" y="13"/>
                    </a:cubicBezTo>
                    <a:cubicBezTo>
                      <a:pt x="44" y="16"/>
                      <a:pt x="45" y="16"/>
                      <a:pt x="41" y="18"/>
                    </a:cubicBezTo>
                    <a:cubicBezTo>
                      <a:pt x="39" y="20"/>
                      <a:pt x="39" y="20"/>
                      <a:pt x="36" y="22"/>
                    </a:cubicBezTo>
                    <a:cubicBezTo>
                      <a:pt x="35" y="29"/>
                      <a:pt x="37" y="26"/>
                      <a:pt x="41" y="33"/>
                    </a:cubicBezTo>
                    <a:cubicBezTo>
                      <a:pt x="39" y="35"/>
                      <a:pt x="40" y="35"/>
                      <a:pt x="35" y="35"/>
                    </a:cubicBezTo>
                    <a:cubicBezTo>
                      <a:pt x="35" y="37"/>
                      <a:pt x="35" y="37"/>
                      <a:pt x="35" y="37"/>
                    </a:cubicBezTo>
                    <a:cubicBezTo>
                      <a:pt x="29" y="37"/>
                      <a:pt x="29" y="37"/>
                      <a:pt x="29" y="37"/>
                    </a:cubicBezTo>
                    <a:cubicBezTo>
                      <a:pt x="26" y="32"/>
                      <a:pt x="27" y="34"/>
                      <a:pt x="25" y="28"/>
                    </a:cubicBezTo>
                    <a:cubicBezTo>
                      <a:pt x="23" y="30"/>
                      <a:pt x="23" y="30"/>
                      <a:pt x="23" y="30"/>
                    </a:cubicBezTo>
                    <a:cubicBezTo>
                      <a:pt x="24" y="36"/>
                      <a:pt x="18" y="30"/>
                      <a:pt x="18" y="27"/>
                    </a:cubicBezTo>
                    <a:cubicBezTo>
                      <a:pt x="18" y="24"/>
                      <a:pt x="18" y="24"/>
                      <a:pt x="18" y="24"/>
                    </a:cubicBezTo>
                    <a:cubicBezTo>
                      <a:pt x="10" y="21"/>
                      <a:pt x="14" y="22"/>
                      <a:pt x="10" y="23"/>
                    </a:cubicBezTo>
                    <a:cubicBezTo>
                      <a:pt x="9" y="23"/>
                      <a:pt x="9" y="23"/>
                      <a:pt x="9" y="23"/>
                    </a:cubicBezTo>
                    <a:cubicBezTo>
                      <a:pt x="9" y="21"/>
                      <a:pt x="9" y="21"/>
                      <a:pt x="9" y="21"/>
                    </a:cubicBezTo>
                    <a:cubicBezTo>
                      <a:pt x="8" y="21"/>
                      <a:pt x="3" y="21"/>
                      <a:pt x="3" y="21"/>
                    </a:cubicBezTo>
                    <a:cubicBezTo>
                      <a:pt x="0" y="21"/>
                      <a:pt x="0" y="21"/>
                      <a:pt x="0" y="21"/>
                    </a:cubicBezTo>
                    <a:cubicBezTo>
                      <a:pt x="0" y="19"/>
                      <a:pt x="0" y="19"/>
                      <a:pt x="0" y="19"/>
                    </a:cubicBezTo>
                    <a:cubicBezTo>
                      <a:pt x="2" y="18"/>
                      <a:pt x="2" y="18"/>
                      <a:pt x="2" y="18"/>
                    </a:cubicBezTo>
                    <a:cubicBezTo>
                      <a:pt x="2" y="14"/>
                      <a:pt x="2" y="16"/>
                      <a:pt x="1" y="12"/>
                    </a:cubicBezTo>
                    <a:cubicBezTo>
                      <a:pt x="3" y="11"/>
                      <a:pt x="3" y="11"/>
                      <a:pt x="3" y="11"/>
                    </a:cubicBezTo>
                    <a:cubicBezTo>
                      <a:pt x="2" y="8"/>
                      <a:pt x="2" y="8"/>
                      <a:pt x="2" y="8"/>
                    </a:cubicBezTo>
                    <a:cubicBezTo>
                      <a:pt x="2" y="3"/>
                      <a:pt x="2" y="3"/>
                      <a:pt x="2" y="3"/>
                    </a:cubicBezTo>
                    <a:cubicBezTo>
                      <a:pt x="3" y="1"/>
                      <a:pt x="3" y="1"/>
                      <a:pt x="3" y="1"/>
                    </a:cubicBezTo>
                    <a:cubicBezTo>
                      <a:pt x="8" y="1"/>
                      <a:pt x="6" y="0"/>
                      <a:pt x="11" y="2"/>
                    </a:cubicBezTo>
                    <a:cubicBezTo>
                      <a:pt x="12" y="5"/>
                      <a:pt x="12" y="5"/>
                      <a:pt x="12" y="5"/>
                    </a:cubicBezTo>
                    <a:cubicBezTo>
                      <a:pt x="11" y="7"/>
                      <a:pt x="11" y="7"/>
                      <a:pt x="11" y="7"/>
                    </a:cubicBezTo>
                    <a:cubicBezTo>
                      <a:pt x="12" y="10"/>
                      <a:pt x="12" y="10"/>
                      <a:pt x="12" y="10"/>
                    </a:cubicBezTo>
                    <a:cubicBezTo>
                      <a:pt x="16" y="10"/>
                      <a:pt x="16" y="10"/>
                      <a:pt x="16" y="10"/>
                    </a:cubicBezTo>
                    <a:cubicBezTo>
                      <a:pt x="16" y="6"/>
                      <a:pt x="16" y="6"/>
                      <a:pt x="16" y="6"/>
                    </a:cubicBezTo>
                    <a:cubicBezTo>
                      <a:pt x="18" y="8"/>
                      <a:pt x="18" y="10"/>
                      <a:pt x="21" y="11"/>
                    </a:cubicBezTo>
                    <a:cubicBezTo>
                      <a:pt x="25" y="12"/>
                      <a:pt x="25" y="12"/>
                      <a:pt x="25" y="12"/>
                    </a:cubicBezTo>
                    <a:cubicBezTo>
                      <a:pt x="27" y="11"/>
                      <a:pt x="29" y="11"/>
                      <a:pt x="31" y="10"/>
                    </a:cubicBezTo>
                    <a:cubicBezTo>
                      <a:pt x="38" y="7"/>
                      <a:pt x="38" y="7"/>
                      <a:pt x="38" y="7"/>
                    </a:cubicBezTo>
                    <a:cubicBezTo>
                      <a:pt x="43" y="6"/>
                      <a:pt x="43" y="6"/>
                      <a:pt x="43" y="6"/>
                    </a:cubicBezTo>
                    <a:cubicBezTo>
                      <a:pt x="45" y="2"/>
                      <a:pt x="45" y="2"/>
                      <a:pt x="45" y="2"/>
                    </a:cubicBezTo>
                    <a:cubicBezTo>
                      <a:pt x="49" y="0"/>
                      <a:pt x="49" y="0"/>
                      <a:pt x="49" y="0"/>
                    </a:cubicBezTo>
                    <a:cubicBezTo>
                      <a:pt x="58" y="2"/>
                      <a:pt x="58" y="2"/>
                      <a:pt x="58" y="2"/>
                    </a:cubicBezTo>
                    <a:cubicBezTo>
                      <a:pt x="58" y="3"/>
                      <a:pt x="58" y="3"/>
                      <a:pt x="58" y="3"/>
                    </a:cubicBezTo>
                    <a:cubicBezTo>
                      <a:pt x="63" y="2"/>
                      <a:pt x="63" y="2"/>
                      <a:pt x="63" y="2"/>
                    </a:cubicBezTo>
                    <a:cubicBezTo>
                      <a:pt x="67" y="4"/>
                      <a:pt x="67" y="4"/>
                      <a:pt x="67" y="4"/>
                    </a:cubicBezTo>
                    <a:cubicBezTo>
                      <a:pt x="68" y="4"/>
                      <a:pt x="75" y="11"/>
                      <a:pt x="76" y="12"/>
                    </a:cubicBezTo>
                    <a:cubicBezTo>
                      <a:pt x="79" y="16"/>
                      <a:pt x="79" y="16"/>
                      <a:pt x="79" y="16"/>
                    </a:cubicBezTo>
                    <a:cubicBezTo>
                      <a:pt x="78" y="18"/>
                      <a:pt x="78" y="18"/>
                      <a:pt x="78" y="18"/>
                    </a:cubicBezTo>
                    <a:cubicBezTo>
                      <a:pt x="81" y="25"/>
                      <a:pt x="81" y="25"/>
                      <a:pt x="81" y="25"/>
                    </a:cubicBezTo>
                    <a:cubicBezTo>
                      <a:pt x="78" y="28"/>
                      <a:pt x="77" y="27"/>
                      <a:pt x="77" y="32"/>
                    </a:cubicBezTo>
                    <a:cubicBezTo>
                      <a:pt x="77" y="32"/>
                      <a:pt x="73" y="33"/>
                      <a:pt x="73" y="33"/>
                    </a:cubicBezTo>
                    <a:cubicBezTo>
                      <a:pt x="72" y="33"/>
                      <a:pt x="71" y="36"/>
                      <a:pt x="71" y="37"/>
                    </a:cubicBezTo>
                    <a:close/>
                    <a:moveTo>
                      <a:pt x="14" y="33"/>
                    </a:moveTo>
                    <a:cubicBezTo>
                      <a:pt x="14" y="33"/>
                      <a:pt x="14" y="33"/>
                      <a:pt x="14" y="33"/>
                    </a:cubicBezTo>
                    <a:cubicBezTo>
                      <a:pt x="15" y="37"/>
                      <a:pt x="15" y="37"/>
                      <a:pt x="15" y="37"/>
                    </a:cubicBezTo>
                    <a:cubicBezTo>
                      <a:pt x="18" y="36"/>
                      <a:pt x="18" y="36"/>
                      <a:pt x="18" y="36"/>
                    </a:cubicBezTo>
                    <a:cubicBezTo>
                      <a:pt x="18" y="32"/>
                      <a:pt x="18" y="32"/>
                      <a:pt x="18" y="32"/>
                    </a:cubicBezTo>
                    <a:cubicBezTo>
                      <a:pt x="16" y="31"/>
                      <a:pt x="16" y="31"/>
                      <a:pt x="16" y="31"/>
                    </a:cubicBezTo>
                    <a:lnTo>
                      <a:pt x="14" y="33"/>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4" name="Google Shape;335;p5">
                <a:extLst>
                  <a:ext uri="{FF2B5EF4-FFF2-40B4-BE49-F238E27FC236}">
                    <a16:creationId xmlns:a16="http://schemas.microsoft.com/office/drawing/2014/main" id="{1ED4E574-C705-9547-B62E-0ACBA4058D3A}"/>
                  </a:ext>
                </a:extLst>
              </p:cNvPr>
              <p:cNvSpPr/>
              <p:nvPr/>
            </p:nvSpPr>
            <p:spPr>
              <a:xfrm>
                <a:off x="9771658" y="2788977"/>
                <a:ext cx="164683" cy="172169"/>
              </a:xfrm>
              <a:custGeom>
                <a:avLst/>
                <a:gdLst/>
                <a:ahLst/>
                <a:cxnLst/>
                <a:rect l="l" t="t" r="r" b="b"/>
                <a:pathLst>
                  <a:path w="43" h="45" extrusionOk="0">
                    <a:moveTo>
                      <a:pt x="38" y="45"/>
                    </a:moveTo>
                    <a:cubicBezTo>
                      <a:pt x="36" y="45"/>
                      <a:pt x="36" y="45"/>
                      <a:pt x="36" y="45"/>
                    </a:cubicBezTo>
                    <a:cubicBezTo>
                      <a:pt x="36" y="42"/>
                      <a:pt x="36" y="42"/>
                      <a:pt x="36" y="42"/>
                    </a:cubicBezTo>
                    <a:cubicBezTo>
                      <a:pt x="34" y="40"/>
                      <a:pt x="34" y="40"/>
                      <a:pt x="34" y="40"/>
                    </a:cubicBezTo>
                    <a:cubicBezTo>
                      <a:pt x="32" y="39"/>
                      <a:pt x="32" y="39"/>
                      <a:pt x="32" y="39"/>
                    </a:cubicBezTo>
                    <a:cubicBezTo>
                      <a:pt x="31" y="40"/>
                      <a:pt x="31" y="40"/>
                      <a:pt x="31" y="40"/>
                    </a:cubicBezTo>
                    <a:cubicBezTo>
                      <a:pt x="33" y="42"/>
                      <a:pt x="33" y="41"/>
                      <a:pt x="34" y="44"/>
                    </a:cubicBezTo>
                    <a:cubicBezTo>
                      <a:pt x="30" y="44"/>
                      <a:pt x="31" y="44"/>
                      <a:pt x="28" y="42"/>
                    </a:cubicBezTo>
                    <a:cubicBezTo>
                      <a:pt x="28" y="40"/>
                      <a:pt x="28" y="40"/>
                      <a:pt x="28" y="40"/>
                    </a:cubicBezTo>
                    <a:cubicBezTo>
                      <a:pt x="29" y="38"/>
                      <a:pt x="29" y="38"/>
                      <a:pt x="29" y="38"/>
                    </a:cubicBezTo>
                    <a:cubicBezTo>
                      <a:pt x="29" y="34"/>
                      <a:pt x="29" y="34"/>
                      <a:pt x="29" y="34"/>
                    </a:cubicBezTo>
                    <a:cubicBezTo>
                      <a:pt x="27" y="31"/>
                      <a:pt x="27" y="31"/>
                      <a:pt x="27" y="31"/>
                    </a:cubicBezTo>
                    <a:cubicBezTo>
                      <a:pt x="23" y="28"/>
                      <a:pt x="23" y="28"/>
                      <a:pt x="23" y="28"/>
                    </a:cubicBezTo>
                    <a:cubicBezTo>
                      <a:pt x="18" y="25"/>
                      <a:pt x="18" y="25"/>
                      <a:pt x="18" y="25"/>
                    </a:cubicBezTo>
                    <a:cubicBezTo>
                      <a:pt x="15" y="25"/>
                      <a:pt x="15" y="25"/>
                      <a:pt x="15" y="25"/>
                    </a:cubicBezTo>
                    <a:cubicBezTo>
                      <a:pt x="15" y="21"/>
                      <a:pt x="15" y="22"/>
                      <a:pt x="15" y="18"/>
                    </a:cubicBezTo>
                    <a:cubicBezTo>
                      <a:pt x="12" y="17"/>
                      <a:pt x="11" y="16"/>
                      <a:pt x="8" y="15"/>
                    </a:cubicBezTo>
                    <a:cubicBezTo>
                      <a:pt x="8" y="17"/>
                      <a:pt x="8" y="17"/>
                      <a:pt x="8" y="17"/>
                    </a:cubicBezTo>
                    <a:cubicBezTo>
                      <a:pt x="10" y="19"/>
                      <a:pt x="10" y="18"/>
                      <a:pt x="12" y="20"/>
                    </a:cubicBezTo>
                    <a:cubicBezTo>
                      <a:pt x="12" y="22"/>
                      <a:pt x="12" y="22"/>
                      <a:pt x="10" y="24"/>
                    </a:cubicBezTo>
                    <a:cubicBezTo>
                      <a:pt x="9" y="25"/>
                      <a:pt x="5" y="20"/>
                      <a:pt x="4" y="20"/>
                    </a:cubicBezTo>
                    <a:cubicBezTo>
                      <a:pt x="4" y="20"/>
                      <a:pt x="1" y="20"/>
                      <a:pt x="1" y="20"/>
                    </a:cubicBezTo>
                    <a:cubicBezTo>
                      <a:pt x="1" y="19"/>
                      <a:pt x="0" y="14"/>
                      <a:pt x="0" y="14"/>
                    </a:cubicBezTo>
                    <a:cubicBezTo>
                      <a:pt x="1" y="11"/>
                      <a:pt x="1" y="11"/>
                      <a:pt x="1" y="11"/>
                    </a:cubicBezTo>
                    <a:cubicBezTo>
                      <a:pt x="2" y="8"/>
                      <a:pt x="2" y="8"/>
                      <a:pt x="2" y="8"/>
                    </a:cubicBezTo>
                    <a:cubicBezTo>
                      <a:pt x="2" y="6"/>
                      <a:pt x="2" y="6"/>
                      <a:pt x="2" y="6"/>
                    </a:cubicBezTo>
                    <a:cubicBezTo>
                      <a:pt x="0" y="5"/>
                      <a:pt x="0" y="5"/>
                      <a:pt x="0" y="5"/>
                    </a:cubicBezTo>
                    <a:cubicBezTo>
                      <a:pt x="2" y="2"/>
                      <a:pt x="1" y="3"/>
                      <a:pt x="4" y="0"/>
                    </a:cubicBezTo>
                    <a:cubicBezTo>
                      <a:pt x="10" y="2"/>
                      <a:pt x="7" y="1"/>
                      <a:pt x="11" y="2"/>
                    </a:cubicBezTo>
                    <a:cubicBezTo>
                      <a:pt x="14" y="2"/>
                      <a:pt x="14" y="2"/>
                      <a:pt x="14" y="2"/>
                    </a:cubicBezTo>
                    <a:cubicBezTo>
                      <a:pt x="16" y="0"/>
                      <a:pt x="16" y="0"/>
                      <a:pt x="16" y="0"/>
                    </a:cubicBezTo>
                    <a:cubicBezTo>
                      <a:pt x="22" y="4"/>
                      <a:pt x="21" y="5"/>
                      <a:pt x="28" y="7"/>
                    </a:cubicBezTo>
                    <a:cubicBezTo>
                      <a:pt x="31" y="4"/>
                      <a:pt x="31" y="4"/>
                      <a:pt x="31" y="4"/>
                    </a:cubicBezTo>
                    <a:cubicBezTo>
                      <a:pt x="32" y="6"/>
                      <a:pt x="34" y="13"/>
                      <a:pt x="36" y="15"/>
                    </a:cubicBezTo>
                    <a:cubicBezTo>
                      <a:pt x="36" y="16"/>
                      <a:pt x="40" y="20"/>
                      <a:pt x="40" y="20"/>
                    </a:cubicBezTo>
                    <a:cubicBezTo>
                      <a:pt x="43" y="25"/>
                      <a:pt x="43" y="25"/>
                      <a:pt x="43" y="25"/>
                    </a:cubicBezTo>
                    <a:cubicBezTo>
                      <a:pt x="43" y="26"/>
                      <a:pt x="43" y="26"/>
                      <a:pt x="43" y="26"/>
                    </a:cubicBezTo>
                    <a:cubicBezTo>
                      <a:pt x="41" y="26"/>
                      <a:pt x="41" y="26"/>
                      <a:pt x="41" y="26"/>
                    </a:cubicBezTo>
                    <a:cubicBezTo>
                      <a:pt x="40" y="28"/>
                      <a:pt x="40" y="28"/>
                      <a:pt x="40" y="28"/>
                    </a:cubicBezTo>
                    <a:cubicBezTo>
                      <a:pt x="40" y="33"/>
                      <a:pt x="40" y="33"/>
                      <a:pt x="40" y="33"/>
                    </a:cubicBezTo>
                    <a:cubicBezTo>
                      <a:pt x="41" y="36"/>
                      <a:pt x="41" y="36"/>
                      <a:pt x="41" y="36"/>
                    </a:cubicBezTo>
                    <a:cubicBezTo>
                      <a:pt x="39" y="37"/>
                      <a:pt x="39" y="37"/>
                      <a:pt x="39" y="37"/>
                    </a:cubicBezTo>
                    <a:cubicBezTo>
                      <a:pt x="40" y="41"/>
                      <a:pt x="40" y="39"/>
                      <a:pt x="40" y="43"/>
                    </a:cubicBezTo>
                    <a:cubicBezTo>
                      <a:pt x="38" y="44"/>
                      <a:pt x="38" y="44"/>
                      <a:pt x="38" y="44"/>
                    </a:cubicBezTo>
                    <a:lnTo>
                      <a:pt x="38" y="45"/>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5" name="Google Shape;336;p5">
                <a:extLst>
                  <a:ext uri="{FF2B5EF4-FFF2-40B4-BE49-F238E27FC236}">
                    <a16:creationId xmlns:a16="http://schemas.microsoft.com/office/drawing/2014/main" id="{F45DFCBF-FB11-B141-BC75-7F98DEB820C7}"/>
                  </a:ext>
                </a:extLst>
              </p:cNvPr>
              <p:cNvSpPr/>
              <p:nvPr/>
            </p:nvSpPr>
            <p:spPr>
              <a:xfrm>
                <a:off x="9679959" y="2547567"/>
                <a:ext cx="256381" cy="267610"/>
              </a:xfrm>
              <a:custGeom>
                <a:avLst/>
                <a:gdLst/>
                <a:ahLst/>
                <a:cxnLst/>
                <a:rect l="l" t="t" r="r" b="b"/>
                <a:pathLst>
                  <a:path w="67" h="70" extrusionOk="0">
                    <a:moveTo>
                      <a:pt x="26" y="65"/>
                    </a:moveTo>
                    <a:cubicBezTo>
                      <a:pt x="25" y="63"/>
                      <a:pt x="25" y="63"/>
                      <a:pt x="25" y="63"/>
                    </a:cubicBezTo>
                    <a:cubicBezTo>
                      <a:pt x="22" y="60"/>
                      <a:pt x="22" y="60"/>
                      <a:pt x="22" y="60"/>
                    </a:cubicBezTo>
                    <a:cubicBezTo>
                      <a:pt x="22" y="60"/>
                      <a:pt x="19" y="59"/>
                      <a:pt x="17" y="56"/>
                    </a:cubicBezTo>
                    <a:cubicBezTo>
                      <a:pt x="16" y="54"/>
                      <a:pt x="13" y="46"/>
                      <a:pt x="12" y="44"/>
                    </a:cubicBezTo>
                    <a:cubicBezTo>
                      <a:pt x="10" y="43"/>
                      <a:pt x="8" y="41"/>
                      <a:pt x="6" y="40"/>
                    </a:cubicBezTo>
                    <a:cubicBezTo>
                      <a:pt x="4" y="38"/>
                      <a:pt x="1" y="37"/>
                      <a:pt x="0" y="35"/>
                    </a:cubicBezTo>
                    <a:cubicBezTo>
                      <a:pt x="0" y="33"/>
                      <a:pt x="2" y="31"/>
                      <a:pt x="3" y="31"/>
                    </a:cubicBezTo>
                    <a:cubicBezTo>
                      <a:pt x="4" y="31"/>
                      <a:pt x="4" y="34"/>
                      <a:pt x="6" y="35"/>
                    </a:cubicBezTo>
                    <a:cubicBezTo>
                      <a:pt x="7" y="35"/>
                      <a:pt x="7" y="33"/>
                      <a:pt x="8" y="33"/>
                    </a:cubicBezTo>
                    <a:cubicBezTo>
                      <a:pt x="9" y="33"/>
                      <a:pt x="10" y="34"/>
                      <a:pt x="11" y="33"/>
                    </a:cubicBezTo>
                    <a:cubicBezTo>
                      <a:pt x="12" y="32"/>
                      <a:pt x="12" y="30"/>
                      <a:pt x="13" y="29"/>
                    </a:cubicBezTo>
                    <a:cubicBezTo>
                      <a:pt x="14" y="29"/>
                      <a:pt x="16" y="30"/>
                      <a:pt x="16" y="29"/>
                    </a:cubicBezTo>
                    <a:cubicBezTo>
                      <a:pt x="17" y="27"/>
                      <a:pt x="14" y="23"/>
                      <a:pt x="16" y="22"/>
                    </a:cubicBezTo>
                    <a:cubicBezTo>
                      <a:pt x="22" y="21"/>
                      <a:pt x="22" y="21"/>
                      <a:pt x="22" y="21"/>
                    </a:cubicBezTo>
                    <a:cubicBezTo>
                      <a:pt x="26" y="17"/>
                      <a:pt x="26" y="17"/>
                      <a:pt x="26" y="17"/>
                    </a:cubicBezTo>
                    <a:cubicBezTo>
                      <a:pt x="27" y="18"/>
                      <a:pt x="29" y="20"/>
                      <a:pt x="30" y="20"/>
                    </a:cubicBezTo>
                    <a:cubicBezTo>
                      <a:pt x="32" y="20"/>
                      <a:pt x="33" y="17"/>
                      <a:pt x="34" y="15"/>
                    </a:cubicBezTo>
                    <a:cubicBezTo>
                      <a:pt x="35" y="14"/>
                      <a:pt x="37" y="14"/>
                      <a:pt x="39" y="13"/>
                    </a:cubicBezTo>
                    <a:cubicBezTo>
                      <a:pt x="40" y="11"/>
                      <a:pt x="37" y="7"/>
                      <a:pt x="46" y="7"/>
                    </a:cubicBezTo>
                    <a:cubicBezTo>
                      <a:pt x="47" y="7"/>
                      <a:pt x="48" y="8"/>
                      <a:pt x="49" y="8"/>
                    </a:cubicBezTo>
                    <a:cubicBezTo>
                      <a:pt x="51" y="7"/>
                      <a:pt x="53" y="5"/>
                      <a:pt x="55" y="4"/>
                    </a:cubicBezTo>
                    <a:cubicBezTo>
                      <a:pt x="56" y="4"/>
                      <a:pt x="58" y="4"/>
                      <a:pt x="59" y="4"/>
                    </a:cubicBezTo>
                    <a:cubicBezTo>
                      <a:pt x="61" y="3"/>
                      <a:pt x="62" y="1"/>
                      <a:pt x="64" y="0"/>
                    </a:cubicBezTo>
                    <a:cubicBezTo>
                      <a:pt x="65" y="0"/>
                      <a:pt x="67" y="0"/>
                      <a:pt x="67" y="2"/>
                    </a:cubicBezTo>
                    <a:cubicBezTo>
                      <a:pt x="67" y="3"/>
                      <a:pt x="65" y="4"/>
                      <a:pt x="65" y="6"/>
                    </a:cubicBezTo>
                    <a:cubicBezTo>
                      <a:pt x="65" y="8"/>
                      <a:pt x="66" y="13"/>
                      <a:pt x="65" y="15"/>
                    </a:cubicBezTo>
                    <a:cubicBezTo>
                      <a:pt x="64" y="17"/>
                      <a:pt x="62" y="17"/>
                      <a:pt x="61" y="19"/>
                    </a:cubicBezTo>
                    <a:cubicBezTo>
                      <a:pt x="60" y="21"/>
                      <a:pt x="60" y="24"/>
                      <a:pt x="60" y="27"/>
                    </a:cubicBezTo>
                    <a:cubicBezTo>
                      <a:pt x="59" y="29"/>
                      <a:pt x="58" y="31"/>
                      <a:pt x="58" y="34"/>
                    </a:cubicBezTo>
                    <a:cubicBezTo>
                      <a:pt x="58" y="35"/>
                      <a:pt x="59" y="37"/>
                      <a:pt x="58" y="38"/>
                    </a:cubicBezTo>
                    <a:cubicBezTo>
                      <a:pt x="58" y="39"/>
                      <a:pt x="56" y="40"/>
                      <a:pt x="56" y="41"/>
                    </a:cubicBezTo>
                    <a:cubicBezTo>
                      <a:pt x="55" y="42"/>
                      <a:pt x="56" y="44"/>
                      <a:pt x="56" y="46"/>
                    </a:cubicBezTo>
                    <a:cubicBezTo>
                      <a:pt x="55" y="48"/>
                      <a:pt x="55" y="49"/>
                      <a:pt x="55" y="52"/>
                    </a:cubicBezTo>
                    <a:cubicBezTo>
                      <a:pt x="55" y="54"/>
                      <a:pt x="56" y="53"/>
                      <a:pt x="54" y="58"/>
                    </a:cubicBezTo>
                    <a:cubicBezTo>
                      <a:pt x="54" y="59"/>
                      <a:pt x="53" y="60"/>
                      <a:pt x="53" y="60"/>
                    </a:cubicBezTo>
                    <a:cubicBezTo>
                      <a:pt x="53" y="65"/>
                      <a:pt x="53" y="63"/>
                      <a:pt x="55" y="66"/>
                    </a:cubicBezTo>
                    <a:cubicBezTo>
                      <a:pt x="55" y="67"/>
                      <a:pt x="55" y="67"/>
                      <a:pt x="55" y="67"/>
                    </a:cubicBezTo>
                    <a:cubicBezTo>
                      <a:pt x="52" y="70"/>
                      <a:pt x="52" y="70"/>
                      <a:pt x="52" y="70"/>
                    </a:cubicBezTo>
                    <a:cubicBezTo>
                      <a:pt x="45" y="68"/>
                      <a:pt x="46" y="67"/>
                      <a:pt x="40" y="63"/>
                    </a:cubicBezTo>
                    <a:cubicBezTo>
                      <a:pt x="39" y="64"/>
                      <a:pt x="39" y="64"/>
                      <a:pt x="39" y="64"/>
                    </a:cubicBezTo>
                    <a:cubicBezTo>
                      <a:pt x="36" y="54"/>
                      <a:pt x="36" y="54"/>
                      <a:pt x="36" y="54"/>
                    </a:cubicBezTo>
                    <a:cubicBezTo>
                      <a:pt x="31" y="52"/>
                      <a:pt x="31" y="52"/>
                      <a:pt x="31" y="52"/>
                    </a:cubicBezTo>
                    <a:cubicBezTo>
                      <a:pt x="29" y="48"/>
                      <a:pt x="29" y="48"/>
                      <a:pt x="29" y="48"/>
                    </a:cubicBezTo>
                    <a:cubicBezTo>
                      <a:pt x="25" y="47"/>
                      <a:pt x="25" y="47"/>
                      <a:pt x="25" y="47"/>
                    </a:cubicBezTo>
                    <a:cubicBezTo>
                      <a:pt x="25" y="47"/>
                      <a:pt x="25" y="50"/>
                      <a:pt x="25" y="52"/>
                    </a:cubicBezTo>
                    <a:cubicBezTo>
                      <a:pt x="25" y="55"/>
                      <a:pt x="25" y="57"/>
                      <a:pt x="25" y="57"/>
                    </a:cubicBezTo>
                    <a:cubicBezTo>
                      <a:pt x="26" y="60"/>
                      <a:pt x="27" y="61"/>
                      <a:pt x="29" y="63"/>
                    </a:cubicBezTo>
                    <a:cubicBezTo>
                      <a:pt x="28" y="63"/>
                      <a:pt x="28" y="63"/>
                      <a:pt x="28" y="63"/>
                    </a:cubicBezTo>
                    <a:lnTo>
                      <a:pt x="26" y="65"/>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6" name="Google Shape;337;p5">
                <a:extLst>
                  <a:ext uri="{FF2B5EF4-FFF2-40B4-BE49-F238E27FC236}">
                    <a16:creationId xmlns:a16="http://schemas.microsoft.com/office/drawing/2014/main" id="{BBB46148-BAB7-F24A-9DE5-162688E48BEF}"/>
                  </a:ext>
                </a:extLst>
              </p:cNvPr>
              <p:cNvSpPr/>
              <p:nvPr/>
            </p:nvSpPr>
            <p:spPr>
              <a:xfrm>
                <a:off x="9606975" y="2482068"/>
                <a:ext cx="318138" cy="194625"/>
              </a:xfrm>
              <a:custGeom>
                <a:avLst/>
                <a:gdLst/>
                <a:ahLst/>
                <a:cxnLst/>
                <a:rect l="l" t="t" r="r" b="b"/>
                <a:pathLst>
                  <a:path w="83" h="51" extrusionOk="0">
                    <a:moveTo>
                      <a:pt x="83" y="17"/>
                    </a:moveTo>
                    <a:cubicBezTo>
                      <a:pt x="82" y="14"/>
                      <a:pt x="82" y="14"/>
                      <a:pt x="82" y="14"/>
                    </a:cubicBezTo>
                    <a:cubicBezTo>
                      <a:pt x="74" y="11"/>
                      <a:pt x="74" y="11"/>
                      <a:pt x="74" y="11"/>
                    </a:cubicBezTo>
                    <a:cubicBezTo>
                      <a:pt x="73" y="7"/>
                      <a:pt x="74" y="8"/>
                      <a:pt x="72" y="5"/>
                    </a:cubicBezTo>
                    <a:cubicBezTo>
                      <a:pt x="68" y="6"/>
                      <a:pt x="68" y="6"/>
                      <a:pt x="68" y="6"/>
                    </a:cubicBezTo>
                    <a:cubicBezTo>
                      <a:pt x="65" y="3"/>
                      <a:pt x="65" y="3"/>
                      <a:pt x="65" y="3"/>
                    </a:cubicBezTo>
                    <a:cubicBezTo>
                      <a:pt x="63" y="3"/>
                      <a:pt x="58" y="4"/>
                      <a:pt x="58" y="4"/>
                    </a:cubicBezTo>
                    <a:cubicBezTo>
                      <a:pt x="52" y="4"/>
                      <a:pt x="52" y="4"/>
                      <a:pt x="52" y="4"/>
                    </a:cubicBezTo>
                    <a:cubicBezTo>
                      <a:pt x="51" y="0"/>
                      <a:pt x="48" y="4"/>
                      <a:pt x="48" y="4"/>
                    </a:cubicBezTo>
                    <a:cubicBezTo>
                      <a:pt x="43" y="5"/>
                      <a:pt x="43" y="5"/>
                      <a:pt x="43" y="5"/>
                    </a:cubicBezTo>
                    <a:cubicBezTo>
                      <a:pt x="38" y="6"/>
                      <a:pt x="38" y="6"/>
                      <a:pt x="38" y="6"/>
                    </a:cubicBezTo>
                    <a:cubicBezTo>
                      <a:pt x="32" y="5"/>
                      <a:pt x="32" y="5"/>
                      <a:pt x="32" y="5"/>
                    </a:cubicBezTo>
                    <a:cubicBezTo>
                      <a:pt x="29" y="6"/>
                      <a:pt x="29" y="6"/>
                      <a:pt x="29" y="6"/>
                    </a:cubicBezTo>
                    <a:cubicBezTo>
                      <a:pt x="26" y="5"/>
                      <a:pt x="26" y="5"/>
                      <a:pt x="26" y="5"/>
                    </a:cubicBezTo>
                    <a:cubicBezTo>
                      <a:pt x="26" y="3"/>
                      <a:pt x="26" y="3"/>
                      <a:pt x="26" y="3"/>
                    </a:cubicBezTo>
                    <a:cubicBezTo>
                      <a:pt x="21" y="4"/>
                      <a:pt x="21" y="4"/>
                      <a:pt x="21" y="4"/>
                    </a:cubicBezTo>
                    <a:cubicBezTo>
                      <a:pt x="20" y="7"/>
                      <a:pt x="20" y="7"/>
                      <a:pt x="20" y="7"/>
                    </a:cubicBezTo>
                    <a:cubicBezTo>
                      <a:pt x="16" y="8"/>
                      <a:pt x="16" y="8"/>
                      <a:pt x="16" y="8"/>
                    </a:cubicBezTo>
                    <a:cubicBezTo>
                      <a:pt x="13" y="11"/>
                      <a:pt x="13" y="11"/>
                      <a:pt x="13" y="11"/>
                    </a:cubicBezTo>
                    <a:cubicBezTo>
                      <a:pt x="4" y="17"/>
                      <a:pt x="4" y="17"/>
                      <a:pt x="4" y="17"/>
                    </a:cubicBezTo>
                    <a:cubicBezTo>
                      <a:pt x="2" y="20"/>
                      <a:pt x="2" y="20"/>
                      <a:pt x="2" y="20"/>
                    </a:cubicBezTo>
                    <a:cubicBezTo>
                      <a:pt x="2" y="25"/>
                      <a:pt x="2" y="24"/>
                      <a:pt x="0" y="27"/>
                    </a:cubicBezTo>
                    <a:cubicBezTo>
                      <a:pt x="2" y="29"/>
                      <a:pt x="2" y="29"/>
                      <a:pt x="2" y="29"/>
                    </a:cubicBezTo>
                    <a:cubicBezTo>
                      <a:pt x="5" y="32"/>
                      <a:pt x="5" y="32"/>
                      <a:pt x="5" y="32"/>
                    </a:cubicBezTo>
                    <a:cubicBezTo>
                      <a:pt x="9" y="34"/>
                      <a:pt x="8" y="32"/>
                      <a:pt x="10" y="36"/>
                    </a:cubicBezTo>
                    <a:cubicBezTo>
                      <a:pt x="13" y="34"/>
                      <a:pt x="12" y="35"/>
                      <a:pt x="16" y="34"/>
                    </a:cubicBezTo>
                    <a:cubicBezTo>
                      <a:pt x="20" y="38"/>
                      <a:pt x="19" y="36"/>
                      <a:pt x="21" y="37"/>
                    </a:cubicBezTo>
                    <a:cubicBezTo>
                      <a:pt x="21" y="38"/>
                      <a:pt x="21" y="38"/>
                      <a:pt x="21" y="38"/>
                    </a:cubicBezTo>
                    <a:cubicBezTo>
                      <a:pt x="21" y="41"/>
                      <a:pt x="21" y="41"/>
                      <a:pt x="21" y="41"/>
                    </a:cubicBezTo>
                    <a:cubicBezTo>
                      <a:pt x="21" y="41"/>
                      <a:pt x="20" y="44"/>
                      <a:pt x="22" y="45"/>
                    </a:cubicBezTo>
                    <a:cubicBezTo>
                      <a:pt x="25" y="46"/>
                      <a:pt x="24" y="46"/>
                      <a:pt x="26" y="51"/>
                    </a:cubicBezTo>
                    <a:cubicBezTo>
                      <a:pt x="28" y="49"/>
                      <a:pt x="29" y="51"/>
                      <a:pt x="30" y="50"/>
                    </a:cubicBezTo>
                    <a:cubicBezTo>
                      <a:pt x="31" y="49"/>
                      <a:pt x="31" y="47"/>
                      <a:pt x="32" y="46"/>
                    </a:cubicBezTo>
                    <a:cubicBezTo>
                      <a:pt x="33" y="46"/>
                      <a:pt x="35" y="47"/>
                      <a:pt x="35" y="46"/>
                    </a:cubicBezTo>
                    <a:cubicBezTo>
                      <a:pt x="36" y="44"/>
                      <a:pt x="33" y="40"/>
                      <a:pt x="35" y="39"/>
                    </a:cubicBezTo>
                    <a:cubicBezTo>
                      <a:pt x="41" y="38"/>
                      <a:pt x="41" y="38"/>
                      <a:pt x="41" y="38"/>
                    </a:cubicBezTo>
                    <a:cubicBezTo>
                      <a:pt x="45" y="34"/>
                      <a:pt x="45" y="34"/>
                      <a:pt x="45" y="34"/>
                    </a:cubicBezTo>
                    <a:cubicBezTo>
                      <a:pt x="46" y="35"/>
                      <a:pt x="48" y="37"/>
                      <a:pt x="49" y="37"/>
                    </a:cubicBezTo>
                    <a:cubicBezTo>
                      <a:pt x="51" y="37"/>
                      <a:pt x="52" y="34"/>
                      <a:pt x="53" y="32"/>
                    </a:cubicBezTo>
                    <a:cubicBezTo>
                      <a:pt x="54" y="31"/>
                      <a:pt x="56" y="31"/>
                      <a:pt x="58" y="30"/>
                    </a:cubicBezTo>
                    <a:cubicBezTo>
                      <a:pt x="59" y="28"/>
                      <a:pt x="56" y="24"/>
                      <a:pt x="65" y="24"/>
                    </a:cubicBezTo>
                    <a:cubicBezTo>
                      <a:pt x="66" y="24"/>
                      <a:pt x="67" y="25"/>
                      <a:pt x="68" y="25"/>
                    </a:cubicBezTo>
                    <a:cubicBezTo>
                      <a:pt x="70" y="24"/>
                      <a:pt x="72" y="22"/>
                      <a:pt x="74" y="21"/>
                    </a:cubicBezTo>
                    <a:cubicBezTo>
                      <a:pt x="75" y="21"/>
                      <a:pt x="77" y="21"/>
                      <a:pt x="78" y="21"/>
                    </a:cubicBezTo>
                    <a:cubicBezTo>
                      <a:pt x="80" y="20"/>
                      <a:pt x="81" y="18"/>
                      <a:pt x="83" y="1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7" name="Google Shape;338;p5">
                <a:extLst>
                  <a:ext uri="{FF2B5EF4-FFF2-40B4-BE49-F238E27FC236}">
                    <a16:creationId xmlns:a16="http://schemas.microsoft.com/office/drawing/2014/main" id="{BA84E234-83DC-C149-880E-D238E957A97F}"/>
                  </a:ext>
                </a:extLst>
              </p:cNvPr>
              <p:cNvSpPr/>
              <p:nvPr/>
            </p:nvSpPr>
            <p:spPr>
              <a:xfrm>
                <a:off x="9562061" y="2584995"/>
                <a:ext cx="125384" cy="80470"/>
              </a:xfrm>
              <a:custGeom>
                <a:avLst/>
                <a:gdLst/>
                <a:ahLst/>
                <a:cxnLst/>
                <a:rect l="l" t="t" r="r" b="b"/>
                <a:pathLst>
                  <a:path w="33" h="21" extrusionOk="0">
                    <a:moveTo>
                      <a:pt x="13" y="0"/>
                    </a:moveTo>
                    <a:cubicBezTo>
                      <a:pt x="10" y="1"/>
                      <a:pt x="11" y="0"/>
                      <a:pt x="9" y="3"/>
                    </a:cubicBezTo>
                    <a:cubicBezTo>
                      <a:pt x="5" y="7"/>
                      <a:pt x="5" y="7"/>
                      <a:pt x="5" y="7"/>
                    </a:cubicBezTo>
                    <a:cubicBezTo>
                      <a:pt x="1" y="8"/>
                      <a:pt x="1" y="8"/>
                      <a:pt x="1" y="8"/>
                    </a:cubicBezTo>
                    <a:cubicBezTo>
                      <a:pt x="0" y="10"/>
                      <a:pt x="0" y="10"/>
                      <a:pt x="0" y="10"/>
                    </a:cubicBezTo>
                    <a:cubicBezTo>
                      <a:pt x="1" y="11"/>
                      <a:pt x="4" y="15"/>
                      <a:pt x="6" y="15"/>
                    </a:cubicBezTo>
                    <a:cubicBezTo>
                      <a:pt x="6" y="15"/>
                      <a:pt x="11" y="16"/>
                      <a:pt x="11" y="16"/>
                    </a:cubicBezTo>
                    <a:cubicBezTo>
                      <a:pt x="13" y="18"/>
                      <a:pt x="13" y="18"/>
                      <a:pt x="13" y="18"/>
                    </a:cubicBezTo>
                    <a:cubicBezTo>
                      <a:pt x="19" y="19"/>
                      <a:pt x="19" y="19"/>
                      <a:pt x="19" y="19"/>
                    </a:cubicBezTo>
                    <a:cubicBezTo>
                      <a:pt x="23" y="19"/>
                      <a:pt x="23" y="19"/>
                      <a:pt x="23" y="19"/>
                    </a:cubicBezTo>
                    <a:cubicBezTo>
                      <a:pt x="23" y="19"/>
                      <a:pt x="25" y="21"/>
                      <a:pt x="26" y="21"/>
                    </a:cubicBezTo>
                    <a:cubicBezTo>
                      <a:pt x="26" y="21"/>
                      <a:pt x="30" y="21"/>
                      <a:pt x="30" y="21"/>
                    </a:cubicBezTo>
                    <a:cubicBezTo>
                      <a:pt x="31" y="18"/>
                      <a:pt x="31" y="18"/>
                      <a:pt x="31" y="18"/>
                    </a:cubicBezTo>
                    <a:cubicBezTo>
                      <a:pt x="31" y="18"/>
                      <a:pt x="32" y="17"/>
                      <a:pt x="33" y="17"/>
                    </a:cubicBezTo>
                    <a:cubicBezTo>
                      <a:pt x="33" y="16"/>
                      <a:pt x="33" y="14"/>
                      <a:pt x="33" y="14"/>
                    </a:cubicBezTo>
                    <a:cubicBezTo>
                      <a:pt x="33" y="11"/>
                      <a:pt x="33" y="11"/>
                      <a:pt x="33" y="11"/>
                    </a:cubicBezTo>
                    <a:cubicBezTo>
                      <a:pt x="32" y="9"/>
                      <a:pt x="32" y="10"/>
                      <a:pt x="31" y="9"/>
                    </a:cubicBezTo>
                    <a:cubicBezTo>
                      <a:pt x="28" y="7"/>
                      <a:pt x="28" y="7"/>
                      <a:pt x="28" y="7"/>
                    </a:cubicBezTo>
                    <a:cubicBezTo>
                      <a:pt x="24" y="8"/>
                      <a:pt x="25" y="7"/>
                      <a:pt x="22" y="9"/>
                    </a:cubicBezTo>
                    <a:cubicBezTo>
                      <a:pt x="20" y="5"/>
                      <a:pt x="21" y="7"/>
                      <a:pt x="17" y="5"/>
                    </a:cubicBezTo>
                    <a:cubicBezTo>
                      <a:pt x="14" y="2"/>
                      <a:pt x="14" y="2"/>
                      <a:pt x="14" y="2"/>
                    </a:cubicBezTo>
                    <a:lnTo>
                      <a:pt x="13" y="0"/>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8" name="Google Shape;339;p5">
                <a:extLst>
                  <a:ext uri="{FF2B5EF4-FFF2-40B4-BE49-F238E27FC236}">
                    <a16:creationId xmlns:a16="http://schemas.microsoft.com/office/drawing/2014/main" id="{B951A34C-F461-F640-BA24-7E01CBB0361D}"/>
                  </a:ext>
                </a:extLst>
              </p:cNvPr>
              <p:cNvSpPr/>
              <p:nvPr/>
            </p:nvSpPr>
            <p:spPr>
              <a:xfrm>
                <a:off x="9449777" y="2379141"/>
                <a:ext cx="222696" cy="248896"/>
              </a:xfrm>
              <a:custGeom>
                <a:avLst/>
                <a:gdLst/>
                <a:ahLst/>
                <a:cxnLst/>
                <a:rect l="l" t="t" r="r" b="b"/>
                <a:pathLst>
                  <a:path w="58" h="65" extrusionOk="0">
                    <a:moveTo>
                      <a:pt x="29" y="65"/>
                    </a:moveTo>
                    <a:cubicBezTo>
                      <a:pt x="24" y="65"/>
                      <a:pt x="26" y="65"/>
                      <a:pt x="21" y="62"/>
                    </a:cubicBezTo>
                    <a:cubicBezTo>
                      <a:pt x="15" y="64"/>
                      <a:pt x="15" y="64"/>
                      <a:pt x="15" y="64"/>
                    </a:cubicBezTo>
                    <a:cubicBezTo>
                      <a:pt x="9" y="63"/>
                      <a:pt x="9" y="63"/>
                      <a:pt x="9" y="63"/>
                    </a:cubicBezTo>
                    <a:cubicBezTo>
                      <a:pt x="4" y="58"/>
                      <a:pt x="4" y="58"/>
                      <a:pt x="4" y="58"/>
                    </a:cubicBezTo>
                    <a:cubicBezTo>
                      <a:pt x="0" y="54"/>
                      <a:pt x="0" y="54"/>
                      <a:pt x="0" y="54"/>
                    </a:cubicBezTo>
                    <a:cubicBezTo>
                      <a:pt x="2" y="49"/>
                      <a:pt x="2" y="49"/>
                      <a:pt x="2" y="49"/>
                    </a:cubicBezTo>
                    <a:cubicBezTo>
                      <a:pt x="2" y="43"/>
                      <a:pt x="2" y="43"/>
                      <a:pt x="2" y="43"/>
                    </a:cubicBezTo>
                    <a:cubicBezTo>
                      <a:pt x="4" y="40"/>
                      <a:pt x="4" y="40"/>
                      <a:pt x="4" y="40"/>
                    </a:cubicBezTo>
                    <a:cubicBezTo>
                      <a:pt x="4" y="40"/>
                      <a:pt x="7" y="38"/>
                      <a:pt x="7" y="37"/>
                    </a:cubicBezTo>
                    <a:cubicBezTo>
                      <a:pt x="7" y="36"/>
                      <a:pt x="9" y="31"/>
                      <a:pt x="9" y="31"/>
                    </a:cubicBezTo>
                    <a:cubicBezTo>
                      <a:pt x="11" y="28"/>
                      <a:pt x="11" y="28"/>
                      <a:pt x="11" y="28"/>
                    </a:cubicBezTo>
                    <a:cubicBezTo>
                      <a:pt x="28" y="28"/>
                      <a:pt x="28" y="28"/>
                      <a:pt x="28" y="28"/>
                    </a:cubicBezTo>
                    <a:cubicBezTo>
                      <a:pt x="28" y="24"/>
                      <a:pt x="28" y="25"/>
                      <a:pt x="29" y="23"/>
                    </a:cubicBezTo>
                    <a:cubicBezTo>
                      <a:pt x="26" y="21"/>
                      <a:pt x="27" y="22"/>
                      <a:pt x="25" y="16"/>
                    </a:cubicBezTo>
                    <a:cubicBezTo>
                      <a:pt x="18" y="13"/>
                      <a:pt x="18" y="13"/>
                      <a:pt x="18" y="13"/>
                    </a:cubicBezTo>
                    <a:cubicBezTo>
                      <a:pt x="17" y="9"/>
                      <a:pt x="17" y="9"/>
                      <a:pt x="17" y="9"/>
                    </a:cubicBezTo>
                    <a:cubicBezTo>
                      <a:pt x="22" y="8"/>
                      <a:pt x="22" y="8"/>
                      <a:pt x="22" y="8"/>
                    </a:cubicBezTo>
                    <a:cubicBezTo>
                      <a:pt x="25" y="1"/>
                      <a:pt x="25" y="1"/>
                      <a:pt x="25" y="1"/>
                    </a:cubicBezTo>
                    <a:cubicBezTo>
                      <a:pt x="49" y="0"/>
                      <a:pt x="49" y="0"/>
                      <a:pt x="49" y="0"/>
                    </a:cubicBezTo>
                    <a:cubicBezTo>
                      <a:pt x="49" y="7"/>
                      <a:pt x="49" y="7"/>
                      <a:pt x="49" y="7"/>
                    </a:cubicBezTo>
                    <a:cubicBezTo>
                      <a:pt x="46" y="30"/>
                      <a:pt x="46" y="30"/>
                      <a:pt x="46" y="30"/>
                    </a:cubicBezTo>
                    <a:cubicBezTo>
                      <a:pt x="52" y="33"/>
                      <a:pt x="52" y="33"/>
                      <a:pt x="52" y="33"/>
                    </a:cubicBezTo>
                    <a:cubicBezTo>
                      <a:pt x="54" y="32"/>
                      <a:pt x="54" y="32"/>
                      <a:pt x="54" y="32"/>
                    </a:cubicBezTo>
                    <a:cubicBezTo>
                      <a:pt x="58" y="35"/>
                      <a:pt x="58" y="35"/>
                      <a:pt x="58" y="35"/>
                    </a:cubicBezTo>
                    <a:cubicBezTo>
                      <a:pt x="57" y="35"/>
                      <a:pt x="55" y="38"/>
                      <a:pt x="54" y="38"/>
                    </a:cubicBezTo>
                    <a:cubicBezTo>
                      <a:pt x="45" y="44"/>
                      <a:pt x="45" y="44"/>
                      <a:pt x="45" y="44"/>
                    </a:cubicBezTo>
                    <a:cubicBezTo>
                      <a:pt x="43" y="47"/>
                      <a:pt x="43" y="47"/>
                      <a:pt x="43" y="47"/>
                    </a:cubicBezTo>
                    <a:cubicBezTo>
                      <a:pt x="43" y="52"/>
                      <a:pt x="43" y="51"/>
                      <a:pt x="41" y="54"/>
                    </a:cubicBezTo>
                    <a:cubicBezTo>
                      <a:pt x="42" y="54"/>
                      <a:pt x="42" y="54"/>
                      <a:pt x="42" y="54"/>
                    </a:cubicBezTo>
                    <a:cubicBezTo>
                      <a:pt x="39" y="55"/>
                      <a:pt x="40" y="54"/>
                      <a:pt x="38" y="57"/>
                    </a:cubicBezTo>
                    <a:cubicBezTo>
                      <a:pt x="34" y="61"/>
                      <a:pt x="34" y="61"/>
                      <a:pt x="34" y="61"/>
                    </a:cubicBezTo>
                    <a:cubicBezTo>
                      <a:pt x="30" y="62"/>
                      <a:pt x="30" y="62"/>
                      <a:pt x="30" y="62"/>
                    </a:cubicBezTo>
                    <a:cubicBezTo>
                      <a:pt x="29" y="64"/>
                      <a:pt x="29" y="64"/>
                      <a:pt x="29" y="64"/>
                    </a:cubicBezTo>
                    <a:lnTo>
                      <a:pt x="29" y="65"/>
                    </a:ln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79" name="Google Shape;340;p5">
                <a:extLst>
                  <a:ext uri="{FF2B5EF4-FFF2-40B4-BE49-F238E27FC236}">
                    <a16:creationId xmlns:a16="http://schemas.microsoft.com/office/drawing/2014/main" id="{FA40C71B-E891-7243-AC27-28D71B4688EB}"/>
                  </a:ext>
                </a:extLst>
              </p:cNvPr>
              <p:cNvSpPr/>
              <p:nvPr/>
            </p:nvSpPr>
            <p:spPr>
              <a:xfrm>
                <a:off x="9625689" y="2339842"/>
                <a:ext cx="76727" cy="160940"/>
              </a:xfrm>
              <a:custGeom>
                <a:avLst/>
                <a:gdLst/>
                <a:ahLst/>
                <a:cxnLst/>
                <a:rect l="l" t="t" r="r" b="b"/>
                <a:pathLst>
                  <a:path w="20" h="42" extrusionOk="0">
                    <a:moveTo>
                      <a:pt x="3" y="42"/>
                    </a:moveTo>
                    <a:cubicBezTo>
                      <a:pt x="5" y="39"/>
                      <a:pt x="5" y="39"/>
                      <a:pt x="5" y="39"/>
                    </a:cubicBezTo>
                    <a:cubicBezTo>
                      <a:pt x="5" y="39"/>
                      <a:pt x="8" y="37"/>
                      <a:pt x="8" y="36"/>
                    </a:cubicBezTo>
                    <a:cubicBezTo>
                      <a:pt x="9" y="35"/>
                      <a:pt x="15" y="33"/>
                      <a:pt x="15" y="33"/>
                    </a:cubicBezTo>
                    <a:cubicBezTo>
                      <a:pt x="15" y="21"/>
                      <a:pt x="15" y="21"/>
                      <a:pt x="15" y="21"/>
                    </a:cubicBezTo>
                    <a:cubicBezTo>
                      <a:pt x="15" y="20"/>
                      <a:pt x="15" y="18"/>
                      <a:pt x="15" y="18"/>
                    </a:cubicBezTo>
                    <a:cubicBezTo>
                      <a:pt x="15" y="16"/>
                      <a:pt x="17" y="9"/>
                      <a:pt x="18" y="8"/>
                    </a:cubicBezTo>
                    <a:cubicBezTo>
                      <a:pt x="20" y="7"/>
                      <a:pt x="20" y="7"/>
                      <a:pt x="20" y="7"/>
                    </a:cubicBezTo>
                    <a:cubicBezTo>
                      <a:pt x="20" y="3"/>
                      <a:pt x="20" y="3"/>
                      <a:pt x="20" y="3"/>
                    </a:cubicBezTo>
                    <a:cubicBezTo>
                      <a:pt x="18" y="1"/>
                      <a:pt x="18" y="1"/>
                      <a:pt x="15" y="0"/>
                    </a:cubicBezTo>
                    <a:cubicBezTo>
                      <a:pt x="12" y="5"/>
                      <a:pt x="12" y="5"/>
                      <a:pt x="8" y="9"/>
                    </a:cubicBezTo>
                    <a:cubicBezTo>
                      <a:pt x="6" y="8"/>
                      <a:pt x="6" y="8"/>
                      <a:pt x="6" y="8"/>
                    </a:cubicBezTo>
                    <a:cubicBezTo>
                      <a:pt x="1" y="13"/>
                      <a:pt x="3" y="9"/>
                      <a:pt x="3" y="17"/>
                    </a:cubicBezTo>
                    <a:cubicBezTo>
                      <a:pt x="0" y="40"/>
                      <a:pt x="0" y="40"/>
                      <a:pt x="0" y="40"/>
                    </a:cubicBezTo>
                    <a:lnTo>
                      <a:pt x="3" y="42"/>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0" name="Google Shape;341;p5">
                <a:extLst>
                  <a:ext uri="{FF2B5EF4-FFF2-40B4-BE49-F238E27FC236}">
                    <a16:creationId xmlns:a16="http://schemas.microsoft.com/office/drawing/2014/main" id="{AFEE1BF0-35AB-044A-885E-FA30457B097E}"/>
                  </a:ext>
                </a:extLst>
              </p:cNvPr>
              <p:cNvSpPr/>
              <p:nvPr/>
            </p:nvSpPr>
            <p:spPr>
              <a:xfrm>
                <a:off x="10555773" y="2130245"/>
                <a:ext cx="50528" cy="18714"/>
              </a:xfrm>
              <a:custGeom>
                <a:avLst/>
                <a:gdLst/>
                <a:ahLst/>
                <a:cxnLst/>
                <a:rect l="l" t="t" r="r" b="b"/>
                <a:pathLst>
                  <a:path w="13" h="5" extrusionOk="0">
                    <a:moveTo>
                      <a:pt x="5" y="1"/>
                    </a:moveTo>
                    <a:cubicBezTo>
                      <a:pt x="5" y="1"/>
                      <a:pt x="5" y="1"/>
                      <a:pt x="5" y="1"/>
                    </a:cubicBezTo>
                    <a:cubicBezTo>
                      <a:pt x="7" y="3"/>
                      <a:pt x="8" y="3"/>
                      <a:pt x="10" y="4"/>
                    </a:cubicBezTo>
                    <a:cubicBezTo>
                      <a:pt x="11" y="4"/>
                      <a:pt x="12" y="4"/>
                      <a:pt x="13" y="4"/>
                    </a:cubicBezTo>
                    <a:cubicBezTo>
                      <a:pt x="13" y="2"/>
                      <a:pt x="12" y="3"/>
                      <a:pt x="8" y="1"/>
                    </a:cubicBezTo>
                    <a:cubicBezTo>
                      <a:pt x="7" y="1"/>
                      <a:pt x="7" y="0"/>
                      <a:pt x="6" y="0"/>
                    </a:cubicBezTo>
                    <a:cubicBezTo>
                      <a:pt x="5" y="0"/>
                      <a:pt x="5" y="1"/>
                      <a:pt x="5" y="1"/>
                    </a:cubicBezTo>
                    <a:close/>
                    <a:moveTo>
                      <a:pt x="2" y="2"/>
                    </a:moveTo>
                    <a:cubicBezTo>
                      <a:pt x="2" y="2"/>
                      <a:pt x="2" y="2"/>
                      <a:pt x="2" y="2"/>
                    </a:cubicBezTo>
                    <a:cubicBezTo>
                      <a:pt x="2" y="2"/>
                      <a:pt x="4" y="3"/>
                      <a:pt x="4" y="3"/>
                    </a:cubicBezTo>
                    <a:cubicBezTo>
                      <a:pt x="4" y="5"/>
                      <a:pt x="2" y="5"/>
                      <a:pt x="2" y="4"/>
                    </a:cubicBezTo>
                    <a:cubicBezTo>
                      <a:pt x="2" y="4"/>
                      <a:pt x="0" y="2"/>
                      <a:pt x="0" y="2"/>
                    </a:cubicBezTo>
                    <a:cubicBezTo>
                      <a:pt x="1" y="2"/>
                      <a:pt x="2" y="3"/>
                      <a:pt x="2"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1" name="Google Shape;342;p5">
                <a:extLst>
                  <a:ext uri="{FF2B5EF4-FFF2-40B4-BE49-F238E27FC236}">
                    <a16:creationId xmlns:a16="http://schemas.microsoft.com/office/drawing/2014/main" id="{84A15800-EC93-CB44-9A0E-7120AE2DA8DA}"/>
                  </a:ext>
                </a:extLst>
              </p:cNvPr>
              <p:cNvSpPr/>
              <p:nvPr/>
            </p:nvSpPr>
            <p:spPr>
              <a:xfrm>
                <a:off x="10261964" y="1827079"/>
                <a:ext cx="290067" cy="368665"/>
              </a:xfrm>
              <a:custGeom>
                <a:avLst/>
                <a:gdLst/>
                <a:ahLst/>
                <a:cxnLst/>
                <a:rect l="l" t="t" r="r" b="b"/>
                <a:pathLst>
                  <a:path w="76" h="96" extrusionOk="0">
                    <a:moveTo>
                      <a:pt x="56" y="94"/>
                    </a:moveTo>
                    <a:cubicBezTo>
                      <a:pt x="57" y="94"/>
                      <a:pt x="62" y="91"/>
                      <a:pt x="63" y="91"/>
                    </a:cubicBezTo>
                    <a:cubicBezTo>
                      <a:pt x="63" y="91"/>
                      <a:pt x="66" y="91"/>
                      <a:pt x="66" y="91"/>
                    </a:cubicBezTo>
                    <a:cubicBezTo>
                      <a:pt x="66" y="90"/>
                      <a:pt x="67" y="90"/>
                      <a:pt x="67" y="89"/>
                    </a:cubicBezTo>
                    <a:cubicBezTo>
                      <a:pt x="67" y="89"/>
                      <a:pt x="68" y="94"/>
                      <a:pt x="67" y="94"/>
                    </a:cubicBezTo>
                    <a:cubicBezTo>
                      <a:pt x="67" y="94"/>
                      <a:pt x="64" y="95"/>
                      <a:pt x="63" y="95"/>
                    </a:cubicBezTo>
                    <a:cubicBezTo>
                      <a:pt x="63" y="95"/>
                      <a:pt x="59" y="95"/>
                      <a:pt x="59" y="95"/>
                    </a:cubicBezTo>
                    <a:cubicBezTo>
                      <a:pt x="58" y="95"/>
                      <a:pt x="58" y="96"/>
                      <a:pt x="57" y="96"/>
                    </a:cubicBezTo>
                    <a:cubicBezTo>
                      <a:pt x="57" y="95"/>
                      <a:pt x="56" y="95"/>
                      <a:pt x="56" y="94"/>
                    </a:cubicBezTo>
                    <a:close/>
                    <a:moveTo>
                      <a:pt x="14" y="1"/>
                    </a:moveTo>
                    <a:cubicBezTo>
                      <a:pt x="14" y="1"/>
                      <a:pt x="14" y="1"/>
                      <a:pt x="14" y="1"/>
                    </a:cubicBezTo>
                    <a:cubicBezTo>
                      <a:pt x="16" y="1"/>
                      <a:pt x="17" y="1"/>
                      <a:pt x="19" y="2"/>
                    </a:cubicBezTo>
                    <a:cubicBezTo>
                      <a:pt x="19" y="3"/>
                      <a:pt x="20" y="2"/>
                      <a:pt x="20" y="3"/>
                    </a:cubicBezTo>
                    <a:cubicBezTo>
                      <a:pt x="21" y="4"/>
                      <a:pt x="20" y="5"/>
                      <a:pt x="21" y="7"/>
                    </a:cubicBezTo>
                    <a:cubicBezTo>
                      <a:pt x="21" y="7"/>
                      <a:pt x="22" y="6"/>
                      <a:pt x="22" y="7"/>
                    </a:cubicBezTo>
                    <a:cubicBezTo>
                      <a:pt x="22" y="7"/>
                      <a:pt x="22" y="8"/>
                      <a:pt x="21" y="9"/>
                    </a:cubicBezTo>
                    <a:cubicBezTo>
                      <a:pt x="21" y="10"/>
                      <a:pt x="22" y="11"/>
                      <a:pt x="22" y="12"/>
                    </a:cubicBezTo>
                    <a:cubicBezTo>
                      <a:pt x="21" y="13"/>
                      <a:pt x="19" y="13"/>
                      <a:pt x="19" y="14"/>
                    </a:cubicBezTo>
                    <a:cubicBezTo>
                      <a:pt x="19" y="17"/>
                      <a:pt x="22" y="20"/>
                      <a:pt x="23" y="16"/>
                    </a:cubicBezTo>
                    <a:cubicBezTo>
                      <a:pt x="23" y="15"/>
                      <a:pt x="22" y="15"/>
                      <a:pt x="22" y="14"/>
                    </a:cubicBezTo>
                    <a:cubicBezTo>
                      <a:pt x="22" y="12"/>
                      <a:pt x="25" y="11"/>
                      <a:pt x="25" y="9"/>
                    </a:cubicBezTo>
                    <a:cubicBezTo>
                      <a:pt x="26" y="3"/>
                      <a:pt x="23" y="5"/>
                      <a:pt x="21" y="4"/>
                    </a:cubicBezTo>
                    <a:cubicBezTo>
                      <a:pt x="20" y="3"/>
                      <a:pt x="21" y="2"/>
                      <a:pt x="20" y="1"/>
                    </a:cubicBezTo>
                    <a:cubicBezTo>
                      <a:pt x="19" y="1"/>
                      <a:pt x="18" y="1"/>
                      <a:pt x="17" y="1"/>
                    </a:cubicBezTo>
                    <a:cubicBezTo>
                      <a:pt x="16" y="0"/>
                      <a:pt x="15" y="0"/>
                      <a:pt x="14" y="0"/>
                    </a:cubicBezTo>
                    <a:cubicBezTo>
                      <a:pt x="14" y="0"/>
                      <a:pt x="14" y="1"/>
                      <a:pt x="14" y="1"/>
                    </a:cubicBezTo>
                    <a:close/>
                    <a:moveTo>
                      <a:pt x="0" y="4"/>
                    </a:moveTo>
                    <a:cubicBezTo>
                      <a:pt x="0" y="4"/>
                      <a:pt x="0" y="4"/>
                      <a:pt x="0" y="4"/>
                    </a:cubicBezTo>
                    <a:cubicBezTo>
                      <a:pt x="0" y="3"/>
                      <a:pt x="2" y="5"/>
                      <a:pt x="3" y="5"/>
                    </a:cubicBezTo>
                    <a:cubicBezTo>
                      <a:pt x="4" y="5"/>
                      <a:pt x="4" y="2"/>
                      <a:pt x="5" y="2"/>
                    </a:cubicBezTo>
                    <a:cubicBezTo>
                      <a:pt x="5" y="2"/>
                      <a:pt x="6" y="4"/>
                      <a:pt x="7" y="4"/>
                    </a:cubicBezTo>
                    <a:cubicBezTo>
                      <a:pt x="10" y="5"/>
                      <a:pt x="12" y="2"/>
                      <a:pt x="15" y="2"/>
                    </a:cubicBezTo>
                    <a:cubicBezTo>
                      <a:pt x="15" y="2"/>
                      <a:pt x="15" y="3"/>
                      <a:pt x="15" y="4"/>
                    </a:cubicBezTo>
                    <a:cubicBezTo>
                      <a:pt x="12" y="6"/>
                      <a:pt x="12" y="5"/>
                      <a:pt x="8" y="6"/>
                    </a:cubicBezTo>
                    <a:cubicBezTo>
                      <a:pt x="7" y="6"/>
                      <a:pt x="5" y="6"/>
                      <a:pt x="4" y="7"/>
                    </a:cubicBezTo>
                    <a:cubicBezTo>
                      <a:pt x="3" y="7"/>
                      <a:pt x="2" y="8"/>
                      <a:pt x="2" y="7"/>
                    </a:cubicBezTo>
                    <a:cubicBezTo>
                      <a:pt x="1" y="6"/>
                      <a:pt x="0" y="5"/>
                      <a:pt x="0" y="4"/>
                    </a:cubicBezTo>
                    <a:close/>
                    <a:moveTo>
                      <a:pt x="15" y="28"/>
                    </a:moveTo>
                    <a:cubicBezTo>
                      <a:pt x="15" y="28"/>
                      <a:pt x="15" y="28"/>
                      <a:pt x="15" y="28"/>
                    </a:cubicBezTo>
                    <a:cubicBezTo>
                      <a:pt x="15" y="27"/>
                      <a:pt x="16" y="27"/>
                      <a:pt x="17" y="27"/>
                    </a:cubicBezTo>
                    <a:cubicBezTo>
                      <a:pt x="17" y="28"/>
                      <a:pt x="18" y="32"/>
                      <a:pt x="17" y="32"/>
                    </a:cubicBezTo>
                    <a:cubicBezTo>
                      <a:pt x="17" y="33"/>
                      <a:pt x="13" y="33"/>
                      <a:pt x="13" y="33"/>
                    </a:cubicBezTo>
                    <a:cubicBezTo>
                      <a:pt x="13" y="31"/>
                      <a:pt x="14" y="29"/>
                      <a:pt x="15" y="28"/>
                    </a:cubicBezTo>
                    <a:close/>
                    <a:moveTo>
                      <a:pt x="11" y="42"/>
                    </a:moveTo>
                    <a:cubicBezTo>
                      <a:pt x="11" y="42"/>
                      <a:pt x="11" y="42"/>
                      <a:pt x="11" y="42"/>
                    </a:cubicBezTo>
                    <a:cubicBezTo>
                      <a:pt x="12" y="42"/>
                      <a:pt x="11" y="44"/>
                      <a:pt x="12" y="45"/>
                    </a:cubicBezTo>
                    <a:cubicBezTo>
                      <a:pt x="12" y="46"/>
                      <a:pt x="13" y="47"/>
                      <a:pt x="12" y="48"/>
                    </a:cubicBezTo>
                    <a:cubicBezTo>
                      <a:pt x="12" y="49"/>
                      <a:pt x="11" y="49"/>
                      <a:pt x="10" y="50"/>
                    </a:cubicBezTo>
                    <a:cubicBezTo>
                      <a:pt x="10" y="50"/>
                      <a:pt x="9" y="51"/>
                      <a:pt x="9" y="51"/>
                    </a:cubicBezTo>
                    <a:cubicBezTo>
                      <a:pt x="8" y="50"/>
                      <a:pt x="8" y="49"/>
                      <a:pt x="8" y="48"/>
                    </a:cubicBezTo>
                    <a:cubicBezTo>
                      <a:pt x="7" y="47"/>
                      <a:pt x="5" y="46"/>
                      <a:pt x="7" y="44"/>
                    </a:cubicBezTo>
                    <a:cubicBezTo>
                      <a:pt x="8" y="43"/>
                      <a:pt x="10" y="42"/>
                      <a:pt x="11" y="42"/>
                    </a:cubicBezTo>
                    <a:close/>
                    <a:moveTo>
                      <a:pt x="8" y="29"/>
                    </a:moveTo>
                    <a:cubicBezTo>
                      <a:pt x="8" y="29"/>
                      <a:pt x="8" y="29"/>
                      <a:pt x="8" y="29"/>
                    </a:cubicBezTo>
                    <a:cubicBezTo>
                      <a:pt x="9" y="31"/>
                      <a:pt x="9" y="32"/>
                      <a:pt x="9" y="33"/>
                    </a:cubicBezTo>
                    <a:cubicBezTo>
                      <a:pt x="10" y="34"/>
                      <a:pt x="13" y="35"/>
                      <a:pt x="10" y="39"/>
                    </a:cubicBezTo>
                    <a:cubicBezTo>
                      <a:pt x="10" y="40"/>
                      <a:pt x="8" y="40"/>
                      <a:pt x="8" y="40"/>
                    </a:cubicBezTo>
                    <a:cubicBezTo>
                      <a:pt x="7" y="41"/>
                      <a:pt x="7" y="42"/>
                      <a:pt x="6" y="42"/>
                    </a:cubicBezTo>
                    <a:cubicBezTo>
                      <a:pt x="5" y="41"/>
                      <a:pt x="5" y="40"/>
                      <a:pt x="4" y="39"/>
                    </a:cubicBezTo>
                    <a:cubicBezTo>
                      <a:pt x="3" y="38"/>
                      <a:pt x="1" y="38"/>
                      <a:pt x="1" y="37"/>
                    </a:cubicBezTo>
                    <a:cubicBezTo>
                      <a:pt x="0" y="36"/>
                      <a:pt x="2" y="36"/>
                      <a:pt x="3" y="35"/>
                    </a:cubicBezTo>
                    <a:cubicBezTo>
                      <a:pt x="4" y="33"/>
                      <a:pt x="5" y="29"/>
                      <a:pt x="6" y="27"/>
                    </a:cubicBezTo>
                    <a:cubicBezTo>
                      <a:pt x="7" y="28"/>
                      <a:pt x="7" y="28"/>
                      <a:pt x="8" y="30"/>
                    </a:cubicBezTo>
                    <a:cubicBezTo>
                      <a:pt x="9" y="30"/>
                      <a:pt x="8" y="29"/>
                      <a:pt x="8" y="29"/>
                    </a:cubicBezTo>
                    <a:close/>
                    <a:moveTo>
                      <a:pt x="31" y="25"/>
                    </a:moveTo>
                    <a:cubicBezTo>
                      <a:pt x="31" y="25"/>
                      <a:pt x="31" y="25"/>
                      <a:pt x="31" y="25"/>
                    </a:cubicBezTo>
                    <a:cubicBezTo>
                      <a:pt x="30" y="28"/>
                      <a:pt x="35" y="27"/>
                      <a:pt x="30" y="33"/>
                    </a:cubicBezTo>
                    <a:cubicBezTo>
                      <a:pt x="29" y="34"/>
                      <a:pt x="28" y="34"/>
                      <a:pt x="30" y="35"/>
                    </a:cubicBezTo>
                    <a:cubicBezTo>
                      <a:pt x="32" y="37"/>
                      <a:pt x="32" y="34"/>
                      <a:pt x="33" y="32"/>
                    </a:cubicBezTo>
                    <a:cubicBezTo>
                      <a:pt x="33" y="31"/>
                      <a:pt x="36" y="30"/>
                      <a:pt x="33" y="26"/>
                    </a:cubicBezTo>
                    <a:cubicBezTo>
                      <a:pt x="33" y="26"/>
                      <a:pt x="31" y="25"/>
                      <a:pt x="31" y="25"/>
                    </a:cubicBezTo>
                    <a:close/>
                    <a:moveTo>
                      <a:pt x="38" y="36"/>
                    </a:moveTo>
                    <a:cubicBezTo>
                      <a:pt x="38" y="36"/>
                      <a:pt x="38" y="36"/>
                      <a:pt x="38" y="36"/>
                    </a:cubicBezTo>
                    <a:cubicBezTo>
                      <a:pt x="38" y="37"/>
                      <a:pt x="39" y="40"/>
                      <a:pt x="39" y="40"/>
                    </a:cubicBezTo>
                    <a:cubicBezTo>
                      <a:pt x="39" y="41"/>
                      <a:pt x="41" y="41"/>
                      <a:pt x="40" y="43"/>
                    </a:cubicBezTo>
                    <a:cubicBezTo>
                      <a:pt x="40" y="44"/>
                      <a:pt x="39" y="43"/>
                      <a:pt x="39" y="44"/>
                    </a:cubicBezTo>
                    <a:cubicBezTo>
                      <a:pt x="39" y="45"/>
                      <a:pt x="44" y="45"/>
                      <a:pt x="43" y="42"/>
                    </a:cubicBezTo>
                    <a:cubicBezTo>
                      <a:pt x="39" y="37"/>
                      <a:pt x="39" y="37"/>
                      <a:pt x="39" y="37"/>
                    </a:cubicBezTo>
                    <a:cubicBezTo>
                      <a:pt x="39" y="36"/>
                      <a:pt x="38" y="36"/>
                      <a:pt x="38" y="36"/>
                    </a:cubicBezTo>
                    <a:close/>
                    <a:moveTo>
                      <a:pt x="52" y="47"/>
                    </a:moveTo>
                    <a:cubicBezTo>
                      <a:pt x="52" y="47"/>
                      <a:pt x="52" y="47"/>
                      <a:pt x="52" y="47"/>
                    </a:cubicBezTo>
                    <a:cubicBezTo>
                      <a:pt x="52" y="46"/>
                      <a:pt x="53" y="45"/>
                      <a:pt x="54" y="44"/>
                    </a:cubicBezTo>
                    <a:cubicBezTo>
                      <a:pt x="55" y="44"/>
                      <a:pt x="55" y="45"/>
                      <a:pt x="55" y="46"/>
                    </a:cubicBezTo>
                    <a:cubicBezTo>
                      <a:pt x="55" y="48"/>
                      <a:pt x="54" y="48"/>
                      <a:pt x="53" y="48"/>
                    </a:cubicBezTo>
                    <a:cubicBezTo>
                      <a:pt x="53" y="48"/>
                      <a:pt x="52" y="48"/>
                      <a:pt x="52" y="47"/>
                    </a:cubicBezTo>
                    <a:close/>
                    <a:moveTo>
                      <a:pt x="46" y="52"/>
                    </a:moveTo>
                    <a:cubicBezTo>
                      <a:pt x="46" y="52"/>
                      <a:pt x="46" y="52"/>
                      <a:pt x="46" y="52"/>
                    </a:cubicBezTo>
                    <a:cubicBezTo>
                      <a:pt x="45" y="50"/>
                      <a:pt x="49" y="50"/>
                      <a:pt x="50" y="52"/>
                    </a:cubicBezTo>
                    <a:cubicBezTo>
                      <a:pt x="50" y="53"/>
                      <a:pt x="47" y="54"/>
                      <a:pt x="46" y="52"/>
                    </a:cubicBezTo>
                    <a:close/>
                    <a:moveTo>
                      <a:pt x="32" y="52"/>
                    </a:moveTo>
                    <a:cubicBezTo>
                      <a:pt x="32" y="52"/>
                      <a:pt x="32" y="52"/>
                      <a:pt x="32" y="52"/>
                    </a:cubicBezTo>
                    <a:cubicBezTo>
                      <a:pt x="32" y="50"/>
                      <a:pt x="37" y="55"/>
                      <a:pt x="36" y="56"/>
                    </a:cubicBezTo>
                    <a:cubicBezTo>
                      <a:pt x="36" y="57"/>
                      <a:pt x="31" y="54"/>
                      <a:pt x="32" y="52"/>
                    </a:cubicBezTo>
                    <a:close/>
                    <a:moveTo>
                      <a:pt x="44" y="59"/>
                    </a:moveTo>
                    <a:cubicBezTo>
                      <a:pt x="44" y="59"/>
                      <a:pt x="44" y="59"/>
                      <a:pt x="44" y="59"/>
                    </a:cubicBezTo>
                    <a:cubicBezTo>
                      <a:pt x="44" y="59"/>
                      <a:pt x="43" y="54"/>
                      <a:pt x="43" y="54"/>
                    </a:cubicBezTo>
                    <a:cubicBezTo>
                      <a:pt x="43" y="53"/>
                      <a:pt x="42" y="52"/>
                      <a:pt x="41" y="52"/>
                    </a:cubicBezTo>
                    <a:cubicBezTo>
                      <a:pt x="40" y="52"/>
                      <a:pt x="40" y="53"/>
                      <a:pt x="40" y="53"/>
                    </a:cubicBezTo>
                    <a:cubicBezTo>
                      <a:pt x="41" y="56"/>
                      <a:pt x="43" y="55"/>
                      <a:pt x="42" y="58"/>
                    </a:cubicBezTo>
                    <a:cubicBezTo>
                      <a:pt x="41" y="61"/>
                      <a:pt x="40" y="60"/>
                      <a:pt x="43" y="61"/>
                    </a:cubicBezTo>
                    <a:cubicBezTo>
                      <a:pt x="43" y="61"/>
                      <a:pt x="45" y="63"/>
                      <a:pt x="45" y="63"/>
                    </a:cubicBezTo>
                    <a:cubicBezTo>
                      <a:pt x="45" y="64"/>
                      <a:pt x="45" y="65"/>
                      <a:pt x="45" y="66"/>
                    </a:cubicBezTo>
                    <a:cubicBezTo>
                      <a:pt x="45" y="66"/>
                      <a:pt x="46" y="65"/>
                      <a:pt x="46" y="65"/>
                    </a:cubicBezTo>
                    <a:cubicBezTo>
                      <a:pt x="47" y="65"/>
                      <a:pt x="47" y="63"/>
                      <a:pt x="47" y="63"/>
                    </a:cubicBezTo>
                    <a:cubicBezTo>
                      <a:pt x="46" y="62"/>
                      <a:pt x="45" y="61"/>
                      <a:pt x="44" y="59"/>
                    </a:cubicBezTo>
                    <a:close/>
                    <a:moveTo>
                      <a:pt x="60" y="61"/>
                    </a:moveTo>
                    <a:cubicBezTo>
                      <a:pt x="60" y="61"/>
                      <a:pt x="60" y="61"/>
                      <a:pt x="60" y="61"/>
                    </a:cubicBezTo>
                    <a:cubicBezTo>
                      <a:pt x="62" y="63"/>
                      <a:pt x="61" y="63"/>
                      <a:pt x="63" y="62"/>
                    </a:cubicBezTo>
                    <a:cubicBezTo>
                      <a:pt x="63" y="61"/>
                      <a:pt x="63" y="60"/>
                      <a:pt x="62" y="60"/>
                    </a:cubicBezTo>
                    <a:cubicBezTo>
                      <a:pt x="61" y="60"/>
                      <a:pt x="61" y="61"/>
                      <a:pt x="60" y="61"/>
                    </a:cubicBezTo>
                    <a:close/>
                    <a:moveTo>
                      <a:pt x="54" y="69"/>
                    </a:moveTo>
                    <a:cubicBezTo>
                      <a:pt x="54" y="69"/>
                      <a:pt x="54" y="69"/>
                      <a:pt x="54" y="69"/>
                    </a:cubicBezTo>
                    <a:cubicBezTo>
                      <a:pt x="54" y="69"/>
                      <a:pt x="52" y="70"/>
                      <a:pt x="52" y="70"/>
                    </a:cubicBezTo>
                    <a:cubicBezTo>
                      <a:pt x="52" y="70"/>
                      <a:pt x="51" y="69"/>
                      <a:pt x="51" y="69"/>
                    </a:cubicBezTo>
                    <a:cubicBezTo>
                      <a:pt x="52" y="68"/>
                      <a:pt x="53" y="68"/>
                      <a:pt x="53" y="67"/>
                    </a:cubicBezTo>
                    <a:cubicBezTo>
                      <a:pt x="53" y="66"/>
                      <a:pt x="52" y="65"/>
                      <a:pt x="52" y="65"/>
                    </a:cubicBezTo>
                    <a:cubicBezTo>
                      <a:pt x="53" y="64"/>
                      <a:pt x="55" y="64"/>
                      <a:pt x="56" y="65"/>
                    </a:cubicBezTo>
                    <a:cubicBezTo>
                      <a:pt x="57" y="65"/>
                      <a:pt x="59" y="69"/>
                      <a:pt x="59" y="70"/>
                    </a:cubicBezTo>
                    <a:cubicBezTo>
                      <a:pt x="58" y="71"/>
                      <a:pt x="54" y="75"/>
                      <a:pt x="54" y="75"/>
                    </a:cubicBezTo>
                    <a:cubicBezTo>
                      <a:pt x="53" y="75"/>
                      <a:pt x="53" y="74"/>
                      <a:pt x="53" y="74"/>
                    </a:cubicBezTo>
                    <a:cubicBezTo>
                      <a:pt x="54" y="72"/>
                      <a:pt x="59" y="70"/>
                      <a:pt x="55" y="68"/>
                    </a:cubicBezTo>
                    <a:cubicBezTo>
                      <a:pt x="55" y="68"/>
                      <a:pt x="54" y="69"/>
                      <a:pt x="54" y="69"/>
                    </a:cubicBezTo>
                    <a:close/>
                    <a:moveTo>
                      <a:pt x="68" y="73"/>
                    </a:moveTo>
                    <a:cubicBezTo>
                      <a:pt x="68" y="73"/>
                      <a:pt x="68" y="73"/>
                      <a:pt x="68" y="73"/>
                    </a:cubicBezTo>
                    <a:cubicBezTo>
                      <a:pt x="68" y="74"/>
                      <a:pt x="71" y="73"/>
                      <a:pt x="71" y="73"/>
                    </a:cubicBezTo>
                    <a:cubicBezTo>
                      <a:pt x="72" y="73"/>
                      <a:pt x="72" y="74"/>
                      <a:pt x="73" y="74"/>
                    </a:cubicBezTo>
                    <a:cubicBezTo>
                      <a:pt x="76" y="71"/>
                      <a:pt x="70" y="70"/>
                      <a:pt x="68" y="71"/>
                    </a:cubicBezTo>
                    <a:cubicBezTo>
                      <a:pt x="67" y="71"/>
                      <a:pt x="68" y="72"/>
                      <a:pt x="68" y="73"/>
                    </a:cubicBezTo>
                    <a:close/>
                    <a:moveTo>
                      <a:pt x="67" y="87"/>
                    </a:moveTo>
                    <a:cubicBezTo>
                      <a:pt x="67" y="87"/>
                      <a:pt x="67" y="87"/>
                      <a:pt x="67" y="87"/>
                    </a:cubicBezTo>
                    <a:cubicBezTo>
                      <a:pt x="70" y="85"/>
                      <a:pt x="71" y="85"/>
                      <a:pt x="71" y="86"/>
                    </a:cubicBezTo>
                    <a:cubicBezTo>
                      <a:pt x="71" y="86"/>
                      <a:pt x="73" y="87"/>
                      <a:pt x="71" y="88"/>
                    </a:cubicBezTo>
                    <a:cubicBezTo>
                      <a:pt x="68" y="88"/>
                      <a:pt x="69" y="88"/>
                      <a:pt x="67" y="8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2" name="Google Shape;343;p5">
                <a:extLst>
                  <a:ext uri="{FF2B5EF4-FFF2-40B4-BE49-F238E27FC236}">
                    <a16:creationId xmlns:a16="http://schemas.microsoft.com/office/drawing/2014/main" id="{1F43D368-5435-F642-9011-CF69B95E465B}"/>
                  </a:ext>
                </a:extLst>
              </p:cNvPr>
              <p:cNvSpPr/>
              <p:nvPr/>
            </p:nvSpPr>
            <p:spPr>
              <a:xfrm>
                <a:off x="10939410" y="2313642"/>
                <a:ext cx="37428" cy="18714"/>
              </a:xfrm>
              <a:custGeom>
                <a:avLst/>
                <a:gdLst/>
                <a:ahLst/>
                <a:cxnLst/>
                <a:rect l="l" t="t" r="r" b="b"/>
                <a:pathLst>
                  <a:path w="10" h="5" extrusionOk="0">
                    <a:moveTo>
                      <a:pt x="8" y="4"/>
                    </a:moveTo>
                    <a:cubicBezTo>
                      <a:pt x="8" y="4"/>
                      <a:pt x="8" y="4"/>
                      <a:pt x="8" y="4"/>
                    </a:cubicBezTo>
                    <a:cubicBezTo>
                      <a:pt x="8" y="4"/>
                      <a:pt x="7" y="5"/>
                      <a:pt x="7" y="5"/>
                    </a:cubicBezTo>
                    <a:cubicBezTo>
                      <a:pt x="0" y="4"/>
                      <a:pt x="10" y="0"/>
                      <a:pt x="8" y="4"/>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3" name="Google Shape;344;p5">
                <a:extLst>
                  <a:ext uri="{FF2B5EF4-FFF2-40B4-BE49-F238E27FC236}">
                    <a16:creationId xmlns:a16="http://schemas.microsoft.com/office/drawing/2014/main" id="{3C870C6A-E166-7441-AF94-AD6EE70043B4}"/>
                  </a:ext>
                </a:extLst>
              </p:cNvPr>
              <p:cNvSpPr/>
              <p:nvPr/>
            </p:nvSpPr>
            <p:spPr>
              <a:xfrm>
                <a:off x="10918824" y="2343585"/>
                <a:ext cx="31814" cy="50528"/>
              </a:xfrm>
              <a:custGeom>
                <a:avLst/>
                <a:gdLst/>
                <a:ahLst/>
                <a:cxnLst/>
                <a:rect l="l" t="t" r="r" b="b"/>
                <a:pathLst>
                  <a:path w="8" h="13" extrusionOk="0">
                    <a:moveTo>
                      <a:pt x="4" y="1"/>
                    </a:moveTo>
                    <a:cubicBezTo>
                      <a:pt x="4" y="1"/>
                      <a:pt x="4" y="1"/>
                      <a:pt x="4" y="1"/>
                    </a:cubicBezTo>
                    <a:cubicBezTo>
                      <a:pt x="5" y="1"/>
                      <a:pt x="7" y="0"/>
                      <a:pt x="8" y="0"/>
                    </a:cubicBezTo>
                    <a:cubicBezTo>
                      <a:pt x="8" y="0"/>
                      <a:pt x="8" y="2"/>
                      <a:pt x="7" y="2"/>
                    </a:cubicBezTo>
                    <a:cubicBezTo>
                      <a:pt x="6" y="2"/>
                      <a:pt x="3" y="3"/>
                      <a:pt x="3" y="3"/>
                    </a:cubicBezTo>
                    <a:cubicBezTo>
                      <a:pt x="0" y="1"/>
                      <a:pt x="3" y="1"/>
                      <a:pt x="4" y="1"/>
                    </a:cubicBezTo>
                    <a:close/>
                    <a:moveTo>
                      <a:pt x="2" y="10"/>
                    </a:moveTo>
                    <a:cubicBezTo>
                      <a:pt x="2" y="10"/>
                      <a:pt x="2" y="10"/>
                      <a:pt x="2" y="10"/>
                    </a:cubicBezTo>
                    <a:cubicBezTo>
                      <a:pt x="2" y="9"/>
                      <a:pt x="7" y="10"/>
                      <a:pt x="7" y="11"/>
                    </a:cubicBezTo>
                    <a:cubicBezTo>
                      <a:pt x="7" y="12"/>
                      <a:pt x="7" y="12"/>
                      <a:pt x="5" y="12"/>
                    </a:cubicBezTo>
                    <a:cubicBezTo>
                      <a:pt x="4" y="12"/>
                      <a:pt x="0" y="13"/>
                      <a:pt x="2" y="1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4" name="Google Shape;345;p5">
                <a:extLst>
                  <a:ext uri="{FF2B5EF4-FFF2-40B4-BE49-F238E27FC236}">
                    <a16:creationId xmlns:a16="http://schemas.microsoft.com/office/drawing/2014/main" id="{ED1E7C65-CF5A-114F-ABAA-05A85127D74E}"/>
                  </a:ext>
                </a:extLst>
              </p:cNvPr>
              <p:cNvSpPr/>
              <p:nvPr/>
            </p:nvSpPr>
            <p:spPr>
              <a:xfrm>
                <a:off x="10800926" y="2339842"/>
                <a:ext cx="114155" cy="39299"/>
              </a:xfrm>
              <a:custGeom>
                <a:avLst/>
                <a:gdLst/>
                <a:ahLst/>
                <a:cxnLst/>
                <a:rect l="l" t="t" r="r" b="b"/>
                <a:pathLst>
                  <a:path w="30" h="10" extrusionOk="0">
                    <a:moveTo>
                      <a:pt x="25" y="6"/>
                    </a:moveTo>
                    <a:cubicBezTo>
                      <a:pt x="25" y="6"/>
                      <a:pt x="25" y="6"/>
                      <a:pt x="25" y="6"/>
                    </a:cubicBezTo>
                    <a:cubicBezTo>
                      <a:pt x="25" y="6"/>
                      <a:pt x="28" y="5"/>
                      <a:pt x="28" y="5"/>
                    </a:cubicBezTo>
                    <a:cubicBezTo>
                      <a:pt x="29" y="7"/>
                      <a:pt x="30" y="7"/>
                      <a:pt x="28" y="7"/>
                    </a:cubicBezTo>
                    <a:cubicBezTo>
                      <a:pt x="27" y="7"/>
                      <a:pt x="24" y="8"/>
                      <a:pt x="25" y="6"/>
                    </a:cubicBezTo>
                    <a:close/>
                    <a:moveTo>
                      <a:pt x="0" y="6"/>
                    </a:moveTo>
                    <a:cubicBezTo>
                      <a:pt x="0" y="6"/>
                      <a:pt x="0" y="6"/>
                      <a:pt x="0" y="6"/>
                    </a:cubicBezTo>
                    <a:cubicBezTo>
                      <a:pt x="3" y="10"/>
                      <a:pt x="14" y="9"/>
                      <a:pt x="18" y="9"/>
                    </a:cubicBezTo>
                    <a:cubicBezTo>
                      <a:pt x="27" y="7"/>
                      <a:pt x="26" y="0"/>
                      <a:pt x="13" y="0"/>
                    </a:cubicBezTo>
                    <a:cubicBezTo>
                      <a:pt x="11" y="0"/>
                      <a:pt x="8" y="1"/>
                      <a:pt x="6" y="1"/>
                    </a:cubicBezTo>
                    <a:cubicBezTo>
                      <a:pt x="4" y="1"/>
                      <a:pt x="2" y="0"/>
                      <a:pt x="1" y="1"/>
                    </a:cubicBezTo>
                    <a:cubicBezTo>
                      <a:pt x="0" y="2"/>
                      <a:pt x="0" y="5"/>
                      <a:pt x="0" y="6"/>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5" name="Google Shape;346;p5">
                <a:extLst>
                  <a:ext uri="{FF2B5EF4-FFF2-40B4-BE49-F238E27FC236}">
                    <a16:creationId xmlns:a16="http://schemas.microsoft.com/office/drawing/2014/main" id="{194E37D1-58AD-7C42-B5EA-58A9F6F52636}"/>
                  </a:ext>
                </a:extLst>
              </p:cNvPr>
              <p:cNvSpPr/>
              <p:nvPr/>
            </p:nvSpPr>
            <p:spPr>
              <a:xfrm>
                <a:off x="11038594" y="2371656"/>
                <a:ext cx="7486" cy="11228"/>
              </a:xfrm>
              <a:custGeom>
                <a:avLst/>
                <a:gdLst/>
                <a:ahLst/>
                <a:cxnLst/>
                <a:rect l="l" t="t" r="r" b="b"/>
                <a:pathLst>
                  <a:path w="2" h="3" extrusionOk="0">
                    <a:moveTo>
                      <a:pt x="0" y="2"/>
                    </a:moveTo>
                    <a:cubicBezTo>
                      <a:pt x="0" y="2"/>
                      <a:pt x="0" y="2"/>
                      <a:pt x="0" y="2"/>
                    </a:cubicBezTo>
                    <a:cubicBezTo>
                      <a:pt x="0" y="1"/>
                      <a:pt x="1" y="0"/>
                      <a:pt x="2" y="0"/>
                    </a:cubicBezTo>
                    <a:cubicBezTo>
                      <a:pt x="2" y="1"/>
                      <a:pt x="2" y="2"/>
                      <a:pt x="1" y="3"/>
                    </a:cubicBezTo>
                    <a:cubicBezTo>
                      <a:pt x="1" y="3"/>
                      <a:pt x="0" y="2"/>
                      <a:pt x="0"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6" name="Google Shape;347;p5">
                <a:extLst>
                  <a:ext uri="{FF2B5EF4-FFF2-40B4-BE49-F238E27FC236}">
                    <a16:creationId xmlns:a16="http://schemas.microsoft.com/office/drawing/2014/main" id="{22A34D00-62F7-D24E-AFE6-8C6377E8A8F8}"/>
                  </a:ext>
                </a:extLst>
              </p:cNvPr>
              <p:cNvSpPr/>
              <p:nvPr/>
            </p:nvSpPr>
            <p:spPr>
              <a:xfrm>
                <a:off x="11016137" y="2352942"/>
                <a:ext cx="18714" cy="26200"/>
              </a:xfrm>
              <a:custGeom>
                <a:avLst/>
                <a:gdLst/>
                <a:ahLst/>
                <a:cxnLst/>
                <a:rect l="l" t="t" r="r" b="b"/>
                <a:pathLst>
                  <a:path w="5" h="7" extrusionOk="0">
                    <a:moveTo>
                      <a:pt x="0" y="5"/>
                    </a:moveTo>
                    <a:cubicBezTo>
                      <a:pt x="0" y="5"/>
                      <a:pt x="0" y="5"/>
                      <a:pt x="0" y="5"/>
                    </a:cubicBezTo>
                    <a:cubicBezTo>
                      <a:pt x="0" y="3"/>
                      <a:pt x="4" y="0"/>
                      <a:pt x="4" y="2"/>
                    </a:cubicBezTo>
                    <a:cubicBezTo>
                      <a:pt x="5" y="2"/>
                      <a:pt x="3" y="3"/>
                      <a:pt x="3" y="3"/>
                    </a:cubicBezTo>
                    <a:cubicBezTo>
                      <a:pt x="3" y="4"/>
                      <a:pt x="4" y="4"/>
                      <a:pt x="4" y="4"/>
                    </a:cubicBezTo>
                    <a:cubicBezTo>
                      <a:pt x="5" y="7"/>
                      <a:pt x="1" y="6"/>
                      <a:pt x="0" y="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7" name="Google Shape;348;p5">
                <a:extLst>
                  <a:ext uri="{FF2B5EF4-FFF2-40B4-BE49-F238E27FC236}">
                    <a16:creationId xmlns:a16="http://schemas.microsoft.com/office/drawing/2014/main" id="{F3755F80-F479-7E44-A411-0E536FB933CF}"/>
                  </a:ext>
                </a:extLst>
              </p:cNvPr>
              <p:cNvSpPr/>
              <p:nvPr/>
            </p:nvSpPr>
            <p:spPr>
              <a:xfrm>
                <a:off x="11023623" y="2401598"/>
                <a:ext cx="26200" cy="29942"/>
              </a:xfrm>
              <a:custGeom>
                <a:avLst/>
                <a:gdLst/>
                <a:ahLst/>
                <a:cxnLst/>
                <a:rect l="l" t="t" r="r" b="b"/>
                <a:pathLst>
                  <a:path w="7" h="8" extrusionOk="0">
                    <a:moveTo>
                      <a:pt x="1" y="0"/>
                    </a:moveTo>
                    <a:cubicBezTo>
                      <a:pt x="1" y="0"/>
                      <a:pt x="1" y="0"/>
                      <a:pt x="1" y="0"/>
                    </a:cubicBezTo>
                    <a:cubicBezTo>
                      <a:pt x="2" y="0"/>
                      <a:pt x="3" y="1"/>
                      <a:pt x="3" y="2"/>
                    </a:cubicBezTo>
                    <a:cubicBezTo>
                      <a:pt x="5" y="3"/>
                      <a:pt x="6" y="0"/>
                      <a:pt x="7" y="6"/>
                    </a:cubicBezTo>
                    <a:cubicBezTo>
                      <a:pt x="7" y="6"/>
                      <a:pt x="7" y="8"/>
                      <a:pt x="6" y="7"/>
                    </a:cubicBezTo>
                    <a:cubicBezTo>
                      <a:pt x="5" y="6"/>
                      <a:pt x="0" y="0"/>
                      <a:pt x="1"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8" name="Google Shape;349;p5">
                <a:extLst>
                  <a:ext uri="{FF2B5EF4-FFF2-40B4-BE49-F238E27FC236}">
                    <a16:creationId xmlns:a16="http://schemas.microsoft.com/office/drawing/2014/main" id="{F6E40588-43D1-474D-96F6-76D4AEAE86D7}"/>
                  </a:ext>
                </a:extLst>
              </p:cNvPr>
              <p:cNvSpPr/>
              <p:nvPr/>
            </p:nvSpPr>
            <p:spPr>
              <a:xfrm>
                <a:off x="11076022" y="2386627"/>
                <a:ext cx="24328" cy="50528"/>
              </a:xfrm>
              <a:custGeom>
                <a:avLst/>
                <a:gdLst/>
                <a:ahLst/>
                <a:cxnLst/>
                <a:rect l="l" t="t" r="r" b="b"/>
                <a:pathLst>
                  <a:path w="6" h="13" extrusionOk="0">
                    <a:moveTo>
                      <a:pt x="2" y="1"/>
                    </a:moveTo>
                    <a:cubicBezTo>
                      <a:pt x="2" y="1"/>
                      <a:pt x="2" y="1"/>
                      <a:pt x="2" y="1"/>
                    </a:cubicBezTo>
                    <a:cubicBezTo>
                      <a:pt x="2" y="1"/>
                      <a:pt x="5" y="0"/>
                      <a:pt x="5" y="1"/>
                    </a:cubicBezTo>
                    <a:cubicBezTo>
                      <a:pt x="6" y="3"/>
                      <a:pt x="4" y="4"/>
                      <a:pt x="3" y="3"/>
                    </a:cubicBezTo>
                    <a:cubicBezTo>
                      <a:pt x="3" y="3"/>
                      <a:pt x="2" y="1"/>
                      <a:pt x="2" y="1"/>
                    </a:cubicBezTo>
                    <a:close/>
                    <a:moveTo>
                      <a:pt x="5" y="10"/>
                    </a:moveTo>
                    <a:cubicBezTo>
                      <a:pt x="5" y="10"/>
                      <a:pt x="5" y="10"/>
                      <a:pt x="5" y="10"/>
                    </a:cubicBezTo>
                    <a:cubicBezTo>
                      <a:pt x="6" y="10"/>
                      <a:pt x="5" y="12"/>
                      <a:pt x="5" y="13"/>
                    </a:cubicBezTo>
                    <a:cubicBezTo>
                      <a:pt x="5" y="13"/>
                      <a:pt x="4" y="13"/>
                      <a:pt x="4" y="13"/>
                    </a:cubicBezTo>
                    <a:cubicBezTo>
                      <a:pt x="0" y="13"/>
                      <a:pt x="2" y="8"/>
                      <a:pt x="5" y="1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89" name="Google Shape;350;p5">
                <a:extLst>
                  <a:ext uri="{FF2B5EF4-FFF2-40B4-BE49-F238E27FC236}">
                    <a16:creationId xmlns:a16="http://schemas.microsoft.com/office/drawing/2014/main" id="{DA8DAA8E-B8D2-3F4F-BB53-AFCE443B0C6A}"/>
                  </a:ext>
                </a:extLst>
              </p:cNvPr>
              <p:cNvSpPr/>
              <p:nvPr/>
            </p:nvSpPr>
            <p:spPr>
              <a:xfrm>
                <a:off x="11057308" y="2431540"/>
                <a:ext cx="18714" cy="24328"/>
              </a:xfrm>
              <a:custGeom>
                <a:avLst/>
                <a:gdLst/>
                <a:ahLst/>
                <a:cxnLst/>
                <a:rect l="l" t="t" r="r" b="b"/>
                <a:pathLst>
                  <a:path w="5" h="6" extrusionOk="0">
                    <a:moveTo>
                      <a:pt x="0" y="5"/>
                    </a:moveTo>
                    <a:cubicBezTo>
                      <a:pt x="0" y="5"/>
                      <a:pt x="0" y="5"/>
                      <a:pt x="0" y="5"/>
                    </a:cubicBezTo>
                    <a:cubicBezTo>
                      <a:pt x="0" y="4"/>
                      <a:pt x="3" y="0"/>
                      <a:pt x="4" y="4"/>
                    </a:cubicBezTo>
                    <a:cubicBezTo>
                      <a:pt x="5" y="6"/>
                      <a:pt x="1" y="6"/>
                      <a:pt x="0" y="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0" name="Google Shape;351;p5">
                <a:extLst>
                  <a:ext uri="{FF2B5EF4-FFF2-40B4-BE49-F238E27FC236}">
                    <a16:creationId xmlns:a16="http://schemas.microsoft.com/office/drawing/2014/main" id="{2222C2F0-6CFF-5E45-9EEA-744C0EC31374}"/>
                  </a:ext>
                </a:extLst>
              </p:cNvPr>
              <p:cNvSpPr/>
              <p:nvPr/>
            </p:nvSpPr>
            <p:spPr>
              <a:xfrm>
                <a:off x="11079764" y="2459611"/>
                <a:ext cx="43042" cy="44914"/>
              </a:xfrm>
              <a:custGeom>
                <a:avLst/>
                <a:gdLst/>
                <a:ahLst/>
                <a:cxnLst/>
                <a:rect l="l" t="t" r="r" b="b"/>
                <a:pathLst>
                  <a:path w="11" h="12" extrusionOk="0">
                    <a:moveTo>
                      <a:pt x="0" y="8"/>
                    </a:moveTo>
                    <a:cubicBezTo>
                      <a:pt x="0" y="8"/>
                      <a:pt x="0" y="8"/>
                      <a:pt x="0" y="8"/>
                    </a:cubicBezTo>
                    <a:cubicBezTo>
                      <a:pt x="0" y="8"/>
                      <a:pt x="0" y="5"/>
                      <a:pt x="1" y="4"/>
                    </a:cubicBezTo>
                    <a:cubicBezTo>
                      <a:pt x="1" y="0"/>
                      <a:pt x="3" y="4"/>
                      <a:pt x="3" y="4"/>
                    </a:cubicBezTo>
                    <a:cubicBezTo>
                      <a:pt x="3" y="4"/>
                      <a:pt x="4" y="5"/>
                      <a:pt x="4" y="4"/>
                    </a:cubicBezTo>
                    <a:cubicBezTo>
                      <a:pt x="4" y="2"/>
                      <a:pt x="3" y="2"/>
                      <a:pt x="7" y="2"/>
                    </a:cubicBezTo>
                    <a:cubicBezTo>
                      <a:pt x="7" y="3"/>
                      <a:pt x="9" y="5"/>
                      <a:pt x="5" y="6"/>
                    </a:cubicBezTo>
                    <a:cubicBezTo>
                      <a:pt x="5" y="6"/>
                      <a:pt x="4" y="5"/>
                      <a:pt x="4" y="6"/>
                    </a:cubicBezTo>
                    <a:cubicBezTo>
                      <a:pt x="3" y="7"/>
                      <a:pt x="4" y="8"/>
                      <a:pt x="4" y="9"/>
                    </a:cubicBezTo>
                    <a:cubicBezTo>
                      <a:pt x="3" y="9"/>
                      <a:pt x="2" y="10"/>
                      <a:pt x="2" y="10"/>
                    </a:cubicBezTo>
                    <a:cubicBezTo>
                      <a:pt x="1" y="10"/>
                      <a:pt x="0" y="9"/>
                      <a:pt x="0" y="8"/>
                    </a:cubicBezTo>
                    <a:close/>
                    <a:moveTo>
                      <a:pt x="7" y="12"/>
                    </a:moveTo>
                    <a:cubicBezTo>
                      <a:pt x="7" y="12"/>
                      <a:pt x="7" y="12"/>
                      <a:pt x="7" y="12"/>
                    </a:cubicBezTo>
                    <a:cubicBezTo>
                      <a:pt x="8" y="12"/>
                      <a:pt x="11" y="9"/>
                      <a:pt x="8" y="9"/>
                    </a:cubicBezTo>
                    <a:cubicBezTo>
                      <a:pt x="6" y="8"/>
                      <a:pt x="6" y="10"/>
                      <a:pt x="7" y="1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1" name="Google Shape;352;p5">
                <a:extLst>
                  <a:ext uri="{FF2B5EF4-FFF2-40B4-BE49-F238E27FC236}">
                    <a16:creationId xmlns:a16="http://schemas.microsoft.com/office/drawing/2014/main" id="{5CEA16D5-1E72-E045-85AE-BBF4325C2EC9}"/>
                  </a:ext>
                </a:extLst>
              </p:cNvPr>
              <p:cNvSpPr/>
              <p:nvPr/>
            </p:nvSpPr>
            <p:spPr>
              <a:xfrm>
                <a:off x="11100350" y="2512010"/>
                <a:ext cx="18714" cy="31814"/>
              </a:xfrm>
              <a:custGeom>
                <a:avLst/>
                <a:gdLst/>
                <a:ahLst/>
                <a:cxnLst/>
                <a:rect l="l" t="t" r="r" b="b"/>
                <a:pathLst>
                  <a:path w="5" h="8" extrusionOk="0">
                    <a:moveTo>
                      <a:pt x="0" y="6"/>
                    </a:moveTo>
                    <a:cubicBezTo>
                      <a:pt x="0" y="6"/>
                      <a:pt x="0" y="6"/>
                      <a:pt x="0" y="6"/>
                    </a:cubicBezTo>
                    <a:cubicBezTo>
                      <a:pt x="0" y="5"/>
                      <a:pt x="0" y="1"/>
                      <a:pt x="0" y="1"/>
                    </a:cubicBezTo>
                    <a:cubicBezTo>
                      <a:pt x="1" y="0"/>
                      <a:pt x="2" y="1"/>
                      <a:pt x="3" y="1"/>
                    </a:cubicBezTo>
                    <a:cubicBezTo>
                      <a:pt x="3" y="1"/>
                      <a:pt x="5" y="6"/>
                      <a:pt x="2" y="7"/>
                    </a:cubicBezTo>
                    <a:cubicBezTo>
                      <a:pt x="1" y="7"/>
                      <a:pt x="0" y="8"/>
                      <a:pt x="0" y="6"/>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2" name="Google Shape;353;p5">
                <a:extLst>
                  <a:ext uri="{FF2B5EF4-FFF2-40B4-BE49-F238E27FC236}">
                    <a16:creationId xmlns:a16="http://schemas.microsoft.com/office/drawing/2014/main" id="{AA00F332-35FC-6A4A-9256-C59B866F7796}"/>
                  </a:ext>
                </a:extLst>
              </p:cNvPr>
              <p:cNvSpPr/>
              <p:nvPr/>
            </p:nvSpPr>
            <p:spPr>
              <a:xfrm>
                <a:off x="11100350" y="2551310"/>
                <a:ext cx="29942" cy="41171"/>
              </a:xfrm>
              <a:custGeom>
                <a:avLst/>
                <a:gdLst/>
                <a:ahLst/>
                <a:cxnLst/>
                <a:rect l="l" t="t" r="r" b="b"/>
                <a:pathLst>
                  <a:path w="8" h="11" extrusionOk="0">
                    <a:moveTo>
                      <a:pt x="4" y="9"/>
                    </a:moveTo>
                    <a:cubicBezTo>
                      <a:pt x="4" y="9"/>
                      <a:pt x="4" y="9"/>
                      <a:pt x="4" y="9"/>
                    </a:cubicBezTo>
                    <a:cubicBezTo>
                      <a:pt x="0" y="5"/>
                      <a:pt x="0" y="0"/>
                      <a:pt x="6" y="5"/>
                    </a:cubicBezTo>
                    <a:cubicBezTo>
                      <a:pt x="6" y="5"/>
                      <a:pt x="8" y="8"/>
                      <a:pt x="8" y="8"/>
                    </a:cubicBezTo>
                    <a:cubicBezTo>
                      <a:pt x="6" y="11"/>
                      <a:pt x="5" y="10"/>
                      <a:pt x="4" y="9"/>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3" name="Google Shape;354;p5">
                <a:extLst>
                  <a:ext uri="{FF2B5EF4-FFF2-40B4-BE49-F238E27FC236}">
                    <a16:creationId xmlns:a16="http://schemas.microsoft.com/office/drawing/2014/main" id="{EFCC3772-C443-264F-BDEE-6AB4BD3B8BE3}"/>
                  </a:ext>
                </a:extLst>
              </p:cNvPr>
              <p:cNvSpPr/>
              <p:nvPr/>
            </p:nvSpPr>
            <p:spPr>
              <a:xfrm>
                <a:off x="11104093" y="2609323"/>
                <a:ext cx="22457" cy="33685"/>
              </a:xfrm>
              <a:custGeom>
                <a:avLst/>
                <a:gdLst/>
                <a:ahLst/>
                <a:cxnLst/>
                <a:rect l="l" t="t" r="r" b="b"/>
                <a:pathLst>
                  <a:path w="6" h="9" extrusionOk="0">
                    <a:moveTo>
                      <a:pt x="5" y="0"/>
                    </a:moveTo>
                    <a:cubicBezTo>
                      <a:pt x="5" y="0"/>
                      <a:pt x="5" y="0"/>
                      <a:pt x="5" y="0"/>
                    </a:cubicBezTo>
                    <a:cubicBezTo>
                      <a:pt x="5" y="0"/>
                      <a:pt x="6" y="3"/>
                      <a:pt x="6" y="3"/>
                    </a:cubicBezTo>
                    <a:cubicBezTo>
                      <a:pt x="0" y="9"/>
                      <a:pt x="1" y="0"/>
                      <a:pt x="5"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4" name="Google Shape;355;p5">
                <a:extLst>
                  <a:ext uri="{FF2B5EF4-FFF2-40B4-BE49-F238E27FC236}">
                    <a16:creationId xmlns:a16="http://schemas.microsoft.com/office/drawing/2014/main" id="{BA8444D1-1436-B448-94FD-33DBAEAE5178}"/>
                  </a:ext>
                </a:extLst>
              </p:cNvPr>
              <p:cNvSpPr/>
              <p:nvPr/>
            </p:nvSpPr>
            <p:spPr>
              <a:xfrm>
                <a:off x="11178949" y="2639265"/>
                <a:ext cx="16843" cy="33685"/>
              </a:xfrm>
              <a:custGeom>
                <a:avLst/>
                <a:gdLst/>
                <a:ahLst/>
                <a:cxnLst/>
                <a:rect l="l" t="t" r="r" b="b"/>
                <a:pathLst>
                  <a:path w="4" h="9" extrusionOk="0">
                    <a:moveTo>
                      <a:pt x="0" y="7"/>
                    </a:moveTo>
                    <a:cubicBezTo>
                      <a:pt x="0" y="7"/>
                      <a:pt x="0" y="7"/>
                      <a:pt x="0" y="7"/>
                    </a:cubicBezTo>
                    <a:cubicBezTo>
                      <a:pt x="1" y="0"/>
                      <a:pt x="2" y="5"/>
                      <a:pt x="4" y="7"/>
                    </a:cubicBezTo>
                    <a:cubicBezTo>
                      <a:pt x="3" y="9"/>
                      <a:pt x="2" y="8"/>
                      <a:pt x="0" y="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5" name="Google Shape;356;p5">
                <a:extLst>
                  <a:ext uri="{FF2B5EF4-FFF2-40B4-BE49-F238E27FC236}">
                    <a16:creationId xmlns:a16="http://schemas.microsoft.com/office/drawing/2014/main" id="{808802CC-9E9B-7845-B325-E823602C3311}"/>
                  </a:ext>
                </a:extLst>
              </p:cNvPr>
              <p:cNvSpPr/>
              <p:nvPr/>
            </p:nvSpPr>
            <p:spPr>
              <a:xfrm>
                <a:off x="11090993" y="2650494"/>
                <a:ext cx="24328" cy="37428"/>
              </a:xfrm>
              <a:custGeom>
                <a:avLst/>
                <a:gdLst/>
                <a:ahLst/>
                <a:cxnLst/>
                <a:rect l="l" t="t" r="r" b="b"/>
                <a:pathLst>
                  <a:path w="6" h="10" extrusionOk="0">
                    <a:moveTo>
                      <a:pt x="1" y="3"/>
                    </a:moveTo>
                    <a:cubicBezTo>
                      <a:pt x="1" y="3"/>
                      <a:pt x="1" y="3"/>
                      <a:pt x="1" y="3"/>
                    </a:cubicBezTo>
                    <a:cubicBezTo>
                      <a:pt x="1" y="3"/>
                      <a:pt x="3" y="0"/>
                      <a:pt x="3" y="0"/>
                    </a:cubicBezTo>
                    <a:cubicBezTo>
                      <a:pt x="5" y="1"/>
                      <a:pt x="5" y="0"/>
                      <a:pt x="5" y="3"/>
                    </a:cubicBezTo>
                    <a:cubicBezTo>
                      <a:pt x="6" y="5"/>
                      <a:pt x="5" y="4"/>
                      <a:pt x="3" y="5"/>
                    </a:cubicBezTo>
                    <a:cubicBezTo>
                      <a:pt x="2" y="5"/>
                      <a:pt x="2" y="4"/>
                      <a:pt x="1" y="3"/>
                    </a:cubicBezTo>
                    <a:close/>
                    <a:moveTo>
                      <a:pt x="0" y="8"/>
                    </a:moveTo>
                    <a:cubicBezTo>
                      <a:pt x="0" y="8"/>
                      <a:pt x="0" y="8"/>
                      <a:pt x="0" y="8"/>
                    </a:cubicBezTo>
                    <a:cubicBezTo>
                      <a:pt x="1" y="9"/>
                      <a:pt x="1" y="10"/>
                      <a:pt x="2" y="9"/>
                    </a:cubicBezTo>
                    <a:cubicBezTo>
                      <a:pt x="2" y="9"/>
                      <a:pt x="2" y="8"/>
                      <a:pt x="3" y="7"/>
                    </a:cubicBezTo>
                    <a:cubicBezTo>
                      <a:pt x="1" y="5"/>
                      <a:pt x="1" y="5"/>
                      <a:pt x="0" y="8"/>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6" name="Google Shape;357;p5">
                <a:extLst>
                  <a:ext uri="{FF2B5EF4-FFF2-40B4-BE49-F238E27FC236}">
                    <a16:creationId xmlns:a16="http://schemas.microsoft.com/office/drawing/2014/main" id="{F1482EF7-CA5B-7043-8154-ACC3EE95CD01}"/>
                  </a:ext>
                </a:extLst>
              </p:cNvPr>
              <p:cNvSpPr/>
              <p:nvPr/>
            </p:nvSpPr>
            <p:spPr>
              <a:xfrm>
                <a:off x="10555773" y="2248143"/>
                <a:ext cx="198368" cy="145969"/>
              </a:xfrm>
              <a:custGeom>
                <a:avLst/>
                <a:gdLst/>
                <a:ahLst/>
                <a:cxnLst/>
                <a:rect l="l" t="t" r="r" b="b"/>
                <a:pathLst>
                  <a:path w="52" h="38" extrusionOk="0">
                    <a:moveTo>
                      <a:pt x="6" y="6"/>
                    </a:moveTo>
                    <a:cubicBezTo>
                      <a:pt x="5" y="11"/>
                      <a:pt x="5" y="10"/>
                      <a:pt x="6" y="13"/>
                    </a:cubicBezTo>
                    <a:cubicBezTo>
                      <a:pt x="2" y="17"/>
                      <a:pt x="2" y="17"/>
                      <a:pt x="2" y="17"/>
                    </a:cubicBezTo>
                    <a:cubicBezTo>
                      <a:pt x="3" y="18"/>
                      <a:pt x="4" y="19"/>
                      <a:pt x="4" y="20"/>
                    </a:cubicBezTo>
                    <a:cubicBezTo>
                      <a:pt x="2" y="22"/>
                      <a:pt x="3" y="21"/>
                      <a:pt x="1" y="22"/>
                    </a:cubicBezTo>
                    <a:cubicBezTo>
                      <a:pt x="1" y="22"/>
                      <a:pt x="0" y="22"/>
                      <a:pt x="1" y="23"/>
                    </a:cubicBezTo>
                    <a:cubicBezTo>
                      <a:pt x="2" y="28"/>
                      <a:pt x="4" y="26"/>
                      <a:pt x="2" y="31"/>
                    </a:cubicBezTo>
                    <a:cubicBezTo>
                      <a:pt x="2" y="31"/>
                      <a:pt x="2" y="33"/>
                      <a:pt x="3" y="33"/>
                    </a:cubicBezTo>
                    <a:cubicBezTo>
                      <a:pt x="4" y="34"/>
                      <a:pt x="3" y="35"/>
                      <a:pt x="4" y="36"/>
                    </a:cubicBezTo>
                    <a:cubicBezTo>
                      <a:pt x="5" y="36"/>
                      <a:pt x="4" y="38"/>
                      <a:pt x="6" y="37"/>
                    </a:cubicBezTo>
                    <a:cubicBezTo>
                      <a:pt x="8" y="36"/>
                      <a:pt x="9" y="35"/>
                      <a:pt x="10" y="33"/>
                    </a:cubicBezTo>
                    <a:cubicBezTo>
                      <a:pt x="11" y="32"/>
                      <a:pt x="11" y="30"/>
                      <a:pt x="11" y="30"/>
                    </a:cubicBezTo>
                    <a:cubicBezTo>
                      <a:pt x="11" y="30"/>
                      <a:pt x="10" y="28"/>
                      <a:pt x="11" y="28"/>
                    </a:cubicBezTo>
                    <a:cubicBezTo>
                      <a:pt x="13" y="28"/>
                      <a:pt x="13" y="28"/>
                      <a:pt x="15" y="28"/>
                    </a:cubicBezTo>
                    <a:cubicBezTo>
                      <a:pt x="17" y="28"/>
                      <a:pt x="19" y="26"/>
                      <a:pt x="19" y="26"/>
                    </a:cubicBezTo>
                    <a:cubicBezTo>
                      <a:pt x="20" y="28"/>
                      <a:pt x="20" y="28"/>
                      <a:pt x="20" y="28"/>
                    </a:cubicBezTo>
                    <a:cubicBezTo>
                      <a:pt x="23" y="29"/>
                      <a:pt x="25" y="29"/>
                      <a:pt x="29" y="27"/>
                    </a:cubicBezTo>
                    <a:cubicBezTo>
                      <a:pt x="29" y="27"/>
                      <a:pt x="28" y="24"/>
                      <a:pt x="30" y="24"/>
                    </a:cubicBezTo>
                    <a:cubicBezTo>
                      <a:pt x="31" y="24"/>
                      <a:pt x="30" y="26"/>
                      <a:pt x="37" y="26"/>
                    </a:cubicBezTo>
                    <a:cubicBezTo>
                      <a:pt x="39" y="26"/>
                      <a:pt x="43" y="25"/>
                      <a:pt x="43" y="26"/>
                    </a:cubicBezTo>
                    <a:cubicBezTo>
                      <a:pt x="43" y="26"/>
                      <a:pt x="43" y="26"/>
                      <a:pt x="43" y="27"/>
                    </a:cubicBezTo>
                    <a:cubicBezTo>
                      <a:pt x="43" y="28"/>
                      <a:pt x="45" y="31"/>
                      <a:pt x="46" y="31"/>
                    </a:cubicBezTo>
                    <a:cubicBezTo>
                      <a:pt x="47" y="31"/>
                      <a:pt x="46" y="27"/>
                      <a:pt x="46" y="27"/>
                    </a:cubicBezTo>
                    <a:cubicBezTo>
                      <a:pt x="46" y="27"/>
                      <a:pt x="47" y="25"/>
                      <a:pt x="48" y="25"/>
                    </a:cubicBezTo>
                    <a:cubicBezTo>
                      <a:pt x="49" y="25"/>
                      <a:pt x="49" y="28"/>
                      <a:pt x="49" y="25"/>
                    </a:cubicBezTo>
                    <a:cubicBezTo>
                      <a:pt x="50" y="23"/>
                      <a:pt x="52" y="22"/>
                      <a:pt x="51" y="22"/>
                    </a:cubicBezTo>
                    <a:cubicBezTo>
                      <a:pt x="47" y="20"/>
                      <a:pt x="46" y="16"/>
                      <a:pt x="45" y="16"/>
                    </a:cubicBezTo>
                    <a:cubicBezTo>
                      <a:pt x="44" y="16"/>
                      <a:pt x="48" y="18"/>
                      <a:pt x="42" y="16"/>
                    </a:cubicBezTo>
                    <a:cubicBezTo>
                      <a:pt x="35" y="15"/>
                      <a:pt x="34" y="15"/>
                      <a:pt x="34" y="15"/>
                    </a:cubicBezTo>
                    <a:cubicBezTo>
                      <a:pt x="34" y="15"/>
                      <a:pt x="34" y="14"/>
                      <a:pt x="33" y="12"/>
                    </a:cubicBezTo>
                    <a:cubicBezTo>
                      <a:pt x="32" y="11"/>
                      <a:pt x="31" y="9"/>
                      <a:pt x="31" y="9"/>
                    </a:cubicBezTo>
                    <a:cubicBezTo>
                      <a:pt x="30" y="6"/>
                      <a:pt x="33" y="5"/>
                      <a:pt x="26" y="6"/>
                    </a:cubicBezTo>
                    <a:cubicBezTo>
                      <a:pt x="24" y="5"/>
                      <a:pt x="24" y="5"/>
                      <a:pt x="24" y="5"/>
                    </a:cubicBezTo>
                    <a:cubicBezTo>
                      <a:pt x="22" y="5"/>
                      <a:pt x="22" y="5"/>
                      <a:pt x="22" y="5"/>
                    </a:cubicBezTo>
                    <a:cubicBezTo>
                      <a:pt x="22" y="5"/>
                      <a:pt x="19" y="2"/>
                      <a:pt x="18" y="2"/>
                    </a:cubicBezTo>
                    <a:cubicBezTo>
                      <a:pt x="17" y="2"/>
                      <a:pt x="16" y="0"/>
                      <a:pt x="14" y="2"/>
                    </a:cubicBezTo>
                    <a:cubicBezTo>
                      <a:pt x="11" y="3"/>
                      <a:pt x="8" y="3"/>
                      <a:pt x="8" y="3"/>
                    </a:cubicBezTo>
                    <a:cubicBezTo>
                      <a:pt x="5" y="4"/>
                      <a:pt x="5" y="4"/>
                      <a:pt x="5" y="4"/>
                    </a:cubicBezTo>
                    <a:lnTo>
                      <a:pt x="6" y="6"/>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7" name="Google Shape;358;p5">
                <a:extLst>
                  <a:ext uri="{FF2B5EF4-FFF2-40B4-BE49-F238E27FC236}">
                    <a16:creationId xmlns:a16="http://schemas.microsoft.com/office/drawing/2014/main" id="{411406DC-9524-2A4C-957A-322E547B065B}"/>
                  </a:ext>
                </a:extLst>
              </p:cNvPr>
              <p:cNvSpPr/>
              <p:nvPr/>
            </p:nvSpPr>
            <p:spPr>
              <a:xfrm>
                <a:off x="10372376" y="2244401"/>
                <a:ext cx="205854" cy="123512"/>
              </a:xfrm>
              <a:custGeom>
                <a:avLst/>
                <a:gdLst/>
                <a:ahLst/>
                <a:cxnLst/>
                <a:rect l="l" t="t" r="r" b="b"/>
                <a:pathLst>
                  <a:path w="54" h="32" extrusionOk="0">
                    <a:moveTo>
                      <a:pt x="54" y="7"/>
                    </a:moveTo>
                    <a:cubicBezTo>
                      <a:pt x="48" y="8"/>
                      <a:pt x="51" y="7"/>
                      <a:pt x="47" y="5"/>
                    </a:cubicBezTo>
                    <a:cubicBezTo>
                      <a:pt x="45" y="4"/>
                      <a:pt x="39" y="4"/>
                      <a:pt x="41" y="1"/>
                    </a:cubicBezTo>
                    <a:cubicBezTo>
                      <a:pt x="37" y="0"/>
                      <a:pt x="37" y="0"/>
                      <a:pt x="37" y="0"/>
                    </a:cubicBezTo>
                    <a:cubicBezTo>
                      <a:pt x="38" y="3"/>
                      <a:pt x="39" y="2"/>
                      <a:pt x="37" y="3"/>
                    </a:cubicBezTo>
                    <a:cubicBezTo>
                      <a:pt x="37" y="3"/>
                      <a:pt x="37" y="3"/>
                      <a:pt x="35" y="3"/>
                    </a:cubicBezTo>
                    <a:cubicBezTo>
                      <a:pt x="33" y="4"/>
                      <a:pt x="30" y="5"/>
                      <a:pt x="30" y="5"/>
                    </a:cubicBezTo>
                    <a:cubicBezTo>
                      <a:pt x="27" y="7"/>
                      <a:pt x="37" y="8"/>
                      <a:pt x="37" y="8"/>
                    </a:cubicBezTo>
                    <a:cubicBezTo>
                      <a:pt x="37" y="8"/>
                      <a:pt x="38" y="9"/>
                      <a:pt x="38" y="10"/>
                    </a:cubicBezTo>
                    <a:cubicBezTo>
                      <a:pt x="38" y="12"/>
                      <a:pt x="38" y="12"/>
                      <a:pt x="37" y="15"/>
                    </a:cubicBezTo>
                    <a:cubicBezTo>
                      <a:pt x="39" y="17"/>
                      <a:pt x="38" y="16"/>
                      <a:pt x="39" y="19"/>
                    </a:cubicBezTo>
                    <a:cubicBezTo>
                      <a:pt x="40" y="20"/>
                      <a:pt x="44" y="21"/>
                      <a:pt x="43" y="22"/>
                    </a:cubicBezTo>
                    <a:cubicBezTo>
                      <a:pt x="43" y="23"/>
                      <a:pt x="44" y="23"/>
                      <a:pt x="39" y="25"/>
                    </a:cubicBezTo>
                    <a:cubicBezTo>
                      <a:pt x="38" y="26"/>
                      <a:pt x="37" y="27"/>
                      <a:pt x="37" y="27"/>
                    </a:cubicBezTo>
                    <a:cubicBezTo>
                      <a:pt x="36" y="27"/>
                      <a:pt x="31" y="25"/>
                      <a:pt x="31" y="25"/>
                    </a:cubicBezTo>
                    <a:cubicBezTo>
                      <a:pt x="31" y="25"/>
                      <a:pt x="29" y="25"/>
                      <a:pt x="28" y="25"/>
                    </a:cubicBezTo>
                    <a:cubicBezTo>
                      <a:pt x="27" y="25"/>
                      <a:pt x="26" y="26"/>
                      <a:pt x="25" y="25"/>
                    </a:cubicBezTo>
                    <a:cubicBezTo>
                      <a:pt x="24" y="23"/>
                      <a:pt x="21" y="25"/>
                      <a:pt x="20" y="24"/>
                    </a:cubicBezTo>
                    <a:cubicBezTo>
                      <a:pt x="19" y="24"/>
                      <a:pt x="20" y="23"/>
                      <a:pt x="18" y="23"/>
                    </a:cubicBezTo>
                    <a:cubicBezTo>
                      <a:pt x="17" y="23"/>
                      <a:pt x="14" y="25"/>
                      <a:pt x="14" y="25"/>
                    </a:cubicBezTo>
                    <a:cubicBezTo>
                      <a:pt x="14" y="25"/>
                      <a:pt x="13" y="29"/>
                      <a:pt x="13" y="29"/>
                    </a:cubicBezTo>
                    <a:cubicBezTo>
                      <a:pt x="14" y="29"/>
                      <a:pt x="16" y="29"/>
                      <a:pt x="18" y="31"/>
                    </a:cubicBezTo>
                    <a:cubicBezTo>
                      <a:pt x="19" y="31"/>
                      <a:pt x="20" y="32"/>
                      <a:pt x="21" y="32"/>
                    </a:cubicBezTo>
                    <a:cubicBezTo>
                      <a:pt x="21" y="32"/>
                      <a:pt x="21" y="32"/>
                      <a:pt x="22" y="31"/>
                    </a:cubicBezTo>
                    <a:cubicBezTo>
                      <a:pt x="25" y="29"/>
                      <a:pt x="22" y="30"/>
                      <a:pt x="27" y="30"/>
                    </a:cubicBezTo>
                    <a:cubicBezTo>
                      <a:pt x="30" y="30"/>
                      <a:pt x="31" y="30"/>
                      <a:pt x="34" y="30"/>
                    </a:cubicBezTo>
                    <a:cubicBezTo>
                      <a:pt x="35" y="31"/>
                      <a:pt x="36" y="32"/>
                      <a:pt x="37" y="30"/>
                    </a:cubicBezTo>
                    <a:cubicBezTo>
                      <a:pt x="38" y="29"/>
                      <a:pt x="37" y="29"/>
                      <a:pt x="39" y="29"/>
                    </a:cubicBezTo>
                    <a:cubicBezTo>
                      <a:pt x="40" y="29"/>
                      <a:pt x="39" y="30"/>
                      <a:pt x="41" y="30"/>
                    </a:cubicBezTo>
                    <a:cubicBezTo>
                      <a:pt x="44" y="30"/>
                      <a:pt x="48" y="30"/>
                      <a:pt x="48" y="31"/>
                    </a:cubicBezTo>
                    <a:cubicBezTo>
                      <a:pt x="49" y="31"/>
                      <a:pt x="49" y="32"/>
                      <a:pt x="50" y="32"/>
                    </a:cubicBezTo>
                    <a:cubicBezTo>
                      <a:pt x="52" y="27"/>
                      <a:pt x="50" y="29"/>
                      <a:pt x="49" y="24"/>
                    </a:cubicBezTo>
                    <a:cubicBezTo>
                      <a:pt x="48" y="23"/>
                      <a:pt x="49" y="23"/>
                      <a:pt x="49" y="23"/>
                    </a:cubicBezTo>
                    <a:cubicBezTo>
                      <a:pt x="51" y="22"/>
                      <a:pt x="50" y="23"/>
                      <a:pt x="52" y="21"/>
                    </a:cubicBezTo>
                    <a:cubicBezTo>
                      <a:pt x="52" y="20"/>
                      <a:pt x="51" y="19"/>
                      <a:pt x="50" y="18"/>
                    </a:cubicBezTo>
                    <a:cubicBezTo>
                      <a:pt x="54" y="14"/>
                      <a:pt x="54" y="14"/>
                      <a:pt x="54" y="14"/>
                    </a:cubicBezTo>
                    <a:cubicBezTo>
                      <a:pt x="53" y="12"/>
                      <a:pt x="53" y="12"/>
                      <a:pt x="53" y="12"/>
                    </a:cubicBezTo>
                    <a:cubicBezTo>
                      <a:pt x="53" y="12"/>
                      <a:pt x="54" y="8"/>
                      <a:pt x="54" y="7"/>
                    </a:cubicBezTo>
                    <a:close/>
                    <a:moveTo>
                      <a:pt x="6" y="25"/>
                    </a:moveTo>
                    <a:cubicBezTo>
                      <a:pt x="6" y="25"/>
                      <a:pt x="6" y="25"/>
                      <a:pt x="6" y="25"/>
                    </a:cubicBezTo>
                    <a:cubicBezTo>
                      <a:pt x="7" y="25"/>
                      <a:pt x="6" y="27"/>
                      <a:pt x="7" y="28"/>
                    </a:cubicBezTo>
                    <a:cubicBezTo>
                      <a:pt x="7" y="28"/>
                      <a:pt x="3" y="30"/>
                      <a:pt x="2" y="29"/>
                    </a:cubicBezTo>
                    <a:cubicBezTo>
                      <a:pt x="0" y="26"/>
                      <a:pt x="2" y="24"/>
                      <a:pt x="6" y="2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98" name="Google Shape;359;p5">
                <a:extLst>
                  <a:ext uri="{FF2B5EF4-FFF2-40B4-BE49-F238E27FC236}">
                    <a16:creationId xmlns:a16="http://schemas.microsoft.com/office/drawing/2014/main" id="{8436FFC7-7CF5-D144-836A-B2DDBFD2DAE0}"/>
                  </a:ext>
                </a:extLst>
              </p:cNvPr>
              <p:cNvSpPr/>
              <p:nvPr/>
            </p:nvSpPr>
            <p:spPr>
              <a:xfrm>
                <a:off x="10215179" y="2339842"/>
                <a:ext cx="110412" cy="50528"/>
              </a:xfrm>
              <a:custGeom>
                <a:avLst/>
                <a:gdLst/>
                <a:ahLst/>
                <a:cxnLst/>
                <a:rect l="l" t="t" r="r" b="b"/>
                <a:pathLst>
                  <a:path w="29" h="13" extrusionOk="0">
                    <a:moveTo>
                      <a:pt x="0" y="4"/>
                    </a:moveTo>
                    <a:cubicBezTo>
                      <a:pt x="2" y="1"/>
                      <a:pt x="2" y="1"/>
                      <a:pt x="2" y="1"/>
                    </a:cubicBezTo>
                    <a:cubicBezTo>
                      <a:pt x="6" y="1"/>
                      <a:pt x="4" y="0"/>
                      <a:pt x="6" y="0"/>
                    </a:cubicBezTo>
                    <a:cubicBezTo>
                      <a:pt x="9" y="0"/>
                      <a:pt x="15" y="0"/>
                      <a:pt x="16" y="1"/>
                    </a:cubicBezTo>
                    <a:cubicBezTo>
                      <a:pt x="23" y="3"/>
                      <a:pt x="23" y="3"/>
                      <a:pt x="23" y="3"/>
                    </a:cubicBezTo>
                    <a:cubicBezTo>
                      <a:pt x="25" y="5"/>
                      <a:pt x="25" y="5"/>
                      <a:pt x="25" y="5"/>
                    </a:cubicBezTo>
                    <a:cubicBezTo>
                      <a:pt x="29" y="6"/>
                      <a:pt x="29" y="6"/>
                      <a:pt x="29" y="6"/>
                    </a:cubicBezTo>
                    <a:cubicBezTo>
                      <a:pt x="28" y="9"/>
                      <a:pt x="28" y="9"/>
                      <a:pt x="28" y="9"/>
                    </a:cubicBezTo>
                    <a:cubicBezTo>
                      <a:pt x="28" y="9"/>
                      <a:pt x="27" y="11"/>
                      <a:pt x="26" y="11"/>
                    </a:cubicBezTo>
                    <a:cubicBezTo>
                      <a:pt x="19" y="9"/>
                      <a:pt x="24" y="8"/>
                      <a:pt x="17" y="9"/>
                    </a:cubicBezTo>
                    <a:cubicBezTo>
                      <a:pt x="16" y="13"/>
                      <a:pt x="16" y="13"/>
                      <a:pt x="16" y="13"/>
                    </a:cubicBezTo>
                    <a:cubicBezTo>
                      <a:pt x="13" y="11"/>
                      <a:pt x="13" y="11"/>
                      <a:pt x="9" y="10"/>
                    </a:cubicBezTo>
                    <a:cubicBezTo>
                      <a:pt x="7" y="10"/>
                      <a:pt x="7" y="10"/>
                      <a:pt x="7" y="10"/>
                    </a:cubicBezTo>
                    <a:cubicBezTo>
                      <a:pt x="5" y="7"/>
                      <a:pt x="5" y="7"/>
                      <a:pt x="5" y="7"/>
                    </a:cubicBezTo>
                    <a:cubicBezTo>
                      <a:pt x="2" y="6"/>
                      <a:pt x="2" y="6"/>
                      <a:pt x="2" y="6"/>
                    </a:cubicBezTo>
                    <a:lnTo>
                      <a:pt x="0" y="4"/>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0" name="Google Shape;361;p5">
                <a:extLst>
                  <a:ext uri="{FF2B5EF4-FFF2-40B4-BE49-F238E27FC236}">
                    <a16:creationId xmlns:a16="http://schemas.microsoft.com/office/drawing/2014/main" id="{8BA31728-201D-5749-88D0-4985F1605238}"/>
                  </a:ext>
                </a:extLst>
              </p:cNvPr>
              <p:cNvSpPr/>
              <p:nvPr/>
            </p:nvSpPr>
            <p:spPr>
              <a:xfrm>
                <a:off x="10009325" y="3389696"/>
                <a:ext cx="312523" cy="389251"/>
              </a:xfrm>
              <a:custGeom>
                <a:avLst/>
                <a:gdLst/>
                <a:ahLst/>
                <a:cxnLst/>
                <a:rect l="l" t="t" r="r" b="b"/>
                <a:pathLst>
                  <a:path w="82" h="102" extrusionOk="0">
                    <a:moveTo>
                      <a:pt x="11" y="75"/>
                    </a:moveTo>
                    <a:cubicBezTo>
                      <a:pt x="13" y="71"/>
                      <a:pt x="12" y="75"/>
                      <a:pt x="15" y="72"/>
                    </a:cubicBezTo>
                    <a:cubicBezTo>
                      <a:pt x="17" y="70"/>
                      <a:pt x="17" y="66"/>
                      <a:pt x="18" y="64"/>
                    </a:cubicBezTo>
                    <a:cubicBezTo>
                      <a:pt x="19" y="61"/>
                      <a:pt x="17" y="58"/>
                      <a:pt x="16" y="56"/>
                    </a:cubicBezTo>
                    <a:cubicBezTo>
                      <a:pt x="13" y="59"/>
                      <a:pt x="14" y="58"/>
                      <a:pt x="13" y="63"/>
                    </a:cubicBezTo>
                    <a:cubicBezTo>
                      <a:pt x="15" y="63"/>
                      <a:pt x="15" y="63"/>
                      <a:pt x="15" y="63"/>
                    </a:cubicBezTo>
                    <a:cubicBezTo>
                      <a:pt x="16" y="65"/>
                      <a:pt x="13" y="67"/>
                      <a:pt x="11" y="67"/>
                    </a:cubicBezTo>
                    <a:cubicBezTo>
                      <a:pt x="11" y="64"/>
                      <a:pt x="11" y="65"/>
                      <a:pt x="10" y="62"/>
                    </a:cubicBezTo>
                    <a:cubicBezTo>
                      <a:pt x="8" y="63"/>
                      <a:pt x="6" y="59"/>
                      <a:pt x="4" y="59"/>
                    </a:cubicBezTo>
                    <a:cubicBezTo>
                      <a:pt x="1" y="58"/>
                      <a:pt x="3" y="60"/>
                      <a:pt x="0" y="56"/>
                    </a:cubicBezTo>
                    <a:cubicBezTo>
                      <a:pt x="4" y="55"/>
                      <a:pt x="4" y="55"/>
                      <a:pt x="4" y="52"/>
                    </a:cubicBezTo>
                    <a:cubicBezTo>
                      <a:pt x="4" y="51"/>
                      <a:pt x="2" y="48"/>
                      <a:pt x="2" y="48"/>
                    </a:cubicBezTo>
                    <a:cubicBezTo>
                      <a:pt x="3" y="44"/>
                      <a:pt x="3" y="44"/>
                      <a:pt x="3" y="44"/>
                    </a:cubicBezTo>
                    <a:cubicBezTo>
                      <a:pt x="3" y="44"/>
                      <a:pt x="1" y="41"/>
                      <a:pt x="1" y="40"/>
                    </a:cubicBezTo>
                    <a:cubicBezTo>
                      <a:pt x="1" y="40"/>
                      <a:pt x="2" y="36"/>
                      <a:pt x="2" y="36"/>
                    </a:cubicBezTo>
                    <a:cubicBezTo>
                      <a:pt x="6" y="35"/>
                      <a:pt x="6" y="35"/>
                      <a:pt x="6" y="35"/>
                    </a:cubicBezTo>
                    <a:cubicBezTo>
                      <a:pt x="6" y="35"/>
                      <a:pt x="6" y="34"/>
                      <a:pt x="8" y="31"/>
                    </a:cubicBezTo>
                    <a:cubicBezTo>
                      <a:pt x="6" y="30"/>
                      <a:pt x="6" y="30"/>
                      <a:pt x="6" y="30"/>
                    </a:cubicBezTo>
                    <a:cubicBezTo>
                      <a:pt x="6" y="30"/>
                      <a:pt x="5" y="26"/>
                      <a:pt x="6" y="26"/>
                    </a:cubicBezTo>
                    <a:cubicBezTo>
                      <a:pt x="7" y="25"/>
                      <a:pt x="9" y="23"/>
                      <a:pt x="10" y="23"/>
                    </a:cubicBezTo>
                    <a:cubicBezTo>
                      <a:pt x="14" y="21"/>
                      <a:pt x="14" y="23"/>
                      <a:pt x="14" y="15"/>
                    </a:cubicBezTo>
                    <a:cubicBezTo>
                      <a:pt x="14" y="15"/>
                      <a:pt x="13" y="13"/>
                      <a:pt x="13" y="12"/>
                    </a:cubicBezTo>
                    <a:cubicBezTo>
                      <a:pt x="13" y="11"/>
                      <a:pt x="15" y="9"/>
                      <a:pt x="15" y="9"/>
                    </a:cubicBezTo>
                    <a:cubicBezTo>
                      <a:pt x="15" y="9"/>
                      <a:pt x="19" y="6"/>
                      <a:pt x="20" y="6"/>
                    </a:cubicBezTo>
                    <a:cubicBezTo>
                      <a:pt x="30" y="0"/>
                      <a:pt x="30" y="0"/>
                      <a:pt x="30" y="0"/>
                    </a:cubicBezTo>
                    <a:cubicBezTo>
                      <a:pt x="31" y="0"/>
                      <a:pt x="39" y="2"/>
                      <a:pt x="39" y="2"/>
                    </a:cubicBezTo>
                    <a:cubicBezTo>
                      <a:pt x="41" y="5"/>
                      <a:pt x="41" y="5"/>
                      <a:pt x="41" y="5"/>
                    </a:cubicBezTo>
                    <a:cubicBezTo>
                      <a:pt x="41" y="5"/>
                      <a:pt x="45" y="5"/>
                      <a:pt x="46" y="8"/>
                    </a:cubicBezTo>
                    <a:cubicBezTo>
                      <a:pt x="46" y="9"/>
                      <a:pt x="48" y="10"/>
                      <a:pt x="48" y="10"/>
                    </a:cubicBezTo>
                    <a:cubicBezTo>
                      <a:pt x="48" y="12"/>
                      <a:pt x="52" y="14"/>
                      <a:pt x="53" y="14"/>
                    </a:cubicBezTo>
                    <a:cubicBezTo>
                      <a:pt x="52" y="15"/>
                      <a:pt x="52" y="15"/>
                      <a:pt x="52" y="15"/>
                    </a:cubicBezTo>
                    <a:cubicBezTo>
                      <a:pt x="52" y="15"/>
                      <a:pt x="55" y="16"/>
                      <a:pt x="56" y="16"/>
                    </a:cubicBezTo>
                    <a:cubicBezTo>
                      <a:pt x="57" y="16"/>
                      <a:pt x="58" y="15"/>
                      <a:pt x="59" y="16"/>
                    </a:cubicBezTo>
                    <a:cubicBezTo>
                      <a:pt x="62" y="18"/>
                      <a:pt x="63" y="19"/>
                      <a:pt x="66" y="13"/>
                    </a:cubicBezTo>
                    <a:cubicBezTo>
                      <a:pt x="69" y="14"/>
                      <a:pt x="66" y="14"/>
                      <a:pt x="71" y="17"/>
                    </a:cubicBezTo>
                    <a:cubicBezTo>
                      <a:pt x="72" y="17"/>
                      <a:pt x="78" y="20"/>
                      <a:pt x="78" y="20"/>
                    </a:cubicBezTo>
                    <a:cubicBezTo>
                      <a:pt x="79" y="22"/>
                      <a:pt x="79" y="22"/>
                      <a:pt x="79" y="22"/>
                    </a:cubicBezTo>
                    <a:cubicBezTo>
                      <a:pt x="78" y="23"/>
                      <a:pt x="78" y="22"/>
                      <a:pt x="78" y="26"/>
                    </a:cubicBezTo>
                    <a:cubicBezTo>
                      <a:pt x="78" y="28"/>
                      <a:pt x="79" y="28"/>
                      <a:pt x="79" y="28"/>
                    </a:cubicBezTo>
                    <a:cubicBezTo>
                      <a:pt x="80" y="29"/>
                      <a:pt x="80" y="31"/>
                      <a:pt x="81" y="33"/>
                    </a:cubicBezTo>
                    <a:cubicBezTo>
                      <a:pt x="82" y="36"/>
                      <a:pt x="80" y="36"/>
                      <a:pt x="79" y="37"/>
                    </a:cubicBezTo>
                    <a:cubicBezTo>
                      <a:pt x="78" y="41"/>
                      <a:pt x="78" y="41"/>
                      <a:pt x="78" y="41"/>
                    </a:cubicBezTo>
                    <a:cubicBezTo>
                      <a:pt x="75" y="47"/>
                      <a:pt x="75" y="47"/>
                      <a:pt x="75" y="47"/>
                    </a:cubicBezTo>
                    <a:cubicBezTo>
                      <a:pt x="73" y="50"/>
                      <a:pt x="63" y="61"/>
                      <a:pt x="61" y="62"/>
                    </a:cubicBezTo>
                    <a:cubicBezTo>
                      <a:pt x="59" y="63"/>
                      <a:pt x="56" y="65"/>
                      <a:pt x="52" y="66"/>
                    </a:cubicBezTo>
                    <a:cubicBezTo>
                      <a:pt x="49" y="67"/>
                      <a:pt x="44" y="70"/>
                      <a:pt x="44" y="70"/>
                    </a:cubicBezTo>
                    <a:cubicBezTo>
                      <a:pt x="44" y="70"/>
                      <a:pt x="42" y="75"/>
                      <a:pt x="41" y="75"/>
                    </a:cubicBezTo>
                    <a:cubicBezTo>
                      <a:pt x="41" y="75"/>
                      <a:pt x="40" y="77"/>
                      <a:pt x="40" y="77"/>
                    </a:cubicBezTo>
                    <a:cubicBezTo>
                      <a:pt x="40" y="77"/>
                      <a:pt x="39" y="81"/>
                      <a:pt x="39" y="83"/>
                    </a:cubicBezTo>
                    <a:cubicBezTo>
                      <a:pt x="38" y="85"/>
                      <a:pt x="37" y="85"/>
                      <a:pt x="36" y="87"/>
                    </a:cubicBezTo>
                    <a:cubicBezTo>
                      <a:pt x="35" y="89"/>
                      <a:pt x="36" y="92"/>
                      <a:pt x="36" y="94"/>
                    </a:cubicBezTo>
                    <a:cubicBezTo>
                      <a:pt x="35" y="96"/>
                      <a:pt x="32" y="92"/>
                      <a:pt x="32" y="97"/>
                    </a:cubicBezTo>
                    <a:cubicBezTo>
                      <a:pt x="32" y="98"/>
                      <a:pt x="31" y="99"/>
                      <a:pt x="28" y="101"/>
                    </a:cubicBezTo>
                    <a:cubicBezTo>
                      <a:pt x="26" y="102"/>
                      <a:pt x="26" y="99"/>
                      <a:pt x="26" y="98"/>
                    </a:cubicBezTo>
                    <a:cubicBezTo>
                      <a:pt x="25" y="97"/>
                      <a:pt x="23" y="95"/>
                      <a:pt x="23" y="95"/>
                    </a:cubicBezTo>
                    <a:cubicBezTo>
                      <a:pt x="23" y="95"/>
                      <a:pt x="22" y="92"/>
                      <a:pt x="22" y="91"/>
                    </a:cubicBezTo>
                    <a:cubicBezTo>
                      <a:pt x="22" y="90"/>
                      <a:pt x="21" y="92"/>
                      <a:pt x="19" y="92"/>
                    </a:cubicBezTo>
                    <a:cubicBezTo>
                      <a:pt x="18" y="92"/>
                      <a:pt x="18" y="92"/>
                      <a:pt x="17" y="92"/>
                    </a:cubicBezTo>
                    <a:cubicBezTo>
                      <a:pt x="15" y="92"/>
                      <a:pt x="15" y="91"/>
                      <a:pt x="15" y="90"/>
                    </a:cubicBezTo>
                    <a:cubicBezTo>
                      <a:pt x="15" y="89"/>
                      <a:pt x="13" y="90"/>
                      <a:pt x="13" y="90"/>
                    </a:cubicBezTo>
                    <a:cubicBezTo>
                      <a:pt x="13" y="90"/>
                      <a:pt x="9" y="95"/>
                      <a:pt x="8" y="91"/>
                    </a:cubicBezTo>
                    <a:cubicBezTo>
                      <a:pt x="12" y="87"/>
                      <a:pt x="11" y="88"/>
                      <a:pt x="10" y="87"/>
                    </a:cubicBezTo>
                    <a:cubicBezTo>
                      <a:pt x="10" y="87"/>
                      <a:pt x="9" y="85"/>
                      <a:pt x="9" y="85"/>
                    </a:cubicBezTo>
                    <a:cubicBezTo>
                      <a:pt x="9" y="84"/>
                      <a:pt x="11" y="84"/>
                      <a:pt x="12" y="84"/>
                    </a:cubicBezTo>
                    <a:cubicBezTo>
                      <a:pt x="12" y="83"/>
                      <a:pt x="13" y="82"/>
                      <a:pt x="13" y="82"/>
                    </a:cubicBezTo>
                    <a:cubicBezTo>
                      <a:pt x="13" y="81"/>
                      <a:pt x="13" y="76"/>
                      <a:pt x="11" y="7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1" name="Google Shape;362;p5">
                <a:extLst>
                  <a:ext uri="{FF2B5EF4-FFF2-40B4-BE49-F238E27FC236}">
                    <a16:creationId xmlns:a16="http://schemas.microsoft.com/office/drawing/2014/main" id="{DC424F2C-4811-834F-B1B9-950AAEB10DAC}"/>
                  </a:ext>
                </a:extLst>
              </p:cNvPr>
              <p:cNvSpPr/>
              <p:nvPr/>
            </p:nvSpPr>
            <p:spPr>
              <a:xfrm>
                <a:off x="10112252" y="2708507"/>
                <a:ext cx="638147" cy="1004941"/>
              </a:xfrm>
              <a:custGeom>
                <a:avLst/>
                <a:gdLst/>
                <a:ahLst/>
                <a:cxnLst/>
                <a:rect l="l" t="t" r="r" b="b"/>
                <a:pathLst>
                  <a:path w="167" h="263" extrusionOk="0">
                    <a:moveTo>
                      <a:pt x="4" y="178"/>
                    </a:moveTo>
                    <a:cubicBezTo>
                      <a:pt x="4" y="176"/>
                      <a:pt x="4" y="176"/>
                      <a:pt x="4" y="176"/>
                    </a:cubicBezTo>
                    <a:cubicBezTo>
                      <a:pt x="0" y="172"/>
                      <a:pt x="0" y="172"/>
                      <a:pt x="0" y="172"/>
                    </a:cubicBezTo>
                    <a:cubicBezTo>
                      <a:pt x="0" y="172"/>
                      <a:pt x="1" y="171"/>
                      <a:pt x="2" y="171"/>
                    </a:cubicBezTo>
                    <a:cubicBezTo>
                      <a:pt x="5" y="169"/>
                      <a:pt x="1" y="170"/>
                      <a:pt x="7" y="170"/>
                    </a:cubicBezTo>
                    <a:cubicBezTo>
                      <a:pt x="7" y="170"/>
                      <a:pt x="6" y="166"/>
                      <a:pt x="6" y="165"/>
                    </a:cubicBezTo>
                    <a:cubicBezTo>
                      <a:pt x="6" y="164"/>
                      <a:pt x="5" y="163"/>
                      <a:pt x="6" y="162"/>
                    </a:cubicBezTo>
                    <a:cubicBezTo>
                      <a:pt x="7" y="162"/>
                      <a:pt x="8" y="161"/>
                      <a:pt x="10" y="160"/>
                    </a:cubicBezTo>
                    <a:cubicBezTo>
                      <a:pt x="11" y="159"/>
                      <a:pt x="10" y="159"/>
                      <a:pt x="12" y="159"/>
                    </a:cubicBezTo>
                    <a:cubicBezTo>
                      <a:pt x="14" y="159"/>
                      <a:pt x="18" y="159"/>
                      <a:pt x="19" y="158"/>
                    </a:cubicBezTo>
                    <a:cubicBezTo>
                      <a:pt x="19" y="158"/>
                      <a:pt x="18" y="157"/>
                      <a:pt x="19" y="154"/>
                    </a:cubicBezTo>
                    <a:cubicBezTo>
                      <a:pt x="21" y="152"/>
                      <a:pt x="21" y="151"/>
                      <a:pt x="23" y="149"/>
                    </a:cubicBezTo>
                    <a:cubicBezTo>
                      <a:pt x="24" y="147"/>
                      <a:pt x="25" y="147"/>
                      <a:pt x="25" y="146"/>
                    </a:cubicBezTo>
                    <a:cubicBezTo>
                      <a:pt x="26" y="144"/>
                      <a:pt x="27" y="139"/>
                      <a:pt x="27" y="139"/>
                    </a:cubicBezTo>
                    <a:cubicBezTo>
                      <a:pt x="27" y="139"/>
                      <a:pt x="27" y="138"/>
                      <a:pt x="26" y="138"/>
                    </a:cubicBezTo>
                    <a:cubicBezTo>
                      <a:pt x="26" y="137"/>
                      <a:pt x="26" y="136"/>
                      <a:pt x="26" y="136"/>
                    </a:cubicBezTo>
                    <a:cubicBezTo>
                      <a:pt x="25" y="135"/>
                      <a:pt x="23" y="137"/>
                      <a:pt x="25" y="131"/>
                    </a:cubicBezTo>
                    <a:cubicBezTo>
                      <a:pt x="26" y="127"/>
                      <a:pt x="26" y="124"/>
                      <a:pt x="26" y="121"/>
                    </a:cubicBezTo>
                    <a:cubicBezTo>
                      <a:pt x="26" y="119"/>
                      <a:pt x="25" y="118"/>
                      <a:pt x="25" y="117"/>
                    </a:cubicBezTo>
                    <a:cubicBezTo>
                      <a:pt x="25" y="114"/>
                      <a:pt x="27" y="114"/>
                      <a:pt x="23" y="111"/>
                    </a:cubicBezTo>
                    <a:cubicBezTo>
                      <a:pt x="24" y="108"/>
                      <a:pt x="24" y="108"/>
                      <a:pt x="24" y="108"/>
                    </a:cubicBezTo>
                    <a:cubicBezTo>
                      <a:pt x="27" y="106"/>
                      <a:pt x="27" y="106"/>
                      <a:pt x="27" y="106"/>
                    </a:cubicBezTo>
                    <a:cubicBezTo>
                      <a:pt x="26" y="101"/>
                      <a:pt x="27" y="102"/>
                      <a:pt x="24" y="99"/>
                    </a:cubicBezTo>
                    <a:cubicBezTo>
                      <a:pt x="24" y="99"/>
                      <a:pt x="26" y="97"/>
                      <a:pt x="26" y="96"/>
                    </a:cubicBezTo>
                    <a:cubicBezTo>
                      <a:pt x="26" y="94"/>
                      <a:pt x="27" y="93"/>
                      <a:pt x="24" y="92"/>
                    </a:cubicBezTo>
                    <a:cubicBezTo>
                      <a:pt x="23" y="90"/>
                      <a:pt x="23" y="90"/>
                      <a:pt x="23" y="90"/>
                    </a:cubicBezTo>
                    <a:cubicBezTo>
                      <a:pt x="23" y="89"/>
                      <a:pt x="23" y="89"/>
                      <a:pt x="23" y="89"/>
                    </a:cubicBezTo>
                    <a:cubicBezTo>
                      <a:pt x="23" y="87"/>
                      <a:pt x="23" y="87"/>
                      <a:pt x="23" y="87"/>
                    </a:cubicBezTo>
                    <a:cubicBezTo>
                      <a:pt x="22" y="86"/>
                      <a:pt x="19" y="84"/>
                      <a:pt x="19" y="83"/>
                    </a:cubicBezTo>
                    <a:cubicBezTo>
                      <a:pt x="20" y="83"/>
                      <a:pt x="21" y="79"/>
                      <a:pt x="22" y="79"/>
                    </a:cubicBezTo>
                    <a:cubicBezTo>
                      <a:pt x="22" y="79"/>
                      <a:pt x="26" y="78"/>
                      <a:pt x="26" y="78"/>
                    </a:cubicBezTo>
                    <a:cubicBezTo>
                      <a:pt x="26" y="73"/>
                      <a:pt x="27" y="74"/>
                      <a:pt x="30" y="71"/>
                    </a:cubicBezTo>
                    <a:cubicBezTo>
                      <a:pt x="27" y="64"/>
                      <a:pt x="27" y="64"/>
                      <a:pt x="27" y="64"/>
                    </a:cubicBezTo>
                    <a:cubicBezTo>
                      <a:pt x="28" y="61"/>
                      <a:pt x="28" y="61"/>
                      <a:pt x="28" y="61"/>
                    </a:cubicBezTo>
                    <a:cubicBezTo>
                      <a:pt x="31" y="65"/>
                      <a:pt x="31" y="65"/>
                      <a:pt x="34" y="68"/>
                    </a:cubicBezTo>
                    <a:cubicBezTo>
                      <a:pt x="34" y="73"/>
                      <a:pt x="34" y="73"/>
                      <a:pt x="34" y="73"/>
                    </a:cubicBezTo>
                    <a:cubicBezTo>
                      <a:pt x="37" y="73"/>
                      <a:pt x="36" y="72"/>
                      <a:pt x="36" y="68"/>
                    </a:cubicBezTo>
                    <a:cubicBezTo>
                      <a:pt x="36" y="65"/>
                      <a:pt x="36" y="65"/>
                      <a:pt x="34" y="63"/>
                    </a:cubicBezTo>
                    <a:cubicBezTo>
                      <a:pt x="34" y="63"/>
                      <a:pt x="34" y="62"/>
                      <a:pt x="34" y="62"/>
                    </a:cubicBezTo>
                    <a:cubicBezTo>
                      <a:pt x="35" y="62"/>
                      <a:pt x="38" y="61"/>
                      <a:pt x="38" y="61"/>
                    </a:cubicBezTo>
                    <a:cubicBezTo>
                      <a:pt x="46" y="52"/>
                      <a:pt x="46" y="52"/>
                      <a:pt x="46" y="52"/>
                    </a:cubicBezTo>
                    <a:cubicBezTo>
                      <a:pt x="46" y="52"/>
                      <a:pt x="46" y="49"/>
                      <a:pt x="48" y="49"/>
                    </a:cubicBezTo>
                    <a:cubicBezTo>
                      <a:pt x="50" y="49"/>
                      <a:pt x="52" y="49"/>
                      <a:pt x="53" y="49"/>
                    </a:cubicBezTo>
                    <a:cubicBezTo>
                      <a:pt x="53" y="49"/>
                      <a:pt x="55" y="48"/>
                      <a:pt x="54" y="47"/>
                    </a:cubicBezTo>
                    <a:cubicBezTo>
                      <a:pt x="54" y="46"/>
                      <a:pt x="52" y="42"/>
                      <a:pt x="52" y="42"/>
                    </a:cubicBezTo>
                    <a:cubicBezTo>
                      <a:pt x="52" y="42"/>
                      <a:pt x="54" y="39"/>
                      <a:pt x="54" y="39"/>
                    </a:cubicBezTo>
                    <a:cubicBezTo>
                      <a:pt x="53" y="36"/>
                      <a:pt x="53" y="36"/>
                      <a:pt x="53" y="36"/>
                    </a:cubicBezTo>
                    <a:cubicBezTo>
                      <a:pt x="56" y="30"/>
                      <a:pt x="56" y="30"/>
                      <a:pt x="56" y="30"/>
                    </a:cubicBezTo>
                    <a:cubicBezTo>
                      <a:pt x="57" y="28"/>
                      <a:pt x="63" y="24"/>
                      <a:pt x="65" y="24"/>
                    </a:cubicBezTo>
                    <a:cubicBezTo>
                      <a:pt x="70" y="23"/>
                      <a:pt x="70" y="23"/>
                      <a:pt x="70" y="23"/>
                    </a:cubicBezTo>
                    <a:cubicBezTo>
                      <a:pt x="70" y="24"/>
                      <a:pt x="70" y="26"/>
                      <a:pt x="69" y="27"/>
                    </a:cubicBezTo>
                    <a:cubicBezTo>
                      <a:pt x="69" y="27"/>
                      <a:pt x="70" y="27"/>
                      <a:pt x="71" y="27"/>
                    </a:cubicBezTo>
                    <a:cubicBezTo>
                      <a:pt x="71" y="27"/>
                      <a:pt x="73" y="26"/>
                      <a:pt x="73" y="25"/>
                    </a:cubicBezTo>
                    <a:cubicBezTo>
                      <a:pt x="73" y="24"/>
                      <a:pt x="73" y="19"/>
                      <a:pt x="74" y="19"/>
                    </a:cubicBezTo>
                    <a:cubicBezTo>
                      <a:pt x="80" y="17"/>
                      <a:pt x="75" y="19"/>
                      <a:pt x="78" y="19"/>
                    </a:cubicBezTo>
                    <a:cubicBezTo>
                      <a:pt x="82" y="20"/>
                      <a:pt x="83" y="20"/>
                      <a:pt x="87" y="19"/>
                    </a:cubicBezTo>
                    <a:cubicBezTo>
                      <a:pt x="87" y="19"/>
                      <a:pt x="94" y="13"/>
                      <a:pt x="96" y="13"/>
                    </a:cubicBezTo>
                    <a:cubicBezTo>
                      <a:pt x="96" y="12"/>
                      <a:pt x="100" y="11"/>
                      <a:pt x="101" y="11"/>
                    </a:cubicBezTo>
                    <a:cubicBezTo>
                      <a:pt x="102" y="10"/>
                      <a:pt x="104" y="5"/>
                      <a:pt x="104" y="4"/>
                    </a:cubicBezTo>
                    <a:cubicBezTo>
                      <a:pt x="106" y="4"/>
                      <a:pt x="106" y="4"/>
                      <a:pt x="106" y="4"/>
                    </a:cubicBezTo>
                    <a:cubicBezTo>
                      <a:pt x="107" y="6"/>
                      <a:pt x="108" y="2"/>
                      <a:pt x="109" y="2"/>
                    </a:cubicBezTo>
                    <a:cubicBezTo>
                      <a:pt x="109" y="2"/>
                      <a:pt x="112" y="0"/>
                      <a:pt x="113" y="0"/>
                    </a:cubicBezTo>
                    <a:cubicBezTo>
                      <a:pt x="114" y="1"/>
                      <a:pt x="116" y="2"/>
                      <a:pt x="116" y="2"/>
                    </a:cubicBezTo>
                    <a:cubicBezTo>
                      <a:pt x="116" y="2"/>
                      <a:pt x="118" y="4"/>
                      <a:pt x="117" y="4"/>
                    </a:cubicBezTo>
                    <a:cubicBezTo>
                      <a:pt x="116" y="5"/>
                      <a:pt x="116" y="9"/>
                      <a:pt x="115" y="10"/>
                    </a:cubicBezTo>
                    <a:cubicBezTo>
                      <a:pt x="114" y="11"/>
                      <a:pt x="107" y="13"/>
                      <a:pt x="106" y="14"/>
                    </a:cubicBezTo>
                    <a:cubicBezTo>
                      <a:pt x="102" y="20"/>
                      <a:pt x="102" y="20"/>
                      <a:pt x="102" y="20"/>
                    </a:cubicBezTo>
                    <a:cubicBezTo>
                      <a:pt x="99" y="22"/>
                      <a:pt x="99" y="22"/>
                      <a:pt x="99" y="22"/>
                    </a:cubicBezTo>
                    <a:cubicBezTo>
                      <a:pt x="99" y="22"/>
                      <a:pt x="95" y="27"/>
                      <a:pt x="95" y="27"/>
                    </a:cubicBezTo>
                    <a:cubicBezTo>
                      <a:pt x="95" y="28"/>
                      <a:pt x="92" y="34"/>
                      <a:pt x="92" y="34"/>
                    </a:cubicBezTo>
                    <a:cubicBezTo>
                      <a:pt x="91" y="40"/>
                      <a:pt x="91" y="40"/>
                      <a:pt x="91" y="40"/>
                    </a:cubicBezTo>
                    <a:cubicBezTo>
                      <a:pt x="90" y="43"/>
                      <a:pt x="85" y="50"/>
                      <a:pt x="84" y="52"/>
                    </a:cubicBezTo>
                    <a:cubicBezTo>
                      <a:pt x="89" y="52"/>
                      <a:pt x="89" y="52"/>
                      <a:pt x="89" y="52"/>
                    </a:cubicBezTo>
                    <a:cubicBezTo>
                      <a:pt x="90" y="53"/>
                      <a:pt x="92" y="55"/>
                      <a:pt x="93" y="55"/>
                    </a:cubicBezTo>
                    <a:cubicBezTo>
                      <a:pt x="93" y="56"/>
                      <a:pt x="93" y="59"/>
                      <a:pt x="93" y="59"/>
                    </a:cubicBezTo>
                    <a:cubicBezTo>
                      <a:pt x="93" y="59"/>
                      <a:pt x="98" y="66"/>
                      <a:pt x="98" y="67"/>
                    </a:cubicBezTo>
                    <a:cubicBezTo>
                      <a:pt x="98" y="67"/>
                      <a:pt x="97" y="71"/>
                      <a:pt x="97" y="71"/>
                    </a:cubicBezTo>
                    <a:cubicBezTo>
                      <a:pt x="97" y="71"/>
                      <a:pt x="95" y="74"/>
                      <a:pt x="95" y="74"/>
                    </a:cubicBezTo>
                    <a:cubicBezTo>
                      <a:pt x="96" y="81"/>
                      <a:pt x="96" y="81"/>
                      <a:pt x="96" y="81"/>
                    </a:cubicBezTo>
                    <a:cubicBezTo>
                      <a:pt x="100" y="82"/>
                      <a:pt x="100" y="82"/>
                      <a:pt x="100" y="82"/>
                    </a:cubicBezTo>
                    <a:cubicBezTo>
                      <a:pt x="102" y="86"/>
                      <a:pt x="102" y="86"/>
                      <a:pt x="102" y="86"/>
                    </a:cubicBezTo>
                    <a:cubicBezTo>
                      <a:pt x="102" y="86"/>
                      <a:pt x="104" y="88"/>
                      <a:pt x="105" y="87"/>
                    </a:cubicBezTo>
                    <a:cubicBezTo>
                      <a:pt x="105" y="87"/>
                      <a:pt x="107" y="86"/>
                      <a:pt x="107" y="86"/>
                    </a:cubicBezTo>
                    <a:cubicBezTo>
                      <a:pt x="107" y="86"/>
                      <a:pt x="111" y="87"/>
                      <a:pt x="111" y="87"/>
                    </a:cubicBezTo>
                    <a:cubicBezTo>
                      <a:pt x="112" y="87"/>
                      <a:pt x="116" y="87"/>
                      <a:pt x="116" y="87"/>
                    </a:cubicBezTo>
                    <a:cubicBezTo>
                      <a:pt x="116" y="87"/>
                      <a:pt x="119" y="86"/>
                      <a:pt x="119" y="86"/>
                    </a:cubicBezTo>
                    <a:cubicBezTo>
                      <a:pt x="120" y="86"/>
                      <a:pt x="122" y="86"/>
                      <a:pt x="122" y="86"/>
                    </a:cubicBezTo>
                    <a:cubicBezTo>
                      <a:pt x="124" y="88"/>
                      <a:pt x="125" y="87"/>
                      <a:pt x="128" y="88"/>
                    </a:cubicBezTo>
                    <a:cubicBezTo>
                      <a:pt x="132" y="96"/>
                      <a:pt x="132" y="96"/>
                      <a:pt x="132" y="96"/>
                    </a:cubicBezTo>
                    <a:cubicBezTo>
                      <a:pt x="137" y="102"/>
                      <a:pt x="137" y="102"/>
                      <a:pt x="137" y="102"/>
                    </a:cubicBezTo>
                    <a:cubicBezTo>
                      <a:pt x="140" y="102"/>
                      <a:pt x="140" y="102"/>
                      <a:pt x="140" y="102"/>
                    </a:cubicBezTo>
                    <a:cubicBezTo>
                      <a:pt x="142" y="100"/>
                      <a:pt x="142" y="100"/>
                      <a:pt x="142" y="100"/>
                    </a:cubicBezTo>
                    <a:cubicBezTo>
                      <a:pt x="147" y="101"/>
                      <a:pt x="147" y="101"/>
                      <a:pt x="153" y="100"/>
                    </a:cubicBezTo>
                    <a:cubicBezTo>
                      <a:pt x="156" y="100"/>
                      <a:pt x="162" y="100"/>
                      <a:pt x="162" y="100"/>
                    </a:cubicBezTo>
                    <a:cubicBezTo>
                      <a:pt x="163" y="100"/>
                      <a:pt x="164" y="100"/>
                      <a:pt x="164" y="100"/>
                    </a:cubicBezTo>
                    <a:cubicBezTo>
                      <a:pt x="166" y="103"/>
                      <a:pt x="166" y="103"/>
                      <a:pt x="166" y="103"/>
                    </a:cubicBezTo>
                    <a:cubicBezTo>
                      <a:pt x="163" y="106"/>
                      <a:pt x="162" y="107"/>
                      <a:pt x="161" y="112"/>
                    </a:cubicBezTo>
                    <a:cubicBezTo>
                      <a:pt x="160" y="119"/>
                      <a:pt x="158" y="119"/>
                      <a:pt x="159" y="127"/>
                    </a:cubicBezTo>
                    <a:cubicBezTo>
                      <a:pt x="160" y="136"/>
                      <a:pt x="160" y="136"/>
                      <a:pt x="160" y="136"/>
                    </a:cubicBezTo>
                    <a:cubicBezTo>
                      <a:pt x="164" y="140"/>
                      <a:pt x="164" y="140"/>
                      <a:pt x="164" y="140"/>
                    </a:cubicBezTo>
                    <a:cubicBezTo>
                      <a:pt x="164" y="140"/>
                      <a:pt x="166" y="143"/>
                      <a:pt x="166" y="144"/>
                    </a:cubicBezTo>
                    <a:cubicBezTo>
                      <a:pt x="166" y="144"/>
                      <a:pt x="165" y="146"/>
                      <a:pt x="164" y="147"/>
                    </a:cubicBezTo>
                    <a:cubicBezTo>
                      <a:pt x="162" y="148"/>
                      <a:pt x="158" y="152"/>
                      <a:pt x="158" y="152"/>
                    </a:cubicBezTo>
                    <a:cubicBezTo>
                      <a:pt x="160" y="155"/>
                      <a:pt x="166" y="160"/>
                      <a:pt x="166" y="160"/>
                    </a:cubicBezTo>
                    <a:cubicBezTo>
                      <a:pt x="166" y="161"/>
                      <a:pt x="167" y="163"/>
                      <a:pt x="167" y="163"/>
                    </a:cubicBezTo>
                    <a:cubicBezTo>
                      <a:pt x="167" y="163"/>
                      <a:pt x="166" y="164"/>
                      <a:pt x="166" y="166"/>
                    </a:cubicBezTo>
                    <a:cubicBezTo>
                      <a:pt x="165" y="166"/>
                      <a:pt x="164" y="165"/>
                      <a:pt x="164" y="165"/>
                    </a:cubicBezTo>
                    <a:cubicBezTo>
                      <a:pt x="159" y="169"/>
                      <a:pt x="159" y="169"/>
                      <a:pt x="159" y="169"/>
                    </a:cubicBezTo>
                    <a:cubicBezTo>
                      <a:pt x="160" y="172"/>
                      <a:pt x="157" y="171"/>
                      <a:pt x="155" y="171"/>
                    </a:cubicBezTo>
                    <a:cubicBezTo>
                      <a:pt x="155" y="171"/>
                      <a:pt x="151" y="171"/>
                      <a:pt x="151" y="172"/>
                    </a:cubicBezTo>
                    <a:cubicBezTo>
                      <a:pt x="150" y="173"/>
                      <a:pt x="141" y="172"/>
                      <a:pt x="140" y="172"/>
                    </a:cubicBezTo>
                    <a:cubicBezTo>
                      <a:pt x="131" y="172"/>
                      <a:pt x="131" y="172"/>
                      <a:pt x="131" y="172"/>
                    </a:cubicBezTo>
                    <a:cubicBezTo>
                      <a:pt x="131" y="172"/>
                      <a:pt x="130" y="180"/>
                      <a:pt x="130" y="181"/>
                    </a:cubicBezTo>
                    <a:cubicBezTo>
                      <a:pt x="130" y="181"/>
                      <a:pt x="140" y="183"/>
                      <a:pt x="140" y="184"/>
                    </a:cubicBezTo>
                    <a:cubicBezTo>
                      <a:pt x="140" y="190"/>
                      <a:pt x="141" y="189"/>
                      <a:pt x="135" y="189"/>
                    </a:cubicBezTo>
                    <a:cubicBezTo>
                      <a:pt x="132" y="189"/>
                      <a:pt x="131" y="189"/>
                      <a:pt x="128" y="190"/>
                    </a:cubicBezTo>
                    <a:cubicBezTo>
                      <a:pt x="128" y="190"/>
                      <a:pt x="127" y="199"/>
                      <a:pt x="127" y="200"/>
                    </a:cubicBezTo>
                    <a:cubicBezTo>
                      <a:pt x="127" y="200"/>
                      <a:pt x="130" y="205"/>
                      <a:pt x="130" y="205"/>
                    </a:cubicBezTo>
                    <a:cubicBezTo>
                      <a:pt x="133" y="208"/>
                      <a:pt x="133" y="208"/>
                      <a:pt x="133" y="208"/>
                    </a:cubicBezTo>
                    <a:cubicBezTo>
                      <a:pt x="133" y="212"/>
                      <a:pt x="133" y="212"/>
                      <a:pt x="133" y="212"/>
                    </a:cubicBezTo>
                    <a:cubicBezTo>
                      <a:pt x="135" y="215"/>
                      <a:pt x="135" y="215"/>
                      <a:pt x="135" y="215"/>
                    </a:cubicBezTo>
                    <a:cubicBezTo>
                      <a:pt x="135" y="215"/>
                      <a:pt x="137" y="221"/>
                      <a:pt x="137" y="221"/>
                    </a:cubicBezTo>
                    <a:cubicBezTo>
                      <a:pt x="137" y="222"/>
                      <a:pt x="134" y="230"/>
                      <a:pt x="134" y="230"/>
                    </a:cubicBezTo>
                    <a:cubicBezTo>
                      <a:pt x="133" y="241"/>
                      <a:pt x="133" y="241"/>
                      <a:pt x="133" y="241"/>
                    </a:cubicBezTo>
                    <a:cubicBezTo>
                      <a:pt x="132" y="247"/>
                      <a:pt x="132" y="247"/>
                      <a:pt x="132" y="247"/>
                    </a:cubicBezTo>
                    <a:cubicBezTo>
                      <a:pt x="130" y="263"/>
                      <a:pt x="130" y="263"/>
                      <a:pt x="130" y="263"/>
                    </a:cubicBezTo>
                    <a:cubicBezTo>
                      <a:pt x="125" y="259"/>
                      <a:pt x="125" y="259"/>
                      <a:pt x="125" y="259"/>
                    </a:cubicBezTo>
                    <a:cubicBezTo>
                      <a:pt x="122" y="260"/>
                      <a:pt x="122" y="260"/>
                      <a:pt x="122" y="260"/>
                    </a:cubicBezTo>
                    <a:cubicBezTo>
                      <a:pt x="120" y="257"/>
                      <a:pt x="120" y="257"/>
                      <a:pt x="120" y="257"/>
                    </a:cubicBezTo>
                    <a:cubicBezTo>
                      <a:pt x="126" y="250"/>
                      <a:pt x="123" y="253"/>
                      <a:pt x="125" y="246"/>
                    </a:cubicBezTo>
                    <a:cubicBezTo>
                      <a:pt x="127" y="242"/>
                      <a:pt x="127" y="242"/>
                      <a:pt x="127" y="242"/>
                    </a:cubicBezTo>
                    <a:cubicBezTo>
                      <a:pt x="127" y="242"/>
                      <a:pt x="122" y="238"/>
                      <a:pt x="120" y="237"/>
                    </a:cubicBezTo>
                    <a:cubicBezTo>
                      <a:pt x="118" y="236"/>
                      <a:pt x="119" y="235"/>
                      <a:pt x="117" y="235"/>
                    </a:cubicBezTo>
                    <a:cubicBezTo>
                      <a:pt x="115" y="234"/>
                      <a:pt x="115" y="236"/>
                      <a:pt x="115" y="236"/>
                    </a:cubicBezTo>
                    <a:cubicBezTo>
                      <a:pt x="114" y="237"/>
                      <a:pt x="109" y="235"/>
                      <a:pt x="108" y="234"/>
                    </a:cubicBezTo>
                    <a:cubicBezTo>
                      <a:pt x="107" y="234"/>
                      <a:pt x="105" y="234"/>
                      <a:pt x="104" y="234"/>
                    </a:cubicBezTo>
                    <a:cubicBezTo>
                      <a:pt x="104" y="234"/>
                      <a:pt x="104" y="237"/>
                      <a:pt x="102" y="239"/>
                    </a:cubicBezTo>
                    <a:cubicBezTo>
                      <a:pt x="100" y="241"/>
                      <a:pt x="99" y="240"/>
                      <a:pt x="99" y="240"/>
                    </a:cubicBezTo>
                    <a:cubicBezTo>
                      <a:pt x="99" y="240"/>
                      <a:pt x="96" y="237"/>
                      <a:pt x="94" y="237"/>
                    </a:cubicBezTo>
                    <a:cubicBezTo>
                      <a:pt x="93" y="237"/>
                      <a:pt x="92" y="239"/>
                      <a:pt x="91" y="239"/>
                    </a:cubicBezTo>
                    <a:cubicBezTo>
                      <a:pt x="90" y="239"/>
                      <a:pt x="86" y="237"/>
                      <a:pt x="86" y="237"/>
                    </a:cubicBezTo>
                    <a:cubicBezTo>
                      <a:pt x="85" y="236"/>
                      <a:pt x="85" y="229"/>
                      <a:pt x="83" y="228"/>
                    </a:cubicBezTo>
                    <a:cubicBezTo>
                      <a:pt x="82" y="228"/>
                      <a:pt x="79" y="227"/>
                      <a:pt x="79" y="227"/>
                    </a:cubicBezTo>
                    <a:cubicBezTo>
                      <a:pt x="79" y="227"/>
                      <a:pt x="79" y="222"/>
                      <a:pt x="79" y="222"/>
                    </a:cubicBezTo>
                    <a:cubicBezTo>
                      <a:pt x="79" y="221"/>
                      <a:pt x="76" y="218"/>
                      <a:pt x="76" y="218"/>
                    </a:cubicBezTo>
                    <a:cubicBezTo>
                      <a:pt x="72" y="216"/>
                      <a:pt x="68" y="216"/>
                      <a:pt x="67" y="212"/>
                    </a:cubicBezTo>
                    <a:cubicBezTo>
                      <a:pt x="67" y="211"/>
                      <a:pt x="65" y="208"/>
                      <a:pt x="65" y="207"/>
                    </a:cubicBezTo>
                    <a:cubicBezTo>
                      <a:pt x="65" y="205"/>
                      <a:pt x="61" y="203"/>
                      <a:pt x="61" y="202"/>
                    </a:cubicBezTo>
                    <a:cubicBezTo>
                      <a:pt x="60" y="201"/>
                      <a:pt x="58" y="201"/>
                      <a:pt x="57" y="200"/>
                    </a:cubicBezTo>
                    <a:cubicBezTo>
                      <a:pt x="55" y="200"/>
                      <a:pt x="54" y="200"/>
                      <a:pt x="52" y="200"/>
                    </a:cubicBezTo>
                    <a:cubicBezTo>
                      <a:pt x="51" y="198"/>
                      <a:pt x="51" y="198"/>
                      <a:pt x="51" y="198"/>
                    </a:cubicBezTo>
                    <a:cubicBezTo>
                      <a:pt x="50" y="197"/>
                      <a:pt x="41" y="194"/>
                      <a:pt x="41" y="192"/>
                    </a:cubicBezTo>
                    <a:cubicBezTo>
                      <a:pt x="41" y="191"/>
                      <a:pt x="39" y="191"/>
                      <a:pt x="39" y="191"/>
                    </a:cubicBezTo>
                    <a:cubicBezTo>
                      <a:pt x="36" y="196"/>
                      <a:pt x="36" y="196"/>
                      <a:pt x="32" y="194"/>
                    </a:cubicBezTo>
                    <a:cubicBezTo>
                      <a:pt x="31" y="193"/>
                      <a:pt x="30" y="194"/>
                      <a:pt x="29" y="194"/>
                    </a:cubicBezTo>
                    <a:cubicBezTo>
                      <a:pt x="28" y="194"/>
                      <a:pt x="25" y="193"/>
                      <a:pt x="25" y="193"/>
                    </a:cubicBezTo>
                    <a:cubicBezTo>
                      <a:pt x="26" y="192"/>
                      <a:pt x="26" y="192"/>
                      <a:pt x="26" y="192"/>
                    </a:cubicBezTo>
                    <a:cubicBezTo>
                      <a:pt x="26" y="192"/>
                      <a:pt x="21" y="190"/>
                      <a:pt x="21" y="188"/>
                    </a:cubicBezTo>
                    <a:cubicBezTo>
                      <a:pt x="18" y="187"/>
                      <a:pt x="19" y="184"/>
                      <a:pt x="17" y="183"/>
                    </a:cubicBezTo>
                    <a:cubicBezTo>
                      <a:pt x="14" y="183"/>
                      <a:pt x="14" y="183"/>
                      <a:pt x="14" y="183"/>
                    </a:cubicBezTo>
                    <a:cubicBezTo>
                      <a:pt x="12" y="180"/>
                      <a:pt x="12" y="180"/>
                      <a:pt x="12" y="180"/>
                    </a:cubicBezTo>
                    <a:cubicBezTo>
                      <a:pt x="12" y="180"/>
                      <a:pt x="5" y="178"/>
                      <a:pt x="4" y="178"/>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2" name="Google Shape;363;p5">
                <a:extLst>
                  <a:ext uri="{FF2B5EF4-FFF2-40B4-BE49-F238E27FC236}">
                    <a16:creationId xmlns:a16="http://schemas.microsoft.com/office/drawing/2014/main" id="{1B45C338-9C8A-FC45-982F-B30A0DAB0D8F}"/>
                  </a:ext>
                </a:extLst>
              </p:cNvPr>
              <p:cNvSpPr/>
              <p:nvPr/>
            </p:nvSpPr>
            <p:spPr>
              <a:xfrm>
                <a:off x="11431587" y="3120215"/>
                <a:ext cx="160940" cy="218954"/>
              </a:xfrm>
              <a:custGeom>
                <a:avLst/>
                <a:gdLst/>
                <a:ahLst/>
                <a:cxnLst/>
                <a:rect l="l" t="t" r="r" b="b"/>
                <a:pathLst>
                  <a:path w="42" h="57" extrusionOk="0">
                    <a:moveTo>
                      <a:pt x="0" y="54"/>
                    </a:moveTo>
                    <a:cubicBezTo>
                      <a:pt x="3" y="50"/>
                      <a:pt x="2" y="52"/>
                      <a:pt x="4" y="45"/>
                    </a:cubicBezTo>
                    <a:cubicBezTo>
                      <a:pt x="6" y="48"/>
                      <a:pt x="5" y="41"/>
                      <a:pt x="5" y="40"/>
                    </a:cubicBezTo>
                    <a:cubicBezTo>
                      <a:pt x="7" y="38"/>
                      <a:pt x="7" y="38"/>
                      <a:pt x="7" y="38"/>
                    </a:cubicBezTo>
                    <a:cubicBezTo>
                      <a:pt x="7" y="37"/>
                      <a:pt x="7" y="31"/>
                      <a:pt x="6" y="30"/>
                    </a:cubicBezTo>
                    <a:cubicBezTo>
                      <a:pt x="5" y="29"/>
                      <a:pt x="3" y="28"/>
                      <a:pt x="3" y="27"/>
                    </a:cubicBezTo>
                    <a:cubicBezTo>
                      <a:pt x="2" y="18"/>
                      <a:pt x="2" y="18"/>
                      <a:pt x="2" y="18"/>
                    </a:cubicBezTo>
                    <a:cubicBezTo>
                      <a:pt x="1" y="13"/>
                      <a:pt x="1" y="13"/>
                      <a:pt x="1" y="13"/>
                    </a:cubicBezTo>
                    <a:cubicBezTo>
                      <a:pt x="1" y="13"/>
                      <a:pt x="6" y="11"/>
                      <a:pt x="6" y="10"/>
                    </a:cubicBezTo>
                    <a:cubicBezTo>
                      <a:pt x="6" y="8"/>
                      <a:pt x="7" y="5"/>
                      <a:pt x="7" y="4"/>
                    </a:cubicBezTo>
                    <a:cubicBezTo>
                      <a:pt x="7" y="3"/>
                      <a:pt x="10" y="0"/>
                      <a:pt x="10" y="0"/>
                    </a:cubicBezTo>
                    <a:cubicBezTo>
                      <a:pt x="13" y="1"/>
                      <a:pt x="13" y="1"/>
                      <a:pt x="13" y="1"/>
                    </a:cubicBezTo>
                    <a:cubicBezTo>
                      <a:pt x="13" y="1"/>
                      <a:pt x="17" y="4"/>
                      <a:pt x="18" y="4"/>
                    </a:cubicBezTo>
                    <a:cubicBezTo>
                      <a:pt x="20" y="3"/>
                      <a:pt x="25" y="3"/>
                      <a:pt x="25" y="3"/>
                    </a:cubicBezTo>
                    <a:cubicBezTo>
                      <a:pt x="27" y="9"/>
                      <a:pt x="27" y="9"/>
                      <a:pt x="27" y="9"/>
                    </a:cubicBezTo>
                    <a:cubicBezTo>
                      <a:pt x="32" y="14"/>
                      <a:pt x="32" y="14"/>
                      <a:pt x="32" y="14"/>
                    </a:cubicBezTo>
                    <a:cubicBezTo>
                      <a:pt x="35" y="17"/>
                      <a:pt x="37" y="17"/>
                      <a:pt x="40" y="17"/>
                    </a:cubicBezTo>
                    <a:cubicBezTo>
                      <a:pt x="39" y="20"/>
                      <a:pt x="39" y="20"/>
                      <a:pt x="39" y="20"/>
                    </a:cubicBezTo>
                    <a:cubicBezTo>
                      <a:pt x="42" y="22"/>
                      <a:pt x="42" y="22"/>
                      <a:pt x="42" y="22"/>
                    </a:cubicBezTo>
                    <a:cubicBezTo>
                      <a:pt x="40" y="26"/>
                      <a:pt x="40" y="26"/>
                      <a:pt x="40" y="26"/>
                    </a:cubicBezTo>
                    <a:cubicBezTo>
                      <a:pt x="40" y="26"/>
                      <a:pt x="38" y="29"/>
                      <a:pt x="38" y="29"/>
                    </a:cubicBezTo>
                    <a:cubicBezTo>
                      <a:pt x="38" y="30"/>
                      <a:pt x="30" y="44"/>
                      <a:pt x="30" y="44"/>
                    </a:cubicBezTo>
                    <a:cubicBezTo>
                      <a:pt x="29" y="51"/>
                      <a:pt x="29" y="51"/>
                      <a:pt x="29" y="51"/>
                    </a:cubicBezTo>
                    <a:cubicBezTo>
                      <a:pt x="28" y="52"/>
                      <a:pt x="24" y="56"/>
                      <a:pt x="22" y="57"/>
                    </a:cubicBezTo>
                    <a:cubicBezTo>
                      <a:pt x="19" y="56"/>
                      <a:pt x="19" y="56"/>
                      <a:pt x="19" y="56"/>
                    </a:cubicBezTo>
                    <a:cubicBezTo>
                      <a:pt x="17" y="54"/>
                      <a:pt x="17" y="54"/>
                      <a:pt x="17" y="54"/>
                    </a:cubicBezTo>
                    <a:cubicBezTo>
                      <a:pt x="14" y="55"/>
                      <a:pt x="15" y="55"/>
                      <a:pt x="12" y="54"/>
                    </a:cubicBezTo>
                    <a:cubicBezTo>
                      <a:pt x="9" y="55"/>
                      <a:pt x="9" y="55"/>
                      <a:pt x="9" y="55"/>
                    </a:cubicBezTo>
                    <a:cubicBezTo>
                      <a:pt x="6" y="57"/>
                      <a:pt x="6" y="57"/>
                      <a:pt x="6" y="57"/>
                    </a:cubicBezTo>
                    <a:cubicBezTo>
                      <a:pt x="2" y="56"/>
                      <a:pt x="2" y="56"/>
                      <a:pt x="2" y="56"/>
                    </a:cubicBezTo>
                    <a:cubicBezTo>
                      <a:pt x="1" y="56"/>
                      <a:pt x="0" y="55"/>
                      <a:pt x="0" y="54"/>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3" name="Google Shape;364;p5">
                <a:extLst>
                  <a:ext uri="{FF2B5EF4-FFF2-40B4-BE49-F238E27FC236}">
                    <a16:creationId xmlns:a16="http://schemas.microsoft.com/office/drawing/2014/main" id="{60C21DB9-EDB0-6840-B264-18D3AD53F5E1}"/>
                  </a:ext>
                </a:extLst>
              </p:cNvPr>
              <p:cNvSpPr/>
              <p:nvPr/>
            </p:nvSpPr>
            <p:spPr>
              <a:xfrm>
                <a:off x="11248190" y="3101501"/>
                <a:ext cx="218954" cy="256381"/>
              </a:xfrm>
              <a:custGeom>
                <a:avLst/>
                <a:gdLst/>
                <a:ahLst/>
                <a:cxnLst/>
                <a:rect l="l" t="t" r="r" b="b"/>
                <a:pathLst>
                  <a:path w="57" h="67" extrusionOk="0">
                    <a:moveTo>
                      <a:pt x="18" y="66"/>
                    </a:moveTo>
                    <a:cubicBezTo>
                      <a:pt x="18" y="64"/>
                      <a:pt x="18" y="62"/>
                      <a:pt x="17" y="62"/>
                    </a:cubicBezTo>
                    <a:cubicBezTo>
                      <a:pt x="16" y="61"/>
                      <a:pt x="13" y="60"/>
                      <a:pt x="12" y="55"/>
                    </a:cubicBezTo>
                    <a:cubicBezTo>
                      <a:pt x="9" y="48"/>
                      <a:pt x="10" y="49"/>
                      <a:pt x="9" y="43"/>
                    </a:cubicBezTo>
                    <a:cubicBezTo>
                      <a:pt x="5" y="43"/>
                      <a:pt x="5" y="43"/>
                      <a:pt x="5" y="43"/>
                    </a:cubicBezTo>
                    <a:cubicBezTo>
                      <a:pt x="4" y="42"/>
                      <a:pt x="0" y="35"/>
                      <a:pt x="0" y="34"/>
                    </a:cubicBezTo>
                    <a:cubicBezTo>
                      <a:pt x="0" y="34"/>
                      <a:pt x="1" y="28"/>
                      <a:pt x="1" y="27"/>
                    </a:cubicBezTo>
                    <a:cubicBezTo>
                      <a:pt x="1" y="26"/>
                      <a:pt x="1" y="20"/>
                      <a:pt x="1" y="20"/>
                    </a:cubicBezTo>
                    <a:cubicBezTo>
                      <a:pt x="5" y="16"/>
                      <a:pt x="5" y="16"/>
                      <a:pt x="5" y="16"/>
                    </a:cubicBezTo>
                    <a:cubicBezTo>
                      <a:pt x="10" y="12"/>
                      <a:pt x="10" y="12"/>
                      <a:pt x="10" y="12"/>
                    </a:cubicBezTo>
                    <a:cubicBezTo>
                      <a:pt x="10" y="12"/>
                      <a:pt x="10" y="8"/>
                      <a:pt x="10" y="8"/>
                    </a:cubicBezTo>
                    <a:cubicBezTo>
                      <a:pt x="13" y="3"/>
                      <a:pt x="12" y="5"/>
                      <a:pt x="15" y="1"/>
                    </a:cubicBezTo>
                    <a:cubicBezTo>
                      <a:pt x="23" y="2"/>
                      <a:pt x="23" y="2"/>
                      <a:pt x="30" y="5"/>
                    </a:cubicBezTo>
                    <a:cubicBezTo>
                      <a:pt x="30" y="2"/>
                      <a:pt x="30" y="2"/>
                      <a:pt x="30" y="2"/>
                    </a:cubicBezTo>
                    <a:cubicBezTo>
                      <a:pt x="36" y="2"/>
                      <a:pt x="36" y="2"/>
                      <a:pt x="36" y="2"/>
                    </a:cubicBezTo>
                    <a:cubicBezTo>
                      <a:pt x="42" y="1"/>
                      <a:pt x="39" y="0"/>
                      <a:pt x="47" y="2"/>
                    </a:cubicBezTo>
                    <a:cubicBezTo>
                      <a:pt x="56" y="4"/>
                      <a:pt x="56" y="4"/>
                      <a:pt x="56" y="4"/>
                    </a:cubicBezTo>
                    <a:cubicBezTo>
                      <a:pt x="57" y="5"/>
                      <a:pt x="57" y="5"/>
                      <a:pt x="57" y="5"/>
                    </a:cubicBezTo>
                    <a:cubicBezTo>
                      <a:pt x="57" y="6"/>
                      <a:pt x="55" y="8"/>
                      <a:pt x="55" y="9"/>
                    </a:cubicBezTo>
                    <a:cubicBezTo>
                      <a:pt x="55" y="10"/>
                      <a:pt x="54" y="13"/>
                      <a:pt x="54" y="15"/>
                    </a:cubicBezTo>
                    <a:cubicBezTo>
                      <a:pt x="54" y="16"/>
                      <a:pt x="49" y="18"/>
                      <a:pt x="49" y="18"/>
                    </a:cubicBezTo>
                    <a:cubicBezTo>
                      <a:pt x="50" y="21"/>
                      <a:pt x="51" y="23"/>
                      <a:pt x="51" y="27"/>
                    </a:cubicBezTo>
                    <a:cubicBezTo>
                      <a:pt x="51" y="28"/>
                      <a:pt x="51" y="31"/>
                      <a:pt x="51" y="32"/>
                    </a:cubicBezTo>
                    <a:cubicBezTo>
                      <a:pt x="51" y="33"/>
                      <a:pt x="53" y="34"/>
                      <a:pt x="54" y="35"/>
                    </a:cubicBezTo>
                    <a:cubicBezTo>
                      <a:pt x="55" y="36"/>
                      <a:pt x="55" y="42"/>
                      <a:pt x="55" y="43"/>
                    </a:cubicBezTo>
                    <a:cubicBezTo>
                      <a:pt x="53" y="45"/>
                      <a:pt x="53" y="45"/>
                      <a:pt x="53" y="45"/>
                    </a:cubicBezTo>
                    <a:cubicBezTo>
                      <a:pt x="53" y="46"/>
                      <a:pt x="54" y="53"/>
                      <a:pt x="52" y="50"/>
                    </a:cubicBezTo>
                    <a:cubicBezTo>
                      <a:pt x="50" y="57"/>
                      <a:pt x="51" y="55"/>
                      <a:pt x="48" y="59"/>
                    </a:cubicBezTo>
                    <a:cubicBezTo>
                      <a:pt x="46" y="58"/>
                      <a:pt x="44" y="56"/>
                      <a:pt x="44" y="56"/>
                    </a:cubicBezTo>
                    <a:cubicBezTo>
                      <a:pt x="39" y="56"/>
                      <a:pt x="39" y="56"/>
                      <a:pt x="39" y="56"/>
                    </a:cubicBezTo>
                    <a:cubicBezTo>
                      <a:pt x="35" y="58"/>
                      <a:pt x="35" y="58"/>
                      <a:pt x="35" y="58"/>
                    </a:cubicBezTo>
                    <a:cubicBezTo>
                      <a:pt x="31" y="58"/>
                      <a:pt x="31" y="58"/>
                      <a:pt x="31" y="58"/>
                    </a:cubicBezTo>
                    <a:cubicBezTo>
                      <a:pt x="29" y="56"/>
                      <a:pt x="29" y="56"/>
                      <a:pt x="29" y="56"/>
                    </a:cubicBezTo>
                    <a:cubicBezTo>
                      <a:pt x="27" y="58"/>
                      <a:pt x="28" y="57"/>
                      <a:pt x="26" y="60"/>
                    </a:cubicBezTo>
                    <a:cubicBezTo>
                      <a:pt x="29" y="61"/>
                      <a:pt x="29" y="61"/>
                      <a:pt x="29" y="61"/>
                    </a:cubicBezTo>
                    <a:cubicBezTo>
                      <a:pt x="29" y="64"/>
                      <a:pt x="30" y="64"/>
                      <a:pt x="28" y="66"/>
                    </a:cubicBezTo>
                    <a:cubicBezTo>
                      <a:pt x="25" y="67"/>
                      <a:pt x="25" y="67"/>
                      <a:pt x="25" y="67"/>
                    </a:cubicBezTo>
                    <a:cubicBezTo>
                      <a:pt x="21" y="65"/>
                      <a:pt x="21" y="65"/>
                      <a:pt x="21" y="65"/>
                    </a:cubicBezTo>
                    <a:cubicBezTo>
                      <a:pt x="18" y="66"/>
                      <a:pt x="18" y="66"/>
                      <a:pt x="18" y="66"/>
                    </a:cubicBezTo>
                    <a:close/>
                    <a:moveTo>
                      <a:pt x="48" y="59"/>
                    </a:moveTo>
                    <a:cubicBezTo>
                      <a:pt x="48" y="59"/>
                      <a:pt x="48" y="59"/>
                      <a:pt x="48" y="59"/>
                    </a:cubicBezTo>
                    <a:cubicBezTo>
                      <a:pt x="48" y="59"/>
                      <a:pt x="48" y="59"/>
                      <a:pt x="48" y="59"/>
                    </a:cubicBezTo>
                    <a:cubicBezTo>
                      <a:pt x="48" y="59"/>
                      <a:pt x="48" y="59"/>
                      <a:pt x="48" y="59"/>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4" name="Google Shape;365;p5">
                <a:extLst>
                  <a:ext uri="{FF2B5EF4-FFF2-40B4-BE49-F238E27FC236}">
                    <a16:creationId xmlns:a16="http://schemas.microsoft.com/office/drawing/2014/main" id="{2FEC514F-A536-AA49-A756-EFF4988068EC}"/>
                  </a:ext>
                </a:extLst>
              </p:cNvPr>
              <p:cNvSpPr/>
              <p:nvPr/>
            </p:nvSpPr>
            <p:spPr>
              <a:xfrm>
                <a:off x="11068536" y="2957403"/>
                <a:ext cx="248896" cy="439778"/>
              </a:xfrm>
              <a:custGeom>
                <a:avLst/>
                <a:gdLst/>
                <a:ahLst/>
                <a:cxnLst/>
                <a:rect l="l" t="t" r="r" b="b"/>
                <a:pathLst>
                  <a:path w="65" h="115" extrusionOk="0">
                    <a:moveTo>
                      <a:pt x="11" y="55"/>
                    </a:moveTo>
                    <a:cubicBezTo>
                      <a:pt x="0" y="40"/>
                      <a:pt x="0" y="40"/>
                      <a:pt x="0" y="40"/>
                    </a:cubicBezTo>
                    <a:cubicBezTo>
                      <a:pt x="3" y="35"/>
                      <a:pt x="3" y="35"/>
                      <a:pt x="3" y="35"/>
                    </a:cubicBezTo>
                    <a:cubicBezTo>
                      <a:pt x="3" y="35"/>
                      <a:pt x="5" y="29"/>
                      <a:pt x="5" y="28"/>
                    </a:cubicBezTo>
                    <a:cubicBezTo>
                      <a:pt x="5" y="27"/>
                      <a:pt x="9" y="25"/>
                      <a:pt x="9" y="25"/>
                    </a:cubicBezTo>
                    <a:cubicBezTo>
                      <a:pt x="14" y="23"/>
                      <a:pt x="14" y="25"/>
                      <a:pt x="13" y="19"/>
                    </a:cubicBezTo>
                    <a:cubicBezTo>
                      <a:pt x="11" y="19"/>
                      <a:pt x="11" y="19"/>
                      <a:pt x="11" y="19"/>
                    </a:cubicBezTo>
                    <a:cubicBezTo>
                      <a:pt x="11" y="16"/>
                      <a:pt x="11" y="16"/>
                      <a:pt x="11" y="16"/>
                    </a:cubicBezTo>
                    <a:cubicBezTo>
                      <a:pt x="12" y="11"/>
                      <a:pt x="12" y="11"/>
                      <a:pt x="12" y="11"/>
                    </a:cubicBezTo>
                    <a:cubicBezTo>
                      <a:pt x="12" y="10"/>
                      <a:pt x="22" y="2"/>
                      <a:pt x="22" y="2"/>
                    </a:cubicBezTo>
                    <a:cubicBezTo>
                      <a:pt x="22" y="2"/>
                      <a:pt x="24" y="0"/>
                      <a:pt x="25" y="0"/>
                    </a:cubicBezTo>
                    <a:cubicBezTo>
                      <a:pt x="26" y="1"/>
                      <a:pt x="38" y="13"/>
                      <a:pt x="38" y="13"/>
                    </a:cubicBezTo>
                    <a:cubicBezTo>
                      <a:pt x="44" y="17"/>
                      <a:pt x="44" y="17"/>
                      <a:pt x="44" y="17"/>
                    </a:cubicBezTo>
                    <a:cubicBezTo>
                      <a:pt x="40" y="27"/>
                      <a:pt x="40" y="27"/>
                      <a:pt x="40" y="27"/>
                    </a:cubicBezTo>
                    <a:cubicBezTo>
                      <a:pt x="40" y="28"/>
                      <a:pt x="39" y="32"/>
                      <a:pt x="39" y="32"/>
                    </a:cubicBezTo>
                    <a:cubicBezTo>
                      <a:pt x="43" y="26"/>
                      <a:pt x="41" y="27"/>
                      <a:pt x="46" y="25"/>
                    </a:cubicBezTo>
                    <a:cubicBezTo>
                      <a:pt x="50" y="30"/>
                      <a:pt x="49" y="27"/>
                      <a:pt x="53" y="31"/>
                    </a:cubicBezTo>
                    <a:cubicBezTo>
                      <a:pt x="56" y="33"/>
                      <a:pt x="56" y="34"/>
                      <a:pt x="58" y="37"/>
                    </a:cubicBezTo>
                    <a:cubicBezTo>
                      <a:pt x="60" y="41"/>
                      <a:pt x="60" y="41"/>
                      <a:pt x="60" y="41"/>
                    </a:cubicBezTo>
                    <a:cubicBezTo>
                      <a:pt x="59" y="42"/>
                      <a:pt x="59" y="43"/>
                      <a:pt x="57" y="46"/>
                    </a:cubicBezTo>
                    <a:cubicBezTo>
                      <a:pt x="57" y="46"/>
                      <a:pt x="57" y="50"/>
                      <a:pt x="57" y="50"/>
                    </a:cubicBezTo>
                    <a:cubicBezTo>
                      <a:pt x="52" y="54"/>
                      <a:pt x="52" y="54"/>
                      <a:pt x="52" y="54"/>
                    </a:cubicBezTo>
                    <a:cubicBezTo>
                      <a:pt x="48" y="58"/>
                      <a:pt x="48" y="58"/>
                      <a:pt x="48" y="58"/>
                    </a:cubicBezTo>
                    <a:cubicBezTo>
                      <a:pt x="48" y="58"/>
                      <a:pt x="48" y="64"/>
                      <a:pt x="48" y="65"/>
                    </a:cubicBezTo>
                    <a:cubicBezTo>
                      <a:pt x="48" y="66"/>
                      <a:pt x="47" y="72"/>
                      <a:pt x="47" y="72"/>
                    </a:cubicBezTo>
                    <a:cubicBezTo>
                      <a:pt x="47" y="73"/>
                      <a:pt x="51" y="80"/>
                      <a:pt x="52" y="81"/>
                    </a:cubicBezTo>
                    <a:cubicBezTo>
                      <a:pt x="56" y="81"/>
                      <a:pt x="56" y="81"/>
                      <a:pt x="56" y="81"/>
                    </a:cubicBezTo>
                    <a:cubicBezTo>
                      <a:pt x="57" y="87"/>
                      <a:pt x="56" y="86"/>
                      <a:pt x="59" y="93"/>
                    </a:cubicBezTo>
                    <a:cubicBezTo>
                      <a:pt x="60" y="98"/>
                      <a:pt x="63" y="99"/>
                      <a:pt x="64" y="100"/>
                    </a:cubicBezTo>
                    <a:cubicBezTo>
                      <a:pt x="65" y="100"/>
                      <a:pt x="65" y="102"/>
                      <a:pt x="65" y="104"/>
                    </a:cubicBezTo>
                    <a:cubicBezTo>
                      <a:pt x="63" y="105"/>
                      <a:pt x="63" y="105"/>
                      <a:pt x="63" y="105"/>
                    </a:cubicBezTo>
                    <a:cubicBezTo>
                      <a:pt x="59" y="102"/>
                      <a:pt x="59" y="102"/>
                      <a:pt x="59" y="102"/>
                    </a:cubicBezTo>
                    <a:cubicBezTo>
                      <a:pt x="54" y="104"/>
                      <a:pt x="55" y="103"/>
                      <a:pt x="53" y="107"/>
                    </a:cubicBezTo>
                    <a:cubicBezTo>
                      <a:pt x="53" y="107"/>
                      <a:pt x="47" y="108"/>
                      <a:pt x="47" y="109"/>
                    </a:cubicBezTo>
                    <a:cubicBezTo>
                      <a:pt x="46" y="112"/>
                      <a:pt x="45" y="111"/>
                      <a:pt x="42" y="110"/>
                    </a:cubicBezTo>
                    <a:cubicBezTo>
                      <a:pt x="40" y="113"/>
                      <a:pt x="40" y="112"/>
                      <a:pt x="40" y="115"/>
                    </a:cubicBezTo>
                    <a:cubicBezTo>
                      <a:pt x="34" y="114"/>
                      <a:pt x="35" y="114"/>
                      <a:pt x="29" y="112"/>
                    </a:cubicBezTo>
                    <a:cubicBezTo>
                      <a:pt x="26" y="107"/>
                      <a:pt x="28" y="110"/>
                      <a:pt x="24" y="105"/>
                    </a:cubicBezTo>
                    <a:cubicBezTo>
                      <a:pt x="21" y="102"/>
                      <a:pt x="21" y="102"/>
                      <a:pt x="21" y="102"/>
                    </a:cubicBezTo>
                    <a:cubicBezTo>
                      <a:pt x="21" y="97"/>
                      <a:pt x="21" y="97"/>
                      <a:pt x="21" y="97"/>
                    </a:cubicBezTo>
                    <a:cubicBezTo>
                      <a:pt x="21" y="97"/>
                      <a:pt x="20" y="96"/>
                      <a:pt x="20" y="95"/>
                    </a:cubicBezTo>
                    <a:cubicBezTo>
                      <a:pt x="20" y="95"/>
                      <a:pt x="19" y="91"/>
                      <a:pt x="19" y="91"/>
                    </a:cubicBezTo>
                    <a:cubicBezTo>
                      <a:pt x="19" y="85"/>
                      <a:pt x="19" y="85"/>
                      <a:pt x="19" y="85"/>
                    </a:cubicBezTo>
                    <a:cubicBezTo>
                      <a:pt x="19" y="85"/>
                      <a:pt x="21" y="81"/>
                      <a:pt x="21" y="81"/>
                    </a:cubicBezTo>
                    <a:cubicBezTo>
                      <a:pt x="21" y="76"/>
                      <a:pt x="20" y="78"/>
                      <a:pt x="24" y="73"/>
                    </a:cubicBezTo>
                    <a:cubicBezTo>
                      <a:pt x="24" y="67"/>
                      <a:pt x="25" y="68"/>
                      <a:pt x="22" y="66"/>
                    </a:cubicBezTo>
                    <a:cubicBezTo>
                      <a:pt x="22" y="63"/>
                      <a:pt x="22" y="63"/>
                      <a:pt x="22" y="63"/>
                    </a:cubicBezTo>
                    <a:cubicBezTo>
                      <a:pt x="20" y="63"/>
                      <a:pt x="19" y="62"/>
                      <a:pt x="17" y="62"/>
                    </a:cubicBezTo>
                    <a:cubicBezTo>
                      <a:pt x="19" y="57"/>
                      <a:pt x="19" y="59"/>
                      <a:pt x="19" y="53"/>
                    </a:cubicBezTo>
                    <a:cubicBezTo>
                      <a:pt x="17" y="52"/>
                      <a:pt x="17" y="52"/>
                      <a:pt x="17" y="52"/>
                    </a:cubicBezTo>
                    <a:cubicBezTo>
                      <a:pt x="14" y="52"/>
                      <a:pt x="14" y="52"/>
                      <a:pt x="14" y="52"/>
                    </a:cubicBezTo>
                    <a:cubicBezTo>
                      <a:pt x="11" y="53"/>
                      <a:pt x="11" y="53"/>
                      <a:pt x="11" y="53"/>
                    </a:cubicBezTo>
                    <a:lnTo>
                      <a:pt x="11" y="55"/>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5" name="Google Shape;366;p5">
                <a:extLst>
                  <a:ext uri="{FF2B5EF4-FFF2-40B4-BE49-F238E27FC236}">
                    <a16:creationId xmlns:a16="http://schemas.microsoft.com/office/drawing/2014/main" id="{1054FD3C-6EE0-6940-BF20-BEBD04B9F74C}"/>
                  </a:ext>
                </a:extLst>
              </p:cNvPr>
              <p:cNvSpPr/>
              <p:nvPr/>
            </p:nvSpPr>
            <p:spPr>
              <a:xfrm>
                <a:off x="10621272" y="2691665"/>
                <a:ext cx="14971" cy="31814"/>
              </a:xfrm>
              <a:custGeom>
                <a:avLst/>
                <a:gdLst/>
                <a:ahLst/>
                <a:cxnLst/>
                <a:rect l="l" t="t" r="r" b="b"/>
                <a:pathLst>
                  <a:path w="4" h="8" extrusionOk="0">
                    <a:moveTo>
                      <a:pt x="0" y="3"/>
                    </a:moveTo>
                    <a:cubicBezTo>
                      <a:pt x="0" y="3"/>
                      <a:pt x="0" y="3"/>
                      <a:pt x="0" y="3"/>
                    </a:cubicBezTo>
                    <a:cubicBezTo>
                      <a:pt x="0" y="2"/>
                      <a:pt x="2" y="0"/>
                      <a:pt x="3" y="4"/>
                    </a:cubicBezTo>
                    <a:cubicBezTo>
                      <a:pt x="4" y="8"/>
                      <a:pt x="1" y="4"/>
                      <a:pt x="0" y="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6" name="Google Shape;367;p5">
                <a:extLst>
                  <a:ext uri="{FF2B5EF4-FFF2-40B4-BE49-F238E27FC236}">
                    <a16:creationId xmlns:a16="http://schemas.microsoft.com/office/drawing/2014/main" id="{630A40C8-2FF2-9443-AD80-BF6543E7C6D2}"/>
                  </a:ext>
                </a:extLst>
              </p:cNvPr>
              <p:cNvSpPr/>
              <p:nvPr/>
            </p:nvSpPr>
            <p:spPr>
              <a:xfrm>
                <a:off x="10666186" y="2704764"/>
                <a:ext cx="28071" cy="29942"/>
              </a:xfrm>
              <a:custGeom>
                <a:avLst/>
                <a:gdLst/>
                <a:ahLst/>
                <a:cxnLst/>
                <a:rect l="l" t="t" r="r" b="b"/>
                <a:pathLst>
                  <a:path w="7" h="8" extrusionOk="0">
                    <a:moveTo>
                      <a:pt x="2" y="6"/>
                    </a:moveTo>
                    <a:cubicBezTo>
                      <a:pt x="2" y="6"/>
                      <a:pt x="2" y="6"/>
                      <a:pt x="2" y="6"/>
                    </a:cubicBezTo>
                    <a:cubicBezTo>
                      <a:pt x="1" y="6"/>
                      <a:pt x="1" y="4"/>
                      <a:pt x="0" y="3"/>
                    </a:cubicBezTo>
                    <a:cubicBezTo>
                      <a:pt x="2" y="0"/>
                      <a:pt x="3" y="4"/>
                      <a:pt x="4" y="5"/>
                    </a:cubicBezTo>
                    <a:cubicBezTo>
                      <a:pt x="5" y="6"/>
                      <a:pt x="7" y="7"/>
                      <a:pt x="6" y="7"/>
                    </a:cubicBezTo>
                    <a:cubicBezTo>
                      <a:pt x="5" y="8"/>
                      <a:pt x="3" y="7"/>
                      <a:pt x="2" y="6"/>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7" name="Google Shape;368;p5">
                <a:extLst>
                  <a:ext uri="{FF2B5EF4-FFF2-40B4-BE49-F238E27FC236}">
                    <a16:creationId xmlns:a16="http://schemas.microsoft.com/office/drawing/2014/main" id="{BFF9CEAA-E0E9-8440-B2AF-254F344AC53F}"/>
                  </a:ext>
                </a:extLst>
              </p:cNvPr>
              <p:cNvSpPr/>
              <p:nvPr/>
            </p:nvSpPr>
            <p:spPr>
              <a:xfrm>
                <a:off x="10434132" y="2715993"/>
                <a:ext cx="722359" cy="718617"/>
              </a:xfrm>
              <a:custGeom>
                <a:avLst/>
                <a:gdLst/>
                <a:ahLst/>
                <a:cxnLst/>
                <a:rect l="l" t="t" r="r" b="b"/>
                <a:pathLst>
                  <a:path w="189" h="188" extrusionOk="0">
                    <a:moveTo>
                      <a:pt x="189" y="65"/>
                    </a:moveTo>
                    <a:cubicBezTo>
                      <a:pt x="186" y="61"/>
                      <a:pt x="187" y="62"/>
                      <a:pt x="182" y="60"/>
                    </a:cubicBezTo>
                    <a:cubicBezTo>
                      <a:pt x="178" y="62"/>
                      <a:pt x="179" y="62"/>
                      <a:pt x="174" y="61"/>
                    </a:cubicBezTo>
                    <a:cubicBezTo>
                      <a:pt x="174" y="60"/>
                      <a:pt x="174" y="60"/>
                      <a:pt x="174" y="60"/>
                    </a:cubicBezTo>
                    <a:cubicBezTo>
                      <a:pt x="175" y="60"/>
                      <a:pt x="175" y="59"/>
                      <a:pt x="175" y="59"/>
                    </a:cubicBezTo>
                    <a:cubicBezTo>
                      <a:pt x="180" y="58"/>
                      <a:pt x="178" y="58"/>
                      <a:pt x="179" y="57"/>
                    </a:cubicBezTo>
                    <a:cubicBezTo>
                      <a:pt x="180" y="56"/>
                      <a:pt x="181" y="51"/>
                      <a:pt x="177" y="53"/>
                    </a:cubicBezTo>
                    <a:cubicBezTo>
                      <a:pt x="177" y="53"/>
                      <a:pt x="176" y="57"/>
                      <a:pt x="176" y="57"/>
                    </a:cubicBezTo>
                    <a:cubicBezTo>
                      <a:pt x="173" y="58"/>
                      <a:pt x="173" y="58"/>
                      <a:pt x="173" y="58"/>
                    </a:cubicBezTo>
                    <a:cubicBezTo>
                      <a:pt x="173" y="58"/>
                      <a:pt x="173" y="59"/>
                      <a:pt x="173" y="60"/>
                    </a:cubicBezTo>
                    <a:cubicBezTo>
                      <a:pt x="170" y="63"/>
                      <a:pt x="172" y="63"/>
                      <a:pt x="167" y="64"/>
                    </a:cubicBezTo>
                    <a:cubicBezTo>
                      <a:pt x="164" y="60"/>
                      <a:pt x="164" y="60"/>
                      <a:pt x="164" y="60"/>
                    </a:cubicBezTo>
                    <a:cubicBezTo>
                      <a:pt x="164" y="60"/>
                      <a:pt x="167" y="59"/>
                      <a:pt x="168" y="59"/>
                    </a:cubicBezTo>
                    <a:cubicBezTo>
                      <a:pt x="169" y="59"/>
                      <a:pt x="172" y="54"/>
                      <a:pt x="172" y="54"/>
                    </a:cubicBezTo>
                    <a:cubicBezTo>
                      <a:pt x="179" y="50"/>
                      <a:pt x="179" y="50"/>
                      <a:pt x="179" y="50"/>
                    </a:cubicBezTo>
                    <a:cubicBezTo>
                      <a:pt x="174" y="43"/>
                      <a:pt x="174" y="43"/>
                      <a:pt x="174" y="43"/>
                    </a:cubicBezTo>
                    <a:cubicBezTo>
                      <a:pt x="169" y="43"/>
                      <a:pt x="169" y="43"/>
                      <a:pt x="169" y="43"/>
                    </a:cubicBezTo>
                    <a:cubicBezTo>
                      <a:pt x="166" y="39"/>
                      <a:pt x="166" y="39"/>
                      <a:pt x="166" y="39"/>
                    </a:cubicBezTo>
                    <a:cubicBezTo>
                      <a:pt x="164" y="41"/>
                      <a:pt x="164" y="41"/>
                      <a:pt x="164" y="41"/>
                    </a:cubicBezTo>
                    <a:cubicBezTo>
                      <a:pt x="159" y="38"/>
                      <a:pt x="159" y="38"/>
                      <a:pt x="159" y="38"/>
                    </a:cubicBezTo>
                    <a:cubicBezTo>
                      <a:pt x="156" y="40"/>
                      <a:pt x="156" y="39"/>
                      <a:pt x="155" y="42"/>
                    </a:cubicBezTo>
                    <a:cubicBezTo>
                      <a:pt x="154" y="38"/>
                      <a:pt x="155" y="35"/>
                      <a:pt x="152" y="33"/>
                    </a:cubicBezTo>
                    <a:cubicBezTo>
                      <a:pt x="149" y="31"/>
                      <a:pt x="147" y="32"/>
                      <a:pt x="146" y="30"/>
                    </a:cubicBezTo>
                    <a:cubicBezTo>
                      <a:pt x="151" y="28"/>
                      <a:pt x="148" y="29"/>
                      <a:pt x="153" y="29"/>
                    </a:cubicBezTo>
                    <a:cubicBezTo>
                      <a:pt x="155" y="29"/>
                      <a:pt x="159" y="28"/>
                      <a:pt x="161" y="27"/>
                    </a:cubicBezTo>
                    <a:cubicBezTo>
                      <a:pt x="161" y="27"/>
                      <a:pt x="165" y="25"/>
                      <a:pt x="164" y="25"/>
                    </a:cubicBezTo>
                    <a:cubicBezTo>
                      <a:pt x="163" y="25"/>
                      <a:pt x="158" y="26"/>
                      <a:pt x="156" y="26"/>
                    </a:cubicBezTo>
                    <a:cubicBezTo>
                      <a:pt x="154" y="26"/>
                      <a:pt x="147" y="27"/>
                      <a:pt x="147" y="27"/>
                    </a:cubicBezTo>
                    <a:cubicBezTo>
                      <a:pt x="142" y="27"/>
                      <a:pt x="142" y="27"/>
                      <a:pt x="142" y="27"/>
                    </a:cubicBezTo>
                    <a:cubicBezTo>
                      <a:pt x="135" y="28"/>
                      <a:pt x="135" y="28"/>
                      <a:pt x="135" y="28"/>
                    </a:cubicBezTo>
                    <a:cubicBezTo>
                      <a:pt x="134" y="29"/>
                      <a:pt x="134" y="29"/>
                      <a:pt x="134" y="29"/>
                    </a:cubicBezTo>
                    <a:cubicBezTo>
                      <a:pt x="135" y="30"/>
                      <a:pt x="135" y="30"/>
                      <a:pt x="135" y="30"/>
                    </a:cubicBezTo>
                    <a:cubicBezTo>
                      <a:pt x="130" y="31"/>
                      <a:pt x="132" y="31"/>
                      <a:pt x="127" y="30"/>
                    </a:cubicBezTo>
                    <a:cubicBezTo>
                      <a:pt x="122" y="36"/>
                      <a:pt x="123" y="34"/>
                      <a:pt x="116" y="38"/>
                    </a:cubicBezTo>
                    <a:cubicBezTo>
                      <a:pt x="113" y="35"/>
                      <a:pt x="113" y="35"/>
                      <a:pt x="113" y="35"/>
                    </a:cubicBezTo>
                    <a:cubicBezTo>
                      <a:pt x="108" y="34"/>
                      <a:pt x="108" y="34"/>
                      <a:pt x="108" y="34"/>
                    </a:cubicBezTo>
                    <a:cubicBezTo>
                      <a:pt x="105" y="32"/>
                      <a:pt x="105" y="32"/>
                      <a:pt x="105" y="32"/>
                    </a:cubicBezTo>
                    <a:cubicBezTo>
                      <a:pt x="102" y="28"/>
                      <a:pt x="102" y="28"/>
                      <a:pt x="102" y="28"/>
                    </a:cubicBezTo>
                    <a:cubicBezTo>
                      <a:pt x="95" y="29"/>
                      <a:pt x="95" y="29"/>
                      <a:pt x="95" y="29"/>
                    </a:cubicBezTo>
                    <a:cubicBezTo>
                      <a:pt x="90" y="29"/>
                      <a:pt x="90" y="29"/>
                      <a:pt x="90" y="29"/>
                    </a:cubicBezTo>
                    <a:cubicBezTo>
                      <a:pt x="88" y="30"/>
                      <a:pt x="77" y="30"/>
                      <a:pt x="74" y="30"/>
                    </a:cubicBezTo>
                    <a:cubicBezTo>
                      <a:pt x="73" y="27"/>
                      <a:pt x="71" y="20"/>
                      <a:pt x="70" y="18"/>
                    </a:cubicBezTo>
                    <a:cubicBezTo>
                      <a:pt x="66" y="15"/>
                      <a:pt x="59" y="15"/>
                      <a:pt x="54" y="13"/>
                    </a:cubicBezTo>
                    <a:cubicBezTo>
                      <a:pt x="53" y="12"/>
                      <a:pt x="53" y="7"/>
                      <a:pt x="52" y="6"/>
                    </a:cubicBezTo>
                    <a:cubicBezTo>
                      <a:pt x="52" y="6"/>
                      <a:pt x="50" y="3"/>
                      <a:pt x="50" y="3"/>
                    </a:cubicBezTo>
                    <a:cubicBezTo>
                      <a:pt x="49" y="3"/>
                      <a:pt x="45" y="6"/>
                      <a:pt x="45" y="6"/>
                    </a:cubicBezTo>
                    <a:cubicBezTo>
                      <a:pt x="45" y="6"/>
                      <a:pt x="45" y="9"/>
                      <a:pt x="45" y="10"/>
                    </a:cubicBezTo>
                    <a:cubicBezTo>
                      <a:pt x="46" y="11"/>
                      <a:pt x="47" y="12"/>
                      <a:pt x="48" y="12"/>
                    </a:cubicBezTo>
                    <a:cubicBezTo>
                      <a:pt x="51" y="12"/>
                      <a:pt x="53" y="10"/>
                      <a:pt x="53" y="14"/>
                    </a:cubicBezTo>
                    <a:cubicBezTo>
                      <a:pt x="53" y="14"/>
                      <a:pt x="53" y="14"/>
                      <a:pt x="52" y="14"/>
                    </a:cubicBezTo>
                    <a:cubicBezTo>
                      <a:pt x="50" y="14"/>
                      <a:pt x="48" y="14"/>
                      <a:pt x="48" y="14"/>
                    </a:cubicBezTo>
                    <a:cubicBezTo>
                      <a:pt x="47" y="15"/>
                      <a:pt x="47" y="16"/>
                      <a:pt x="46" y="16"/>
                    </a:cubicBezTo>
                    <a:cubicBezTo>
                      <a:pt x="40" y="19"/>
                      <a:pt x="42" y="18"/>
                      <a:pt x="36" y="18"/>
                    </a:cubicBezTo>
                    <a:cubicBezTo>
                      <a:pt x="34" y="20"/>
                      <a:pt x="34" y="20"/>
                      <a:pt x="34" y="20"/>
                    </a:cubicBezTo>
                    <a:cubicBezTo>
                      <a:pt x="30" y="23"/>
                      <a:pt x="30" y="23"/>
                      <a:pt x="30" y="23"/>
                    </a:cubicBezTo>
                    <a:cubicBezTo>
                      <a:pt x="28" y="25"/>
                      <a:pt x="28" y="25"/>
                      <a:pt x="28" y="25"/>
                    </a:cubicBezTo>
                    <a:cubicBezTo>
                      <a:pt x="27" y="29"/>
                      <a:pt x="27" y="29"/>
                      <a:pt x="27" y="29"/>
                    </a:cubicBezTo>
                    <a:cubicBezTo>
                      <a:pt x="27" y="30"/>
                      <a:pt x="29" y="35"/>
                      <a:pt x="30" y="36"/>
                    </a:cubicBezTo>
                    <a:cubicBezTo>
                      <a:pt x="31" y="37"/>
                      <a:pt x="31" y="37"/>
                      <a:pt x="31" y="37"/>
                    </a:cubicBezTo>
                    <a:cubicBezTo>
                      <a:pt x="33" y="42"/>
                      <a:pt x="33" y="42"/>
                      <a:pt x="33" y="42"/>
                    </a:cubicBezTo>
                    <a:cubicBezTo>
                      <a:pt x="32" y="47"/>
                      <a:pt x="32" y="47"/>
                      <a:pt x="32" y="47"/>
                    </a:cubicBezTo>
                    <a:cubicBezTo>
                      <a:pt x="32" y="49"/>
                      <a:pt x="30" y="50"/>
                      <a:pt x="28" y="51"/>
                    </a:cubicBezTo>
                    <a:cubicBezTo>
                      <a:pt x="25" y="52"/>
                      <a:pt x="25" y="52"/>
                      <a:pt x="25" y="52"/>
                    </a:cubicBezTo>
                    <a:cubicBezTo>
                      <a:pt x="24" y="52"/>
                      <a:pt x="24" y="52"/>
                      <a:pt x="24" y="52"/>
                    </a:cubicBezTo>
                    <a:cubicBezTo>
                      <a:pt x="23" y="51"/>
                      <a:pt x="23" y="47"/>
                      <a:pt x="23" y="47"/>
                    </a:cubicBezTo>
                    <a:cubicBezTo>
                      <a:pt x="19" y="44"/>
                      <a:pt x="21" y="45"/>
                      <a:pt x="19" y="41"/>
                    </a:cubicBezTo>
                    <a:cubicBezTo>
                      <a:pt x="18" y="39"/>
                      <a:pt x="20" y="38"/>
                      <a:pt x="21" y="37"/>
                    </a:cubicBezTo>
                    <a:cubicBezTo>
                      <a:pt x="25" y="30"/>
                      <a:pt x="25" y="30"/>
                      <a:pt x="25" y="30"/>
                    </a:cubicBezTo>
                    <a:cubicBezTo>
                      <a:pt x="25" y="30"/>
                      <a:pt x="26" y="27"/>
                      <a:pt x="26" y="27"/>
                    </a:cubicBezTo>
                    <a:cubicBezTo>
                      <a:pt x="26" y="19"/>
                      <a:pt x="25" y="21"/>
                      <a:pt x="23" y="18"/>
                    </a:cubicBezTo>
                    <a:cubicBezTo>
                      <a:pt x="23" y="18"/>
                      <a:pt x="21" y="16"/>
                      <a:pt x="20" y="15"/>
                    </a:cubicBezTo>
                    <a:cubicBezTo>
                      <a:pt x="18" y="18"/>
                      <a:pt x="18" y="18"/>
                      <a:pt x="18" y="18"/>
                    </a:cubicBezTo>
                    <a:cubicBezTo>
                      <a:pt x="15" y="20"/>
                      <a:pt x="15" y="20"/>
                      <a:pt x="15" y="20"/>
                    </a:cubicBezTo>
                    <a:cubicBezTo>
                      <a:pt x="15" y="20"/>
                      <a:pt x="11" y="25"/>
                      <a:pt x="11" y="25"/>
                    </a:cubicBezTo>
                    <a:cubicBezTo>
                      <a:pt x="11" y="26"/>
                      <a:pt x="8" y="32"/>
                      <a:pt x="8" y="32"/>
                    </a:cubicBezTo>
                    <a:cubicBezTo>
                      <a:pt x="7" y="38"/>
                      <a:pt x="7" y="38"/>
                      <a:pt x="7" y="38"/>
                    </a:cubicBezTo>
                    <a:cubicBezTo>
                      <a:pt x="6" y="41"/>
                      <a:pt x="1" y="48"/>
                      <a:pt x="0" y="50"/>
                    </a:cubicBezTo>
                    <a:cubicBezTo>
                      <a:pt x="5" y="50"/>
                      <a:pt x="5" y="50"/>
                      <a:pt x="5" y="50"/>
                    </a:cubicBezTo>
                    <a:cubicBezTo>
                      <a:pt x="6" y="51"/>
                      <a:pt x="8" y="53"/>
                      <a:pt x="9" y="53"/>
                    </a:cubicBezTo>
                    <a:cubicBezTo>
                      <a:pt x="9" y="54"/>
                      <a:pt x="9" y="57"/>
                      <a:pt x="9" y="57"/>
                    </a:cubicBezTo>
                    <a:cubicBezTo>
                      <a:pt x="9" y="57"/>
                      <a:pt x="14" y="64"/>
                      <a:pt x="14" y="65"/>
                    </a:cubicBezTo>
                    <a:cubicBezTo>
                      <a:pt x="14" y="65"/>
                      <a:pt x="13" y="69"/>
                      <a:pt x="13" y="69"/>
                    </a:cubicBezTo>
                    <a:cubicBezTo>
                      <a:pt x="13" y="69"/>
                      <a:pt x="11" y="72"/>
                      <a:pt x="11" y="72"/>
                    </a:cubicBezTo>
                    <a:cubicBezTo>
                      <a:pt x="12" y="79"/>
                      <a:pt x="12" y="79"/>
                      <a:pt x="12" y="79"/>
                    </a:cubicBezTo>
                    <a:cubicBezTo>
                      <a:pt x="16" y="80"/>
                      <a:pt x="16" y="80"/>
                      <a:pt x="16" y="80"/>
                    </a:cubicBezTo>
                    <a:cubicBezTo>
                      <a:pt x="18" y="84"/>
                      <a:pt x="18" y="84"/>
                      <a:pt x="18" y="84"/>
                    </a:cubicBezTo>
                    <a:cubicBezTo>
                      <a:pt x="18" y="84"/>
                      <a:pt x="20" y="86"/>
                      <a:pt x="21" y="85"/>
                    </a:cubicBezTo>
                    <a:cubicBezTo>
                      <a:pt x="21" y="85"/>
                      <a:pt x="23" y="84"/>
                      <a:pt x="23" y="84"/>
                    </a:cubicBezTo>
                    <a:cubicBezTo>
                      <a:pt x="23" y="84"/>
                      <a:pt x="27" y="85"/>
                      <a:pt x="27" y="85"/>
                    </a:cubicBezTo>
                    <a:cubicBezTo>
                      <a:pt x="28" y="85"/>
                      <a:pt x="32" y="85"/>
                      <a:pt x="32" y="85"/>
                    </a:cubicBezTo>
                    <a:cubicBezTo>
                      <a:pt x="32" y="85"/>
                      <a:pt x="35" y="84"/>
                      <a:pt x="35" y="84"/>
                    </a:cubicBezTo>
                    <a:cubicBezTo>
                      <a:pt x="36" y="84"/>
                      <a:pt x="38" y="84"/>
                      <a:pt x="38" y="84"/>
                    </a:cubicBezTo>
                    <a:cubicBezTo>
                      <a:pt x="40" y="86"/>
                      <a:pt x="41" y="85"/>
                      <a:pt x="44" y="86"/>
                    </a:cubicBezTo>
                    <a:cubicBezTo>
                      <a:pt x="48" y="94"/>
                      <a:pt x="48" y="94"/>
                      <a:pt x="48" y="94"/>
                    </a:cubicBezTo>
                    <a:cubicBezTo>
                      <a:pt x="53" y="100"/>
                      <a:pt x="53" y="100"/>
                      <a:pt x="53" y="100"/>
                    </a:cubicBezTo>
                    <a:cubicBezTo>
                      <a:pt x="56" y="100"/>
                      <a:pt x="56" y="100"/>
                      <a:pt x="56" y="100"/>
                    </a:cubicBezTo>
                    <a:cubicBezTo>
                      <a:pt x="58" y="98"/>
                      <a:pt x="58" y="98"/>
                      <a:pt x="58" y="98"/>
                    </a:cubicBezTo>
                    <a:cubicBezTo>
                      <a:pt x="63" y="99"/>
                      <a:pt x="63" y="99"/>
                      <a:pt x="69" y="98"/>
                    </a:cubicBezTo>
                    <a:cubicBezTo>
                      <a:pt x="72" y="98"/>
                      <a:pt x="78" y="98"/>
                      <a:pt x="78" y="98"/>
                    </a:cubicBezTo>
                    <a:cubicBezTo>
                      <a:pt x="79" y="98"/>
                      <a:pt x="80" y="98"/>
                      <a:pt x="80" y="98"/>
                    </a:cubicBezTo>
                    <a:cubicBezTo>
                      <a:pt x="82" y="101"/>
                      <a:pt x="82" y="101"/>
                      <a:pt x="82" y="101"/>
                    </a:cubicBezTo>
                    <a:cubicBezTo>
                      <a:pt x="79" y="104"/>
                      <a:pt x="78" y="105"/>
                      <a:pt x="77" y="110"/>
                    </a:cubicBezTo>
                    <a:cubicBezTo>
                      <a:pt x="76" y="117"/>
                      <a:pt x="74" y="117"/>
                      <a:pt x="75" y="125"/>
                    </a:cubicBezTo>
                    <a:cubicBezTo>
                      <a:pt x="76" y="134"/>
                      <a:pt x="76" y="134"/>
                      <a:pt x="76" y="134"/>
                    </a:cubicBezTo>
                    <a:cubicBezTo>
                      <a:pt x="80" y="138"/>
                      <a:pt x="80" y="138"/>
                      <a:pt x="80" y="138"/>
                    </a:cubicBezTo>
                    <a:cubicBezTo>
                      <a:pt x="80" y="138"/>
                      <a:pt x="82" y="141"/>
                      <a:pt x="82" y="142"/>
                    </a:cubicBezTo>
                    <a:cubicBezTo>
                      <a:pt x="82" y="142"/>
                      <a:pt x="81" y="144"/>
                      <a:pt x="80" y="145"/>
                    </a:cubicBezTo>
                    <a:cubicBezTo>
                      <a:pt x="78" y="146"/>
                      <a:pt x="74" y="150"/>
                      <a:pt x="74" y="150"/>
                    </a:cubicBezTo>
                    <a:cubicBezTo>
                      <a:pt x="76" y="153"/>
                      <a:pt x="82" y="158"/>
                      <a:pt x="82" y="158"/>
                    </a:cubicBezTo>
                    <a:cubicBezTo>
                      <a:pt x="82" y="159"/>
                      <a:pt x="83" y="161"/>
                      <a:pt x="83" y="161"/>
                    </a:cubicBezTo>
                    <a:cubicBezTo>
                      <a:pt x="83" y="161"/>
                      <a:pt x="82" y="162"/>
                      <a:pt x="82" y="164"/>
                    </a:cubicBezTo>
                    <a:cubicBezTo>
                      <a:pt x="84" y="166"/>
                      <a:pt x="83" y="167"/>
                      <a:pt x="85" y="172"/>
                    </a:cubicBezTo>
                    <a:cubicBezTo>
                      <a:pt x="86" y="174"/>
                      <a:pt x="85" y="176"/>
                      <a:pt x="84" y="177"/>
                    </a:cubicBezTo>
                    <a:cubicBezTo>
                      <a:pt x="86" y="178"/>
                      <a:pt x="86" y="179"/>
                      <a:pt x="88" y="179"/>
                    </a:cubicBezTo>
                    <a:cubicBezTo>
                      <a:pt x="90" y="178"/>
                      <a:pt x="93" y="183"/>
                      <a:pt x="95" y="184"/>
                    </a:cubicBezTo>
                    <a:cubicBezTo>
                      <a:pt x="95" y="184"/>
                      <a:pt x="97" y="186"/>
                      <a:pt x="97" y="186"/>
                    </a:cubicBezTo>
                    <a:cubicBezTo>
                      <a:pt x="98" y="186"/>
                      <a:pt x="100" y="184"/>
                      <a:pt x="100" y="184"/>
                    </a:cubicBezTo>
                    <a:cubicBezTo>
                      <a:pt x="100" y="184"/>
                      <a:pt x="103" y="180"/>
                      <a:pt x="103" y="180"/>
                    </a:cubicBezTo>
                    <a:cubicBezTo>
                      <a:pt x="103" y="180"/>
                      <a:pt x="106" y="183"/>
                      <a:pt x="106" y="184"/>
                    </a:cubicBezTo>
                    <a:cubicBezTo>
                      <a:pt x="106" y="186"/>
                      <a:pt x="105" y="185"/>
                      <a:pt x="106" y="188"/>
                    </a:cubicBezTo>
                    <a:cubicBezTo>
                      <a:pt x="108" y="186"/>
                      <a:pt x="109" y="184"/>
                      <a:pt x="110" y="183"/>
                    </a:cubicBezTo>
                    <a:cubicBezTo>
                      <a:pt x="110" y="183"/>
                      <a:pt x="112" y="182"/>
                      <a:pt x="112" y="181"/>
                    </a:cubicBezTo>
                    <a:cubicBezTo>
                      <a:pt x="116" y="177"/>
                      <a:pt x="116" y="178"/>
                      <a:pt x="119" y="176"/>
                    </a:cubicBezTo>
                    <a:cubicBezTo>
                      <a:pt x="120" y="175"/>
                      <a:pt x="119" y="172"/>
                      <a:pt x="123" y="176"/>
                    </a:cubicBezTo>
                    <a:cubicBezTo>
                      <a:pt x="124" y="172"/>
                      <a:pt x="126" y="172"/>
                      <a:pt x="127" y="171"/>
                    </a:cubicBezTo>
                    <a:cubicBezTo>
                      <a:pt x="127" y="171"/>
                      <a:pt x="128" y="167"/>
                      <a:pt x="128" y="167"/>
                    </a:cubicBezTo>
                    <a:cubicBezTo>
                      <a:pt x="128" y="166"/>
                      <a:pt x="135" y="165"/>
                      <a:pt x="136" y="162"/>
                    </a:cubicBezTo>
                    <a:cubicBezTo>
                      <a:pt x="137" y="159"/>
                      <a:pt x="137" y="159"/>
                      <a:pt x="137" y="159"/>
                    </a:cubicBezTo>
                    <a:cubicBezTo>
                      <a:pt x="133" y="159"/>
                      <a:pt x="131" y="159"/>
                      <a:pt x="128" y="157"/>
                    </a:cubicBezTo>
                    <a:cubicBezTo>
                      <a:pt x="128" y="148"/>
                      <a:pt x="128" y="151"/>
                      <a:pt x="125" y="148"/>
                    </a:cubicBezTo>
                    <a:cubicBezTo>
                      <a:pt x="125" y="148"/>
                      <a:pt x="126" y="146"/>
                      <a:pt x="126" y="146"/>
                    </a:cubicBezTo>
                    <a:cubicBezTo>
                      <a:pt x="125" y="142"/>
                      <a:pt x="125" y="142"/>
                      <a:pt x="125" y="142"/>
                    </a:cubicBezTo>
                    <a:cubicBezTo>
                      <a:pt x="125" y="142"/>
                      <a:pt x="126" y="141"/>
                      <a:pt x="126" y="140"/>
                    </a:cubicBezTo>
                    <a:cubicBezTo>
                      <a:pt x="126" y="140"/>
                      <a:pt x="125" y="138"/>
                      <a:pt x="125" y="138"/>
                    </a:cubicBezTo>
                    <a:cubicBezTo>
                      <a:pt x="124" y="137"/>
                      <a:pt x="122" y="136"/>
                      <a:pt x="122" y="135"/>
                    </a:cubicBezTo>
                    <a:cubicBezTo>
                      <a:pt x="121" y="133"/>
                      <a:pt x="118" y="132"/>
                      <a:pt x="116" y="130"/>
                    </a:cubicBezTo>
                    <a:cubicBezTo>
                      <a:pt x="118" y="128"/>
                      <a:pt x="118" y="128"/>
                      <a:pt x="118" y="128"/>
                    </a:cubicBezTo>
                    <a:cubicBezTo>
                      <a:pt x="121" y="130"/>
                      <a:pt x="121" y="130"/>
                      <a:pt x="121" y="130"/>
                    </a:cubicBezTo>
                    <a:cubicBezTo>
                      <a:pt x="125" y="129"/>
                      <a:pt x="126" y="134"/>
                      <a:pt x="133" y="134"/>
                    </a:cubicBezTo>
                    <a:cubicBezTo>
                      <a:pt x="135" y="134"/>
                      <a:pt x="136" y="134"/>
                      <a:pt x="138" y="134"/>
                    </a:cubicBezTo>
                    <a:cubicBezTo>
                      <a:pt x="141" y="136"/>
                      <a:pt x="142" y="136"/>
                      <a:pt x="144" y="140"/>
                    </a:cubicBezTo>
                    <a:cubicBezTo>
                      <a:pt x="146" y="140"/>
                      <a:pt x="146" y="140"/>
                      <a:pt x="146" y="140"/>
                    </a:cubicBezTo>
                    <a:cubicBezTo>
                      <a:pt x="147" y="137"/>
                      <a:pt x="146" y="137"/>
                      <a:pt x="147" y="133"/>
                    </a:cubicBezTo>
                    <a:cubicBezTo>
                      <a:pt x="147" y="132"/>
                      <a:pt x="151" y="130"/>
                      <a:pt x="152" y="130"/>
                    </a:cubicBezTo>
                    <a:cubicBezTo>
                      <a:pt x="155" y="131"/>
                      <a:pt x="155" y="131"/>
                      <a:pt x="155" y="131"/>
                    </a:cubicBezTo>
                    <a:cubicBezTo>
                      <a:pt x="156" y="131"/>
                      <a:pt x="159" y="130"/>
                      <a:pt x="160" y="130"/>
                    </a:cubicBezTo>
                    <a:cubicBezTo>
                      <a:pt x="161" y="130"/>
                      <a:pt x="161" y="127"/>
                      <a:pt x="161" y="127"/>
                    </a:cubicBezTo>
                    <a:cubicBezTo>
                      <a:pt x="170" y="126"/>
                      <a:pt x="170" y="126"/>
                      <a:pt x="170" y="126"/>
                    </a:cubicBezTo>
                    <a:cubicBezTo>
                      <a:pt x="170" y="126"/>
                      <a:pt x="172" y="124"/>
                      <a:pt x="172" y="123"/>
                    </a:cubicBezTo>
                    <a:cubicBezTo>
                      <a:pt x="172" y="123"/>
                      <a:pt x="177" y="120"/>
                      <a:pt x="177" y="118"/>
                    </a:cubicBezTo>
                    <a:cubicBezTo>
                      <a:pt x="177" y="118"/>
                      <a:pt x="167" y="105"/>
                      <a:pt x="166" y="103"/>
                    </a:cubicBezTo>
                    <a:cubicBezTo>
                      <a:pt x="169" y="98"/>
                      <a:pt x="169" y="98"/>
                      <a:pt x="169" y="98"/>
                    </a:cubicBezTo>
                    <a:cubicBezTo>
                      <a:pt x="169" y="98"/>
                      <a:pt x="171" y="92"/>
                      <a:pt x="171" y="91"/>
                    </a:cubicBezTo>
                    <a:cubicBezTo>
                      <a:pt x="171" y="90"/>
                      <a:pt x="175" y="88"/>
                      <a:pt x="175" y="88"/>
                    </a:cubicBezTo>
                    <a:cubicBezTo>
                      <a:pt x="180" y="86"/>
                      <a:pt x="180" y="88"/>
                      <a:pt x="179" y="82"/>
                    </a:cubicBezTo>
                    <a:cubicBezTo>
                      <a:pt x="177" y="82"/>
                      <a:pt x="177" y="82"/>
                      <a:pt x="177" y="82"/>
                    </a:cubicBezTo>
                    <a:cubicBezTo>
                      <a:pt x="177" y="79"/>
                      <a:pt x="177" y="79"/>
                      <a:pt x="177" y="79"/>
                    </a:cubicBezTo>
                    <a:cubicBezTo>
                      <a:pt x="178" y="74"/>
                      <a:pt x="178" y="74"/>
                      <a:pt x="178" y="74"/>
                    </a:cubicBezTo>
                    <a:cubicBezTo>
                      <a:pt x="178" y="73"/>
                      <a:pt x="187" y="66"/>
                      <a:pt x="189" y="65"/>
                    </a:cubicBezTo>
                    <a:close/>
                    <a:moveTo>
                      <a:pt x="72" y="2"/>
                    </a:moveTo>
                    <a:cubicBezTo>
                      <a:pt x="72" y="2"/>
                      <a:pt x="72" y="2"/>
                      <a:pt x="72" y="2"/>
                    </a:cubicBezTo>
                    <a:cubicBezTo>
                      <a:pt x="72" y="1"/>
                      <a:pt x="74" y="0"/>
                      <a:pt x="75" y="0"/>
                    </a:cubicBezTo>
                    <a:cubicBezTo>
                      <a:pt x="77" y="1"/>
                      <a:pt x="75" y="7"/>
                      <a:pt x="74" y="6"/>
                    </a:cubicBezTo>
                    <a:cubicBezTo>
                      <a:pt x="73" y="5"/>
                      <a:pt x="75" y="4"/>
                      <a:pt x="74" y="3"/>
                    </a:cubicBezTo>
                    <a:cubicBezTo>
                      <a:pt x="74" y="2"/>
                      <a:pt x="71" y="3"/>
                      <a:pt x="72" y="2"/>
                    </a:cubicBezTo>
                    <a:close/>
                    <a:moveTo>
                      <a:pt x="168" y="61"/>
                    </a:moveTo>
                    <a:cubicBezTo>
                      <a:pt x="168" y="61"/>
                      <a:pt x="168" y="61"/>
                      <a:pt x="168" y="61"/>
                    </a:cubicBezTo>
                    <a:cubicBezTo>
                      <a:pt x="170" y="59"/>
                      <a:pt x="170" y="59"/>
                      <a:pt x="170" y="59"/>
                    </a:cubicBezTo>
                    <a:cubicBezTo>
                      <a:pt x="170" y="59"/>
                      <a:pt x="172" y="59"/>
                      <a:pt x="171" y="60"/>
                    </a:cubicBezTo>
                    <a:cubicBezTo>
                      <a:pt x="171" y="62"/>
                      <a:pt x="171" y="62"/>
                      <a:pt x="170" y="63"/>
                    </a:cubicBezTo>
                    <a:cubicBezTo>
                      <a:pt x="169" y="63"/>
                      <a:pt x="168" y="61"/>
                      <a:pt x="168" y="61"/>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8" name="Google Shape;369;p5">
                <a:extLst>
                  <a:ext uri="{FF2B5EF4-FFF2-40B4-BE49-F238E27FC236}">
                    <a16:creationId xmlns:a16="http://schemas.microsoft.com/office/drawing/2014/main" id="{95EAF341-E086-CD4E-93F2-1D519158861B}"/>
                  </a:ext>
                </a:extLst>
              </p:cNvPr>
              <p:cNvSpPr/>
              <p:nvPr/>
            </p:nvSpPr>
            <p:spPr>
              <a:xfrm>
                <a:off x="11064793" y="2687922"/>
                <a:ext cx="26200" cy="54271"/>
              </a:xfrm>
              <a:custGeom>
                <a:avLst/>
                <a:gdLst/>
                <a:ahLst/>
                <a:cxnLst/>
                <a:rect l="l" t="t" r="r" b="b"/>
                <a:pathLst>
                  <a:path w="7" h="14" extrusionOk="0">
                    <a:moveTo>
                      <a:pt x="4" y="4"/>
                    </a:moveTo>
                    <a:cubicBezTo>
                      <a:pt x="3" y="2"/>
                      <a:pt x="5" y="0"/>
                      <a:pt x="6" y="1"/>
                    </a:cubicBezTo>
                    <a:cubicBezTo>
                      <a:pt x="7" y="3"/>
                      <a:pt x="5" y="5"/>
                      <a:pt x="4" y="4"/>
                    </a:cubicBezTo>
                    <a:close/>
                    <a:moveTo>
                      <a:pt x="0" y="11"/>
                    </a:moveTo>
                    <a:cubicBezTo>
                      <a:pt x="0" y="11"/>
                      <a:pt x="0" y="11"/>
                      <a:pt x="0" y="11"/>
                    </a:cubicBezTo>
                    <a:cubicBezTo>
                      <a:pt x="0" y="11"/>
                      <a:pt x="3" y="6"/>
                      <a:pt x="3" y="6"/>
                    </a:cubicBezTo>
                    <a:cubicBezTo>
                      <a:pt x="5" y="9"/>
                      <a:pt x="5" y="9"/>
                      <a:pt x="3" y="12"/>
                    </a:cubicBezTo>
                    <a:cubicBezTo>
                      <a:pt x="2" y="12"/>
                      <a:pt x="1" y="14"/>
                      <a:pt x="0" y="11"/>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09" name="Google Shape;370;p5">
                <a:extLst>
                  <a:ext uri="{FF2B5EF4-FFF2-40B4-BE49-F238E27FC236}">
                    <a16:creationId xmlns:a16="http://schemas.microsoft.com/office/drawing/2014/main" id="{CB97C53F-9C29-F540-8158-007E0A99DE83}"/>
                  </a:ext>
                </a:extLst>
              </p:cNvPr>
              <p:cNvSpPr/>
              <p:nvPr/>
            </p:nvSpPr>
            <p:spPr>
              <a:xfrm>
                <a:off x="11053565" y="2781492"/>
                <a:ext cx="69242" cy="74856"/>
              </a:xfrm>
              <a:custGeom>
                <a:avLst/>
                <a:gdLst/>
                <a:ahLst/>
                <a:cxnLst/>
                <a:rect l="l" t="t" r="r" b="b"/>
                <a:pathLst>
                  <a:path w="18" h="20" extrusionOk="0">
                    <a:moveTo>
                      <a:pt x="1" y="19"/>
                    </a:moveTo>
                    <a:cubicBezTo>
                      <a:pt x="3" y="20"/>
                      <a:pt x="10" y="20"/>
                      <a:pt x="11" y="19"/>
                    </a:cubicBezTo>
                    <a:cubicBezTo>
                      <a:pt x="13" y="16"/>
                      <a:pt x="11" y="16"/>
                      <a:pt x="11" y="13"/>
                    </a:cubicBezTo>
                    <a:cubicBezTo>
                      <a:pt x="14" y="9"/>
                      <a:pt x="14" y="9"/>
                      <a:pt x="14" y="9"/>
                    </a:cubicBezTo>
                    <a:cubicBezTo>
                      <a:pt x="12" y="7"/>
                      <a:pt x="12" y="7"/>
                      <a:pt x="9" y="8"/>
                    </a:cubicBezTo>
                    <a:cubicBezTo>
                      <a:pt x="6" y="9"/>
                      <a:pt x="3" y="8"/>
                      <a:pt x="5" y="12"/>
                    </a:cubicBezTo>
                    <a:cubicBezTo>
                      <a:pt x="6" y="12"/>
                      <a:pt x="6" y="15"/>
                      <a:pt x="6" y="15"/>
                    </a:cubicBezTo>
                    <a:cubicBezTo>
                      <a:pt x="3" y="17"/>
                      <a:pt x="3" y="17"/>
                      <a:pt x="3" y="17"/>
                    </a:cubicBezTo>
                    <a:cubicBezTo>
                      <a:pt x="3" y="17"/>
                      <a:pt x="0" y="18"/>
                      <a:pt x="0" y="18"/>
                    </a:cubicBezTo>
                    <a:cubicBezTo>
                      <a:pt x="0" y="18"/>
                      <a:pt x="0" y="19"/>
                      <a:pt x="1" y="19"/>
                    </a:cubicBezTo>
                    <a:close/>
                    <a:moveTo>
                      <a:pt x="15" y="0"/>
                    </a:moveTo>
                    <a:cubicBezTo>
                      <a:pt x="15" y="0"/>
                      <a:pt x="15" y="0"/>
                      <a:pt x="15" y="0"/>
                    </a:cubicBezTo>
                    <a:cubicBezTo>
                      <a:pt x="17" y="0"/>
                      <a:pt x="18" y="0"/>
                      <a:pt x="18" y="0"/>
                    </a:cubicBezTo>
                    <a:cubicBezTo>
                      <a:pt x="18" y="0"/>
                      <a:pt x="18" y="2"/>
                      <a:pt x="17" y="2"/>
                    </a:cubicBezTo>
                    <a:cubicBezTo>
                      <a:pt x="12" y="2"/>
                      <a:pt x="13" y="0"/>
                      <a:pt x="15"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0" name="Google Shape;371;p5">
                <a:extLst>
                  <a:ext uri="{FF2B5EF4-FFF2-40B4-BE49-F238E27FC236}">
                    <a16:creationId xmlns:a16="http://schemas.microsoft.com/office/drawing/2014/main" id="{16D6CC03-462C-4E46-99A9-D2A5A92E619B}"/>
                  </a:ext>
                </a:extLst>
              </p:cNvPr>
              <p:cNvSpPr/>
              <p:nvPr/>
            </p:nvSpPr>
            <p:spPr>
              <a:xfrm>
                <a:off x="10774727" y="4800730"/>
                <a:ext cx="814058" cy="1996781"/>
              </a:xfrm>
              <a:custGeom>
                <a:avLst/>
                <a:gdLst/>
                <a:ahLst/>
                <a:cxnLst/>
                <a:rect l="l" t="t" r="r" b="b"/>
                <a:pathLst>
                  <a:path w="213" h="522" extrusionOk="0">
                    <a:moveTo>
                      <a:pt x="144" y="488"/>
                    </a:moveTo>
                    <a:cubicBezTo>
                      <a:pt x="144" y="488"/>
                      <a:pt x="161" y="518"/>
                      <a:pt x="161" y="518"/>
                    </a:cubicBezTo>
                    <a:cubicBezTo>
                      <a:pt x="170" y="520"/>
                      <a:pt x="170" y="520"/>
                      <a:pt x="170" y="520"/>
                    </a:cubicBezTo>
                    <a:cubicBezTo>
                      <a:pt x="180" y="520"/>
                      <a:pt x="180" y="520"/>
                      <a:pt x="180" y="520"/>
                    </a:cubicBezTo>
                    <a:cubicBezTo>
                      <a:pt x="181" y="520"/>
                      <a:pt x="183" y="522"/>
                      <a:pt x="185" y="522"/>
                    </a:cubicBezTo>
                    <a:cubicBezTo>
                      <a:pt x="189" y="521"/>
                      <a:pt x="189" y="521"/>
                      <a:pt x="189" y="521"/>
                    </a:cubicBezTo>
                    <a:cubicBezTo>
                      <a:pt x="189" y="521"/>
                      <a:pt x="186" y="520"/>
                      <a:pt x="190" y="521"/>
                    </a:cubicBezTo>
                    <a:cubicBezTo>
                      <a:pt x="197" y="521"/>
                      <a:pt x="195" y="521"/>
                      <a:pt x="199" y="520"/>
                    </a:cubicBezTo>
                    <a:cubicBezTo>
                      <a:pt x="198" y="517"/>
                      <a:pt x="198" y="517"/>
                      <a:pt x="198" y="517"/>
                    </a:cubicBezTo>
                    <a:cubicBezTo>
                      <a:pt x="193" y="516"/>
                      <a:pt x="193" y="516"/>
                      <a:pt x="193" y="516"/>
                    </a:cubicBezTo>
                    <a:cubicBezTo>
                      <a:pt x="193" y="516"/>
                      <a:pt x="190" y="517"/>
                      <a:pt x="189" y="516"/>
                    </a:cubicBezTo>
                    <a:cubicBezTo>
                      <a:pt x="188" y="516"/>
                      <a:pt x="184" y="513"/>
                      <a:pt x="182" y="513"/>
                    </a:cubicBezTo>
                    <a:cubicBezTo>
                      <a:pt x="181" y="513"/>
                      <a:pt x="177" y="510"/>
                      <a:pt x="175" y="509"/>
                    </a:cubicBezTo>
                    <a:cubicBezTo>
                      <a:pt x="173" y="508"/>
                      <a:pt x="167" y="506"/>
                      <a:pt x="167" y="506"/>
                    </a:cubicBezTo>
                    <a:cubicBezTo>
                      <a:pt x="167" y="506"/>
                      <a:pt x="163" y="502"/>
                      <a:pt x="162" y="502"/>
                    </a:cubicBezTo>
                    <a:cubicBezTo>
                      <a:pt x="160" y="502"/>
                      <a:pt x="153" y="496"/>
                      <a:pt x="153" y="495"/>
                    </a:cubicBezTo>
                    <a:cubicBezTo>
                      <a:pt x="149" y="495"/>
                      <a:pt x="149" y="495"/>
                      <a:pt x="149" y="495"/>
                    </a:cubicBezTo>
                    <a:cubicBezTo>
                      <a:pt x="149" y="495"/>
                      <a:pt x="149" y="495"/>
                      <a:pt x="149" y="495"/>
                    </a:cubicBezTo>
                    <a:cubicBezTo>
                      <a:pt x="146" y="491"/>
                      <a:pt x="146" y="491"/>
                      <a:pt x="146" y="491"/>
                    </a:cubicBezTo>
                    <a:cubicBezTo>
                      <a:pt x="151" y="492"/>
                      <a:pt x="151" y="492"/>
                      <a:pt x="151" y="492"/>
                    </a:cubicBezTo>
                    <a:cubicBezTo>
                      <a:pt x="147" y="487"/>
                      <a:pt x="147" y="487"/>
                      <a:pt x="147" y="487"/>
                    </a:cubicBezTo>
                    <a:cubicBezTo>
                      <a:pt x="144" y="488"/>
                      <a:pt x="144" y="488"/>
                      <a:pt x="144" y="488"/>
                    </a:cubicBezTo>
                    <a:close/>
                    <a:moveTo>
                      <a:pt x="173" y="197"/>
                    </a:moveTo>
                    <a:cubicBezTo>
                      <a:pt x="173" y="197"/>
                      <a:pt x="173" y="197"/>
                      <a:pt x="173" y="197"/>
                    </a:cubicBezTo>
                    <a:cubicBezTo>
                      <a:pt x="171" y="200"/>
                      <a:pt x="171" y="200"/>
                      <a:pt x="171" y="200"/>
                    </a:cubicBezTo>
                    <a:cubicBezTo>
                      <a:pt x="174" y="203"/>
                      <a:pt x="174" y="203"/>
                      <a:pt x="174" y="203"/>
                    </a:cubicBezTo>
                    <a:cubicBezTo>
                      <a:pt x="174" y="203"/>
                      <a:pt x="180" y="207"/>
                      <a:pt x="180" y="208"/>
                    </a:cubicBezTo>
                    <a:cubicBezTo>
                      <a:pt x="189" y="210"/>
                      <a:pt x="186" y="208"/>
                      <a:pt x="191" y="212"/>
                    </a:cubicBezTo>
                    <a:cubicBezTo>
                      <a:pt x="195" y="216"/>
                      <a:pt x="195" y="216"/>
                      <a:pt x="195" y="216"/>
                    </a:cubicBezTo>
                    <a:cubicBezTo>
                      <a:pt x="195" y="216"/>
                      <a:pt x="193" y="219"/>
                      <a:pt x="193" y="220"/>
                    </a:cubicBezTo>
                    <a:cubicBezTo>
                      <a:pt x="192" y="220"/>
                      <a:pt x="192" y="224"/>
                      <a:pt x="192" y="224"/>
                    </a:cubicBezTo>
                    <a:cubicBezTo>
                      <a:pt x="194" y="228"/>
                      <a:pt x="194" y="228"/>
                      <a:pt x="194" y="228"/>
                    </a:cubicBezTo>
                    <a:cubicBezTo>
                      <a:pt x="197" y="231"/>
                      <a:pt x="197" y="231"/>
                      <a:pt x="197" y="231"/>
                    </a:cubicBezTo>
                    <a:cubicBezTo>
                      <a:pt x="200" y="231"/>
                      <a:pt x="200" y="231"/>
                      <a:pt x="200" y="231"/>
                    </a:cubicBezTo>
                    <a:cubicBezTo>
                      <a:pt x="200" y="231"/>
                      <a:pt x="203" y="230"/>
                      <a:pt x="203" y="231"/>
                    </a:cubicBezTo>
                    <a:cubicBezTo>
                      <a:pt x="203" y="233"/>
                      <a:pt x="205" y="238"/>
                      <a:pt x="204" y="240"/>
                    </a:cubicBezTo>
                    <a:cubicBezTo>
                      <a:pt x="204" y="241"/>
                      <a:pt x="201" y="250"/>
                      <a:pt x="200" y="252"/>
                    </a:cubicBezTo>
                    <a:cubicBezTo>
                      <a:pt x="199" y="254"/>
                      <a:pt x="197" y="256"/>
                      <a:pt x="197" y="258"/>
                    </a:cubicBezTo>
                    <a:cubicBezTo>
                      <a:pt x="197" y="258"/>
                      <a:pt x="197" y="261"/>
                      <a:pt x="196" y="261"/>
                    </a:cubicBezTo>
                    <a:cubicBezTo>
                      <a:pt x="194" y="262"/>
                      <a:pt x="192" y="265"/>
                      <a:pt x="191" y="265"/>
                    </a:cubicBezTo>
                    <a:cubicBezTo>
                      <a:pt x="190" y="266"/>
                      <a:pt x="183" y="268"/>
                      <a:pt x="180" y="269"/>
                    </a:cubicBezTo>
                    <a:cubicBezTo>
                      <a:pt x="177" y="270"/>
                      <a:pt x="166" y="272"/>
                      <a:pt x="165" y="272"/>
                    </a:cubicBezTo>
                    <a:cubicBezTo>
                      <a:pt x="163" y="273"/>
                      <a:pt x="151" y="273"/>
                      <a:pt x="148" y="273"/>
                    </a:cubicBezTo>
                    <a:cubicBezTo>
                      <a:pt x="143" y="273"/>
                      <a:pt x="142" y="272"/>
                      <a:pt x="139" y="270"/>
                    </a:cubicBezTo>
                    <a:cubicBezTo>
                      <a:pt x="138" y="272"/>
                      <a:pt x="141" y="274"/>
                      <a:pt x="141" y="275"/>
                    </a:cubicBezTo>
                    <a:cubicBezTo>
                      <a:pt x="141" y="276"/>
                      <a:pt x="141" y="278"/>
                      <a:pt x="142" y="278"/>
                    </a:cubicBezTo>
                    <a:cubicBezTo>
                      <a:pt x="143" y="278"/>
                      <a:pt x="144" y="279"/>
                      <a:pt x="145" y="279"/>
                    </a:cubicBezTo>
                    <a:cubicBezTo>
                      <a:pt x="147" y="285"/>
                      <a:pt x="146" y="282"/>
                      <a:pt x="145" y="289"/>
                    </a:cubicBezTo>
                    <a:cubicBezTo>
                      <a:pt x="145" y="294"/>
                      <a:pt x="145" y="294"/>
                      <a:pt x="145" y="294"/>
                    </a:cubicBezTo>
                    <a:cubicBezTo>
                      <a:pt x="145" y="296"/>
                      <a:pt x="149" y="299"/>
                      <a:pt x="149" y="299"/>
                    </a:cubicBezTo>
                    <a:cubicBezTo>
                      <a:pt x="150" y="301"/>
                      <a:pt x="147" y="304"/>
                      <a:pt x="147" y="305"/>
                    </a:cubicBezTo>
                    <a:cubicBezTo>
                      <a:pt x="147" y="305"/>
                      <a:pt x="144" y="307"/>
                      <a:pt x="144" y="307"/>
                    </a:cubicBezTo>
                    <a:cubicBezTo>
                      <a:pt x="143" y="307"/>
                      <a:pt x="144" y="307"/>
                      <a:pt x="140" y="307"/>
                    </a:cubicBezTo>
                    <a:cubicBezTo>
                      <a:pt x="127" y="307"/>
                      <a:pt x="134" y="308"/>
                      <a:pt x="126" y="305"/>
                    </a:cubicBezTo>
                    <a:cubicBezTo>
                      <a:pt x="116" y="301"/>
                      <a:pt x="116" y="301"/>
                      <a:pt x="116" y="301"/>
                    </a:cubicBezTo>
                    <a:cubicBezTo>
                      <a:pt x="114" y="301"/>
                      <a:pt x="114" y="301"/>
                      <a:pt x="114" y="301"/>
                    </a:cubicBezTo>
                    <a:cubicBezTo>
                      <a:pt x="113" y="304"/>
                      <a:pt x="113" y="304"/>
                      <a:pt x="113" y="304"/>
                    </a:cubicBezTo>
                    <a:cubicBezTo>
                      <a:pt x="113" y="306"/>
                      <a:pt x="115" y="309"/>
                      <a:pt x="116" y="310"/>
                    </a:cubicBezTo>
                    <a:cubicBezTo>
                      <a:pt x="117" y="311"/>
                      <a:pt x="119" y="314"/>
                      <a:pt x="119" y="316"/>
                    </a:cubicBezTo>
                    <a:cubicBezTo>
                      <a:pt x="119" y="316"/>
                      <a:pt x="119" y="319"/>
                      <a:pt x="119" y="319"/>
                    </a:cubicBezTo>
                    <a:cubicBezTo>
                      <a:pt x="119" y="320"/>
                      <a:pt x="123" y="323"/>
                      <a:pt x="124" y="323"/>
                    </a:cubicBezTo>
                    <a:cubicBezTo>
                      <a:pt x="125" y="323"/>
                      <a:pt x="127" y="325"/>
                      <a:pt x="129" y="325"/>
                    </a:cubicBezTo>
                    <a:cubicBezTo>
                      <a:pt x="129" y="328"/>
                      <a:pt x="129" y="328"/>
                      <a:pt x="129" y="328"/>
                    </a:cubicBezTo>
                    <a:cubicBezTo>
                      <a:pt x="132" y="328"/>
                      <a:pt x="132" y="328"/>
                      <a:pt x="134" y="326"/>
                    </a:cubicBezTo>
                    <a:cubicBezTo>
                      <a:pt x="134" y="324"/>
                      <a:pt x="133" y="325"/>
                      <a:pt x="132" y="325"/>
                    </a:cubicBezTo>
                    <a:cubicBezTo>
                      <a:pt x="131" y="322"/>
                      <a:pt x="135" y="322"/>
                      <a:pt x="136" y="322"/>
                    </a:cubicBezTo>
                    <a:cubicBezTo>
                      <a:pt x="136" y="322"/>
                      <a:pt x="135" y="322"/>
                      <a:pt x="137" y="323"/>
                    </a:cubicBezTo>
                    <a:cubicBezTo>
                      <a:pt x="139" y="325"/>
                      <a:pt x="141" y="327"/>
                      <a:pt x="141" y="327"/>
                    </a:cubicBezTo>
                    <a:cubicBezTo>
                      <a:pt x="141" y="329"/>
                      <a:pt x="142" y="332"/>
                      <a:pt x="141" y="333"/>
                    </a:cubicBezTo>
                    <a:cubicBezTo>
                      <a:pt x="141" y="333"/>
                      <a:pt x="139" y="335"/>
                      <a:pt x="139" y="335"/>
                    </a:cubicBezTo>
                    <a:cubicBezTo>
                      <a:pt x="137" y="335"/>
                      <a:pt x="136" y="333"/>
                      <a:pt x="135" y="332"/>
                    </a:cubicBezTo>
                    <a:cubicBezTo>
                      <a:pt x="130" y="326"/>
                      <a:pt x="129" y="329"/>
                      <a:pt x="127" y="331"/>
                    </a:cubicBezTo>
                    <a:cubicBezTo>
                      <a:pt x="125" y="332"/>
                      <a:pt x="125" y="332"/>
                      <a:pt x="125" y="332"/>
                    </a:cubicBezTo>
                    <a:cubicBezTo>
                      <a:pt x="126" y="333"/>
                      <a:pt x="126" y="333"/>
                      <a:pt x="126" y="333"/>
                    </a:cubicBezTo>
                    <a:cubicBezTo>
                      <a:pt x="133" y="335"/>
                      <a:pt x="130" y="335"/>
                      <a:pt x="135" y="336"/>
                    </a:cubicBezTo>
                    <a:cubicBezTo>
                      <a:pt x="128" y="340"/>
                      <a:pt x="128" y="340"/>
                      <a:pt x="128" y="340"/>
                    </a:cubicBezTo>
                    <a:cubicBezTo>
                      <a:pt x="128" y="342"/>
                      <a:pt x="126" y="349"/>
                      <a:pt x="126" y="350"/>
                    </a:cubicBezTo>
                    <a:cubicBezTo>
                      <a:pt x="129" y="356"/>
                      <a:pt x="129" y="353"/>
                      <a:pt x="130" y="360"/>
                    </a:cubicBezTo>
                    <a:cubicBezTo>
                      <a:pt x="127" y="363"/>
                      <a:pt x="127" y="363"/>
                      <a:pt x="127" y="363"/>
                    </a:cubicBezTo>
                    <a:cubicBezTo>
                      <a:pt x="128" y="366"/>
                      <a:pt x="132" y="367"/>
                      <a:pt x="129" y="368"/>
                    </a:cubicBezTo>
                    <a:cubicBezTo>
                      <a:pt x="125" y="370"/>
                      <a:pt x="126" y="368"/>
                      <a:pt x="124" y="367"/>
                    </a:cubicBezTo>
                    <a:cubicBezTo>
                      <a:pt x="120" y="368"/>
                      <a:pt x="120" y="368"/>
                      <a:pt x="120" y="368"/>
                    </a:cubicBezTo>
                    <a:cubicBezTo>
                      <a:pt x="117" y="371"/>
                      <a:pt x="117" y="371"/>
                      <a:pt x="117" y="371"/>
                    </a:cubicBezTo>
                    <a:cubicBezTo>
                      <a:pt x="117" y="371"/>
                      <a:pt x="114" y="372"/>
                      <a:pt x="114" y="372"/>
                    </a:cubicBezTo>
                    <a:cubicBezTo>
                      <a:pt x="114" y="373"/>
                      <a:pt x="113" y="376"/>
                      <a:pt x="113" y="377"/>
                    </a:cubicBezTo>
                    <a:cubicBezTo>
                      <a:pt x="113" y="378"/>
                      <a:pt x="111" y="380"/>
                      <a:pt x="111" y="381"/>
                    </a:cubicBezTo>
                    <a:cubicBezTo>
                      <a:pt x="111" y="381"/>
                      <a:pt x="112" y="385"/>
                      <a:pt x="112" y="385"/>
                    </a:cubicBezTo>
                    <a:cubicBezTo>
                      <a:pt x="112" y="386"/>
                      <a:pt x="117" y="393"/>
                      <a:pt x="118" y="393"/>
                    </a:cubicBezTo>
                    <a:cubicBezTo>
                      <a:pt x="119" y="393"/>
                      <a:pt x="123" y="397"/>
                      <a:pt x="126" y="398"/>
                    </a:cubicBezTo>
                    <a:cubicBezTo>
                      <a:pt x="129" y="398"/>
                      <a:pt x="130" y="398"/>
                      <a:pt x="131" y="398"/>
                    </a:cubicBezTo>
                    <a:cubicBezTo>
                      <a:pt x="132" y="398"/>
                      <a:pt x="139" y="400"/>
                      <a:pt x="140" y="400"/>
                    </a:cubicBezTo>
                    <a:cubicBezTo>
                      <a:pt x="143" y="403"/>
                      <a:pt x="143" y="403"/>
                      <a:pt x="143" y="403"/>
                    </a:cubicBezTo>
                    <a:cubicBezTo>
                      <a:pt x="143" y="404"/>
                      <a:pt x="143" y="409"/>
                      <a:pt x="143" y="410"/>
                    </a:cubicBezTo>
                    <a:cubicBezTo>
                      <a:pt x="141" y="411"/>
                      <a:pt x="141" y="411"/>
                      <a:pt x="141" y="411"/>
                    </a:cubicBezTo>
                    <a:cubicBezTo>
                      <a:pt x="142" y="411"/>
                      <a:pt x="144" y="414"/>
                      <a:pt x="144" y="414"/>
                    </a:cubicBezTo>
                    <a:cubicBezTo>
                      <a:pt x="143" y="416"/>
                      <a:pt x="142" y="416"/>
                      <a:pt x="140" y="419"/>
                    </a:cubicBezTo>
                    <a:cubicBezTo>
                      <a:pt x="137" y="422"/>
                      <a:pt x="133" y="426"/>
                      <a:pt x="131" y="428"/>
                    </a:cubicBezTo>
                    <a:cubicBezTo>
                      <a:pt x="129" y="432"/>
                      <a:pt x="129" y="432"/>
                      <a:pt x="129" y="432"/>
                    </a:cubicBezTo>
                    <a:cubicBezTo>
                      <a:pt x="130" y="433"/>
                      <a:pt x="132" y="439"/>
                      <a:pt x="132" y="440"/>
                    </a:cubicBezTo>
                    <a:cubicBezTo>
                      <a:pt x="132" y="441"/>
                      <a:pt x="130" y="446"/>
                      <a:pt x="129" y="447"/>
                    </a:cubicBezTo>
                    <a:cubicBezTo>
                      <a:pt x="129" y="447"/>
                      <a:pt x="129" y="447"/>
                      <a:pt x="129" y="447"/>
                    </a:cubicBezTo>
                    <a:cubicBezTo>
                      <a:pt x="128" y="447"/>
                      <a:pt x="126" y="447"/>
                      <a:pt x="126" y="447"/>
                    </a:cubicBezTo>
                    <a:cubicBezTo>
                      <a:pt x="126" y="448"/>
                      <a:pt x="123" y="452"/>
                      <a:pt x="123" y="453"/>
                    </a:cubicBezTo>
                    <a:cubicBezTo>
                      <a:pt x="123" y="454"/>
                      <a:pt x="123" y="457"/>
                      <a:pt x="123" y="457"/>
                    </a:cubicBezTo>
                    <a:cubicBezTo>
                      <a:pt x="123" y="459"/>
                      <a:pt x="123" y="459"/>
                      <a:pt x="123" y="461"/>
                    </a:cubicBezTo>
                    <a:cubicBezTo>
                      <a:pt x="125" y="462"/>
                      <a:pt x="126" y="463"/>
                      <a:pt x="127" y="464"/>
                    </a:cubicBezTo>
                    <a:cubicBezTo>
                      <a:pt x="128" y="465"/>
                      <a:pt x="130" y="468"/>
                      <a:pt x="130" y="469"/>
                    </a:cubicBezTo>
                    <a:cubicBezTo>
                      <a:pt x="129" y="470"/>
                      <a:pt x="129" y="470"/>
                      <a:pt x="129" y="470"/>
                    </a:cubicBezTo>
                    <a:cubicBezTo>
                      <a:pt x="131" y="470"/>
                      <a:pt x="133" y="470"/>
                      <a:pt x="133" y="472"/>
                    </a:cubicBezTo>
                    <a:cubicBezTo>
                      <a:pt x="133" y="472"/>
                      <a:pt x="140" y="478"/>
                      <a:pt x="140" y="478"/>
                    </a:cubicBezTo>
                    <a:cubicBezTo>
                      <a:pt x="140" y="479"/>
                      <a:pt x="140" y="479"/>
                      <a:pt x="140" y="479"/>
                    </a:cubicBezTo>
                    <a:cubicBezTo>
                      <a:pt x="134" y="478"/>
                      <a:pt x="134" y="478"/>
                      <a:pt x="134" y="478"/>
                    </a:cubicBezTo>
                    <a:cubicBezTo>
                      <a:pt x="124" y="476"/>
                      <a:pt x="124" y="476"/>
                      <a:pt x="124" y="476"/>
                    </a:cubicBezTo>
                    <a:cubicBezTo>
                      <a:pt x="118" y="476"/>
                      <a:pt x="103" y="477"/>
                      <a:pt x="97" y="474"/>
                    </a:cubicBezTo>
                    <a:cubicBezTo>
                      <a:pt x="92" y="471"/>
                      <a:pt x="92" y="471"/>
                      <a:pt x="92" y="471"/>
                    </a:cubicBezTo>
                    <a:cubicBezTo>
                      <a:pt x="89" y="469"/>
                      <a:pt x="90" y="466"/>
                      <a:pt x="90" y="466"/>
                    </a:cubicBezTo>
                    <a:cubicBezTo>
                      <a:pt x="87" y="463"/>
                      <a:pt x="87" y="463"/>
                      <a:pt x="87" y="463"/>
                    </a:cubicBezTo>
                    <a:cubicBezTo>
                      <a:pt x="87" y="461"/>
                      <a:pt x="87" y="461"/>
                      <a:pt x="87" y="461"/>
                    </a:cubicBezTo>
                    <a:cubicBezTo>
                      <a:pt x="85" y="456"/>
                      <a:pt x="85" y="456"/>
                      <a:pt x="85" y="456"/>
                    </a:cubicBezTo>
                    <a:cubicBezTo>
                      <a:pt x="85" y="456"/>
                      <a:pt x="84" y="456"/>
                      <a:pt x="82" y="454"/>
                    </a:cubicBezTo>
                    <a:cubicBezTo>
                      <a:pt x="80" y="452"/>
                      <a:pt x="80" y="454"/>
                      <a:pt x="80" y="454"/>
                    </a:cubicBezTo>
                    <a:cubicBezTo>
                      <a:pt x="78" y="454"/>
                      <a:pt x="77" y="455"/>
                      <a:pt x="75" y="456"/>
                    </a:cubicBezTo>
                    <a:cubicBezTo>
                      <a:pt x="71" y="455"/>
                      <a:pt x="73" y="456"/>
                      <a:pt x="71" y="452"/>
                    </a:cubicBezTo>
                    <a:cubicBezTo>
                      <a:pt x="67" y="448"/>
                      <a:pt x="67" y="448"/>
                      <a:pt x="67" y="448"/>
                    </a:cubicBezTo>
                    <a:cubicBezTo>
                      <a:pt x="65" y="446"/>
                      <a:pt x="63" y="445"/>
                      <a:pt x="62" y="442"/>
                    </a:cubicBezTo>
                    <a:cubicBezTo>
                      <a:pt x="62" y="439"/>
                      <a:pt x="60" y="439"/>
                      <a:pt x="59" y="437"/>
                    </a:cubicBezTo>
                    <a:cubicBezTo>
                      <a:pt x="59" y="436"/>
                      <a:pt x="61" y="434"/>
                      <a:pt x="63" y="434"/>
                    </a:cubicBezTo>
                    <a:cubicBezTo>
                      <a:pt x="63" y="434"/>
                      <a:pt x="63" y="431"/>
                      <a:pt x="63" y="430"/>
                    </a:cubicBezTo>
                    <a:cubicBezTo>
                      <a:pt x="63" y="430"/>
                      <a:pt x="65" y="430"/>
                      <a:pt x="65" y="430"/>
                    </a:cubicBezTo>
                    <a:cubicBezTo>
                      <a:pt x="66" y="427"/>
                      <a:pt x="67" y="426"/>
                      <a:pt x="65" y="424"/>
                    </a:cubicBezTo>
                    <a:cubicBezTo>
                      <a:pt x="65" y="420"/>
                      <a:pt x="65" y="423"/>
                      <a:pt x="68" y="420"/>
                    </a:cubicBezTo>
                    <a:cubicBezTo>
                      <a:pt x="69" y="419"/>
                      <a:pt x="66" y="417"/>
                      <a:pt x="66" y="417"/>
                    </a:cubicBezTo>
                    <a:cubicBezTo>
                      <a:pt x="66" y="416"/>
                      <a:pt x="63" y="415"/>
                      <a:pt x="63" y="415"/>
                    </a:cubicBezTo>
                    <a:cubicBezTo>
                      <a:pt x="63" y="415"/>
                      <a:pt x="62" y="412"/>
                      <a:pt x="61" y="411"/>
                    </a:cubicBezTo>
                    <a:cubicBezTo>
                      <a:pt x="61" y="410"/>
                      <a:pt x="61" y="407"/>
                      <a:pt x="61" y="407"/>
                    </a:cubicBezTo>
                    <a:cubicBezTo>
                      <a:pt x="61" y="406"/>
                      <a:pt x="63" y="405"/>
                      <a:pt x="63" y="405"/>
                    </a:cubicBezTo>
                    <a:cubicBezTo>
                      <a:pt x="63" y="404"/>
                      <a:pt x="65" y="402"/>
                      <a:pt x="65" y="402"/>
                    </a:cubicBezTo>
                    <a:cubicBezTo>
                      <a:pt x="63" y="399"/>
                      <a:pt x="63" y="400"/>
                      <a:pt x="62" y="398"/>
                    </a:cubicBezTo>
                    <a:cubicBezTo>
                      <a:pt x="62" y="398"/>
                      <a:pt x="62" y="397"/>
                      <a:pt x="62" y="396"/>
                    </a:cubicBezTo>
                    <a:cubicBezTo>
                      <a:pt x="62" y="395"/>
                      <a:pt x="62" y="396"/>
                      <a:pt x="63" y="395"/>
                    </a:cubicBezTo>
                    <a:cubicBezTo>
                      <a:pt x="65" y="394"/>
                      <a:pt x="64" y="393"/>
                      <a:pt x="62" y="391"/>
                    </a:cubicBezTo>
                    <a:cubicBezTo>
                      <a:pt x="61" y="389"/>
                      <a:pt x="56" y="386"/>
                      <a:pt x="58" y="386"/>
                    </a:cubicBezTo>
                    <a:cubicBezTo>
                      <a:pt x="60" y="380"/>
                      <a:pt x="59" y="383"/>
                      <a:pt x="58" y="382"/>
                    </a:cubicBezTo>
                    <a:cubicBezTo>
                      <a:pt x="58" y="381"/>
                      <a:pt x="56" y="379"/>
                      <a:pt x="56" y="377"/>
                    </a:cubicBezTo>
                    <a:cubicBezTo>
                      <a:pt x="56" y="376"/>
                      <a:pt x="58" y="375"/>
                      <a:pt x="58" y="375"/>
                    </a:cubicBezTo>
                    <a:cubicBezTo>
                      <a:pt x="59" y="372"/>
                      <a:pt x="59" y="372"/>
                      <a:pt x="59" y="372"/>
                    </a:cubicBezTo>
                    <a:cubicBezTo>
                      <a:pt x="55" y="369"/>
                      <a:pt x="56" y="367"/>
                      <a:pt x="52" y="367"/>
                    </a:cubicBezTo>
                    <a:cubicBezTo>
                      <a:pt x="50" y="367"/>
                      <a:pt x="48" y="368"/>
                      <a:pt x="48" y="365"/>
                    </a:cubicBezTo>
                    <a:cubicBezTo>
                      <a:pt x="48" y="363"/>
                      <a:pt x="52" y="364"/>
                      <a:pt x="54" y="364"/>
                    </a:cubicBezTo>
                    <a:cubicBezTo>
                      <a:pt x="55" y="364"/>
                      <a:pt x="56" y="365"/>
                      <a:pt x="56" y="365"/>
                    </a:cubicBezTo>
                    <a:cubicBezTo>
                      <a:pt x="57" y="365"/>
                      <a:pt x="57" y="361"/>
                      <a:pt x="57" y="359"/>
                    </a:cubicBezTo>
                    <a:cubicBezTo>
                      <a:pt x="56" y="358"/>
                      <a:pt x="52" y="361"/>
                      <a:pt x="49" y="358"/>
                    </a:cubicBezTo>
                    <a:cubicBezTo>
                      <a:pt x="47" y="357"/>
                      <a:pt x="48" y="357"/>
                      <a:pt x="47" y="356"/>
                    </a:cubicBezTo>
                    <a:cubicBezTo>
                      <a:pt x="46" y="355"/>
                      <a:pt x="48" y="352"/>
                      <a:pt x="49" y="351"/>
                    </a:cubicBezTo>
                    <a:cubicBezTo>
                      <a:pt x="49" y="350"/>
                      <a:pt x="46" y="350"/>
                      <a:pt x="45" y="349"/>
                    </a:cubicBezTo>
                    <a:cubicBezTo>
                      <a:pt x="46" y="346"/>
                      <a:pt x="46" y="346"/>
                      <a:pt x="46" y="346"/>
                    </a:cubicBezTo>
                    <a:cubicBezTo>
                      <a:pt x="41" y="343"/>
                      <a:pt x="41" y="345"/>
                      <a:pt x="43" y="342"/>
                    </a:cubicBezTo>
                    <a:cubicBezTo>
                      <a:pt x="44" y="341"/>
                      <a:pt x="41" y="338"/>
                      <a:pt x="41" y="338"/>
                    </a:cubicBezTo>
                    <a:cubicBezTo>
                      <a:pt x="39" y="338"/>
                      <a:pt x="36" y="339"/>
                      <a:pt x="35" y="335"/>
                    </a:cubicBezTo>
                    <a:cubicBezTo>
                      <a:pt x="35" y="334"/>
                      <a:pt x="35" y="333"/>
                      <a:pt x="35" y="331"/>
                    </a:cubicBezTo>
                    <a:cubicBezTo>
                      <a:pt x="35" y="330"/>
                      <a:pt x="33" y="328"/>
                      <a:pt x="32" y="328"/>
                    </a:cubicBezTo>
                    <a:cubicBezTo>
                      <a:pt x="32" y="327"/>
                      <a:pt x="32" y="324"/>
                      <a:pt x="32" y="324"/>
                    </a:cubicBezTo>
                    <a:cubicBezTo>
                      <a:pt x="33" y="323"/>
                      <a:pt x="35" y="322"/>
                      <a:pt x="34" y="320"/>
                    </a:cubicBezTo>
                    <a:cubicBezTo>
                      <a:pt x="32" y="317"/>
                      <a:pt x="33" y="319"/>
                      <a:pt x="30" y="313"/>
                    </a:cubicBezTo>
                    <a:cubicBezTo>
                      <a:pt x="30" y="312"/>
                      <a:pt x="28" y="306"/>
                      <a:pt x="28" y="306"/>
                    </a:cubicBezTo>
                    <a:cubicBezTo>
                      <a:pt x="28" y="306"/>
                      <a:pt x="25" y="302"/>
                      <a:pt x="25" y="301"/>
                    </a:cubicBezTo>
                    <a:cubicBezTo>
                      <a:pt x="25" y="300"/>
                      <a:pt x="25" y="297"/>
                      <a:pt x="24" y="295"/>
                    </a:cubicBezTo>
                    <a:cubicBezTo>
                      <a:pt x="24" y="294"/>
                      <a:pt x="24" y="292"/>
                      <a:pt x="24" y="291"/>
                    </a:cubicBezTo>
                    <a:cubicBezTo>
                      <a:pt x="21" y="289"/>
                      <a:pt x="21" y="289"/>
                      <a:pt x="21" y="289"/>
                    </a:cubicBezTo>
                    <a:cubicBezTo>
                      <a:pt x="24" y="282"/>
                      <a:pt x="24" y="285"/>
                      <a:pt x="23" y="280"/>
                    </a:cubicBezTo>
                    <a:cubicBezTo>
                      <a:pt x="23" y="278"/>
                      <a:pt x="22" y="278"/>
                      <a:pt x="22" y="274"/>
                    </a:cubicBezTo>
                    <a:cubicBezTo>
                      <a:pt x="22" y="272"/>
                      <a:pt x="24" y="272"/>
                      <a:pt x="27" y="270"/>
                    </a:cubicBezTo>
                    <a:cubicBezTo>
                      <a:pt x="32" y="267"/>
                      <a:pt x="27" y="266"/>
                      <a:pt x="24" y="262"/>
                    </a:cubicBezTo>
                    <a:cubicBezTo>
                      <a:pt x="24" y="261"/>
                      <a:pt x="23" y="259"/>
                      <a:pt x="22" y="257"/>
                    </a:cubicBezTo>
                    <a:cubicBezTo>
                      <a:pt x="18" y="253"/>
                      <a:pt x="20" y="257"/>
                      <a:pt x="19" y="251"/>
                    </a:cubicBezTo>
                    <a:cubicBezTo>
                      <a:pt x="18" y="249"/>
                      <a:pt x="17" y="248"/>
                      <a:pt x="17" y="248"/>
                    </a:cubicBezTo>
                    <a:cubicBezTo>
                      <a:pt x="17" y="248"/>
                      <a:pt x="17" y="245"/>
                      <a:pt x="17" y="243"/>
                    </a:cubicBezTo>
                    <a:cubicBezTo>
                      <a:pt x="16" y="242"/>
                      <a:pt x="15" y="240"/>
                      <a:pt x="15" y="239"/>
                    </a:cubicBezTo>
                    <a:cubicBezTo>
                      <a:pt x="15" y="237"/>
                      <a:pt x="15" y="236"/>
                      <a:pt x="16" y="235"/>
                    </a:cubicBezTo>
                    <a:cubicBezTo>
                      <a:pt x="16" y="234"/>
                      <a:pt x="17" y="233"/>
                      <a:pt x="18" y="232"/>
                    </a:cubicBezTo>
                    <a:cubicBezTo>
                      <a:pt x="19" y="231"/>
                      <a:pt x="20" y="229"/>
                      <a:pt x="21" y="228"/>
                    </a:cubicBezTo>
                    <a:cubicBezTo>
                      <a:pt x="23" y="226"/>
                      <a:pt x="20" y="222"/>
                      <a:pt x="20" y="221"/>
                    </a:cubicBezTo>
                    <a:cubicBezTo>
                      <a:pt x="18" y="216"/>
                      <a:pt x="18" y="216"/>
                      <a:pt x="18" y="216"/>
                    </a:cubicBezTo>
                    <a:cubicBezTo>
                      <a:pt x="18" y="216"/>
                      <a:pt x="16" y="215"/>
                      <a:pt x="16" y="214"/>
                    </a:cubicBezTo>
                    <a:cubicBezTo>
                      <a:pt x="16" y="214"/>
                      <a:pt x="18" y="208"/>
                      <a:pt x="18" y="208"/>
                    </a:cubicBezTo>
                    <a:cubicBezTo>
                      <a:pt x="19" y="203"/>
                      <a:pt x="17" y="202"/>
                      <a:pt x="20" y="199"/>
                    </a:cubicBezTo>
                    <a:cubicBezTo>
                      <a:pt x="23" y="196"/>
                      <a:pt x="21" y="199"/>
                      <a:pt x="19" y="193"/>
                    </a:cubicBezTo>
                    <a:cubicBezTo>
                      <a:pt x="19" y="192"/>
                      <a:pt x="18" y="191"/>
                      <a:pt x="18" y="191"/>
                    </a:cubicBezTo>
                    <a:cubicBezTo>
                      <a:pt x="18" y="191"/>
                      <a:pt x="18" y="187"/>
                      <a:pt x="17" y="186"/>
                    </a:cubicBezTo>
                    <a:cubicBezTo>
                      <a:pt x="17" y="184"/>
                      <a:pt x="18" y="185"/>
                      <a:pt x="18" y="183"/>
                    </a:cubicBezTo>
                    <a:cubicBezTo>
                      <a:pt x="19" y="182"/>
                      <a:pt x="18" y="183"/>
                      <a:pt x="18" y="183"/>
                    </a:cubicBezTo>
                    <a:cubicBezTo>
                      <a:pt x="18" y="183"/>
                      <a:pt x="16" y="182"/>
                      <a:pt x="14" y="182"/>
                    </a:cubicBezTo>
                    <a:cubicBezTo>
                      <a:pt x="13" y="181"/>
                      <a:pt x="13" y="181"/>
                      <a:pt x="13" y="181"/>
                    </a:cubicBezTo>
                    <a:cubicBezTo>
                      <a:pt x="12" y="176"/>
                      <a:pt x="12" y="176"/>
                      <a:pt x="12" y="176"/>
                    </a:cubicBezTo>
                    <a:cubicBezTo>
                      <a:pt x="9" y="174"/>
                      <a:pt x="12" y="174"/>
                      <a:pt x="11" y="172"/>
                    </a:cubicBezTo>
                    <a:cubicBezTo>
                      <a:pt x="11" y="172"/>
                      <a:pt x="8" y="168"/>
                      <a:pt x="7" y="165"/>
                    </a:cubicBezTo>
                    <a:cubicBezTo>
                      <a:pt x="5" y="160"/>
                      <a:pt x="7" y="162"/>
                      <a:pt x="4" y="160"/>
                    </a:cubicBezTo>
                    <a:cubicBezTo>
                      <a:pt x="3" y="159"/>
                      <a:pt x="3" y="158"/>
                      <a:pt x="2" y="157"/>
                    </a:cubicBezTo>
                    <a:cubicBezTo>
                      <a:pt x="2" y="155"/>
                      <a:pt x="1" y="155"/>
                      <a:pt x="0" y="154"/>
                    </a:cubicBezTo>
                    <a:cubicBezTo>
                      <a:pt x="0" y="153"/>
                      <a:pt x="0" y="151"/>
                      <a:pt x="0" y="151"/>
                    </a:cubicBezTo>
                    <a:cubicBezTo>
                      <a:pt x="0" y="151"/>
                      <a:pt x="2" y="148"/>
                      <a:pt x="2" y="148"/>
                    </a:cubicBezTo>
                    <a:cubicBezTo>
                      <a:pt x="3" y="147"/>
                      <a:pt x="1" y="145"/>
                      <a:pt x="1" y="145"/>
                    </a:cubicBezTo>
                    <a:cubicBezTo>
                      <a:pt x="0" y="136"/>
                      <a:pt x="0" y="136"/>
                      <a:pt x="0" y="136"/>
                    </a:cubicBezTo>
                    <a:cubicBezTo>
                      <a:pt x="4" y="138"/>
                      <a:pt x="4" y="138"/>
                      <a:pt x="4" y="138"/>
                    </a:cubicBezTo>
                    <a:cubicBezTo>
                      <a:pt x="4" y="131"/>
                      <a:pt x="4" y="131"/>
                      <a:pt x="4" y="131"/>
                    </a:cubicBezTo>
                    <a:cubicBezTo>
                      <a:pt x="4" y="131"/>
                      <a:pt x="3" y="125"/>
                      <a:pt x="3" y="124"/>
                    </a:cubicBezTo>
                    <a:cubicBezTo>
                      <a:pt x="2" y="123"/>
                      <a:pt x="0" y="121"/>
                      <a:pt x="0" y="121"/>
                    </a:cubicBezTo>
                    <a:cubicBezTo>
                      <a:pt x="0" y="121"/>
                      <a:pt x="2" y="119"/>
                      <a:pt x="2" y="118"/>
                    </a:cubicBezTo>
                    <a:cubicBezTo>
                      <a:pt x="3" y="118"/>
                      <a:pt x="2" y="114"/>
                      <a:pt x="2" y="113"/>
                    </a:cubicBezTo>
                    <a:cubicBezTo>
                      <a:pt x="2" y="104"/>
                      <a:pt x="2" y="104"/>
                      <a:pt x="2" y="104"/>
                    </a:cubicBezTo>
                    <a:cubicBezTo>
                      <a:pt x="7" y="97"/>
                      <a:pt x="7" y="97"/>
                      <a:pt x="7" y="97"/>
                    </a:cubicBezTo>
                    <a:cubicBezTo>
                      <a:pt x="8" y="93"/>
                      <a:pt x="8" y="93"/>
                      <a:pt x="8" y="93"/>
                    </a:cubicBezTo>
                    <a:cubicBezTo>
                      <a:pt x="8" y="92"/>
                      <a:pt x="8" y="85"/>
                      <a:pt x="8" y="84"/>
                    </a:cubicBezTo>
                    <a:cubicBezTo>
                      <a:pt x="12" y="85"/>
                      <a:pt x="10" y="85"/>
                      <a:pt x="14" y="84"/>
                    </a:cubicBezTo>
                    <a:cubicBezTo>
                      <a:pt x="15" y="83"/>
                      <a:pt x="15" y="82"/>
                      <a:pt x="15" y="81"/>
                    </a:cubicBezTo>
                    <a:cubicBezTo>
                      <a:pt x="15" y="80"/>
                      <a:pt x="14" y="79"/>
                      <a:pt x="14" y="79"/>
                    </a:cubicBezTo>
                    <a:cubicBezTo>
                      <a:pt x="12" y="76"/>
                      <a:pt x="12" y="76"/>
                      <a:pt x="12" y="76"/>
                    </a:cubicBezTo>
                    <a:cubicBezTo>
                      <a:pt x="11" y="72"/>
                      <a:pt x="11" y="72"/>
                      <a:pt x="11" y="72"/>
                    </a:cubicBezTo>
                    <a:cubicBezTo>
                      <a:pt x="12" y="71"/>
                      <a:pt x="12" y="71"/>
                      <a:pt x="12" y="71"/>
                    </a:cubicBezTo>
                    <a:cubicBezTo>
                      <a:pt x="11" y="68"/>
                      <a:pt x="11" y="67"/>
                      <a:pt x="10" y="64"/>
                    </a:cubicBezTo>
                    <a:cubicBezTo>
                      <a:pt x="8" y="62"/>
                      <a:pt x="8" y="62"/>
                      <a:pt x="8" y="62"/>
                    </a:cubicBezTo>
                    <a:cubicBezTo>
                      <a:pt x="9" y="55"/>
                      <a:pt x="9" y="58"/>
                      <a:pt x="10" y="53"/>
                    </a:cubicBezTo>
                    <a:cubicBezTo>
                      <a:pt x="11" y="51"/>
                      <a:pt x="8" y="51"/>
                      <a:pt x="8" y="50"/>
                    </a:cubicBezTo>
                    <a:cubicBezTo>
                      <a:pt x="8" y="49"/>
                      <a:pt x="7" y="44"/>
                      <a:pt x="7" y="44"/>
                    </a:cubicBezTo>
                    <a:cubicBezTo>
                      <a:pt x="7" y="43"/>
                      <a:pt x="21" y="35"/>
                      <a:pt x="21" y="35"/>
                    </a:cubicBezTo>
                    <a:cubicBezTo>
                      <a:pt x="24" y="20"/>
                      <a:pt x="24" y="20"/>
                      <a:pt x="24" y="20"/>
                    </a:cubicBezTo>
                    <a:cubicBezTo>
                      <a:pt x="24" y="19"/>
                      <a:pt x="22" y="17"/>
                      <a:pt x="21" y="17"/>
                    </a:cubicBezTo>
                    <a:cubicBezTo>
                      <a:pt x="21" y="16"/>
                      <a:pt x="21" y="14"/>
                      <a:pt x="21" y="14"/>
                    </a:cubicBezTo>
                    <a:cubicBezTo>
                      <a:pt x="21" y="14"/>
                      <a:pt x="23" y="11"/>
                      <a:pt x="24" y="10"/>
                    </a:cubicBezTo>
                    <a:cubicBezTo>
                      <a:pt x="25" y="8"/>
                      <a:pt x="28" y="7"/>
                      <a:pt x="29" y="5"/>
                    </a:cubicBezTo>
                    <a:cubicBezTo>
                      <a:pt x="31" y="0"/>
                      <a:pt x="31" y="0"/>
                      <a:pt x="31" y="0"/>
                    </a:cubicBezTo>
                    <a:cubicBezTo>
                      <a:pt x="36" y="1"/>
                      <a:pt x="36" y="1"/>
                      <a:pt x="36" y="1"/>
                    </a:cubicBezTo>
                    <a:cubicBezTo>
                      <a:pt x="43" y="5"/>
                      <a:pt x="43" y="5"/>
                      <a:pt x="43" y="5"/>
                    </a:cubicBezTo>
                    <a:cubicBezTo>
                      <a:pt x="46" y="5"/>
                      <a:pt x="50" y="4"/>
                      <a:pt x="54" y="6"/>
                    </a:cubicBezTo>
                    <a:cubicBezTo>
                      <a:pt x="56" y="7"/>
                      <a:pt x="57" y="9"/>
                      <a:pt x="59" y="12"/>
                    </a:cubicBezTo>
                    <a:cubicBezTo>
                      <a:pt x="59" y="13"/>
                      <a:pt x="58" y="14"/>
                      <a:pt x="59" y="15"/>
                    </a:cubicBezTo>
                    <a:cubicBezTo>
                      <a:pt x="59" y="16"/>
                      <a:pt x="61" y="17"/>
                      <a:pt x="62" y="14"/>
                    </a:cubicBezTo>
                    <a:cubicBezTo>
                      <a:pt x="62" y="10"/>
                      <a:pt x="62" y="6"/>
                      <a:pt x="63" y="4"/>
                    </a:cubicBezTo>
                    <a:cubicBezTo>
                      <a:pt x="63" y="4"/>
                      <a:pt x="66" y="3"/>
                      <a:pt x="68" y="3"/>
                    </a:cubicBezTo>
                    <a:cubicBezTo>
                      <a:pt x="70" y="3"/>
                      <a:pt x="78" y="4"/>
                      <a:pt x="78" y="4"/>
                    </a:cubicBezTo>
                    <a:cubicBezTo>
                      <a:pt x="78" y="4"/>
                      <a:pt x="81" y="6"/>
                      <a:pt x="81" y="6"/>
                    </a:cubicBezTo>
                    <a:cubicBezTo>
                      <a:pt x="82" y="7"/>
                      <a:pt x="86" y="9"/>
                      <a:pt x="86" y="9"/>
                    </a:cubicBezTo>
                    <a:cubicBezTo>
                      <a:pt x="89" y="13"/>
                      <a:pt x="91" y="17"/>
                      <a:pt x="94" y="21"/>
                    </a:cubicBezTo>
                    <a:cubicBezTo>
                      <a:pt x="95" y="23"/>
                      <a:pt x="105" y="29"/>
                      <a:pt x="108" y="31"/>
                    </a:cubicBezTo>
                    <a:cubicBezTo>
                      <a:pt x="108" y="31"/>
                      <a:pt x="114" y="34"/>
                      <a:pt x="115" y="34"/>
                    </a:cubicBezTo>
                    <a:cubicBezTo>
                      <a:pt x="116" y="34"/>
                      <a:pt x="125" y="36"/>
                      <a:pt x="125" y="36"/>
                    </a:cubicBezTo>
                    <a:cubicBezTo>
                      <a:pt x="127" y="37"/>
                      <a:pt x="135" y="45"/>
                      <a:pt x="138" y="47"/>
                    </a:cubicBezTo>
                    <a:cubicBezTo>
                      <a:pt x="142" y="49"/>
                      <a:pt x="153" y="50"/>
                      <a:pt x="157" y="54"/>
                    </a:cubicBezTo>
                    <a:cubicBezTo>
                      <a:pt x="158" y="56"/>
                      <a:pt x="157" y="59"/>
                      <a:pt x="157" y="62"/>
                    </a:cubicBezTo>
                    <a:cubicBezTo>
                      <a:pt x="157" y="62"/>
                      <a:pt x="155" y="64"/>
                      <a:pt x="154" y="66"/>
                    </a:cubicBezTo>
                    <a:cubicBezTo>
                      <a:pt x="154" y="67"/>
                      <a:pt x="153" y="73"/>
                      <a:pt x="153" y="73"/>
                    </a:cubicBezTo>
                    <a:cubicBezTo>
                      <a:pt x="152" y="75"/>
                      <a:pt x="153" y="76"/>
                      <a:pt x="152" y="80"/>
                    </a:cubicBezTo>
                    <a:cubicBezTo>
                      <a:pt x="151" y="82"/>
                      <a:pt x="148" y="84"/>
                      <a:pt x="148" y="87"/>
                    </a:cubicBezTo>
                    <a:cubicBezTo>
                      <a:pt x="148" y="88"/>
                      <a:pt x="151" y="87"/>
                      <a:pt x="152" y="87"/>
                    </a:cubicBezTo>
                    <a:cubicBezTo>
                      <a:pt x="155" y="88"/>
                      <a:pt x="157" y="87"/>
                      <a:pt x="160" y="87"/>
                    </a:cubicBezTo>
                    <a:cubicBezTo>
                      <a:pt x="162" y="88"/>
                      <a:pt x="166" y="91"/>
                      <a:pt x="173" y="91"/>
                    </a:cubicBezTo>
                    <a:cubicBezTo>
                      <a:pt x="175" y="91"/>
                      <a:pt x="172" y="89"/>
                      <a:pt x="180" y="91"/>
                    </a:cubicBezTo>
                    <a:cubicBezTo>
                      <a:pt x="180" y="90"/>
                      <a:pt x="182" y="86"/>
                      <a:pt x="184" y="87"/>
                    </a:cubicBezTo>
                    <a:cubicBezTo>
                      <a:pt x="185" y="89"/>
                      <a:pt x="186" y="89"/>
                      <a:pt x="187" y="89"/>
                    </a:cubicBezTo>
                    <a:cubicBezTo>
                      <a:pt x="187" y="90"/>
                      <a:pt x="188" y="92"/>
                      <a:pt x="189" y="90"/>
                    </a:cubicBezTo>
                    <a:cubicBezTo>
                      <a:pt x="190" y="88"/>
                      <a:pt x="190" y="84"/>
                      <a:pt x="190" y="84"/>
                    </a:cubicBezTo>
                    <a:cubicBezTo>
                      <a:pt x="190" y="83"/>
                      <a:pt x="189" y="82"/>
                      <a:pt x="191" y="82"/>
                    </a:cubicBezTo>
                    <a:cubicBezTo>
                      <a:pt x="192" y="82"/>
                      <a:pt x="192" y="84"/>
                      <a:pt x="194" y="82"/>
                    </a:cubicBezTo>
                    <a:cubicBezTo>
                      <a:pt x="195" y="79"/>
                      <a:pt x="196" y="78"/>
                      <a:pt x="198" y="75"/>
                    </a:cubicBezTo>
                    <a:cubicBezTo>
                      <a:pt x="199" y="74"/>
                      <a:pt x="200" y="74"/>
                      <a:pt x="200" y="70"/>
                    </a:cubicBezTo>
                    <a:cubicBezTo>
                      <a:pt x="201" y="65"/>
                      <a:pt x="201" y="64"/>
                      <a:pt x="201" y="61"/>
                    </a:cubicBezTo>
                    <a:cubicBezTo>
                      <a:pt x="204" y="58"/>
                      <a:pt x="204" y="60"/>
                      <a:pt x="206" y="62"/>
                    </a:cubicBezTo>
                    <a:cubicBezTo>
                      <a:pt x="211" y="63"/>
                      <a:pt x="211" y="63"/>
                      <a:pt x="211" y="63"/>
                    </a:cubicBezTo>
                    <a:cubicBezTo>
                      <a:pt x="212" y="67"/>
                      <a:pt x="212" y="67"/>
                      <a:pt x="212" y="67"/>
                    </a:cubicBezTo>
                    <a:cubicBezTo>
                      <a:pt x="213" y="71"/>
                      <a:pt x="213" y="71"/>
                      <a:pt x="213" y="75"/>
                    </a:cubicBezTo>
                    <a:cubicBezTo>
                      <a:pt x="213" y="80"/>
                      <a:pt x="212" y="82"/>
                      <a:pt x="212" y="84"/>
                    </a:cubicBezTo>
                    <a:cubicBezTo>
                      <a:pt x="212" y="86"/>
                      <a:pt x="210" y="86"/>
                      <a:pt x="206" y="89"/>
                    </a:cubicBezTo>
                    <a:cubicBezTo>
                      <a:pt x="200" y="93"/>
                      <a:pt x="202" y="91"/>
                      <a:pt x="198" y="96"/>
                    </a:cubicBezTo>
                    <a:cubicBezTo>
                      <a:pt x="195" y="98"/>
                      <a:pt x="191" y="101"/>
                      <a:pt x="189" y="104"/>
                    </a:cubicBezTo>
                    <a:cubicBezTo>
                      <a:pt x="186" y="109"/>
                      <a:pt x="186" y="109"/>
                      <a:pt x="186" y="109"/>
                    </a:cubicBezTo>
                    <a:cubicBezTo>
                      <a:pt x="185" y="111"/>
                      <a:pt x="178" y="118"/>
                      <a:pt x="178" y="121"/>
                    </a:cubicBezTo>
                    <a:cubicBezTo>
                      <a:pt x="178" y="122"/>
                      <a:pt x="175" y="127"/>
                      <a:pt x="175" y="127"/>
                    </a:cubicBezTo>
                    <a:cubicBezTo>
                      <a:pt x="173" y="128"/>
                      <a:pt x="173" y="128"/>
                      <a:pt x="173" y="128"/>
                    </a:cubicBezTo>
                    <a:cubicBezTo>
                      <a:pt x="172" y="131"/>
                      <a:pt x="172" y="131"/>
                      <a:pt x="172" y="131"/>
                    </a:cubicBezTo>
                    <a:cubicBezTo>
                      <a:pt x="170" y="133"/>
                      <a:pt x="170" y="133"/>
                      <a:pt x="170" y="133"/>
                    </a:cubicBezTo>
                    <a:cubicBezTo>
                      <a:pt x="172" y="135"/>
                      <a:pt x="172" y="135"/>
                      <a:pt x="172" y="135"/>
                    </a:cubicBezTo>
                    <a:cubicBezTo>
                      <a:pt x="169" y="133"/>
                      <a:pt x="169" y="133"/>
                      <a:pt x="169" y="133"/>
                    </a:cubicBezTo>
                    <a:cubicBezTo>
                      <a:pt x="167" y="135"/>
                      <a:pt x="167" y="135"/>
                      <a:pt x="167" y="135"/>
                    </a:cubicBezTo>
                    <a:cubicBezTo>
                      <a:pt x="167" y="137"/>
                      <a:pt x="167" y="137"/>
                      <a:pt x="167" y="137"/>
                    </a:cubicBezTo>
                    <a:cubicBezTo>
                      <a:pt x="167" y="138"/>
                      <a:pt x="167" y="138"/>
                      <a:pt x="167" y="138"/>
                    </a:cubicBezTo>
                    <a:cubicBezTo>
                      <a:pt x="167" y="142"/>
                      <a:pt x="167" y="142"/>
                      <a:pt x="167" y="142"/>
                    </a:cubicBezTo>
                    <a:cubicBezTo>
                      <a:pt x="169" y="144"/>
                      <a:pt x="169" y="144"/>
                      <a:pt x="169" y="144"/>
                    </a:cubicBezTo>
                    <a:cubicBezTo>
                      <a:pt x="168" y="146"/>
                      <a:pt x="168" y="146"/>
                      <a:pt x="168" y="146"/>
                    </a:cubicBezTo>
                    <a:cubicBezTo>
                      <a:pt x="170" y="148"/>
                      <a:pt x="170" y="148"/>
                      <a:pt x="170" y="148"/>
                    </a:cubicBezTo>
                    <a:cubicBezTo>
                      <a:pt x="169" y="151"/>
                      <a:pt x="169" y="152"/>
                      <a:pt x="167" y="154"/>
                    </a:cubicBezTo>
                    <a:cubicBezTo>
                      <a:pt x="169" y="156"/>
                      <a:pt x="169" y="156"/>
                      <a:pt x="169" y="156"/>
                    </a:cubicBezTo>
                    <a:cubicBezTo>
                      <a:pt x="168" y="158"/>
                      <a:pt x="168" y="158"/>
                      <a:pt x="167" y="160"/>
                    </a:cubicBezTo>
                    <a:cubicBezTo>
                      <a:pt x="169" y="165"/>
                      <a:pt x="169" y="163"/>
                      <a:pt x="169" y="167"/>
                    </a:cubicBezTo>
                    <a:cubicBezTo>
                      <a:pt x="169" y="169"/>
                      <a:pt x="169" y="169"/>
                      <a:pt x="169" y="169"/>
                    </a:cubicBezTo>
                    <a:cubicBezTo>
                      <a:pt x="169" y="169"/>
                      <a:pt x="170" y="173"/>
                      <a:pt x="170" y="174"/>
                    </a:cubicBezTo>
                    <a:cubicBezTo>
                      <a:pt x="170" y="175"/>
                      <a:pt x="172" y="177"/>
                      <a:pt x="172" y="177"/>
                    </a:cubicBezTo>
                    <a:cubicBezTo>
                      <a:pt x="171" y="180"/>
                      <a:pt x="171" y="180"/>
                      <a:pt x="171" y="180"/>
                    </a:cubicBezTo>
                    <a:cubicBezTo>
                      <a:pt x="168" y="181"/>
                      <a:pt x="168" y="181"/>
                      <a:pt x="168" y="181"/>
                    </a:cubicBezTo>
                    <a:cubicBezTo>
                      <a:pt x="169" y="186"/>
                      <a:pt x="169" y="186"/>
                      <a:pt x="169" y="186"/>
                    </a:cubicBezTo>
                    <a:cubicBezTo>
                      <a:pt x="169" y="190"/>
                      <a:pt x="169" y="190"/>
                      <a:pt x="169" y="190"/>
                    </a:cubicBezTo>
                    <a:cubicBezTo>
                      <a:pt x="170" y="193"/>
                      <a:pt x="170" y="193"/>
                      <a:pt x="170" y="193"/>
                    </a:cubicBezTo>
                    <a:cubicBezTo>
                      <a:pt x="171" y="194"/>
                      <a:pt x="172" y="195"/>
                      <a:pt x="173" y="197"/>
                    </a:cubicBezTo>
                    <a:close/>
                    <a:moveTo>
                      <a:pt x="206" y="520"/>
                    </a:moveTo>
                    <a:cubicBezTo>
                      <a:pt x="206" y="520"/>
                      <a:pt x="206" y="520"/>
                      <a:pt x="206" y="520"/>
                    </a:cubicBezTo>
                    <a:cubicBezTo>
                      <a:pt x="204" y="518"/>
                      <a:pt x="204" y="518"/>
                      <a:pt x="204" y="518"/>
                    </a:cubicBezTo>
                    <a:cubicBezTo>
                      <a:pt x="206" y="517"/>
                      <a:pt x="206" y="517"/>
                      <a:pt x="206" y="517"/>
                    </a:cubicBezTo>
                    <a:cubicBezTo>
                      <a:pt x="206" y="517"/>
                      <a:pt x="208" y="517"/>
                      <a:pt x="209" y="517"/>
                    </a:cubicBezTo>
                    <a:cubicBezTo>
                      <a:pt x="211" y="516"/>
                      <a:pt x="212" y="516"/>
                      <a:pt x="213" y="517"/>
                    </a:cubicBezTo>
                    <a:cubicBezTo>
                      <a:pt x="211" y="520"/>
                      <a:pt x="211" y="519"/>
                      <a:pt x="206" y="519"/>
                    </a:cubicBezTo>
                    <a:lnTo>
                      <a:pt x="206" y="520"/>
                    </a:ln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1" name="Google Shape;372;p5">
                <a:extLst>
                  <a:ext uri="{FF2B5EF4-FFF2-40B4-BE49-F238E27FC236}">
                    <a16:creationId xmlns:a16="http://schemas.microsoft.com/office/drawing/2014/main" id="{F5C67166-6CFD-E942-B511-BDF274816F23}"/>
                  </a:ext>
                </a:extLst>
              </p:cNvPr>
              <p:cNvSpPr/>
              <p:nvPr/>
            </p:nvSpPr>
            <p:spPr>
              <a:xfrm>
                <a:off x="10647472" y="4540606"/>
                <a:ext cx="842129" cy="2307433"/>
              </a:xfrm>
              <a:custGeom>
                <a:avLst/>
                <a:gdLst/>
                <a:ahLst/>
                <a:cxnLst/>
                <a:rect l="l" t="t" r="r" b="b"/>
                <a:pathLst>
                  <a:path w="220" h="603" extrusionOk="0">
                    <a:moveTo>
                      <a:pt x="217" y="603"/>
                    </a:moveTo>
                    <a:cubicBezTo>
                      <a:pt x="217" y="600"/>
                      <a:pt x="217" y="601"/>
                      <a:pt x="219" y="601"/>
                    </a:cubicBezTo>
                    <a:cubicBezTo>
                      <a:pt x="218" y="602"/>
                      <a:pt x="219" y="602"/>
                      <a:pt x="217" y="603"/>
                    </a:cubicBezTo>
                    <a:close/>
                    <a:moveTo>
                      <a:pt x="177" y="554"/>
                    </a:moveTo>
                    <a:cubicBezTo>
                      <a:pt x="177" y="554"/>
                      <a:pt x="177" y="554"/>
                      <a:pt x="177" y="554"/>
                    </a:cubicBezTo>
                    <a:cubicBezTo>
                      <a:pt x="172" y="552"/>
                      <a:pt x="172" y="552"/>
                      <a:pt x="172" y="552"/>
                    </a:cubicBezTo>
                    <a:cubicBezTo>
                      <a:pt x="170" y="554"/>
                      <a:pt x="170" y="554"/>
                      <a:pt x="170" y="554"/>
                    </a:cubicBezTo>
                    <a:cubicBezTo>
                      <a:pt x="164" y="552"/>
                      <a:pt x="166" y="552"/>
                      <a:pt x="161" y="554"/>
                    </a:cubicBezTo>
                    <a:cubicBezTo>
                      <a:pt x="160" y="555"/>
                      <a:pt x="160" y="555"/>
                      <a:pt x="160" y="555"/>
                    </a:cubicBezTo>
                    <a:cubicBezTo>
                      <a:pt x="158" y="555"/>
                      <a:pt x="158" y="555"/>
                      <a:pt x="158" y="555"/>
                    </a:cubicBezTo>
                    <a:cubicBezTo>
                      <a:pt x="158" y="555"/>
                      <a:pt x="157" y="555"/>
                      <a:pt x="156" y="555"/>
                    </a:cubicBezTo>
                    <a:cubicBezTo>
                      <a:pt x="155" y="556"/>
                      <a:pt x="156" y="556"/>
                      <a:pt x="157" y="557"/>
                    </a:cubicBezTo>
                    <a:cubicBezTo>
                      <a:pt x="158" y="557"/>
                      <a:pt x="160" y="558"/>
                      <a:pt x="160" y="558"/>
                    </a:cubicBezTo>
                    <a:cubicBezTo>
                      <a:pt x="155" y="560"/>
                      <a:pt x="155" y="560"/>
                      <a:pt x="155" y="560"/>
                    </a:cubicBezTo>
                    <a:cubicBezTo>
                      <a:pt x="155" y="560"/>
                      <a:pt x="153" y="562"/>
                      <a:pt x="155" y="563"/>
                    </a:cubicBezTo>
                    <a:cubicBezTo>
                      <a:pt x="158" y="564"/>
                      <a:pt x="161" y="565"/>
                      <a:pt x="163" y="565"/>
                    </a:cubicBezTo>
                    <a:cubicBezTo>
                      <a:pt x="165" y="565"/>
                      <a:pt x="166" y="564"/>
                      <a:pt x="170" y="564"/>
                    </a:cubicBezTo>
                    <a:cubicBezTo>
                      <a:pt x="172" y="564"/>
                      <a:pt x="173" y="564"/>
                      <a:pt x="173" y="564"/>
                    </a:cubicBezTo>
                    <a:cubicBezTo>
                      <a:pt x="173" y="565"/>
                      <a:pt x="172" y="567"/>
                      <a:pt x="170" y="568"/>
                    </a:cubicBezTo>
                    <a:cubicBezTo>
                      <a:pt x="168" y="568"/>
                      <a:pt x="168" y="568"/>
                      <a:pt x="167" y="569"/>
                    </a:cubicBezTo>
                    <a:cubicBezTo>
                      <a:pt x="167" y="570"/>
                      <a:pt x="166" y="570"/>
                      <a:pt x="166" y="570"/>
                    </a:cubicBezTo>
                    <a:cubicBezTo>
                      <a:pt x="166" y="570"/>
                      <a:pt x="165" y="572"/>
                      <a:pt x="167" y="572"/>
                    </a:cubicBezTo>
                    <a:cubicBezTo>
                      <a:pt x="173" y="575"/>
                      <a:pt x="171" y="576"/>
                      <a:pt x="177" y="577"/>
                    </a:cubicBezTo>
                    <a:cubicBezTo>
                      <a:pt x="178" y="578"/>
                      <a:pt x="181" y="578"/>
                      <a:pt x="181" y="579"/>
                    </a:cubicBezTo>
                    <a:cubicBezTo>
                      <a:pt x="182" y="579"/>
                      <a:pt x="186" y="581"/>
                      <a:pt x="186" y="581"/>
                    </a:cubicBezTo>
                    <a:cubicBezTo>
                      <a:pt x="186" y="581"/>
                      <a:pt x="183" y="583"/>
                      <a:pt x="182" y="583"/>
                    </a:cubicBezTo>
                    <a:cubicBezTo>
                      <a:pt x="182" y="583"/>
                      <a:pt x="179" y="581"/>
                      <a:pt x="179" y="581"/>
                    </a:cubicBezTo>
                    <a:cubicBezTo>
                      <a:pt x="179" y="581"/>
                      <a:pt x="175" y="580"/>
                      <a:pt x="174" y="580"/>
                    </a:cubicBezTo>
                    <a:cubicBezTo>
                      <a:pt x="172" y="580"/>
                      <a:pt x="172" y="578"/>
                      <a:pt x="171" y="579"/>
                    </a:cubicBezTo>
                    <a:cubicBezTo>
                      <a:pt x="171" y="580"/>
                      <a:pt x="171" y="581"/>
                      <a:pt x="171" y="581"/>
                    </a:cubicBezTo>
                    <a:cubicBezTo>
                      <a:pt x="172" y="582"/>
                      <a:pt x="165" y="581"/>
                      <a:pt x="162" y="580"/>
                    </a:cubicBezTo>
                    <a:cubicBezTo>
                      <a:pt x="160" y="582"/>
                      <a:pt x="160" y="582"/>
                      <a:pt x="160" y="582"/>
                    </a:cubicBezTo>
                    <a:cubicBezTo>
                      <a:pt x="157" y="581"/>
                      <a:pt x="157" y="581"/>
                      <a:pt x="157" y="581"/>
                    </a:cubicBezTo>
                    <a:cubicBezTo>
                      <a:pt x="154" y="580"/>
                      <a:pt x="152" y="583"/>
                      <a:pt x="152" y="584"/>
                    </a:cubicBezTo>
                    <a:cubicBezTo>
                      <a:pt x="155" y="584"/>
                      <a:pt x="155" y="584"/>
                      <a:pt x="155" y="584"/>
                    </a:cubicBezTo>
                    <a:cubicBezTo>
                      <a:pt x="155" y="584"/>
                      <a:pt x="158" y="583"/>
                      <a:pt x="159" y="583"/>
                    </a:cubicBezTo>
                    <a:cubicBezTo>
                      <a:pt x="163" y="585"/>
                      <a:pt x="161" y="585"/>
                      <a:pt x="165" y="584"/>
                    </a:cubicBezTo>
                    <a:cubicBezTo>
                      <a:pt x="166" y="583"/>
                      <a:pt x="167" y="586"/>
                      <a:pt x="170" y="586"/>
                    </a:cubicBezTo>
                    <a:cubicBezTo>
                      <a:pt x="171" y="585"/>
                      <a:pt x="171" y="585"/>
                      <a:pt x="171" y="585"/>
                    </a:cubicBezTo>
                    <a:cubicBezTo>
                      <a:pt x="173" y="586"/>
                      <a:pt x="173" y="586"/>
                      <a:pt x="173" y="586"/>
                    </a:cubicBezTo>
                    <a:cubicBezTo>
                      <a:pt x="178" y="586"/>
                      <a:pt x="178" y="586"/>
                      <a:pt x="178" y="586"/>
                    </a:cubicBezTo>
                    <a:cubicBezTo>
                      <a:pt x="179" y="587"/>
                      <a:pt x="179" y="587"/>
                      <a:pt x="179" y="587"/>
                    </a:cubicBezTo>
                    <a:cubicBezTo>
                      <a:pt x="181" y="588"/>
                      <a:pt x="181" y="588"/>
                      <a:pt x="183" y="588"/>
                    </a:cubicBezTo>
                    <a:cubicBezTo>
                      <a:pt x="183" y="588"/>
                      <a:pt x="187" y="589"/>
                      <a:pt x="184" y="589"/>
                    </a:cubicBezTo>
                    <a:cubicBezTo>
                      <a:pt x="181" y="589"/>
                      <a:pt x="174" y="588"/>
                      <a:pt x="177" y="591"/>
                    </a:cubicBezTo>
                    <a:cubicBezTo>
                      <a:pt x="182" y="595"/>
                      <a:pt x="182" y="594"/>
                      <a:pt x="186" y="595"/>
                    </a:cubicBezTo>
                    <a:cubicBezTo>
                      <a:pt x="189" y="596"/>
                      <a:pt x="189" y="596"/>
                      <a:pt x="189" y="596"/>
                    </a:cubicBezTo>
                    <a:cubicBezTo>
                      <a:pt x="189" y="596"/>
                      <a:pt x="190" y="596"/>
                      <a:pt x="190" y="596"/>
                    </a:cubicBezTo>
                    <a:cubicBezTo>
                      <a:pt x="189" y="594"/>
                      <a:pt x="187" y="593"/>
                      <a:pt x="186" y="592"/>
                    </a:cubicBezTo>
                    <a:cubicBezTo>
                      <a:pt x="190" y="592"/>
                      <a:pt x="190" y="592"/>
                      <a:pt x="190" y="592"/>
                    </a:cubicBezTo>
                    <a:cubicBezTo>
                      <a:pt x="190" y="592"/>
                      <a:pt x="191" y="590"/>
                      <a:pt x="192" y="592"/>
                    </a:cubicBezTo>
                    <a:cubicBezTo>
                      <a:pt x="193" y="595"/>
                      <a:pt x="193" y="595"/>
                      <a:pt x="193" y="595"/>
                    </a:cubicBezTo>
                    <a:cubicBezTo>
                      <a:pt x="201" y="595"/>
                      <a:pt x="196" y="596"/>
                      <a:pt x="206" y="600"/>
                    </a:cubicBezTo>
                    <a:cubicBezTo>
                      <a:pt x="206" y="600"/>
                      <a:pt x="207" y="598"/>
                      <a:pt x="206" y="598"/>
                    </a:cubicBezTo>
                    <a:cubicBezTo>
                      <a:pt x="204" y="598"/>
                      <a:pt x="205" y="598"/>
                      <a:pt x="203" y="596"/>
                    </a:cubicBezTo>
                    <a:cubicBezTo>
                      <a:pt x="201" y="595"/>
                      <a:pt x="199" y="593"/>
                      <a:pt x="199" y="593"/>
                    </a:cubicBezTo>
                    <a:cubicBezTo>
                      <a:pt x="197" y="591"/>
                      <a:pt x="197" y="591"/>
                      <a:pt x="197" y="591"/>
                    </a:cubicBezTo>
                    <a:cubicBezTo>
                      <a:pt x="196" y="591"/>
                      <a:pt x="196" y="591"/>
                      <a:pt x="196" y="591"/>
                    </a:cubicBezTo>
                    <a:cubicBezTo>
                      <a:pt x="195" y="589"/>
                      <a:pt x="197" y="589"/>
                      <a:pt x="197" y="589"/>
                    </a:cubicBezTo>
                    <a:cubicBezTo>
                      <a:pt x="199" y="591"/>
                      <a:pt x="199" y="591"/>
                      <a:pt x="199" y="591"/>
                    </a:cubicBezTo>
                    <a:cubicBezTo>
                      <a:pt x="201" y="592"/>
                      <a:pt x="205" y="591"/>
                      <a:pt x="205" y="592"/>
                    </a:cubicBezTo>
                    <a:cubicBezTo>
                      <a:pt x="206" y="593"/>
                      <a:pt x="209" y="593"/>
                      <a:pt x="209" y="593"/>
                    </a:cubicBezTo>
                    <a:cubicBezTo>
                      <a:pt x="209" y="592"/>
                      <a:pt x="209" y="592"/>
                      <a:pt x="209" y="592"/>
                    </a:cubicBezTo>
                    <a:cubicBezTo>
                      <a:pt x="212" y="593"/>
                      <a:pt x="212" y="593"/>
                      <a:pt x="216" y="594"/>
                    </a:cubicBezTo>
                    <a:cubicBezTo>
                      <a:pt x="215" y="593"/>
                      <a:pt x="214" y="592"/>
                      <a:pt x="213" y="591"/>
                    </a:cubicBezTo>
                    <a:cubicBezTo>
                      <a:pt x="213" y="587"/>
                      <a:pt x="215" y="592"/>
                      <a:pt x="217" y="593"/>
                    </a:cubicBezTo>
                    <a:cubicBezTo>
                      <a:pt x="218" y="594"/>
                      <a:pt x="220" y="593"/>
                      <a:pt x="220" y="593"/>
                    </a:cubicBezTo>
                    <a:cubicBezTo>
                      <a:pt x="220" y="590"/>
                      <a:pt x="220" y="590"/>
                      <a:pt x="220" y="590"/>
                    </a:cubicBezTo>
                    <a:cubicBezTo>
                      <a:pt x="219" y="589"/>
                      <a:pt x="219" y="589"/>
                      <a:pt x="219" y="589"/>
                    </a:cubicBezTo>
                    <a:cubicBezTo>
                      <a:pt x="218" y="590"/>
                      <a:pt x="217" y="590"/>
                      <a:pt x="217" y="590"/>
                    </a:cubicBezTo>
                    <a:cubicBezTo>
                      <a:pt x="216" y="589"/>
                      <a:pt x="213" y="588"/>
                      <a:pt x="213" y="588"/>
                    </a:cubicBezTo>
                    <a:cubicBezTo>
                      <a:pt x="203" y="588"/>
                      <a:pt x="203" y="588"/>
                      <a:pt x="203" y="588"/>
                    </a:cubicBezTo>
                    <a:cubicBezTo>
                      <a:pt x="194" y="586"/>
                      <a:pt x="194" y="586"/>
                      <a:pt x="194" y="586"/>
                    </a:cubicBezTo>
                    <a:cubicBezTo>
                      <a:pt x="194" y="586"/>
                      <a:pt x="177" y="556"/>
                      <a:pt x="177" y="556"/>
                    </a:cubicBezTo>
                    <a:cubicBezTo>
                      <a:pt x="177" y="555"/>
                      <a:pt x="177" y="555"/>
                      <a:pt x="177" y="555"/>
                    </a:cubicBezTo>
                    <a:cubicBezTo>
                      <a:pt x="177" y="554"/>
                      <a:pt x="177" y="554"/>
                      <a:pt x="177" y="554"/>
                    </a:cubicBezTo>
                    <a:close/>
                    <a:moveTo>
                      <a:pt x="63" y="445"/>
                    </a:moveTo>
                    <a:cubicBezTo>
                      <a:pt x="63" y="445"/>
                      <a:pt x="63" y="445"/>
                      <a:pt x="63" y="445"/>
                    </a:cubicBezTo>
                    <a:cubicBezTo>
                      <a:pt x="64" y="443"/>
                      <a:pt x="64" y="443"/>
                      <a:pt x="64" y="443"/>
                    </a:cubicBezTo>
                    <a:cubicBezTo>
                      <a:pt x="66" y="444"/>
                      <a:pt x="65" y="445"/>
                      <a:pt x="65" y="445"/>
                    </a:cubicBezTo>
                    <a:cubicBezTo>
                      <a:pt x="65" y="445"/>
                      <a:pt x="63" y="445"/>
                      <a:pt x="63" y="445"/>
                    </a:cubicBezTo>
                    <a:close/>
                    <a:moveTo>
                      <a:pt x="62" y="432"/>
                    </a:moveTo>
                    <a:cubicBezTo>
                      <a:pt x="62" y="432"/>
                      <a:pt x="62" y="432"/>
                      <a:pt x="62" y="432"/>
                    </a:cubicBezTo>
                    <a:cubicBezTo>
                      <a:pt x="62" y="428"/>
                      <a:pt x="65" y="430"/>
                      <a:pt x="65" y="429"/>
                    </a:cubicBezTo>
                    <a:cubicBezTo>
                      <a:pt x="65" y="428"/>
                      <a:pt x="64" y="426"/>
                      <a:pt x="69" y="428"/>
                    </a:cubicBezTo>
                    <a:cubicBezTo>
                      <a:pt x="70" y="428"/>
                      <a:pt x="70" y="431"/>
                      <a:pt x="69" y="432"/>
                    </a:cubicBezTo>
                    <a:cubicBezTo>
                      <a:pt x="69" y="432"/>
                      <a:pt x="68" y="432"/>
                      <a:pt x="68" y="433"/>
                    </a:cubicBezTo>
                    <a:cubicBezTo>
                      <a:pt x="68" y="434"/>
                      <a:pt x="68" y="435"/>
                      <a:pt x="67" y="435"/>
                    </a:cubicBezTo>
                    <a:cubicBezTo>
                      <a:pt x="64" y="436"/>
                      <a:pt x="64" y="436"/>
                      <a:pt x="64" y="433"/>
                    </a:cubicBezTo>
                    <a:cubicBezTo>
                      <a:pt x="62" y="432"/>
                      <a:pt x="62" y="432"/>
                      <a:pt x="62" y="432"/>
                    </a:cubicBezTo>
                    <a:close/>
                    <a:moveTo>
                      <a:pt x="61" y="443"/>
                    </a:moveTo>
                    <a:cubicBezTo>
                      <a:pt x="61" y="443"/>
                      <a:pt x="61" y="443"/>
                      <a:pt x="61" y="443"/>
                    </a:cubicBezTo>
                    <a:cubicBezTo>
                      <a:pt x="60" y="444"/>
                      <a:pt x="60" y="444"/>
                      <a:pt x="60" y="444"/>
                    </a:cubicBezTo>
                    <a:cubicBezTo>
                      <a:pt x="60" y="449"/>
                      <a:pt x="61" y="447"/>
                      <a:pt x="62" y="447"/>
                    </a:cubicBezTo>
                    <a:cubicBezTo>
                      <a:pt x="63" y="447"/>
                      <a:pt x="62" y="446"/>
                      <a:pt x="62" y="446"/>
                    </a:cubicBezTo>
                    <a:cubicBezTo>
                      <a:pt x="63" y="445"/>
                      <a:pt x="64" y="442"/>
                      <a:pt x="61" y="443"/>
                    </a:cubicBezTo>
                    <a:close/>
                    <a:moveTo>
                      <a:pt x="52" y="439"/>
                    </a:moveTo>
                    <a:cubicBezTo>
                      <a:pt x="52" y="439"/>
                      <a:pt x="52" y="439"/>
                      <a:pt x="52" y="439"/>
                    </a:cubicBezTo>
                    <a:cubicBezTo>
                      <a:pt x="55" y="437"/>
                      <a:pt x="54" y="438"/>
                      <a:pt x="55" y="440"/>
                    </a:cubicBezTo>
                    <a:cubicBezTo>
                      <a:pt x="54" y="442"/>
                      <a:pt x="54" y="442"/>
                      <a:pt x="54" y="442"/>
                    </a:cubicBezTo>
                    <a:cubicBezTo>
                      <a:pt x="52" y="441"/>
                      <a:pt x="52" y="441"/>
                      <a:pt x="52" y="441"/>
                    </a:cubicBezTo>
                    <a:cubicBezTo>
                      <a:pt x="52" y="439"/>
                      <a:pt x="52" y="439"/>
                      <a:pt x="52" y="439"/>
                    </a:cubicBezTo>
                    <a:close/>
                    <a:moveTo>
                      <a:pt x="56" y="430"/>
                    </a:moveTo>
                    <a:cubicBezTo>
                      <a:pt x="56" y="430"/>
                      <a:pt x="56" y="430"/>
                      <a:pt x="56" y="430"/>
                    </a:cubicBezTo>
                    <a:cubicBezTo>
                      <a:pt x="57" y="432"/>
                      <a:pt x="57" y="432"/>
                      <a:pt x="57" y="432"/>
                    </a:cubicBezTo>
                    <a:cubicBezTo>
                      <a:pt x="56" y="434"/>
                      <a:pt x="56" y="434"/>
                      <a:pt x="56" y="434"/>
                    </a:cubicBezTo>
                    <a:cubicBezTo>
                      <a:pt x="55" y="433"/>
                      <a:pt x="55" y="433"/>
                      <a:pt x="55" y="433"/>
                    </a:cubicBezTo>
                    <a:cubicBezTo>
                      <a:pt x="52" y="435"/>
                      <a:pt x="52" y="435"/>
                      <a:pt x="52" y="435"/>
                    </a:cubicBezTo>
                    <a:cubicBezTo>
                      <a:pt x="54" y="436"/>
                      <a:pt x="54" y="436"/>
                      <a:pt x="54" y="436"/>
                    </a:cubicBezTo>
                    <a:cubicBezTo>
                      <a:pt x="56" y="440"/>
                      <a:pt x="55" y="437"/>
                      <a:pt x="58" y="441"/>
                    </a:cubicBezTo>
                    <a:cubicBezTo>
                      <a:pt x="59" y="440"/>
                      <a:pt x="61" y="440"/>
                      <a:pt x="61" y="438"/>
                    </a:cubicBezTo>
                    <a:cubicBezTo>
                      <a:pt x="61" y="437"/>
                      <a:pt x="57" y="432"/>
                      <a:pt x="59" y="431"/>
                    </a:cubicBezTo>
                    <a:cubicBezTo>
                      <a:pt x="60" y="430"/>
                      <a:pt x="59" y="429"/>
                      <a:pt x="59" y="429"/>
                    </a:cubicBezTo>
                    <a:cubicBezTo>
                      <a:pt x="56" y="430"/>
                      <a:pt x="56" y="430"/>
                      <a:pt x="56" y="430"/>
                    </a:cubicBezTo>
                    <a:close/>
                    <a:moveTo>
                      <a:pt x="38" y="414"/>
                    </a:moveTo>
                    <a:cubicBezTo>
                      <a:pt x="38" y="414"/>
                      <a:pt x="38" y="414"/>
                      <a:pt x="38" y="414"/>
                    </a:cubicBezTo>
                    <a:cubicBezTo>
                      <a:pt x="37" y="413"/>
                      <a:pt x="37" y="413"/>
                      <a:pt x="37" y="413"/>
                    </a:cubicBezTo>
                    <a:cubicBezTo>
                      <a:pt x="40" y="411"/>
                      <a:pt x="40" y="411"/>
                      <a:pt x="40" y="411"/>
                    </a:cubicBezTo>
                    <a:cubicBezTo>
                      <a:pt x="41" y="413"/>
                      <a:pt x="41" y="413"/>
                      <a:pt x="41" y="413"/>
                    </a:cubicBezTo>
                    <a:cubicBezTo>
                      <a:pt x="40" y="414"/>
                      <a:pt x="39" y="414"/>
                      <a:pt x="38" y="414"/>
                    </a:cubicBezTo>
                    <a:close/>
                    <a:moveTo>
                      <a:pt x="48" y="418"/>
                    </a:moveTo>
                    <a:cubicBezTo>
                      <a:pt x="48" y="418"/>
                      <a:pt x="48" y="418"/>
                      <a:pt x="48" y="418"/>
                    </a:cubicBezTo>
                    <a:cubicBezTo>
                      <a:pt x="48" y="418"/>
                      <a:pt x="51" y="415"/>
                      <a:pt x="51" y="416"/>
                    </a:cubicBezTo>
                    <a:cubicBezTo>
                      <a:pt x="52" y="417"/>
                      <a:pt x="54" y="417"/>
                      <a:pt x="52" y="418"/>
                    </a:cubicBezTo>
                    <a:cubicBezTo>
                      <a:pt x="50" y="420"/>
                      <a:pt x="50" y="419"/>
                      <a:pt x="48" y="418"/>
                    </a:cubicBezTo>
                    <a:close/>
                    <a:moveTo>
                      <a:pt x="51" y="424"/>
                    </a:moveTo>
                    <a:cubicBezTo>
                      <a:pt x="51" y="424"/>
                      <a:pt x="51" y="424"/>
                      <a:pt x="51" y="424"/>
                    </a:cubicBezTo>
                    <a:cubicBezTo>
                      <a:pt x="53" y="420"/>
                      <a:pt x="53" y="420"/>
                      <a:pt x="53" y="420"/>
                    </a:cubicBezTo>
                    <a:cubicBezTo>
                      <a:pt x="56" y="425"/>
                      <a:pt x="54" y="423"/>
                      <a:pt x="51" y="424"/>
                    </a:cubicBezTo>
                    <a:close/>
                    <a:moveTo>
                      <a:pt x="47" y="427"/>
                    </a:moveTo>
                    <a:cubicBezTo>
                      <a:pt x="47" y="427"/>
                      <a:pt x="47" y="427"/>
                      <a:pt x="47" y="427"/>
                    </a:cubicBezTo>
                    <a:cubicBezTo>
                      <a:pt x="50" y="426"/>
                      <a:pt x="50" y="426"/>
                      <a:pt x="50" y="426"/>
                    </a:cubicBezTo>
                    <a:cubicBezTo>
                      <a:pt x="53" y="428"/>
                      <a:pt x="49" y="429"/>
                      <a:pt x="48" y="429"/>
                    </a:cubicBezTo>
                    <a:cubicBezTo>
                      <a:pt x="47" y="427"/>
                      <a:pt x="47" y="427"/>
                      <a:pt x="47" y="427"/>
                    </a:cubicBezTo>
                    <a:close/>
                    <a:moveTo>
                      <a:pt x="44" y="429"/>
                    </a:moveTo>
                    <a:cubicBezTo>
                      <a:pt x="44" y="429"/>
                      <a:pt x="44" y="429"/>
                      <a:pt x="44" y="429"/>
                    </a:cubicBezTo>
                    <a:cubicBezTo>
                      <a:pt x="45" y="432"/>
                      <a:pt x="45" y="432"/>
                      <a:pt x="45" y="432"/>
                    </a:cubicBezTo>
                    <a:cubicBezTo>
                      <a:pt x="46" y="432"/>
                      <a:pt x="47" y="431"/>
                      <a:pt x="47" y="429"/>
                    </a:cubicBezTo>
                    <a:cubicBezTo>
                      <a:pt x="47" y="428"/>
                      <a:pt x="45" y="428"/>
                      <a:pt x="44" y="429"/>
                    </a:cubicBezTo>
                    <a:close/>
                    <a:moveTo>
                      <a:pt x="43" y="432"/>
                    </a:moveTo>
                    <a:cubicBezTo>
                      <a:pt x="43" y="432"/>
                      <a:pt x="43" y="432"/>
                      <a:pt x="43" y="432"/>
                    </a:cubicBezTo>
                    <a:cubicBezTo>
                      <a:pt x="43" y="433"/>
                      <a:pt x="45" y="435"/>
                      <a:pt x="44" y="435"/>
                    </a:cubicBezTo>
                    <a:cubicBezTo>
                      <a:pt x="43" y="435"/>
                      <a:pt x="42" y="435"/>
                      <a:pt x="42" y="435"/>
                    </a:cubicBezTo>
                    <a:cubicBezTo>
                      <a:pt x="41" y="434"/>
                      <a:pt x="41" y="433"/>
                      <a:pt x="43" y="432"/>
                    </a:cubicBezTo>
                    <a:close/>
                    <a:moveTo>
                      <a:pt x="50" y="433"/>
                    </a:moveTo>
                    <a:cubicBezTo>
                      <a:pt x="50" y="433"/>
                      <a:pt x="50" y="433"/>
                      <a:pt x="50" y="433"/>
                    </a:cubicBezTo>
                    <a:cubicBezTo>
                      <a:pt x="47" y="430"/>
                      <a:pt x="51" y="429"/>
                      <a:pt x="53" y="428"/>
                    </a:cubicBezTo>
                    <a:cubicBezTo>
                      <a:pt x="53" y="428"/>
                      <a:pt x="51" y="427"/>
                      <a:pt x="53" y="428"/>
                    </a:cubicBezTo>
                    <a:cubicBezTo>
                      <a:pt x="55" y="429"/>
                      <a:pt x="55" y="431"/>
                      <a:pt x="55" y="432"/>
                    </a:cubicBezTo>
                    <a:cubicBezTo>
                      <a:pt x="53" y="432"/>
                      <a:pt x="51" y="433"/>
                      <a:pt x="50" y="433"/>
                    </a:cubicBezTo>
                    <a:close/>
                    <a:moveTo>
                      <a:pt x="55" y="446"/>
                    </a:moveTo>
                    <a:cubicBezTo>
                      <a:pt x="55" y="446"/>
                      <a:pt x="55" y="446"/>
                      <a:pt x="55" y="446"/>
                    </a:cubicBezTo>
                    <a:cubicBezTo>
                      <a:pt x="55" y="445"/>
                      <a:pt x="55" y="443"/>
                      <a:pt x="56" y="443"/>
                    </a:cubicBezTo>
                    <a:cubicBezTo>
                      <a:pt x="59" y="443"/>
                      <a:pt x="58" y="444"/>
                      <a:pt x="58" y="446"/>
                    </a:cubicBezTo>
                    <a:cubicBezTo>
                      <a:pt x="55" y="446"/>
                      <a:pt x="55" y="446"/>
                      <a:pt x="55" y="446"/>
                    </a:cubicBezTo>
                    <a:close/>
                    <a:moveTo>
                      <a:pt x="72" y="480"/>
                    </a:moveTo>
                    <a:cubicBezTo>
                      <a:pt x="72" y="480"/>
                      <a:pt x="72" y="480"/>
                      <a:pt x="72" y="480"/>
                    </a:cubicBezTo>
                    <a:cubicBezTo>
                      <a:pt x="72" y="480"/>
                      <a:pt x="74" y="479"/>
                      <a:pt x="74" y="479"/>
                    </a:cubicBezTo>
                    <a:cubicBezTo>
                      <a:pt x="74" y="480"/>
                      <a:pt x="75" y="481"/>
                      <a:pt x="73" y="481"/>
                    </a:cubicBezTo>
                    <a:cubicBezTo>
                      <a:pt x="72" y="480"/>
                      <a:pt x="72" y="480"/>
                      <a:pt x="72" y="480"/>
                    </a:cubicBezTo>
                    <a:close/>
                    <a:moveTo>
                      <a:pt x="72" y="484"/>
                    </a:moveTo>
                    <a:cubicBezTo>
                      <a:pt x="72" y="484"/>
                      <a:pt x="72" y="484"/>
                      <a:pt x="72" y="484"/>
                    </a:cubicBezTo>
                    <a:cubicBezTo>
                      <a:pt x="72" y="484"/>
                      <a:pt x="72" y="484"/>
                      <a:pt x="72" y="484"/>
                    </a:cubicBezTo>
                    <a:cubicBezTo>
                      <a:pt x="73" y="483"/>
                      <a:pt x="74" y="482"/>
                      <a:pt x="72" y="481"/>
                    </a:cubicBezTo>
                    <a:cubicBezTo>
                      <a:pt x="70" y="481"/>
                      <a:pt x="70" y="482"/>
                      <a:pt x="70" y="483"/>
                    </a:cubicBezTo>
                    <a:cubicBezTo>
                      <a:pt x="71" y="483"/>
                      <a:pt x="71" y="483"/>
                      <a:pt x="72" y="484"/>
                    </a:cubicBezTo>
                    <a:close/>
                    <a:moveTo>
                      <a:pt x="66" y="476"/>
                    </a:moveTo>
                    <a:cubicBezTo>
                      <a:pt x="66" y="476"/>
                      <a:pt x="66" y="476"/>
                      <a:pt x="66" y="476"/>
                    </a:cubicBezTo>
                    <a:cubicBezTo>
                      <a:pt x="66" y="476"/>
                      <a:pt x="68" y="475"/>
                      <a:pt x="68" y="476"/>
                    </a:cubicBezTo>
                    <a:cubicBezTo>
                      <a:pt x="68" y="477"/>
                      <a:pt x="69" y="477"/>
                      <a:pt x="69" y="478"/>
                    </a:cubicBezTo>
                    <a:cubicBezTo>
                      <a:pt x="69" y="478"/>
                      <a:pt x="72" y="478"/>
                      <a:pt x="69" y="479"/>
                    </a:cubicBezTo>
                    <a:cubicBezTo>
                      <a:pt x="66" y="480"/>
                      <a:pt x="67" y="480"/>
                      <a:pt x="66" y="476"/>
                    </a:cubicBezTo>
                    <a:close/>
                    <a:moveTo>
                      <a:pt x="64" y="468"/>
                    </a:moveTo>
                    <a:cubicBezTo>
                      <a:pt x="64" y="468"/>
                      <a:pt x="64" y="468"/>
                      <a:pt x="64" y="468"/>
                    </a:cubicBezTo>
                    <a:cubicBezTo>
                      <a:pt x="64" y="468"/>
                      <a:pt x="65" y="467"/>
                      <a:pt x="66" y="467"/>
                    </a:cubicBezTo>
                    <a:cubicBezTo>
                      <a:pt x="66" y="467"/>
                      <a:pt x="67" y="468"/>
                      <a:pt x="67" y="468"/>
                    </a:cubicBezTo>
                    <a:cubicBezTo>
                      <a:pt x="67" y="469"/>
                      <a:pt x="66" y="470"/>
                      <a:pt x="66" y="471"/>
                    </a:cubicBezTo>
                    <a:cubicBezTo>
                      <a:pt x="65" y="471"/>
                      <a:pt x="64" y="468"/>
                      <a:pt x="64" y="468"/>
                    </a:cubicBezTo>
                    <a:close/>
                    <a:moveTo>
                      <a:pt x="60" y="478"/>
                    </a:moveTo>
                    <a:cubicBezTo>
                      <a:pt x="60" y="478"/>
                      <a:pt x="60" y="478"/>
                      <a:pt x="60" y="478"/>
                    </a:cubicBezTo>
                    <a:cubicBezTo>
                      <a:pt x="60" y="478"/>
                      <a:pt x="62" y="477"/>
                      <a:pt x="62" y="477"/>
                    </a:cubicBezTo>
                    <a:cubicBezTo>
                      <a:pt x="64" y="480"/>
                      <a:pt x="61" y="481"/>
                      <a:pt x="61" y="481"/>
                    </a:cubicBezTo>
                    <a:cubicBezTo>
                      <a:pt x="60" y="480"/>
                      <a:pt x="60" y="478"/>
                      <a:pt x="60" y="478"/>
                    </a:cubicBezTo>
                    <a:close/>
                    <a:moveTo>
                      <a:pt x="63" y="481"/>
                    </a:moveTo>
                    <a:cubicBezTo>
                      <a:pt x="63" y="481"/>
                      <a:pt x="63" y="481"/>
                      <a:pt x="63" y="481"/>
                    </a:cubicBezTo>
                    <a:cubicBezTo>
                      <a:pt x="63" y="483"/>
                      <a:pt x="63" y="483"/>
                      <a:pt x="63" y="483"/>
                    </a:cubicBezTo>
                    <a:cubicBezTo>
                      <a:pt x="65" y="484"/>
                      <a:pt x="69" y="481"/>
                      <a:pt x="65" y="480"/>
                    </a:cubicBezTo>
                    <a:cubicBezTo>
                      <a:pt x="64" y="480"/>
                      <a:pt x="63" y="481"/>
                      <a:pt x="63" y="481"/>
                    </a:cubicBezTo>
                    <a:close/>
                    <a:moveTo>
                      <a:pt x="58" y="490"/>
                    </a:moveTo>
                    <a:cubicBezTo>
                      <a:pt x="58" y="490"/>
                      <a:pt x="58" y="490"/>
                      <a:pt x="58" y="490"/>
                    </a:cubicBezTo>
                    <a:cubicBezTo>
                      <a:pt x="60" y="490"/>
                      <a:pt x="61" y="490"/>
                      <a:pt x="62" y="491"/>
                    </a:cubicBezTo>
                    <a:cubicBezTo>
                      <a:pt x="62" y="492"/>
                      <a:pt x="64" y="492"/>
                      <a:pt x="63" y="493"/>
                    </a:cubicBezTo>
                    <a:cubicBezTo>
                      <a:pt x="60" y="494"/>
                      <a:pt x="59" y="492"/>
                      <a:pt x="58" y="490"/>
                    </a:cubicBezTo>
                    <a:close/>
                    <a:moveTo>
                      <a:pt x="60" y="483"/>
                    </a:moveTo>
                    <a:cubicBezTo>
                      <a:pt x="60" y="483"/>
                      <a:pt x="60" y="483"/>
                      <a:pt x="60" y="483"/>
                    </a:cubicBezTo>
                    <a:cubicBezTo>
                      <a:pt x="66" y="486"/>
                      <a:pt x="60" y="488"/>
                      <a:pt x="63" y="488"/>
                    </a:cubicBezTo>
                    <a:cubicBezTo>
                      <a:pt x="65" y="489"/>
                      <a:pt x="66" y="489"/>
                      <a:pt x="67" y="491"/>
                    </a:cubicBezTo>
                    <a:cubicBezTo>
                      <a:pt x="67" y="492"/>
                      <a:pt x="68" y="493"/>
                      <a:pt x="66" y="492"/>
                    </a:cubicBezTo>
                    <a:cubicBezTo>
                      <a:pt x="64" y="492"/>
                      <a:pt x="64" y="492"/>
                      <a:pt x="62" y="491"/>
                    </a:cubicBezTo>
                    <a:cubicBezTo>
                      <a:pt x="61" y="489"/>
                      <a:pt x="60" y="486"/>
                      <a:pt x="59" y="485"/>
                    </a:cubicBezTo>
                    <a:cubicBezTo>
                      <a:pt x="60" y="483"/>
                      <a:pt x="60" y="483"/>
                      <a:pt x="60" y="483"/>
                    </a:cubicBezTo>
                    <a:close/>
                    <a:moveTo>
                      <a:pt x="70" y="489"/>
                    </a:moveTo>
                    <a:cubicBezTo>
                      <a:pt x="70" y="489"/>
                      <a:pt x="70" y="489"/>
                      <a:pt x="70" y="489"/>
                    </a:cubicBezTo>
                    <a:cubicBezTo>
                      <a:pt x="73" y="490"/>
                      <a:pt x="73" y="490"/>
                      <a:pt x="73" y="490"/>
                    </a:cubicBezTo>
                    <a:cubicBezTo>
                      <a:pt x="73" y="490"/>
                      <a:pt x="74" y="491"/>
                      <a:pt x="73" y="491"/>
                    </a:cubicBezTo>
                    <a:cubicBezTo>
                      <a:pt x="72" y="492"/>
                      <a:pt x="69" y="492"/>
                      <a:pt x="69" y="491"/>
                    </a:cubicBezTo>
                    <a:cubicBezTo>
                      <a:pt x="70" y="489"/>
                      <a:pt x="70" y="489"/>
                      <a:pt x="70" y="489"/>
                    </a:cubicBezTo>
                    <a:close/>
                    <a:moveTo>
                      <a:pt x="63" y="486"/>
                    </a:moveTo>
                    <a:cubicBezTo>
                      <a:pt x="63" y="486"/>
                      <a:pt x="63" y="486"/>
                      <a:pt x="63" y="486"/>
                    </a:cubicBezTo>
                    <a:cubicBezTo>
                      <a:pt x="63" y="486"/>
                      <a:pt x="65" y="483"/>
                      <a:pt x="66" y="484"/>
                    </a:cubicBezTo>
                    <a:cubicBezTo>
                      <a:pt x="67" y="485"/>
                      <a:pt x="70" y="489"/>
                      <a:pt x="68" y="489"/>
                    </a:cubicBezTo>
                    <a:cubicBezTo>
                      <a:pt x="66" y="489"/>
                      <a:pt x="64" y="488"/>
                      <a:pt x="64" y="488"/>
                    </a:cubicBezTo>
                    <a:cubicBezTo>
                      <a:pt x="63" y="486"/>
                      <a:pt x="63" y="486"/>
                      <a:pt x="63" y="486"/>
                    </a:cubicBezTo>
                    <a:close/>
                    <a:moveTo>
                      <a:pt x="93" y="543"/>
                    </a:moveTo>
                    <a:cubicBezTo>
                      <a:pt x="93" y="543"/>
                      <a:pt x="93" y="543"/>
                      <a:pt x="93" y="543"/>
                    </a:cubicBezTo>
                    <a:cubicBezTo>
                      <a:pt x="96" y="542"/>
                      <a:pt x="96" y="544"/>
                      <a:pt x="96" y="544"/>
                    </a:cubicBezTo>
                    <a:cubicBezTo>
                      <a:pt x="95" y="545"/>
                      <a:pt x="94" y="544"/>
                      <a:pt x="93" y="543"/>
                    </a:cubicBezTo>
                    <a:close/>
                    <a:moveTo>
                      <a:pt x="69" y="501"/>
                    </a:moveTo>
                    <a:cubicBezTo>
                      <a:pt x="69" y="501"/>
                      <a:pt x="69" y="501"/>
                      <a:pt x="69" y="501"/>
                    </a:cubicBezTo>
                    <a:cubicBezTo>
                      <a:pt x="69" y="501"/>
                      <a:pt x="70" y="500"/>
                      <a:pt x="71" y="500"/>
                    </a:cubicBezTo>
                    <a:cubicBezTo>
                      <a:pt x="73" y="501"/>
                      <a:pt x="71" y="502"/>
                      <a:pt x="70" y="503"/>
                    </a:cubicBezTo>
                    <a:cubicBezTo>
                      <a:pt x="70" y="503"/>
                      <a:pt x="69" y="501"/>
                      <a:pt x="69" y="501"/>
                    </a:cubicBezTo>
                    <a:close/>
                    <a:moveTo>
                      <a:pt x="65" y="500"/>
                    </a:moveTo>
                    <a:cubicBezTo>
                      <a:pt x="65" y="500"/>
                      <a:pt x="65" y="500"/>
                      <a:pt x="65" y="500"/>
                    </a:cubicBezTo>
                    <a:cubicBezTo>
                      <a:pt x="65" y="503"/>
                      <a:pt x="68" y="502"/>
                      <a:pt x="68" y="499"/>
                    </a:cubicBezTo>
                    <a:cubicBezTo>
                      <a:pt x="68" y="498"/>
                      <a:pt x="65" y="494"/>
                      <a:pt x="65" y="495"/>
                    </a:cubicBezTo>
                    <a:cubicBezTo>
                      <a:pt x="62" y="498"/>
                      <a:pt x="64" y="497"/>
                      <a:pt x="65" y="498"/>
                    </a:cubicBezTo>
                    <a:cubicBezTo>
                      <a:pt x="66" y="499"/>
                      <a:pt x="66" y="498"/>
                      <a:pt x="65" y="500"/>
                    </a:cubicBezTo>
                    <a:close/>
                    <a:moveTo>
                      <a:pt x="73" y="507"/>
                    </a:moveTo>
                    <a:cubicBezTo>
                      <a:pt x="73" y="507"/>
                      <a:pt x="73" y="507"/>
                      <a:pt x="73" y="507"/>
                    </a:cubicBezTo>
                    <a:cubicBezTo>
                      <a:pt x="74" y="507"/>
                      <a:pt x="74" y="510"/>
                      <a:pt x="71" y="510"/>
                    </a:cubicBezTo>
                    <a:cubicBezTo>
                      <a:pt x="71" y="510"/>
                      <a:pt x="69" y="510"/>
                      <a:pt x="69" y="509"/>
                    </a:cubicBezTo>
                    <a:cubicBezTo>
                      <a:pt x="73" y="507"/>
                      <a:pt x="73" y="507"/>
                      <a:pt x="73" y="507"/>
                    </a:cubicBezTo>
                    <a:close/>
                    <a:moveTo>
                      <a:pt x="79" y="508"/>
                    </a:moveTo>
                    <a:cubicBezTo>
                      <a:pt x="79" y="508"/>
                      <a:pt x="79" y="508"/>
                      <a:pt x="79" y="508"/>
                    </a:cubicBezTo>
                    <a:cubicBezTo>
                      <a:pt x="79" y="508"/>
                      <a:pt x="81" y="513"/>
                      <a:pt x="82" y="511"/>
                    </a:cubicBezTo>
                    <a:cubicBezTo>
                      <a:pt x="82" y="511"/>
                      <a:pt x="83" y="509"/>
                      <a:pt x="83" y="509"/>
                    </a:cubicBezTo>
                    <a:cubicBezTo>
                      <a:pt x="81" y="507"/>
                      <a:pt x="81" y="507"/>
                      <a:pt x="81" y="504"/>
                    </a:cubicBezTo>
                    <a:cubicBezTo>
                      <a:pt x="81" y="500"/>
                      <a:pt x="74" y="495"/>
                      <a:pt x="72" y="494"/>
                    </a:cubicBezTo>
                    <a:cubicBezTo>
                      <a:pt x="71" y="494"/>
                      <a:pt x="70" y="495"/>
                      <a:pt x="72" y="496"/>
                    </a:cubicBezTo>
                    <a:cubicBezTo>
                      <a:pt x="73" y="497"/>
                      <a:pt x="77" y="501"/>
                      <a:pt x="75" y="502"/>
                    </a:cubicBezTo>
                    <a:cubicBezTo>
                      <a:pt x="75" y="502"/>
                      <a:pt x="73" y="503"/>
                      <a:pt x="73" y="503"/>
                    </a:cubicBezTo>
                    <a:cubicBezTo>
                      <a:pt x="73" y="504"/>
                      <a:pt x="72" y="504"/>
                      <a:pt x="73" y="505"/>
                    </a:cubicBezTo>
                    <a:cubicBezTo>
                      <a:pt x="74" y="508"/>
                      <a:pt x="77" y="509"/>
                      <a:pt x="76" y="507"/>
                    </a:cubicBezTo>
                    <a:cubicBezTo>
                      <a:pt x="76" y="505"/>
                      <a:pt x="75" y="505"/>
                      <a:pt x="75" y="505"/>
                    </a:cubicBezTo>
                    <a:cubicBezTo>
                      <a:pt x="77" y="504"/>
                      <a:pt x="77" y="504"/>
                      <a:pt x="77" y="504"/>
                    </a:cubicBezTo>
                    <a:cubicBezTo>
                      <a:pt x="78" y="505"/>
                      <a:pt x="78" y="505"/>
                      <a:pt x="78" y="507"/>
                    </a:cubicBezTo>
                    <a:cubicBezTo>
                      <a:pt x="79" y="508"/>
                      <a:pt x="79" y="508"/>
                      <a:pt x="79" y="508"/>
                    </a:cubicBezTo>
                    <a:close/>
                    <a:moveTo>
                      <a:pt x="76" y="514"/>
                    </a:moveTo>
                    <a:cubicBezTo>
                      <a:pt x="76" y="514"/>
                      <a:pt x="76" y="514"/>
                      <a:pt x="76" y="514"/>
                    </a:cubicBezTo>
                    <a:cubicBezTo>
                      <a:pt x="79" y="514"/>
                      <a:pt x="79" y="514"/>
                      <a:pt x="79" y="514"/>
                    </a:cubicBezTo>
                    <a:cubicBezTo>
                      <a:pt x="81" y="515"/>
                      <a:pt x="80" y="519"/>
                      <a:pt x="80" y="521"/>
                    </a:cubicBezTo>
                    <a:cubicBezTo>
                      <a:pt x="80" y="521"/>
                      <a:pt x="81" y="522"/>
                      <a:pt x="81" y="523"/>
                    </a:cubicBezTo>
                    <a:cubicBezTo>
                      <a:pt x="81" y="524"/>
                      <a:pt x="78" y="526"/>
                      <a:pt x="77" y="524"/>
                    </a:cubicBezTo>
                    <a:cubicBezTo>
                      <a:pt x="77" y="522"/>
                      <a:pt x="77" y="520"/>
                      <a:pt x="77" y="520"/>
                    </a:cubicBezTo>
                    <a:cubicBezTo>
                      <a:pt x="77" y="518"/>
                      <a:pt x="76" y="519"/>
                      <a:pt x="75" y="516"/>
                    </a:cubicBezTo>
                    <a:cubicBezTo>
                      <a:pt x="76" y="514"/>
                      <a:pt x="76" y="514"/>
                      <a:pt x="76" y="514"/>
                    </a:cubicBezTo>
                    <a:close/>
                    <a:moveTo>
                      <a:pt x="91" y="523"/>
                    </a:moveTo>
                    <a:cubicBezTo>
                      <a:pt x="91" y="523"/>
                      <a:pt x="91" y="523"/>
                      <a:pt x="91" y="523"/>
                    </a:cubicBezTo>
                    <a:cubicBezTo>
                      <a:pt x="92" y="523"/>
                      <a:pt x="94" y="523"/>
                      <a:pt x="93" y="524"/>
                    </a:cubicBezTo>
                    <a:cubicBezTo>
                      <a:pt x="92" y="524"/>
                      <a:pt x="91" y="525"/>
                      <a:pt x="91" y="525"/>
                    </a:cubicBezTo>
                    <a:cubicBezTo>
                      <a:pt x="91" y="523"/>
                      <a:pt x="91" y="523"/>
                      <a:pt x="91" y="523"/>
                    </a:cubicBezTo>
                    <a:close/>
                    <a:moveTo>
                      <a:pt x="89" y="527"/>
                    </a:moveTo>
                    <a:cubicBezTo>
                      <a:pt x="89" y="527"/>
                      <a:pt x="89" y="527"/>
                      <a:pt x="89" y="527"/>
                    </a:cubicBezTo>
                    <a:cubicBezTo>
                      <a:pt x="88" y="530"/>
                      <a:pt x="94" y="529"/>
                      <a:pt x="93" y="527"/>
                    </a:cubicBezTo>
                    <a:cubicBezTo>
                      <a:pt x="92" y="526"/>
                      <a:pt x="92" y="525"/>
                      <a:pt x="92" y="525"/>
                    </a:cubicBezTo>
                    <a:cubicBezTo>
                      <a:pt x="90" y="526"/>
                      <a:pt x="90" y="526"/>
                      <a:pt x="89" y="527"/>
                    </a:cubicBezTo>
                    <a:close/>
                    <a:moveTo>
                      <a:pt x="84" y="523"/>
                    </a:moveTo>
                    <a:cubicBezTo>
                      <a:pt x="84" y="523"/>
                      <a:pt x="84" y="523"/>
                      <a:pt x="84" y="523"/>
                    </a:cubicBezTo>
                    <a:cubicBezTo>
                      <a:pt x="88" y="524"/>
                      <a:pt x="88" y="524"/>
                      <a:pt x="88" y="524"/>
                    </a:cubicBezTo>
                    <a:cubicBezTo>
                      <a:pt x="89" y="525"/>
                      <a:pt x="87" y="526"/>
                      <a:pt x="87" y="526"/>
                    </a:cubicBezTo>
                    <a:cubicBezTo>
                      <a:pt x="87" y="526"/>
                      <a:pt x="87" y="527"/>
                      <a:pt x="86" y="526"/>
                    </a:cubicBezTo>
                    <a:cubicBezTo>
                      <a:pt x="85" y="525"/>
                      <a:pt x="84" y="523"/>
                      <a:pt x="84" y="523"/>
                    </a:cubicBezTo>
                    <a:close/>
                    <a:moveTo>
                      <a:pt x="89" y="520"/>
                    </a:moveTo>
                    <a:cubicBezTo>
                      <a:pt x="89" y="520"/>
                      <a:pt x="89" y="520"/>
                      <a:pt x="89" y="520"/>
                    </a:cubicBezTo>
                    <a:cubicBezTo>
                      <a:pt x="86" y="520"/>
                      <a:pt x="86" y="520"/>
                      <a:pt x="86" y="520"/>
                    </a:cubicBezTo>
                    <a:cubicBezTo>
                      <a:pt x="88" y="521"/>
                      <a:pt x="88" y="521"/>
                      <a:pt x="88" y="521"/>
                    </a:cubicBezTo>
                    <a:cubicBezTo>
                      <a:pt x="88" y="525"/>
                      <a:pt x="88" y="523"/>
                      <a:pt x="90" y="523"/>
                    </a:cubicBezTo>
                    <a:cubicBezTo>
                      <a:pt x="90" y="523"/>
                      <a:pt x="91" y="522"/>
                      <a:pt x="91" y="522"/>
                    </a:cubicBezTo>
                    <a:cubicBezTo>
                      <a:pt x="89" y="520"/>
                      <a:pt x="89" y="520"/>
                      <a:pt x="89" y="520"/>
                    </a:cubicBezTo>
                    <a:close/>
                    <a:moveTo>
                      <a:pt x="90" y="516"/>
                    </a:moveTo>
                    <a:cubicBezTo>
                      <a:pt x="90" y="516"/>
                      <a:pt x="90" y="516"/>
                      <a:pt x="90" y="516"/>
                    </a:cubicBezTo>
                    <a:cubicBezTo>
                      <a:pt x="93" y="518"/>
                      <a:pt x="93" y="518"/>
                      <a:pt x="93" y="518"/>
                    </a:cubicBezTo>
                    <a:cubicBezTo>
                      <a:pt x="91" y="519"/>
                      <a:pt x="91" y="519"/>
                      <a:pt x="91" y="519"/>
                    </a:cubicBezTo>
                    <a:cubicBezTo>
                      <a:pt x="90" y="518"/>
                      <a:pt x="90" y="518"/>
                      <a:pt x="90" y="518"/>
                    </a:cubicBezTo>
                    <a:cubicBezTo>
                      <a:pt x="90" y="516"/>
                      <a:pt x="90" y="516"/>
                      <a:pt x="90" y="516"/>
                    </a:cubicBezTo>
                    <a:close/>
                    <a:moveTo>
                      <a:pt x="85" y="516"/>
                    </a:moveTo>
                    <a:cubicBezTo>
                      <a:pt x="85" y="516"/>
                      <a:pt x="85" y="516"/>
                      <a:pt x="85" y="516"/>
                    </a:cubicBezTo>
                    <a:cubicBezTo>
                      <a:pt x="87" y="518"/>
                      <a:pt x="86" y="518"/>
                      <a:pt x="89" y="518"/>
                    </a:cubicBezTo>
                    <a:cubicBezTo>
                      <a:pt x="91" y="518"/>
                      <a:pt x="88" y="516"/>
                      <a:pt x="87" y="515"/>
                    </a:cubicBezTo>
                    <a:cubicBezTo>
                      <a:pt x="87" y="515"/>
                      <a:pt x="85" y="516"/>
                      <a:pt x="85" y="516"/>
                    </a:cubicBezTo>
                    <a:close/>
                    <a:moveTo>
                      <a:pt x="113" y="562"/>
                    </a:moveTo>
                    <a:cubicBezTo>
                      <a:pt x="113" y="562"/>
                      <a:pt x="113" y="562"/>
                      <a:pt x="113" y="562"/>
                    </a:cubicBezTo>
                    <a:cubicBezTo>
                      <a:pt x="116" y="562"/>
                      <a:pt x="116" y="562"/>
                      <a:pt x="116" y="562"/>
                    </a:cubicBezTo>
                    <a:cubicBezTo>
                      <a:pt x="115" y="564"/>
                      <a:pt x="115" y="564"/>
                      <a:pt x="115" y="564"/>
                    </a:cubicBezTo>
                    <a:cubicBezTo>
                      <a:pt x="114" y="564"/>
                      <a:pt x="114" y="564"/>
                      <a:pt x="114" y="564"/>
                    </a:cubicBezTo>
                    <a:cubicBezTo>
                      <a:pt x="113" y="562"/>
                      <a:pt x="113" y="562"/>
                      <a:pt x="113" y="562"/>
                    </a:cubicBezTo>
                    <a:close/>
                    <a:moveTo>
                      <a:pt x="103" y="554"/>
                    </a:moveTo>
                    <a:cubicBezTo>
                      <a:pt x="103" y="554"/>
                      <a:pt x="103" y="554"/>
                      <a:pt x="103" y="554"/>
                    </a:cubicBezTo>
                    <a:cubicBezTo>
                      <a:pt x="105" y="558"/>
                      <a:pt x="105" y="558"/>
                      <a:pt x="105" y="558"/>
                    </a:cubicBezTo>
                    <a:cubicBezTo>
                      <a:pt x="108" y="558"/>
                      <a:pt x="108" y="558"/>
                      <a:pt x="108" y="558"/>
                    </a:cubicBezTo>
                    <a:cubicBezTo>
                      <a:pt x="111" y="560"/>
                      <a:pt x="111" y="560"/>
                      <a:pt x="111" y="560"/>
                    </a:cubicBezTo>
                    <a:cubicBezTo>
                      <a:pt x="112" y="560"/>
                      <a:pt x="115" y="560"/>
                      <a:pt x="117" y="561"/>
                    </a:cubicBezTo>
                    <a:cubicBezTo>
                      <a:pt x="120" y="563"/>
                      <a:pt x="120" y="563"/>
                      <a:pt x="120" y="563"/>
                    </a:cubicBezTo>
                    <a:cubicBezTo>
                      <a:pt x="123" y="564"/>
                      <a:pt x="123" y="564"/>
                      <a:pt x="123" y="564"/>
                    </a:cubicBezTo>
                    <a:cubicBezTo>
                      <a:pt x="125" y="562"/>
                      <a:pt x="125" y="562"/>
                      <a:pt x="125" y="562"/>
                    </a:cubicBezTo>
                    <a:cubicBezTo>
                      <a:pt x="118" y="560"/>
                      <a:pt x="118" y="560"/>
                      <a:pt x="118" y="560"/>
                    </a:cubicBezTo>
                    <a:cubicBezTo>
                      <a:pt x="115" y="559"/>
                      <a:pt x="115" y="559"/>
                      <a:pt x="115" y="559"/>
                    </a:cubicBezTo>
                    <a:cubicBezTo>
                      <a:pt x="111" y="557"/>
                      <a:pt x="111" y="557"/>
                      <a:pt x="111" y="557"/>
                    </a:cubicBezTo>
                    <a:cubicBezTo>
                      <a:pt x="110" y="558"/>
                      <a:pt x="110" y="558"/>
                      <a:pt x="110" y="558"/>
                    </a:cubicBezTo>
                    <a:cubicBezTo>
                      <a:pt x="107" y="556"/>
                      <a:pt x="107" y="556"/>
                      <a:pt x="107" y="556"/>
                    </a:cubicBezTo>
                    <a:cubicBezTo>
                      <a:pt x="104" y="555"/>
                      <a:pt x="104" y="555"/>
                      <a:pt x="104" y="555"/>
                    </a:cubicBezTo>
                    <a:cubicBezTo>
                      <a:pt x="103" y="554"/>
                      <a:pt x="103" y="554"/>
                      <a:pt x="103" y="554"/>
                    </a:cubicBezTo>
                    <a:cubicBezTo>
                      <a:pt x="103" y="554"/>
                      <a:pt x="103" y="554"/>
                      <a:pt x="103" y="554"/>
                    </a:cubicBezTo>
                    <a:close/>
                    <a:moveTo>
                      <a:pt x="110" y="552"/>
                    </a:moveTo>
                    <a:cubicBezTo>
                      <a:pt x="110" y="552"/>
                      <a:pt x="110" y="552"/>
                      <a:pt x="110" y="552"/>
                    </a:cubicBezTo>
                    <a:cubicBezTo>
                      <a:pt x="111" y="550"/>
                      <a:pt x="111" y="550"/>
                      <a:pt x="111" y="550"/>
                    </a:cubicBezTo>
                    <a:cubicBezTo>
                      <a:pt x="112" y="550"/>
                      <a:pt x="112" y="550"/>
                      <a:pt x="112" y="550"/>
                    </a:cubicBezTo>
                    <a:cubicBezTo>
                      <a:pt x="112" y="554"/>
                      <a:pt x="112" y="554"/>
                      <a:pt x="112" y="554"/>
                    </a:cubicBezTo>
                    <a:cubicBezTo>
                      <a:pt x="113" y="554"/>
                      <a:pt x="110" y="554"/>
                      <a:pt x="110" y="553"/>
                    </a:cubicBezTo>
                    <a:cubicBezTo>
                      <a:pt x="110" y="552"/>
                      <a:pt x="110" y="552"/>
                      <a:pt x="110" y="552"/>
                    </a:cubicBezTo>
                    <a:close/>
                    <a:moveTo>
                      <a:pt x="101" y="546"/>
                    </a:moveTo>
                    <a:cubicBezTo>
                      <a:pt x="101" y="546"/>
                      <a:pt x="101" y="546"/>
                      <a:pt x="101" y="546"/>
                    </a:cubicBezTo>
                    <a:cubicBezTo>
                      <a:pt x="104" y="546"/>
                      <a:pt x="104" y="546"/>
                      <a:pt x="104" y="546"/>
                    </a:cubicBezTo>
                    <a:cubicBezTo>
                      <a:pt x="106" y="549"/>
                      <a:pt x="106" y="549"/>
                      <a:pt x="108" y="550"/>
                    </a:cubicBezTo>
                    <a:cubicBezTo>
                      <a:pt x="109" y="548"/>
                      <a:pt x="109" y="548"/>
                      <a:pt x="109" y="548"/>
                    </a:cubicBezTo>
                    <a:cubicBezTo>
                      <a:pt x="104" y="545"/>
                      <a:pt x="104" y="545"/>
                      <a:pt x="104" y="545"/>
                    </a:cubicBezTo>
                    <a:cubicBezTo>
                      <a:pt x="101" y="546"/>
                      <a:pt x="101" y="546"/>
                      <a:pt x="101" y="546"/>
                    </a:cubicBezTo>
                    <a:close/>
                    <a:moveTo>
                      <a:pt x="96" y="546"/>
                    </a:moveTo>
                    <a:cubicBezTo>
                      <a:pt x="96" y="546"/>
                      <a:pt x="96" y="546"/>
                      <a:pt x="96" y="546"/>
                    </a:cubicBezTo>
                    <a:cubicBezTo>
                      <a:pt x="100" y="546"/>
                      <a:pt x="100" y="546"/>
                      <a:pt x="100" y="546"/>
                    </a:cubicBezTo>
                    <a:cubicBezTo>
                      <a:pt x="100" y="546"/>
                      <a:pt x="101" y="547"/>
                      <a:pt x="101" y="548"/>
                    </a:cubicBezTo>
                    <a:cubicBezTo>
                      <a:pt x="99" y="548"/>
                      <a:pt x="98" y="548"/>
                      <a:pt x="97" y="547"/>
                    </a:cubicBezTo>
                    <a:cubicBezTo>
                      <a:pt x="96" y="546"/>
                      <a:pt x="96" y="546"/>
                      <a:pt x="96" y="546"/>
                    </a:cubicBezTo>
                    <a:close/>
                    <a:moveTo>
                      <a:pt x="87" y="536"/>
                    </a:moveTo>
                    <a:cubicBezTo>
                      <a:pt x="87" y="536"/>
                      <a:pt x="87" y="536"/>
                      <a:pt x="87" y="536"/>
                    </a:cubicBezTo>
                    <a:cubicBezTo>
                      <a:pt x="86" y="533"/>
                      <a:pt x="86" y="533"/>
                      <a:pt x="86" y="533"/>
                    </a:cubicBezTo>
                    <a:cubicBezTo>
                      <a:pt x="88" y="530"/>
                      <a:pt x="88" y="532"/>
                      <a:pt x="89" y="533"/>
                    </a:cubicBezTo>
                    <a:cubicBezTo>
                      <a:pt x="92" y="532"/>
                      <a:pt x="92" y="532"/>
                      <a:pt x="92" y="532"/>
                    </a:cubicBezTo>
                    <a:cubicBezTo>
                      <a:pt x="93" y="532"/>
                      <a:pt x="93" y="532"/>
                      <a:pt x="93" y="532"/>
                    </a:cubicBezTo>
                    <a:cubicBezTo>
                      <a:pt x="94" y="535"/>
                      <a:pt x="90" y="534"/>
                      <a:pt x="89" y="535"/>
                    </a:cubicBezTo>
                    <a:cubicBezTo>
                      <a:pt x="88" y="536"/>
                      <a:pt x="88" y="536"/>
                      <a:pt x="88" y="536"/>
                    </a:cubicBezTo>
                    <a:cubicBezTo>
                      <a:pt x="87" y="536"/>
                      <a:pt x="87" y="536"/>
                      <a:pt x="87" y="536"/>
                    </a:cubicBezTo>
                    <a:close/>
                    <a:moveTo>
                      <a:pt x="91" y="539"/>
                    </a:moveTo>
                    <a:cubicBezTo>
                      <a:pt x="91" y="539"/>
                      <a:pt x="91" y="539"/>
                      <a:pt x="91" y="539"/>
                    </a:cubicBezTo>
                    <a:cubicBezTo>
                      <a:pt x="91" y="543"/>
                      <a:pt x="91" y="543"/>
                      <a:pt x="91" y="543"/>
                    </a:cubicBezTo>
                    <a:cubicBezTo>
                      <a:pt x="96" y="541"/>
                      <a:pt x="96" y="541"/>
                      <a:pt x="93" y="538"/>
                    </a:cubicBezTo>
                    <a:cubicBezTo>
                      <a:pt x="91" y="539"/>
                      <a:pt x="91" y="539"/>
                      <a:pt x="91" y="539"/>
                    </a:cubicBezTo>
                    <a:close/>
                    <a:moveTo>
                      <a:pt x="99" y="540"/>
                    </a:moveTo>
                    <a:cubicBezTo>
                      <a:pt x="99" y="540"/>
                      <a:pt x="99" y="540"/>
                      <a:pt x="99" y="540"/>
                    </a:cubicBezTo>
                    <a:cubicBezTo>
                      <a:pt x="101" y="541"/>
                      <a:pt x="106" y="543"/>
                      <a:pt x="108" y="544"/>
                    </a:cubicBezTo>
                    <a:cubicBezTo>
                      <a:pt x="108" y="544"/>
                      <a:pt x="110" y="546"/>
                      <a:pt x="108" y="546"/>
                    </a:cubicBezTo>
                    <a:cubicBezTo>
                      <a:pt x="106" y="546"/>
                      <a:pt x="100" y="542"/>
                      <a:pt x="98" y="540"/>
                    </a:cubicBezTo>
                    <a:cubicBezTo>
                      <a:pt x="99" y="540"/>
                      <a:pt x="99" y="540"/>
                      <a:pt x="99" y="540"/>
                    </a:cubicBezTo>
                    <a:close/>
                    <a:moveTo>
                      <a:pt x="163" y="547"/>
                    </a:moveTo>
                    <a:cubicBezTo>
                      <a:pt x="163" y="547"/>
                      <a:pt x="163" y="547"/>
                      <a:pt x="163" y="547"/>
                    </a:cubicBezTo>
                    <a:cubicBezTo>
                      <a:pt x="163" y="548"/>
                      <a:pt x="163" y="550"/>
                      <a:pt x="162" y="550"/>
                    </a:cubicBezTo>
                    <a:cubicBezTo>
                      <a:pt x="161" y="552"/>
                      <a:pt x="159" y="551"/>
                      <a:pt x="157" y="552"/>
                    </a:cubicBezTo>
                    <a:cubicBezTo>
                      <a:pt x="156" y="553"/>
                      <a:pt x="155" y="553"/>
                      <a:pt x="154" y="554"/>
                    </a:cubicBezTo>
                    <a:cubicBezTo>
                      <a:pt x="152" y="554"/>
                      <a:pt x="150" y="553"/>
                      <a:pt x="150" y="556"/>
                    </a:cubicBezTo>
                    <a:cubicBezTo>
                      <a:pt x="149" y="557"/>
                      <a:pt x="151" y="559"/>
                      <a:pt x="151" y="561"/>
                    </a:cubicBezTo>
                    <a:cubicBezTo>
                      <a:pt x="151" y="562"/>
                      <a:pt x="151" y="562"/>
                      <a:pt x="152" y="563"/>
                    </a:cubicBezTo>
                    <a:cubicBezTo>
                      <a:pt x="154" y="565"/>
                      <a:pt x="154" y="566"/>
                      <a:pt x="155" y="568"/>
                    </a:cubicBezTo>
                    <a:cubicBezTo>
                      <a:pt x="155" y="569"/>
                      <a:pt x="156" y="569"/>
                      <a:pt x="155" y="570"/>
                    </a:cubicBezTo>
                    <a:cubicBezTo>
                      <a:pt x="151" y="573"/>
                      <a:pt x="148" y="569"/>
                      <a:pt x="143" y="570"/>
                    </a:cubicBezTo>
                    <a:cubicBezTo>
                      <a:pt x="140" y="570"/>
                      <a:pt x="142" y="568"/>
                      <a:pt x="142" y="567"/>
                    </a:cubicBezTo>
                    <a:cubicBezTo>
                      <a:pt x="140" y="568"/>
                      <a:pt x="140" y="568"/>
                      <a:pt x="140" y="568"/>
                    </a:cubicBezTo>
                    <a:cubicBezTo>
                      <a:pt x="139" y="568"/>
                      <a:pt x="138" y="567"/>
                      <a:pt x="138" y="570"/>
                    </a:cubicBezTo>
                    <a:cubicBezTo>
                      <a:pt x="140" y="570"/>
                      <a:pt x="142" y="571"/>
                      <a:pt x="140" y="573"/>
                    </a:cubicBezTo>
                    <a:cubicBezTo>
                      <a:pt x="139" y="574"/>
                      <a:pt x="140" y="574"/>
                      <a:pt x="138" y="575"/>
                    </a:cubicBezTo>
                    <a:cubicBezTo>
                      <a:pt x="137" y="575"/>
                      <a:pt x="137" y="577"/>
                      <a:pt x="136" y="575"/>
                    </a:cubicBezTo>
                    <a:cubicBezTo>
                      <a:pt x="133" y="572"/>
                      <a:pt x="136" y="571"/>
                      <a:pt x="134" y="571"/>
                    </a:cubicBezTo>
                    <a:cubicBezTo>
                      <a:pt x="133" y="571"/>
                      <a:pt x="132" y="572"/>
                      <a:pt x="132" y="572"/>
                    </a:cubicBezTo>
                    <a:cubicBezTo>
                      <a:pt x="133" y="573"/>
                      <a:pt x="135" y="574"/>
                      <a:pt x="133" y="575"/>
                    </a:cubicBezTo>
                    <a:cubicBezTo>
                      <a:pt x="130" y="576"/>
                      <a:pt x="130" y="577"/>
                      <a:pt x="129" y="571"/>
                    </a:cubicBezTo>
                    <a:cubicBezTo>
                      <a:pt x="128" y="571"/>
                      <a:pt x="128" y="571"/>
                      <a:pt x="128" y="571"/>
                    </a:cubicBezTo>
                    <a:cubicBezTo>
                      <a:pt x="128" y="571"/>
                      <a:pt x="124" y="570"/>
                      <a:pt x="124" y="569"/>
                    </a:cubicBezTo>
                    <a:cubicBezTo>
                      <a:pt x="124" y="565"/>
                      <a:pt x="126" y="567"/>
                      <a:pt x="127" y="566"/>
                    </a:cubicBezTo>
                    <a:cubicBezTo>
                      <a:pt x="125" y="563"/>
                      <a:pt x="125" y="563"/>
                      <a:pt x="125" y="563"/>
                    </a:cubicBezTo>
                    <a:cubicBezTo>
                      <a:pt x="124" y="563"/>
                      <a:pt x="126" y="562"/>
                      <a:pt x="127" y="562"/>
                    </a:cubicBezTo>
                    <a:cubicBezTo>
                      <a:pt x="127" y="562"/>
                      <a:pt x="128" y="563"/>
                      <a:pt x="128" y="561"/>
                    </a:cubicBezTo>
                    <a:cubicBezTo>
                      <a:pt x="127" y="560"/>
                      <a:pt x="127" y="560"/>
                      <a:pt x="127" y="560"/>
                    </a:cubicBezTo>
                    <a:cubicBezTo>
                      <a:pt x="127" y="560"/>
                      <a:pt x="123" y="561"/>
                      <a:pt x="122" y="560"/>
                    </a:cubicBezTo>
                    <a:cubicBezTo>
                      <a:pt x="119" y="557"/>
                      <a:pt x="120" y="559"/>
                      <a:pt x="120" y="556"/>
                    </a:cubicBezTo>
                    <a:cubicBezTo>
                      <a:pt x="120" y="556"/>
                      <a:pt x="120" y="553"/>
                      <a:pt x="119" y="553"/>
                    </a:cubicBezTo>
                    <a:cubicBezTo>
                      <a:pt x="117" y="553"/>
                      <a:pt x="117" y="555"/>
                      <a:pt x="116" y="555"/>
                    </a:cubicBezTo>
                    <a:cubicBezTo>
                      <a:pt x="116" y="555"/>
                      <a:pt x="113" y="553"/>
                      <a:pt x="113" y="553"/>
                    </a:cubicBezTo>
                    <a:cubicBezTo>
                      <a:pt x="113" y="550"/>
                      <a:pt x="113" y="550"/>
                      <a:pt x="113" y="550"/>
                    </a:cubicBezTo>
                    <a:cubicBezTo>
                      <a:pt x="113" y="549"/>
                      <a:pt x="111" y="546"/>
                      <a:pt x="114" y="546"/>
                    </a:cubicBezTo>
                    <a:cubicBezTo>
                      <a:pt x="120" y="546"/>
                      <a:pt x="117" y="546"/>
                      <a:pt x="119" y="544"/>
                    </a:cubicBezTo>
                    <a:cubicBezTo>
                      <a:pt x="120" y="544"/>
                      <a:pt x="120" y="543"/>
                      <a:pt x="121" y="544"/>
                    </a:cubicBezTo>
                    <a:cubicBezTo>
                      <a:pt x="123" y="544"/>
                      <a:pt x="124" y="547"/>
                      <a:pt x="125" y="548"/>
                    </a:cubicBezTo>
                    <a:cubicBezTo>
                      <a:pt x="125" y="548"/>
                      <a:pt x="123" y="551"/>
                      <a:pt x="125" y="551"/>
                    </a:cubicBezTo>
                    <a:cubicBezTo>
                      <a:pt x="125" y="551"/>
                      <a:pt x="126" y="550"/>
                      <a:pt x="126" y="551"/>
                    </a:cubicBezTo>
                    <a:cubicBezTo>
                      <a:pt x="125" y="552"/>
                      <a:pt x="125" y="552"/>
                      <a:pt x="125" y="553"/>
                    </a:cubicBezTo>
                    <a:cubicBezTo>
                      <a:pt x="126" y="555"/>
                      <a:pt x="128" y="556"/>
                      <a:pt x="130" y="556"/>
                    </a:cubicBezTo>
                    <a:cubicBezTo>
                      <a:pt x="130" y="556"/>
                      <a:pt x="129" y="558"/>
                      <a:pt x="129" y="558"/>
                    </a:cubicBezTo>
                    <a:cubicBezTo>
                      <a:pt x="131" y="557"/>
                      <a:pt x="131" y="557"/>
                      <a:pt x="131" y="557"/>
                    </a:cubicBezTo>
                    <a:cubicBezTo>
                      <a:pt x="132" y="555"/>
                      <a:pt x="132" y="555"/>
                      <a:pt x="132" y="555"/>
                    </a:cubicBezTo>
                    <a:cubicBezTo>
                      <a:pt x="133" y="553"/>
                      <a:pt x="136" y="556"/>
                      <a:pt x="140" y="554"/>
                    </a:cubicBezTo>
                    <a:cubicBezTo>
                      <a:pt x="140" y="551"/>
                      <a:pt x="133" y="552"/>
                      <a:pt x="130" y="552"/>
                    </a:cubicBezTo>
                    <a:cubicBezTo>
                      <a:pt x="128" y="552"/>
                      <a:pt x="127" y="554"/>
                      <a:pt x="127" y="552"/>
                    </a:cubicBezTo>
                    <a:cubicBezTo>
                      <a:pt x="126" y="549"/>
                      <a:pt x="126" y="549"/>
                      <a:pt x="126" y="549"/>
                    </a:cubicBezTo>
                    <a:cubicBezTo>
                      <a:pt x="125" y="547"/>
                      <a:pt x="126" y="548"/>
                      <a:pt x="124" y="545"/>
                    </a:cubicBezTo>
                    <a:cubicBezTo>
                      <a:pt x="124" y="545"/>
                      <a:pt x="124" y="545"/>
                      <a:pt x="124" y="545"/>
                    </a:cubicBezTo>
                    <a:cubicBezTo>
                      <a:pt x="124" y="544"/>
                      <a:pt x="123" y="543"/>
                      <a:pt x="123" y="543"/>
                    </a:cubicBezTo>
                    <a:cubicBezTo>
                      <a:pt x="123" y="543"/>
                      <a:pt x="123" y="541"/>
                      <a:pt x="121" y="540"/>
                    </a:cubicBezTo>
                    <a:cubicBezTo>
                      <a:pt x="117" y="538"/>
                      <a:pt x="116" y="536"/>
                      <a:pt x="111" y="535"/>
                    </a:cubicBezTo>
                    <a:cubicBezTo>
                      <a:pt x="117" y="540"/>
                      <a:pt x="116" y="538"/>
                      <a:pt x="117" y="539"/>
                    </a:cubicBezTo>
                    <a:cubicBezTo>
                      <a:pt x="117" y="539"/>
                      <a:pt x="118" y="539"/>
                      <a:pt x="118" y="540"/>
                    </a:cubicBezTo>
                    <a:cubicBezTo>
                      <a:pt x="118" y="540"/>
                      <a:pt x="117" y="541"/>
                      <a:pt x="117" y="541"/>
                    </a:cubicBezTo>
                    <a:cubicBezTo>
                      <a:pt x="116" y="540"/>
                      <a:pt x="113" y="538"/>
                      <a:pt x="113" y="538"/>
                    </a:cubicBezTo>
                    <a:cubicBezTo>
                      <a:pt x="112" y="539"/>
                      <a:pt x="116" y="542"/>
                      <a:pt x="116" y="543"/>
                    </a:cubicBezTo>
                    <a:cubicBezTo>
                      <a:pt x="116" y="543"/>
                      <a:pt x="116" y="544"/>
                      <a:pt x="116" y="545"/>
                    </a:cubicBezTo>
                    <a:cubicBezTo>
                      <a:pt x="115" y="545"/>
                      <a:pt x="113" y="545"/>
                      <a:pt x="113" y="544"/>
                    </a:cubicBezTo>
                    <a:cubicBezTo>
                      <a:pt x="113" y="544"/>
                      <a:pt x="113" y="542"/>
                      <a:pt x="113" y="542"/>
                    </a:cubicBezTo>
                    <a:cubicBezTo>
                      <a:pt x="112" y="541"/>
                      <a:pt x="111" y="541"/>
                      <a:pt x="111" y="540"/>
                    </a:cubicBezTo>
                    <a:cubicBezTo>
                      <a:pt x="113" y="544"/>
                      <a:pt x="114" y="544"/>
                      <a:pt x="111" y="545"/>
                    </a:cubicBezTo>
                    <a:cubicBezTo>
                      <a:pt x="109" y="544"/>
                      <a:pt x="110" y="542"/>
                      <a:pt x="108" y="540"/>
                    </a:cubicBezTo>
                    <a:cubicBezTo>
                      <a:pt x="105" y="538"/>
                      <a:pt x="105" y="538"/>
                      <a:pt x="105" y="538"/>
                    </a:cubicBezTo>
                    <a:cubicBezTo>
                      <a:pt x="104" y="541"/>
                      <a:pt x="106" y="540"/>
                      <a:pt x="105" y="541"/>
                    </a:cubicBezTo>
                    <a:cubicBezTo>
                      <a:pt x="105" y="542"/>
                      <a:pt x="103" y="541"/>
                      <a:pt x="103" y="541"/>
                    </a:cubicBezTo>
                    <a:cubicBezTo>
                      <a:pt x="103" y="541"/>
                      <a:pt x="99" y="537"/>
                      <a:pt x="101" y="537"/>
                    </a:cubicBezTo>
                    <a:cubicBezTo>
                      <a:pt x="103" y="537"/>
                      <a:pt x="103" y="538"/>
                      <a:pt x="104" y="538"/>
                    </a:cubicBezTo>
                    <a:cubicBezTo>
                      <a:pt x="104" y="538"/>
                      <a:pt x="104" y="537"/>
                      <a:pt x="103" y="536"/>
                    </a:cubicBezTo>
                    <a:cubicBezTo>
                      <a:pt x="103" y="536"/>
                      <a:pt x="102" y="536"/>
                      <a:pt x="103" y="535"/>
                    </a:cubicBezTo>
                    <a:cubicBezTo>
                      <a:pt x="104" y="534"/>
                      <a:pt x="104" y="534"/>
                      <a:pt x="104" y="534"/>
                    </a:cubicBezTo>
                    <a:cubicBezTo>
                      <a:pt x="104" y="534"/>
                      <a:pt x="103" y="531"/>
                      <a:pt x="102" y="531"/>
                    </a:cubicBezTo>
                    <a:cubicBezTo>
                      <a:pt x="102" y="531"/>
                      <a:pt x="101" y="532"/>
                      <a:pt x="100" y="531"/>
                    </a:cubicBezTo>
                    <a:cubicBezTo>
                      <a:pt x="97" y="531"/>
                      <a:pt x="96" y="529"/>
                      <a:pt x="95" y="527"/>
                    </a:cubicBezTo>
                    <a:cubicBezTo>
                      <a:pt x="99" y="526"/>
                      <a:pt x="99" y="527"/>
                      <a:pt x="97" y="525"/>
                    </a:cubicBezTo>
                    <a:cubicBezTo>
                      <a:pt x="97" y="525"/>
                      <a:pt x="99" y="524"/>
                      <a:pt x="99" y="524"/>
                    </a:cubicBezTo>
                    <a:cubicBezTo>
                      <a:pt x="99" y="524"/>
                      <a:pt x="99" y="522"/>
                      <a:pt x="98" y="522"/>
                    </a:cubicBezTo>
                    <a:cubicBezTo>
                      <a:pt x="97" y="522"/>
                      <a:pt x="98" y="523"/>
                      <a:pt x="97" y="523"/>
                    </a:cubicBezTo>
                    <a:cubicBezTo>
                      <a:pt x="97" y="524"/>
                      <a:pt x="96" y="525"/>
                      <a:pt x="96" y="525"/>
                    </a:cubicBezTo>
                    <a:cubicBezTo>
                      <a:pt x="97" y="525"/>
                      <a:pt x="93" y="524"/>
                      <a:pt x="93" y="523"/>
                    </a:cubicBezTo>
                    <a:cubicBezTo>
                      <a:pt x="93" y="523"/>
                      <a:pt x="93" y="522"/>
                      <a:pt x="94" y="522"/>
                    </a:cubicBezTo>
                    <a:cubicBezTo>
                      <a:pt x="95" y="522"/>
                      <a:pt x="95" y="522"/>
                      <a:pt x="95" y="522"/>
                    </a:cubicBezTo>
                    <a:cubicBezTo>
                      <a:pt x="95" y="521"/>
                      <a:pt x="94" y="521"/>
                      <a:pt x="94" y="520"/>
                    </a:cubicBezTo>
                    <a:cubicBezTo>
                      <a:pt x="93" y="521"/>
                      <a:pt x="95" y="518"/>
                      <a:pt x="95" y="518"/>
                    </a:cubicBezTo>
                    <a:cubicBezTo>
                      <a:pt x="94" y="517"/>
                      <a:pt x="91" y="516"/>
                      <a:pt x="91" y="515"/>
                    </a:cubicBezTo>
                    <a:cubicBezTo>
                      <a:pt x="91" y="513"/>
                      <a:pt x="91" y="513"/>
                      <a:pt x="91" y="513"/>
                    </a:cubicBezTo>
                    <a:cubicBezTo>
                      <a:pt x="91" y="513"/>
                      <a:pt x="91" y="514"/>
                      <a:pt x="92" y="514"/>
                    </a:cubicBezTo>
                    <a:cubicBezTo>
                      <a:pt x="92" y="514"/>
                      <a:pt x="92" y="512"/>
                      <a:pt x="92" y="512"/>
                    </a:cubicBezTo>
                    <a:cubicBezTo>
                      <a:pt x="91" y="511"/>
                      <a:pt x="91" y="511"/>
                      <a:pt x="91" y="511"/>
                    </a:cubicBezTo>
                    <a:cubicBezTo>
                      <a:pt x="90" y="511"/>
                      <a:pt x="91" y="512"/>
                      <a:pt x="90" y="512"/>
                    </a:cubicBezTo>
                    <a:cubicBezTo>
                      <a:pt x="88" y="513"/>
                      <a:pt x="87" y="511"/>
                      <a:pt x="86" y="510"/>
                    </a:cubicBezTo>
                    <a:cubicBezTo>
                      <a:pt x="87" y="509"/>
                      <a:pt x="87" y="509"/>
                      <a:pt x="87" y="509"/>
                    </a:cubicBezTo>
                    <a:cubicBezTo>
                      <a:pt x="86" y="508"/>
                      <a:pt x="86" y="508"/>
                      <a:pt x="86" y="506"/>
                    </a:cubicBezTo>
                    <a:cubicBezTo>
                      <a:pt x="88" y="506"/>
                      <a:pt x="89" y="509"/>
                      <a:pt x="90" y="509"/>
                    </a:cubicBezTo>
                    <a:cubicBezTo>
                      <a:pt x="91" y="509"/>
                      <a:pt x="92" y="510"/>
                      <a:pt x="92" y="510"/>
                    </a:cubicBezTo>
                    <a:cubicBezTo>
                      <a:pt x="92" y="510"/>
                      <a:pt x="93" y="509"/>
                      <a:pt x="93" y="509"/>
                    </a:cubicBezTo>
                    <a:cubicBezTo>
                      <a:pt x="92" y="508"/>
                      <a:pt x="91" y="507"/>
                      <a:pt x="90" y="507"/>
                    </a:cubicBezTo>
                    <a:cubicBezTo>
                      <a:pt x="87" y="503"/>
                      <a:pt x="86" y="507"/>
                      <a:pt x="87" y="502"/>
                    </a:cubicBezTo>
                    <a:cubicBezTo>
                      <a:pt x="85" y="501"/>
                      <a:pt x="86" y="500"/>
                      <a:pt x="86" y="498"/>
                    </a:cubicBezTo>
                    <a:cubicBezTo>
                      <a:pt x="86" y="497"/>
                      <a:pt x="86" y="497"/>
                      <a:pt x="86" y="497"/>
                    </a:cubicBezTo>
                    <a:cubicBezTo>
                      <a:pt x="83" y="497"/>
                      <a:pt x="83" y="497"/>
                      <a:pt x="83" y="497"/>
                    </a:cubicBezTo>
                    <a:cubicBezTo>
                      <a:pt x="83" y="498"/>
                      <a:pt x="82" y="499"/>
                      <a:pt x="83" y="501"/>
                    </a:cubicBezTo>
                    <a:cubicBezTo>
                      <a:pt x="83" y="502"/>
                      <a:pt x="86" y="505"/>
                      <a:pt x="81" y="503"/>
                    </a:cubicBezTo>
                    <a:cubicBezTo>
                      <a:pt x="81" y="501"/>
                      <a:pt x="80" y="500"/>
                      <a:pt x="79" y="498"/>
                    </a:cubicBezTo>
                    <a:cubicBezTo>
                      <a:pt x="78" y="496"/>
                      <a:pt x="78" y="496"/>
                      <a:pt x="78" y="496"/>
                    </a:cubicBezTo>
                    <a:cubicBezTo>
                      <a:pt x="78" y="494"/>
                      <a:pt x="80" y="495"/>
                      <a:pt x="81" y="494"/>
                    </a:cubicBezTo>
                    <a:cubicBezTo>
                      <a:pt x="81" y="494"/>
                      <a:pt x="82" y="493"/>
                      <a:pt x="81" y="493"/>
                    </a:cubicBezTo>
                    <a:cubicBezTo>
                      <a:pt x="80" y="493"/>
                      <a:pt x="77" y="493"/>
                      <a:pt x="77" y="492"/>
                    </a:cubicBezTo>
                    <a:cubicBezTo>
                      <a:pt x="77" y="490"/>
                      <a:pt x="79" y="490"/>
                      <a:pt x="80" y="491"/>
                    </a:cubicBezTo>
                    <a:cubicBezTo>
                      <a:pt x="80" y="491"/>
                      <a:pt x="80" y="492"/>
                      <a:pt x="80" y="491"/>
                    </a:cubicBezTo>
                    <a:cubicBezTo>
                      <a:pt x="81" y="491"/>
                      <a:pt x="81" y="490"/>
                      <a:pt x="81" y="490"/>
                    </a:cubicBezTo>
                    <a:cubicBezTo>
                      <a:pt x="81" y="490"/>
                      <a:pt x="80" y="488"/>
                      <a:pt x="80" y="488"/>
                    </a:cubicBezTo>
                    <a:cubicBezTo>
                      <a:pt x="76" y="487"/>
                      <a:pt x="76" y="487"/>
                      <a:pt x="76" y="487"/>
                    </a:cubicBezTo>
                    <a:cubicBezTo>
                      <a:pt x="76" y="487"/>
                      <a:pt x="74" y="485"/>
                      <a:pt x="74" y="484"/>
                    </a:cubicBezTo>
                    <a:cubicBezTo>
                      <a:pt x="74" y="484"/>
                      <a:pt x="75" y="482"/>
                      <a:pt x="75" y="482"/>
                    </a:cubicBezTo>
                    <a:cubicBezTo>
                      <a:pt x="77" y="482"/>
                      <a:pt x="80" y="484"/>
                      <a:pt x="80" y="484"/>
                    </a:cubicBezTo>
                    <a:cubicBezTo>
                      <a:pt x="81" y="484"/>
                      <a:pt x="81" y="483"/>
                      <a:pt x="81" y="484"/>
                    </a:cubicBezTo>
                    <a:cubicBezTo>
                      <a:pt x="82" y="485"/>
                      <a:pt x="84" y="487"/>
                      <a:pt x="85" y="486"/>
                    </a:cubicBezTo>
                    <a:cubicBezTo>
                      <a:pt x="85" y="486"/>
                      <a:pt x="86" y="486"/>
                      <a:pt x="86" y="485"/>
                    </a:cubicBezTo>
                    <a:cubicBezTo>
                      <a:pt x="86" y="480"/>
                      <a:pt x="83" y="482"/>
                      <a:pt x="82" y="481"/>
                    </a:cubicBezTo>
                    <a:cubicBezTo>
                      <a:pt x="80" y="480"/>
                      <a:pt x="76" y="471"/>
                      <a:pt x="76" y="478"/>
                    </a:cubicBezTo>
                    <a:cubicBezTo>
                      <a:pt x="76" y="479"/>
                      <a:pt x="74" y="479"/>
                      <a:pt x="74" y="478"/>
                    </a:cubicBezTo>
                    <a:cubicBezTo>
                      <a:pt x="74" y="477"/>
                      <a:pt x="74" y="475"/>
                      <a:pt x="73" y="475"/>
                    </a:cubicBezTo>
                    <a:cubicBezTo>
                      <a:pt x="70" y="475"/>
                      <a:pt x="70" y="475"/>
                      <a:pt x="70" y="475"/>
                    </a:cubicBezTo>
                    <a:cubicBezTo>
                      <a:pt x="70" y="475"/>
                      <a:pt x="67" y="474"/>
                      <a:pt x="67" y="473"/>
                    </a:cubicBezTo>
                    <a:cubicBezTo>
                      <a:pt x="67" y="473"/>
                      <a:pt x="67" y="472"/>
                      <a:pt x="68" y="472"/>
                    </a:cubicBezTo>
                    <a:cubicBezTo>
                      <a:pt x="68" y="471"/>
                      <a:pt x="68" y="470"/>
                      <a:pt x="69" y="471"/>
                    </a:cubicBezTo>
                    <a:cubicBezTo>
                      <a:pt x="71" y="472"/>
                      <a:pt x="71" y="472"/>
                      <a:pt x="72" y="472"/>
                    </a:cubicBezTo>
                    <a:cubicBezTo>
                      <a:pt x="72" y="470"/>
                      <a:pt x="72" y="469"/>
                      <a:pt x="70" y="468"/>
                    </a:cubicBezTo>
                    <a:cubicBezTo>
                      <a:pt x="63" y="465"/>
                      <a:pt x="65" y="467"/>
                      <a:pt x="62" y="463"/>
                    </a:cubicBezTo>
                    <a:cubicBezTo>
                      <a:pt x="60" y="465"/>
                      <a:pt x="60" y="465"/>
                      <a:pt x="60" y="465"/>
                    </a:cubicBezTo>
                    <a:cubicBezTo>
                      <a:pt x="61" y="466"/>
                      <a:pt x="56" y="463"/>
                      <a:pt x="55" y="461"/>
                    </a:cubicBezTo>
                    <a:cubicBezTo>
                      <a:pt x="54" y="459"/>
                      <a:pt x="54" y="459"/>
                      <a:pt x="54" y="459"/>
                    </a:cubicBezTo>
                    <a:cubicBezTo>
                      <a:pt x="52" y="461"/>
                      <a:pt x="52" y="461"/>
                      <a:pt x="52" y="461"/>
                    </a:cubicBezTo>
                    <a:cubicBezTo>
                      <a:pt x="51" y="461"/>
                      <a:pt x="51" y="463"/>
                      <a:pt x="51" y="463"/>
                    </a:cubicBezTo>
                    <a:cubicBezTo>
                      <a:pt x="51" y="464"/>
                      <a:pt x="52" y="466"/>
                      <a:pt x="50" y="466"/>
                    </a:cubicBezTo>
                    <a:cubicBezTo>
                      <a:pt x="49" y="465"/>
                      <a:pt x="48" y="466"/>
                      <a:pt x="47" y="464"/>
                    </a:cubicBezTo>
                    <a:cubicBezTo>
                      <a:pt x="46" y="463"/>
                      <a:pt x="46" y="461"/>
                      <a:pt x="46" y="460"/>
                    </a:cubicBezTo>
                    <a:cubicBezTo>
                      <a:pt x="46" y="460"/>
                      <a:pt x="47" y="459"/>
                      <a:pt x="48" y="459"/>
                    </a:cubicBezTo>
                    <a:cubicBezTo>
                      <a:pt x="48" y="459"/>
                      <a:pt x="51" y="456"/>
                      <a:pt x="51" y="456"/>
                    </a:cubicBezTo>
                    <a:cubicBezTo>
                      <a:pt x="50" y="457"/>
                      <a:pt x="55" y="454"/>
                      <a:pt x="56" y="454"/>
                    </a:cubicBezTo>
                    <a:cubicBezTo>
                      <a:pt x="55" y="452"/>
                      <a:pt x="54" y="452"/>
                      <a:pt x="52" y="451"/>
                    </a:cubicBezTo>
                    <a:cubicBezTo>
                      <a:pt x="52" y="449"/>
                      <a:pt x="56" y="449"/>
                      <a:pt x="56" y="450"/>
                    </a:cubicBezTo>
                    <a:cubicBezTo>
                      <a:pt x="57" y="450"/>
                      <a:pt x="57" y="451"/>
                      <a:pt x="57" y="451"/>
                    </a:cubicBezTo>
                    <a:cubicBezTo>
                      <a:pt x="58" y="449"/>
                      <a:pt x="58" y="449"/>
                      <a:pt x="58" y="449"/>
                    </a:cubicBezTo>
                    <a:cubicBezTo>
                      <a:pt x="61" y="449"/>
                      <a:pt x="62" y="450"/>
                      <a:pt x="63" y="452"/>
                    </a:cubicBezTo>
                    <a:cubicBezTo>
                      <a:pt x="62" y="454"/>
                      <a:pt x="62" y="454"/>
                      <a:pt x="62" y="454"/>
                    </a:cubicBezTo>
                    <a:cubicBezTo>
                      <a:pt x="62" y="454"/>
                      <a:pt x="59" y="454"/>
                      <a:pt x="60" y="455"/>
                    </a:cubicBezTo>
                    <a:cubicBezTo>
                      <a:pt x="60" y="456"/>
                      <a:pt x="62" y="455"/>
                      <a:pt x="64" y="456"/>
                    </a:cubicBezTo>
                    <a:cubicBezTo>
                      <a:pt x="64" y="456"/>
                      <a:pt x="64" y="456"/>
                      <a:pt x="65" y="457"/>
                    </a:cubicBezTo>
                    <a:cubicBezTo>
                      <a:pt x="66" y="459"/>
                      <a:pt x="65" y="460"/>
                      <a:pt x="67" y="460"/>
                    </a:cubicBezTo>
                    <a:cubicBezTo>
                      <a:pt x="67" y="461"/>
                      <a:pt x="68" y="461"/>
                      <a:pt x="68" y="461"/>
                    </a:cubicBezTo>
                    <a:cubicBezTo>
                      <a:pt x="70" y="460"/>
                      <a:pt x="69" y="458"/>
                      <a:pt x="70" y="458"/>
                    </a:cubicBezTo>
                    <a:cubicBezTo>
                      <a:pt x="70" y="458"/>
                      <a:pt x="70" y="455"/>
                      <a:pt x="70" y="455"/>
                    </a:cubicBezTo>
                    <a:cubicBezTo>
                      <a:pt x="71" y="452"/>
                      <a:pt x="71" y="452"/>
                      <a:pt x="71" y="452"/>
                    </a:cubicBezTo>
                    <a:cubicBezTo>
                      <a:pt x="71" y="452"/>
                      <a:pt x="69" y="453"/>
                      <a:pt x="69" y="453"/>
                    </a:cubicBezTo>
                    <a:cubicBezTo>
                      <a:pt x="69" y="453"/>
                      <a:pt x="69" y="454"/>
                      <a:pt x="68" y="453"/>
                    </a:cubicBezTo>
                    <a:cubicBezTo>
                      <a:pt x="67" y="450"/>
                      <a:pt x="67" y="450"/>
                      <a:pt x="70" y="448"/>
                    </a:cubicBezTo>
                    <a:cubicBezTo>
                      <a:pt x="70" y="448"/>
                      <a:pt x="72" y="448"/>
                      <a:pt x="71" y="447"/>
                    </a:cubicBezTo>
                    <a:cubicBezTo>
                      <a:pt x="71" y="447"/>
                      <a:pt x="70" y="446"/>
                      <a:pt x="70" y="446"/>
                    </a:cubicBezTo>
                    <a:cubicBezTo>
                      <a:pt x="68" y="444"/>
                      <a:pt x="69" y="444"/>
                      <a:pt x="67" y="446"/>
                    </a:cubicBezTo>
                    <a:cubicBezTo>
                      <a:pt x="67" y="446"/>
                      <a:pt x="65" y="443"/>
                      <a:pt x="66" y="443"/>
                    </a:cubicBezTo>
                    <a:cubicBezTo>
                      <a:pt x="67" y="443"/>
                      <a:pt x="68" y="442"/>
                      <a:pt x="69" y="442"/>
                    </a:cubicBezTo>
                    <a:cubicBezTo>
                      <a:pt x="71" y="442"/>
                      <a:pt x="73" y="444"/>
                      <a:pt x="73" y="443"/>
                    </a:cubicBezTo>
                    <a:cubicBezTo>
                      <a:pt x="72" y="440"/>
                      <a:pt x="71" y="441"/>
                      <a:pt x="70" y="440"/>
                    </a:cubicBezTo>
                    <a:cubicBezTo>
                      <a:pt x="67" y="438"/>
                      <a:pt x="67" y="438"/>
                      <a:pt x="67" y="438"/>
                    </a:cubicBezTo>
                    <a:cubicBezTo>
                      <a:pt x="67" y="438"/>
                      <a:pt x="64" y="437"/>
                      <a:pt x="66" y="437"/>
                    </a:cubicBezTo>
                    <a:cubicBezTo>
                      <a:pt x="69" y="435"/>
                      <a:pt x="70" y="436"/>
                      <a:pt x="70" y="434"/>
                    </a:cubicBezTo>
                    <a:cubicBezTo>
                      <a:pt x="70" y="433"/>
                      <a:pt x="69" y="433"/>
                      <a:pt x="70" y="432"/>
                    </a:cubicBezTo>
                    <a:cubicBezTo>
                      <a:pt x="71" y="431"/>
                      <a:pt x="72" y="432"/>
                      <a:pt x="69" y="428"/>
                    </a:cubicBezTo>
                    <a:cubicBezTo>
                      <a:pt x="68" y="426"/>
                      <a:pt x="67" y="426"/>
                      <a:pt x="66" y="426"/>
                    </a:cubicBezTo>
                    <a:cubicBezTo>
                      <a:pt x="66" y="426"/>
                      <a:pt x="62" y="424"/>
                      <a:pt x="62" y="424"/>
                    </a:cubicBezTo>
                    <a:cubicBezTo>
                      <a:pt x="62" y="424"/>
                      <a:pt x="59" y="421"/>
                      <a:pt x="59" y="421"/>
                    </a:cubicBezTo>
                    <a:cubicBezTo>
                      <a:pt x="63" y="417"/>
                      <a:pt x="63" y="417"/>
                      <a:pt x="63" y="417"/>
                    </a:cubicBezTo>
                    <a:cubicBezTo>
                      <a:pt x="60" y="415"/>
                      <a:pt x="59" y="414"/>
                      <a:pt x="58" y="410"/>
                    </a:cubicBezTo>
                    <a:cubicBezTo>
                      <a:pt x="59" y="410"/>
                      <a:pt x="61" y="406"/>
                      <a:pt x="61" y="406"/>
                    </a:cubicBezTo>
                    <a:cubicBezTo>
                      <a:pt x="61" y="403"/>
                      <a:pt x="56" y="400"/>
                      <a:pt x="56" y="399"/>
                    </a:cubicBezTo>
                    <a:cubicBezTo>
                      <a:pt x="56" y="398"/>
                      <a:pt x="57" y="397"/>
                      <a:pt x="57" y="397"/>
                    </a:cubicBezTo>
                    <a:cubicBezTo>
                      <a:pt x="57" y="397"/>
                      <a:pt x="59" y="397"/>
                      <a:pt x="59" y="397"/>
                    </a:cubicBezTo>
                    <a:cubicBezTo>
                      <a:pt x="60" y="399"/>
                      <a:pt x="61" y="398"/>
                      <a:pt x="59" y="396"/>
                    </a:cubicBezTo>
                    <a:cubicBezTo>
                      <a:pt x="59" y="396"/>
                      <a:pt x="56" y="393"/>
                      <a:pt x="56" y="393"/>
                    </a:cubicBezTo>
                    <a:cubicBezTo>
                      <a:pt x="56" y="393"/>
                      <a:pt x="56" y="391"/>
                      <a:pt x="57" y="392"/>
                    </a:cubicBezTo>
                    <a:cubicBezTo>
                      <a:pt x="60" y="393"/>
                      <a:pt x="59" y="395"/>
                      <a:pt x="60" y="396"/>
                    </a:cubicBezTo>
                    <a:cubicBezTo>
                      <a:pt x="61" y="397"/>
                      <a:pt x="61" y="395"/>
                      <a:pt x="61" y="394"/>
                    </a:cubicBezTo>
                    <a:cubicBezTo>
                      <a:pt x="59" y="392"/>
                      <a:pt x="59" y="391"/>
                      <a:pt x="58" y="389"/>
                    </a:cubicBezTo>
                    <a:cubicBezTo>
                      <a:pt x="57" y="389"/>
                      <a:pt x="55" y="390"/>
                      <a:pt x="54" y="389"/>
                    </a:cubicBezTo>
                    <a:cubicBezTo>
                      <a:pt x="53" y="389"/>
                      <a:pt x="53" y="389"/>
                      <a:pt x="53" y="388"/>
                    </a:cubicBezTo>
                    <a:cubicBezTo>
                      <a:pt x="53" y="386"/>
                      <a:pt x="55" y="386"/>
                      <a:pt x="56" y="386"/>
                    </a:cubicBezTo>
                    <a:cubicBezTo>
                      <a:pt x="56" y="385"/>
                      <a:pt x="57" y="382"/>
                      <a:pt x="57" y="382"/>
                    </a:cubicBezTo>
                    <a:cubicBezTo>
                      <a:pt x="56" y="380"/>
                      <a:pt x="56" y="380"/>
                      <a:pt x="56" y="380"/>
                    </a:cubicBezTo>
                    <a:cubicBezTo>
                      <a:pt x="56" y="381"/>
                      <a:pt x="56" y="381"/>
                      <a:pt x="56" y="383"/>
                    </a:cubicBezTo>
                    <a:cubicBezTo>
                      <a:pt x="57" y="384"/>
                      <a:pt x="54" y="384"/>
                      <a:pt x="53" y="384"/>
                    </a:cubicBezTo>
                    <a:cubicBezTo>
                      <a:pt x="52" y="382"/>
                      <a:pt x="54" y="383"/>
                      <a:pt x="50" y="381"/>
                    </a:cubicBezTo>
                    <a:cubicBezTo>
                      <a:pt x="47" y="385"/>
                      <a:pt x="48" y="385"/>
                      <a:pt x="44" y="385"/>
                    </a:cubicBezTo>
                    <a:cubicBezTo>
                      <a:pt x="43" y="387"/>
                      <a:pt x="43" y="387"/>
                      <a:pt x="43" y="387"/>
                    </a:cubicBezTo>
                    <a:cubicBezTo>
                      <a:pt x="44" y="389"/>
                      <a:pt x="44" y="389"/>
                      <a:pt x="45" y="390"/>
                    </a:cubicBezTo>
                    <a:cubicBezTo>
                      <a:pt x="48" y="393"/>
                      <a:pt x="46" y="394"/>
                      <a:pt x="44" y="396"/>
                    </a:cubicBezTo>
                    <a:cubicBezTo>
                      <a:pt x="46" y="397"/>
                      <a:pt x="46" y="397"/>
                      <a:pt x="46" y="397"/>
                    </a:cubicBezTo>
                    <a:cubicBezTo>
                      <a:pt x="44" y="399"/>
                      <a:pt x="44" y="399"/>
                      <a:pt x="44" y="399"/>
                    </a:cubicBezTo>
                    <a:cubicBezTo>
                      <a:pt x="48" y="401"/>
                      <a:pt x="48" y="401"/>
                      <a:pt x="48" y="401"/>
                    </a:cubicBezTo>
                    <a:cubicBezTo>
                      <a:pt x="48" y="402"/>
                      <a:pt x="48" y="403"/>
                      <a:pt x="49" y="404"/>
                    </a:cubicBezTo>
                    <a:cubicBezTo>
                      <a:pt x="51" y="406"/>
                      <a:pt x="51" y="406"/>
                      <a:pt x="49" y="407"/>
                    </a:cubicBezTo>
                    <a:cubicBezTo>
                      <a:pt x="48" y="407"/>
                      <a:pt x="48" y="407"/>
                      <a:pt x="48" y="407"/>
                    </a:cubicBezTo>
                    <a:cubicBezTo>
                      <a:pt x="48" y="408"/>
                      <a:pt x="48" y="408"/>
                      <a:pt x="48" y="408"/>
                    </a:cubicBezTo>
                    <a:cubicBezTo>
                      <a:pt x="48" y="408"/>
                      <a:pt x="50" y="409"/>
                      <a:pt x="50" y="409"/>
                    </a:cubicBezTo>
                    <a:cubicBezTo>
                      <a:pt x="50" y="412"/>
                      <a:pt x="43" y="410"/>
                      <a:pt x="42" y="409"/>
                    </a:cubicBezTo>
                    <a:cubicBezTo>
                      <a:pt x="42" y="408"/>
                      <a:pt x="42" y="406"/>
                      <a:pt x="42" y="405"/>
                    </a:cubicBezTo>
                    <a:cubicBezTo>
                      <a:pt x="41" y="401"/>
                      <a:pt x="41" y="401"/>
                      <a:pt x="41" y="401"/>
                    </a:cubicBezTo>
                    <a:cubicBezTo>
                      <a:pt x="41" y="400"/>
                      <a:pt x="42" y="401"/>
                      <a:pt x="40" y="399"/>
                    </a:cubicBezTo>
                    <a:cubicBezTo>
                      <a:pt x="39" y="397"/>
                      <a:pt x="39" y="397"/>
                      <a:pt x="38" y="396"/>
                    </a:cubicBezTo>
                    <a:cubicBezTo>
                      <a:pt x="38" y="395"/>
                      <a:pt x="38" y="392"/>
                      <a:pt x="38" y="391"/>
                    </a:cubicBezTo>
                    <a:cubicBezTo>
                      <a:pt x="38" y="391"/>
                      <a:pt x="38" y="389"/>
                      <a:pt x="38" y="389"/>
                    </a:cubicBezTo>
                    <a:cubicBezTo>
                      <a:pt x="38" y="389"/>
                      <a:pt x="37" y="387"/>
                      <a:pt x="37" y="387"/>
                    </a:cubicBezTo>
                    <a:cubicBezTo>
                      <a:pt x="37" y="387"/>
                      <a:pt x="36" y="386"/>
                      <a:pt x="36" y="386"/>
                    </a:cubicBezTo>
                    <a:cubicBezTo>
                      <a:pt x="36" y="385"/>
                      <a:pt x="37" y="385"/>
                      <a:pt x="37" y="385"/>
                    </a:cubicBezTo>
                    <a:cubicBezTo>
                      <a:pt x="38" y="385"/>
                      <a:pt x="40" y="386"/>
                      <a:pt x="40" y="386"/>
                    </a:cubicBezTo>
                    <a:cubicBezTo>
                      <a:pt x="40" y="388"/>
                      <a:pt x="40" y="388"/>
                      <a:pt x="42" y="386"/>
                    </a:cubicBezTo>
                    <a:cubicBezTo>
                      <a:pt x="40" y="384"/>
                      <a:pt x="40" y="384"/>
                      <a:pt x="41" y="383"/>
                    </a:cubicBezTo>
                    <a:cubicBezTo>
                      <a:pt x="37" y="381"/>
                      <a:pt x="38" y="381"/>
                      <a:pt x="36" y="378"/>
                    </a:cubicBezTo>
                    <a:cubicBezTo>
                      <a:pt x="34" y="374"/>
                      <a:pt x="32" y="375"/>
                      <a:pt x="31" y="373"/>
                    </a:cubicBezTo>
                    <a:cubicBezTo>
                      <a:pt x="31" y="370"/>
                      <a:pt x="33" y="367"/>
                      <a:pt x="32" y="364"/>
                    </a:cubicBezTo>
                    <a:cubicBezTo>
                      <a:pt x="30" y="361"/>
                      <a:pt x="30" y="361"/>
                      <a:pt x="31" y="358"/>
                    </a:cubicBezTo>
                    <a:cubicBezTo>
                      <a:pt x="31" y="358"/>
                      <a:pt x="31" y="357"/>
                      <a:pt x="31" y="357"/>
                    </a:cubicBezTo>
                    <a:cubicBezTo>
                      <a:pt x="34" y="355"/>
                      <a:pt x="34" y="355"/>
                      <a:pt x="34" y="355"/>
                    </a:cubicBezTo>
                    <a:cubicBezTo>
                      <a:pt x="34" y="355"/>
                      <a:pt x="33" y="353"/>
                      <a:pt x="33" y="352"/>
                    </a:cubicBezTo>
                    <a:cubicBezTo>
                      <a:pt x="33" y="350"/>
                      <a:pt x="35" y="350"/>
                      <a:pt x="33" y="346"/>
                    </a:cubicBezTo>
                    <a:cubicBezTo>
                      <a:pt x="30" y="341"/>
                      <a:pt x="30" y="341"/>
                      <a:pt x="30" y="341"/>
                    </a:cubicBezTo>
                    <a:cubicBezTo>
                      <a:pt x="30" y="341"/>
                      <a:pt x="25" y="337"/>
                      <a:pt x="25" y="337"/>
                    </a:cubicBezTo>
                    <a:cubicBezTo>
                      <a:pt x="23" y="327"/>
                      <a:pt x="23" y="327"/>
                      <a:pt x="23" y="327"/>
                    </a:cubicBezTo>
                    <a:cubicBezTo>
                      <a:pt x="22" y="326"/>
                      <a:pt x="19" y="323"/>
                      <a:pt x="18" y="322"/>
                    </a:cubicBezTo>
                    <a:cubicBezTo>
                      <a:pt x="18" y="320"/>
                      <a:pt x="18" y="317"/>
                      <a:pt x="17" y="313"/>
                    </a:cubicBezTo>
                    <a:cubicBezTo>
                      <a:pt x="23" y="313"/>
                      <a:pt x="23" y="313"/>
                      <a:pt x="23" y="313"/>
                    </a:cubicBezTo>
                    <a:cubicBezTo>
                      <a:pt x="23" y="310"/>
                      <a:pt x="23" y="301"/>
                      <a:pt x="23" y="298"/>
                    </a:cubicBezTo>
                    <a:cubicBezTo>
                      <a:pt x="22" y="297"/>
                      <a:pt x="22" y="294"/>
                      <a:pt x="22" y="294"/>
                    </a:cubicBezTo>
                    <a:cubicBezTo>
                      <a:pt x="22" y="294"/>
                      <a:pt x="23" y="292"/>
                      <a:pt x="23" y="292"/>
                    </a:cubicBezTo>
                    <a:cubicBezTo>
                      <a:pt x="23" y="291"/>
                      <a:pt x="23" y="289"/>
                      <a:pt x="23" y="289"/>
                    </a:cubicBezTo>
                    <a:cubicBezTo>
                      <a:pt x="23" y="289"/>
                      <a:pt x="22" y="288"/>
                      <a:pt x="22" y="287"/>
                    </a:cubicBezTo>
                    <a:cubicBezTo>
                      <a:pt x="22" y="286"/>
                      <a:pt x="24" y="284"/>
                      <a:pt x="24" y="284"/>
                    </a:cubicBezTo>
                    <a:cubicBezTo>
                      <a:pt x="24" y="282"/>
                      <a:pt x="24" y="282"/>
                      <a:pt x="24" y="282"/>
                    </a:cubicBezTo>
                    <a:cubicBezTo>
                      <a:pt x="26" y="280"/>
                      <a:pt x="26" y="280"/>
                      <a:pt x="26" y="280"/>
                    </a:cubicBezTo>
                    <a:cubicBezTo>
                      <a:pt x="26" y="271"/>
                      <a:pt x="26" y="271"/>
                      <a:pt x="26" y="271"/>
                    </a:cubicBezTo>
                    <a:cubicBezTo>
                      <a:pt x="26" y="268"/>
                      <a:pt x="24" y="264"/>
                      <a:pt x="26" y="261"/>
                    </a:cubicBezTo>
                    <a:cubicBezTo>
                      <a:pt x="27" y="259"/>
                      <a:pt x="28" y="258"/>
                      <a:pt x="27" y="255"/>
                    </a:cubicBezTo>
                    <a:cubicBezTo>
                      <a:pt x="26" y="254"/>
                      <a:pt x="25" y="252"/>
                      <a:pt x="24" y="252"/>
                    </a:cubicBezTo>
                    <a:cubicBezTo>
                      <a:pt x="24" y="251"/>
                      <a:pt x="24" y="248"/>
                      <a:pt x="24" y="248"/>
                    </a:cubicBezTo>
                    <a:cubicBezTo>
                      <a:pt x="24" y="244"/>
                      <a:pt x="25" y="245"/>
                      <a:pt x="24" y="239"/>
                    </a:cubicBezTo>
                    <a:cubicBezTo>
                      <a:pt x="24" y="232"/>
                      <a:pt x="23" y="235"/>
                      <a:pt x="22" y="234"/>
                    </a:cubicBezTo>
                    <a:cubicBezTo>
                      <a:pt x="22" y="233"/>
                      <a:pt x="22" y="233"/>
                      <a:pt x="22" y="231"/>
                    </a:cubicBezTo>
                    <a:cubicBezTo>
                      <a:pt x="21" y="224"/>
                      <a:pt x="21" y="228"/>
                      <a:pt x="19" y="221"/>
                    </a:cubicBezTo>
                    <a:cubicBezTo>
                      <a:pt x="18" y="219"/>
                      <a:pt x="13" y="211"/>
                      <a:pt x="13" y="209"/>
                    </a:cubicBezTo>
                    <a:cubicBezTo>
                      <a:pt x="13" y="208"/>
                      <a:pt x="14" y="204"/>
                      <a:pt x="14" y="204"/>
                    </a:cubicBezTo>
                    <a:cubicBezTo>
                      <a:pt x="14" y="204"/>
                      <a:pt x="15" y="203"/>
                      <a:pt x="15" y="203"/>
                    </a:cubicBezTo>
                    <a:cubicBezTo>
                      <a:pt x="15" y="202"/>
                      <a:pt x="17" y="198"/>
                      <a:pt x="17" y="198"/>
                    </a:cubicBezTo>
                    <a:cubicBezTo>
                      <a:pt x="15" y="192"/>
                      <a:pt x="15" y="192"/>
                      <a:pt x="15" y="192"/>
                    </a:cubicBezTo>
                    <a:cubicBezTo>
                      <a:pt x="11" y="182"/>
                      <a:pt x="11" y="182"/>
                      <a:pt x="11" y="182"/>
                    </a:cubicBezTo>
                    <a:cubicBezTo>
                      <a:pt x="11" y="180"/>
                      <a:pt x="13" y="177"/>
                      <a:pt x="13" y="173"/>
                    </a:cubicBezTo>
                    <a:cubicBezTo>
                      <a:pt x="13" y="166"/>
                      <a:pt x="12" y="167"/>
                      <a:pt x="13" y="161"/>
                    </a:cubicBezTo>
                    <a:cubicBezTo>
                      <a:pt x="15" y="159"/>
                      <a:pt x="14" y="158"/>
                      <a:pt x="14" y="157"/>
                    </a:cubicBezTo>
                    <a:cubicBezTo>
                      <a:pt x="13" y="154"/>
                      <a:pt x="13" y="154"/>
                      <a:pt x="14" y="151"/>
                    </a:cubicBezTo>
                    <a:cubicBezTo>
                      <a:pt x="14" y="150"/>
                      <a:pt x="13" y="150"/>
                      <a:pt x="13" y="148"/>
                    </a:cubicBezTo>
                    <a:cubicBezTo>
                      <a:pt x="13" y="147"/>
                      <a:pt x="13" y="143"/>
                      <a:pt x="13" y="143"/>
                    </a:cubicBezTo>
                    <a:cubicBezTo>
                      <a:pt x="14" y="138"/>
                      <a:pt x="14" y="139"/>
                      <a:pt x="13" y="134"/>
                    </a:cubicBezTo>
                    <a:cubicBezTo>
                      <a:pt x="13" y="134"/>
                      <a:pt x="12" y="133"/>
                      <a:pt x="12" y="132"/>
                    </a:cubicBezTo>
                    <a:cubicBezTo>
                      <a:pt x="12" y="131"/>
                      <a:pt x="13" y="125"/>
                      <a:pt x="13" y="125"/>
                    </a:cubicBezTo>
                    <a:cubicBezTo>
                      <a:pt x="15" y="123"/>
                      <a:pt x="15" y="123"/>
                      <a:pt x="15" y="123"/>
                    </a:cubicBezTo>
                    <a:cubicBezTo>
                      <a:pt x="14" y="122"/>
                      <a:pt x="14" y="119"/>
                      <a:pt x="13" y="118"/>
                    </a:cubicBezTo>
                    <a:cubicBezTo>
                      <a:pt x="13" y="117"/>
                      <a:pt x="11" y="115"/>
                      <a:pt x="11" y="115"/>
                    </a:cubicBezTo>
                    <a:cubicBezTo>
                      <a:pt x="11" y="110"/>
                      <a:pt x="11" y="110"/>
                      <a:pt x="11" y="110"/>
                    </a:cubicBezTo>
                    <a:cubicBezTo>
                      <a:pt x="11" y="108"/>
                      <a:pt x="11" y="96"/>
                      <a:pt x="10" y="95"/>
                    </a:cubicBezTo>
                    <a:cubicBezTo>
                      <a:pt x="9" y="94"/>
                      <a:pt x="7" y="93"/>
                      <a:pt x="7" y="92"/>
                    </a:cubicBezTo>
                    <a:cubicBezTo>
                      <a:pt x="7" y="91"/>
                      <a:pt x="8" y="88"/>
                      <a:pt x="8" y="88"/>
                    </a:cubicBezTo>
                    <a:cubicBezTo>
                      <a:pt x="10" y="87"/>
                      <a:pt x="10" y="87"/>
                      <a:pt x="10" y="87"/>
                    </a:cubicBezTo>
                    <a:cubicBezTo>
                      <a:pt x="10" y="81"/>
                      <a:pt x="10" y="81"/>
                      <a:pt x="10" y="81"/>
                    </a:cubicBezTo>
                    <a:cubicBezTo>
                      <a:pt x="10" y="64"/>
                      <a:pt x="10" y="64"/>
                      <a:pt x="10" y="64"/>
                    </a:cubicBezTo>
                    <a:cubicBezTo>
                      <a:pt x="11" y="62"/>
                      <a:pt x="11" y="62"/>
                      <a:pt x="11" y="62"/>
                    </a:cubicBezTo>
                    <a:cubicBezTo>
                      <a:pt x="11" y="62"/>
                      <a:pt x="10" y="55"/>
                      <a:pt x="9" y="54"/>
                    </a:cubicBezTo>
                    <a:cubicBezTo>
                      <a:pt x="7" y="49"/>
                      <a:pt x="8" y="52"/>
                      <a:pt x="8" y="46"/>
                    </a:cubicBezTo>
                    <a:cubicBezTo>
                      <a:pt x="8" y="45"/>
                      <a:pt x="6" y="35"/>
                      <a:pt x="6" y="35"/>
                    </a:cubicBezTo>
                    <a:cubicBezTo>
                      <a:pt x="5" y="29"/>
                      <a:pt x="5" y="29"/>
                      <a:pt x="5" y="29"/>
                    </a:cubicBezTo>
                    <a:cubicBezTo>
                      <a:pt x="4" y="26"/>
                      <a:pt x="2" y="21"/>
                      <a:pt x="2" y="18"/>
                    </a:cubicBezTo>
                    <a:cubicBezTo>
                      <a:pt x="2" y="18"/>
                      <a:pt x="2" y="14"/>
                      <a:pt x="1" y="14"/>
                    </a:cubicBezTo>
                    <a:cubicBezTo>
                      <a:pt x="1" y="14"/>
                      <a:pt x="0" y="13"/>
                      <a:pt x="0" y="13"/>
                    </a:cubicBezTo>
                    <a:cubicBezTo>
                      <a:pt x="8" y="12"/>
                      <a:pt x="8" y="12"/>
                      <a:pt x="8" y="5"/>
                    </a:cubicBezTo>
                    <a:cubicBezTo>
                      <a:pt x="8" y="1"/>
                      <a:pt x="6" y="2"/>
                      <a:pt x="10" y="0"/>
                    </a:cubicBezTo>
                    <a:cubicBezTo>
                      <a:pt x="14" y="1"/>
                      <a:pt x="14" y="3"/>
                      <a:pt x="15" y="6"/>
                    </a:cubicBezTo>
                    <a:cubicBezTo>
                      <a:pt x="16" y="7"/>
                      <a:pt x="18" y="8"/>
                      <a:pt x="19" y="8"/>
                    </a:cubicBezTo>
                    <a:cubicBezTo>
                      <a:pt x="19" y="9"/>
                      <a:pt x="18" y="12"/>
                      <a:pt x="18" y="14"/>
                    </a:cubicBezTo>
                    <a:cubicBezTo>
                      <a:pt x="18" y="16"/>
                      <a:pt x="21" y="21"/>
                      <a:pt x="21" y="21"/>
                    </a:cubicBezTo>
                    <a:cubicBezTo>
                      <a:pt x="22" y="22"/>
                      <a:pt x="27" y="28"/>
                      <a:pt x="29" y="29"/>
                    </a:cubicBezTo>
                    <a:cubicBezTo>
                      <a:pt x="27" y="33"/>
                      <a:pt x="27" y="33"/>
                      <a:pt x="27" y="33"/>
                    </a:cubicBezTo>
                    <a:cubicBezTo>
                      <a:pt x="29" y="38"/>
                      <a:pt x="29" y="38"/>
                      <a:pt x="29" y="38"/>
                    </a:cubicBezTo>
                    <a:cubicBezTo>
                      <a:pt x="29" y="38"/>
                      <a:pt x="27" y="40"/>
                      <a:pt x="27" y="41"/>
                    </a:cubicBezTo>
                    <a:cubicBezTo>
                      <a:pt x="26" y="41"/>
                      <a:pt x="28" y="45"/>
                      <a:pt x="28" y="45"/>
                    </a:cubicBezTo>
                    <a:cubicBezTo>
                      <a:pt x="29" y="47"/>
                      <a:pt x="33" y="49"/>
                      <a:pt x="32" y="49"/>
                    </a:cubicBezTo>
                    <a:cubicBezTo>
                      <a:pt x="32" y="49"/>
                      <a:pt x="31" y="51"/>
                      <a:pt x="31" y="51"/>
                    </a:cubicBezTo>
                    <a:cubicBezTo>
                      <a:pt x="31" y="52"/>
                      <a:pt x="35" y="55"/>
                      <a:pt x="35" y="55"/>
                    </a:cubicBezTo>
                    <a:cubicBezTo>
                      <a:pt x="35" y="55"/>
                      <a:pt x="36" y="60"/>
                      <a:pt x="36" y="61"/>
                    </a:cubicBezTo>
                    <a:cubicBezTo>
                      <a:pt x="36" y="62"/>
                      <a:pt x="39" y="67"/>
                      <a:pt x="39" y="67"/>
                    </a:cubicBezTo>
                    <a:cubicBezTo>
                      <a:pt x="40" y="72"/>
                      <a:pt x="40" y="72"/>
                      <a:pt x="40" y="72"/>
                    </a:cubicBezTo>
                    <a:cubicBezTo>
                      <a:pt x="40" y="72"/>
                      <a:pt x="44" y="78"/>
                      <a:pt x="44" y="79"/>
                    </a:cubicBezTo>
                    <a:cubicBezTo>
                      <a:pt x="44" y="79"/>
                      <a:pt x="45" y="84"/>
                      <a:pt x="45" y="84"/>
                    </a:cubicBezTo>
                    <a:cubicBezTo>
                      <a:pt x="49" y="86"/>
                      <a:pt x="49" y="86"/>
                      <a:pt x="49" y="86"/>
                    </a:cubicBezTo>
                    <a:cubicBezTo>
                      <a:pt x="52" y="85"/>
                      <a:pt x="52" y="85"/>
                      <a:pt x="52" y="85"/>
                    </a:cubicBezTo>
                    <a:cubicBezTo>
                      <a:pt x="54" y="85"/>
                      <a:pt x="54" y="85"/>
                      <a:pt x="54" y="85"/>
                    </a:cubicBezTo>
                    <a:cubicBezTo>
                      <a:pt x="57" y="88"/>
                      <a:pt x="57" y="88"/>
                      <a:pt x="57" y="88"/>
                    </a:cubicBezTo>
                    <a:cubicBezTo>
                      <a:pt x="54" y="103"/>
                      <a:pt x="54" y="103"/>
                      <a:pt x="54" y="103"/>
                    </a:cubicBezTo>
                    <a:cubicBezTo>
                      <a:pt x="54" y="103"/>
                      <a:pt x="40" y="111"/>
                      <a:pt x="40" y="112"/>
                    </a:cubicBezTo>
                    <a:cubicBezTo>
                      <a:pt x="40" y="112"/>
                      <a:pt x="41" y="117"/>
                      <a:pt x="41" y="118"/>
                    </a:cubicBezTo>
                    <a:cubicBezTo>
                      <a:pt x="41" y="119"/>
                      <a:pt x="44" y="119"/>
                      <a:pt x="43" y="121"/>
                    </a:cubicBezTo>
                    <a:cubicBezTo>
                      <a:pt x="42" y="126"/>
                      <a:pt x="42" y="123"/>
                      <a:pt x="41" y="130"/>
                    </a:cubicBezTo>
                    <a:cubicBezTo>
                      <a:pt x="43" y="132"/>
                      <a:pt x="43" y="132"/>
                      <a:pt x="43" y="132"/>
                    </a:cubicBezTo>
                    <a:cubicBezTo>
                      <a:pt x="44" y="135"/>
                      <a:pt x="44" y="136"/>
                      <a:pt x="45" y="139"/>
                    </a:cubicBezTo>
                    <a:cubicBezTo>
                      <a:pt x="44" y="140"/>
                      <a:pt x="44" y="140"/>
                      <a:pt x="44" y="140"/>
                    </a:cubicBezTo>
                    <a:cubicBezTo>
                      <a:pt x="45" y="144"/>
                      <a:pt x="45" y="144"/>
                      <a:pt x="45" y="144"/>
                    </a:cubicBezTo>
                    <a:cubicBezTo>
                      <a:pt x="47" y="147"/>
                      <a:pt x="47" y="147"/>
                      <a:pt x="47" y="147"/>
                    </a:cubicBezTo>
                    <a:cubicBezTo>
                      <a:pt x="47" y="147"/>
                      <a:pt x="48" y="148"/>
                      <a:pt x="48" y="149"/>
                    </a:cubicBezTo>
                    <a:cubicBezTo>
                      <a:pt x="48" y="150"/>
                      <a:pt x="48" y="151"/>
                      <a:pt x="47" y="152"/>
                    </a:cubicBezTo>
                    <a:cubicBezTo>
                      <a:pt x="43" y="153"/>
                      <a:pt x="45" y="153"/>
                      <a:pt x="41" y="152"/>
                    </a:cubicBezTo>
                    <a:cubicBezTo>
                      <a:pt x="41" y="153"/>
                      <a:pt x="41" y="160"/>
                      <a:pt x="41" y="161"/>
                    </a:cubicBezTo>
                    <a:cubicBezTo>
                      <a:pt x="40" y="165"/>
                      <a:pt x="40" y="165"/>
                      <a:pt x="40" y="165"/>
                    </a:cubicBezTo>
                    <a:cubicBezTo>
                      <a:pt x="35" y="172"/>
                      <a:pt x="35" y="172"/>
                      <a:pt x="35" y="172"/>
                    </a:cubicBezTo>
                    <a:cubicBezTo>
                      <a:pt x="35" y="181"/>
                      <a:pt x="35" y="181"/>
                      <a:pt x="35" y="181"/>
                    </a:cubicBezTo>
                    <a:cubicBezTo>
                      <a:pt x="35" y="182"/>
                      <a:pt x="36" y="186"/>
                      <a:pt x="35" y="186"/>
                    </a:cubicBezTo>
                    <a:cubicBezTo>
                      <a:pt x="35" y="187"/>
                      <a:pt x="33" y="189"/>
                      <a:pt x="33" y="189"/>
                    </a:cubicBezTo>
                    <a:cubicBezTo>
                      <a:pt x="33" y="189"/>
                      <a:pt x="35" y="191"/>
                      <a:pt x="36" y="192"/>
                    </a:cubicBezTo>
                    <a:cubicBezTo>
                      <a:pt x="36" y="193"/>
                      <a:pt x="37" y="199"/>
                      <a:pt x="37" y="199"/>
                    </a:cubicBezTo>
                    <a:cubicBezTo>
                      <a:pt x="37" y="206"/>
                      <a:pt x="37" y="206"/>
                      <a:pt x="37" y="206"/>
                    </a:cubicBezTo>
                    <a:cubicBezTo>
                      <a:pt x="33" y="204"/>
                      <a:pt x="33" y="204"/>
                      <a:pt x="33" y="204"/>
                    </a:cubicBezTo>
                    <a:cubicBezTo>
                      <a:pt x="34" y="213"/>
                      <a:pt x="34" y="213"/>
                      <a:pt x="34" y="213"/>
                    </a:cubicBezTo>
                    <a:cubicBezTo>
                      <a:pt x="34" y="213"/>
                      <a:pt x="36" y="215"/>
                      <a:pt x="35" y="216"/>
                    </a:cubicBezTo>
                    <a:cubicBezTo>
                      <a:pt x="35" y="216"/>
                      <a:pt x="33" y="219"/>
                      <a:pt x="33" y="219"/>
                    </a:cubicBezTo>
                    <a:cubicBezTo>
                      <a:pt x="33" y="219"/>
                      <a:pt x="33" y="221"/>
                      <a:pt x="33" y="222"/>
                    </a:cubicBezTo>
                    <a:cubicBezTo>
                      <a:pt x="34" y="223"/>
                      <a:pt x="35" y="223"/>
                      <a:pt x="35" y="225"/>
                    </a:cubicBezTo>
                    <a:cubicBezTo>
                      <a:pt x="37" y="229"/>
                      <a:pt x="38" y="228"/>
                      <a:pt x="39" y="229"/>
                    </a:cubicBezTo>
                    <a:cubicBezTo>
                      <a:pt x="40" y="231"/>
                      <a:pt x="39" y="234"/>
                      <a:pt x="42" y="238"/>
                    </a:cubicBezTo>
                    <a:cubicBezTo>
                      <a:pt x="45" y="241"/>
                      <a:pt x="44" y="238"/>
                      <a:pt x="44" y="242"/>
                    </a:cubicBezTo>
                    <a:cubicBezTo>
                      <a:pt x="44" y="243"/>
                      <a:pt x="45" y="244"/>
                      <a:pt x="45" y="244"/>
                    </a:cubicBezTo>
                    <a:cubicBezTo>
                      <a:pt x="46" y="249"/>
                      <a:pt x="46" y="249"/>
                      <a:pt x="46" y="249"/>
                    </a:cubicBezTo>
                    <a:cubicBezTo>
                      <a:pt x="46" y="249"/>
                      <a:pt x="46" y="249"/>
                      <a:pt x="47" y="250"/>
                    </a:cubicBezTo>
                    <a:cubicBezTo>
                      <a:pt x="49" y="250"/>
                      <a:pt x="51" y="251"/>
                      <a:pt x="51" y="251"/>
                    </a:cubicBezTo>
                    <a:cubicBezTo>
                      <a:pt x="51" y="251"/>
                      <a:pt x="52" y="250"/>
                      <a:pt x="51" y="251"/>
                    </a:cubicBezTo>
                    <a:cubicBezTo>
                      <a:pt x="51" y="253"/>
                      <a:pt x="50" y="252"/>
                      <a:pt x="50" y="254"/>
                    </a:cubicBezTo>
                    <a:cubicBezTo>
                      <a:pt x="51" y="255"/>
                      <a:pt x="51" y="259"/>
                      <a:pt x="51" y="259"/>
                    </a:cubicBezTo>
                    <a:cubicBezTo>
                      <a:pt x="53" y="264"/>
                      <a:pt x="53" y="264"/>
                      <a:pt x="53" y="264"/>
                    </a:cubicBezTo>
                    <a:cubicBezTo>
                      <a:pt x="55" y="267"/>
                      <a:pt x="56" y="264"/>
                      <a:pt x="53" y="267"/>
                    </a:cubicBezTo>
                    <a:cubicBezTo>
                      <a:pt x="50" y="270"/>
                      <a:pt x="52" y="271"/>
                      <a:pt x="51" y="276"/>
                    </a:cubicBezTo>
                    <a:cubicBezTo>
                      <a:pt x="51" y="276"/>
                      <a:pt x="49" y="282"/>
                      <a:pt x="49" y="282"/>
                    </a:cubicBezTo>
                    <a:cubicBezTo>
                      <a:pt x="49" y="283"/>
                      <a:pt x="51" y="284"/>
                      <a:pt x="51" y="284"/>
                    </a:cubicBezTo>
                    <a:cubicBezTo>
                      <a:pt x="54" y="292"/>
                      <a:pt x="54" y="292"/>
                      <a:pt x="54" y="292"/>
                    </a:cubicBezTo>
                    <a:cubicBezTo>
                      <a:pt x="54" y="292"/>
                      <a:pt x="55" y="295"/>
                      <a:pt x="54" y="296"/>
                    </a:cubicBezTo>
                    <a:cubicBezTo>
                      <a:pt x="53" y="297"/>
                      <a:pt x="52" y="299"/>
                      <a:pt x="51" y="300"/>
                    </a:cubicBezTo>
                    <a:cubicBezTo>
                      <a:pt x="50" y="301"/>
                      <a:pt x="49" y="302"/>
                      <a:pt x="49" y="303"/>
                    </a:cubicBezTo>
                    <a:cubicBezTo>
                      <a:pt x="48" y="304"/>
                      <a:pt x="48" y="305"/>
                      <a:pt x="48" y="307"/>
                    </a:cubicBezTo>
                    <a:cubicBezTo>
                      <a:pt x="48" y="308"/>
                      <a:pt x="49" y="310"/>
                      <a:pt x="50" y="311"/>
                    </a:cubicBezTo>
                    <a:cubicBezTo>
                      <a:pt x="50" y="313"/>
                      <a:pt x="50" y="316"/>
                      <a:pt x="50" y="316"/>
                    </a:cubicBezTo>
                    <a:cubicBezTo>
                      <a:pt x="50" y="316"/>
                      <a:pt x="51" y="317"/>
                      <a:pt x="52" y="319"/>
                    </a:cubicBezTo>
                    <a:cubicBezTo>
                      <a:pt x="53" y="325"/>
                      <a:pt x="51" y="321"/>
                      <a:pt x="55" y="325"/>
                    </a:cubicBezTo>
                    <a:cubicBezTo>
                      <a:pt x="56" y="327"/>
                      <a:pt x="57" y="329"/>
                      <a:pt x="57" y="330"/>
                    </a:cubicBezTo>
                    <a:cubicBezTo>
                      <a:pt x="60" y="334"/>
                      <a:pt x="65" y="335"/>
                      <a:pt x="60" y="338"/>
                    </a:cubicBezTo>
                    <a:cubicBezTo>
                      <a:pt x="57" y="340"/>
                      <a:pt x="55" y="340"/>
                      <a:pt x="55" y="342"/>
                    </a:cubicBezTo>
                    <a:cubicBezTo>
                      <a:pt x="55" y="346"/>
                      <a:pt x="56" y="346"/>
                      <a:pt x="56" y="348"/>
                    </a:cubicBezTo>
                    <a:cubicBezTo>
                      <a:pt x="57" y="353"/>
                      <a:pt x="57" y="350"/>
                      <a:pt x="54" y="357"/>
                    </a:cubicBezTo>
                    <a:cubicBezTo>
                      <a:pt x="56" y="359"/>
                      <a:pt x="57" y="359"/>
                      <a:pt x="57" y="361"/>
                    </a:cubicBezTo>
                    <a:cubicBezTo>
                      <a:pt x="57" y="362"/>
                      <a:pt x="57" y="362"/>
                      <a:pt x="57" y="363"/>
                    </a:cubicBezTo>
                    <a:cubicBezTo>
                      <a:pt x="58" y="365"/>
                      <a:pt x="58" y="368"/>
                      <a:pt x="58" y="369"/>
                    </a:cubicBezTo>
                    <a:cubicBezTo>
                      <a:pt x="58" y="370"/>
                      <a:pt x="61" y="374"/>
                      <a:pt x="61" y="374"/>
                    </a:cubicBezTo>
                    <a:cubicBezTo>
                      <a:pt x="62" y="376"/>
                      <a:pt x="64" y="384"/>
                      <a:pt x="66" y="386"/>
                    </a:cubicBezTo>
                    <a:cubicBezTo>
                      <a:pt x="66" y="387"/>
                      <a:pt x="68" y="389"/>
                      <a:pt x="67" y="390"/>
                    </a:cubicBezTo>
                    <a:cubicBezTo>
                      <a:pt x="67" y="391"/>
                      <a:pt x="65" y="392"/>
                      <a:pt x="65" y="392"/>
                    </a:cubicBezTo>
                    <a:cubicBezTo>
                      <a:pt x="65" y="392"/>
                      <a:pt x="65" y="395"/>
                      <a:pt x="65" y="396"/>
                    </a:cubicBezTo>
                    <a:cubicBezTo>
                      <a:pt x="66" y="396"/>
                      <a:pt x="68" y="398"/>
                      <a:pt x="68" y="399"/>
                    </a:cubicBezTo>
                    <a:cubicBezTo>
                      <a:pt x="68" y="402"/>
                      <a:pt x="67" y="404"/>
                      <a:pt x="69" y="405"/>
                    </a:cubicBezTo>
                    <a:cubicBezTo>
                      <a:pt x="70" y="406"/>
                      <a:pt x="74" y="406"/>
                      <a:pt x="74" y="406"/>
                    </a:cubicBezTo>
                    <a:cubicBezTo>
                      <a:pt x="74" y="406"/>
                      <a:pt x="77" y="409"/>
                      <a:pt x="76" y="410"/>
                    </a:cubicBezTo>
                    <a:cubicBezTo>
                      <a:pt x="74" y="413"/>
                      <a:pt x="74" y="411"/>
                      <a:pt x="79" y="414"/>
                    </a:cubicBezTo>
                    <a:cubicBezTo>
                      <a:pt x="79" y="415"/>
                      <a:pt x="78" y="417"/>
                      <a:pt x="79" y="418"/>
                    </a:cubicBezTo>
                    <a:cubicBezTo>
                      <a:pt x="80" y="418"/>
                      <a:pt x="82" y="418"/>
                      <a:pt x="82" y="419"/>
                    </a:cubicBezTo>
                    <a:cubicBezTo>
                      <a:pt x="81" y="420"/>
                      <a:pt x="79" y="423"/>
                      <a:pt x="80" y="424"/>
                    </a:cubicBezTo>
                    <a:cubicBezTo>
                      <a:pt x="81" y="425"/>
                      <a:pt x="82" y="427"/>
                      <a:pt x="86" y="427"/>
                    </a:cubicBezTo>
                    <a:cubicBezTo>
                      <a:pt x="88" y="427"/>
                      <a:pt x="90" y="426"/>
                      <a:pt x="90" y="429"/>
                    </a:cubicBezTo>
                    <a:cubicBezTo>
                      <a:pt x="90" y="430"/>
                      <a:pt x="89" y="433"/>
                      <a:pt x="89" y="433"/>
                    </a:cubicBezTo>
                    <a:cubicBezTo>
                      <a:pt x="89" y="433"/>
                      <a:pt x="88" y="432"/>
                      <a:pt x="87" y="432"/>
                    </a:cubicBezTo>
                    <a:cubicBezTo>
                      <a:pt x="85" y="432"/>
                      <a:pt x="81" y="431"/>
                      <a:pt x="81" y="433"/>
                    </a:cubicBezTo>
                    <a:cubicBezTo>
                      <a:pt x="81" y="436"/>
                      <a:pt x="83" y="435"/>
                      <a:pt x="85" y="435"/>
                    </a:cubicBezTo>
                    <a:cubicBezTo>
                      <a:pt x="89" y="435"/>
                      <a:pt x="88" y="437"/>
                      <a:pt x="92" y="440"/>
                    </a:cubicBezTo>
                    <a:cubicBezTo>
                      <a:pt x="91" y="443"/>
                      <a:pt x="91" y="443"/>
                      <a:pt x="91" y="443"/>
                    </a:cubicBezTo>
                    <a:cubicBezTo>
                      <a:pt x="90" y="444"/>
                      <a:pt x="88" y="444"/>
                      <a:pt x="90" y="447"/>
                    </a:cubicBezTo>
                    <a:cubicBezTo>
                      <a:pt x="91" y="449"/>
                      <a:pt x="91" y="449"/>
                      <a:pt x="91" y="450"/>
                    </a:cubicBezTo>
                    <a:cubicBezTo>
                      <a:pt x="92" y="451"/>
                      <a:pt x="93" y="448"/>
                      <a:pt x="91" y="454"/>
                    </a:cubicBezTo>
                    <a:cubicBezTo>
                      <a:pt x="89" y="454"/>
                      <a:pt x="94" y="457"/>
                      <a:pt x="95" y="459"/>
                    </a:cubicBezTo>
                    <a:cubicBezTo>
                      <a:pt x="97" y="461"/>
                      <a:pt x="98" y="462"/>
                      <a:pt x="96" y="463"/>
                    </a:cubicBezTo>
                    <a:cubicBezTo>
                      <a:pt x="95" y="464"/>
                      <a:pt x="95" y="463"/>
                      <a:pt x="95" y="464"/>
                    </a:cubicBezTo>
                    <a:cubicBezTo>
                      <a:pt x="94" y="467"/>
                      <a:pt x="95" y="467"/>
                      <a:pt x="96" y="468"/>
                    </a:cubicBezTo>
                    <a:cubicBezTo>
                      <a:pt x="98" y="470"/>
                      <a:pt x="98" y="470"/>
                      <a:pt x="98" y="470"/>
                    </a:cubicBezTo>
                    <a:cubicBezTo>
                      <a:pt x="98" y="470"/>
                      <a:pt x="96" y="472"/>
                      <a:pt x="96" y="473"/>
                    </a:cubicBezTo>
                    <a:cubicBezTo>
                      <a:pt x="96" y="473"/>
                      <a:pt x="94" y="474"/>
                      <a:pt x="94" y="475"/>
                    </a:cubicBezTo>
                    <a:cubicBezTo>
                      <a:pt x="94" y="475"/>
                      <a:pt x="94" y="478"/>
                      <a:pt x="94" y="479"/>
                    </a:cubicBezTo>
                    <a:cubicBezTo>
                      <a:pt x="95" y="480"/>
                      <a:pt x="96" y="483"/>
                      <a:pt x="96" y="483"/>
                    </a:cubicBezTo>
                    <a:cubicBezTo>
                      <a:pt x="96" y="483"/>
                      <a:pt x="99" y="484"/>
                      <a:pt x="99" y="485"/>
                    </a:cubicBezTo>
                    <a:cubicBezTo>
                      <a:pt x="99" y="485"/>
                      <a:pt x="102" y="487"/>
                      <a:pt x="101" y="488"/>
                    </a:cubicBezTo>
                    <a:cubicBezTo>
                      <a:pt x="98" y="491"/>
                      <a:pt x="98" y="488"/>
                      <a:pt x="98" y="492"/>
                    </a:cubicBezTo>
                    <a:cubicBezTo>
                      <a:pt x="100" y="494"/>
                      <a:pt x="99" y="495"/>
                      <a:pt x="98" y="498"/>
                    </a:cubicBezTo>
                    <a:cubicBezTo>
                      <a:pt x="96" y="498"/>
                      <a:pt x="96" y="498"/>
                      <a:pt x="96" y="500"/>
                    </a:cubicBezTo>
                    <a:cubicBezTo>
                      <a:pt x="96" y="503"/>
                      <a:pt x="96" y="502"/>
                      <a:pt x="94" y="503"/>
                    </a:cubicBezTo>
                    <a:cubicBezTo>
                      <a:pt x="94" y="503"/>
                      <a:pt x="92" y="505"/>
                      <a:pt x="92" y="505"/>
                    </a:cubicBezTo>
                    <a:cubicBezTo>
                      <a:pt x="93" y="507"/>
                      <a:pt x="95" y="507"/>
                      <a:pt x="95" y="510"/>
                    </a:cubicBezTo>
                    <a:cubicBezTo>
                      <a:pt x="96" y="513"/>
                      <a:pt x="98" y="514"/>
                      <a:pt x="100" y="516"/>
                    </a:cubicBezTo>
                    <a:cubicBezTo>
                      <a:pt x="104" y="520"/>
                      <a:pt x="104" y="520"/>
                      <a:pt x="104" y="520"/>
                    </a:cubicBezTo>
                    <a:cubicBezTo>
                      <a:pt x="106" y="524"/>
                      <a:pt x="104" y="523"/>
                      <a:pt x="108" y="524"/>
                    </a:cubicBezTo>
                    <a:cubicBezTo>
                      <a:pt x="110" y="523"/>
                      <a:pt x="111" y="522"/>
                      <a:pt x="113" y="522"/>
                    </a:cubicBezTo>
                    <a:cubicBezTo>
                      <a:pt x="113" y="522"/>
                      <a:pt x="113" y="520"/>
                      <a:pt x="115" y="522"/>
                    </a:cubicBezTo>
                    <a:cubicBezTo>
                      <a:pt x="117" y="524"/>
                      <a:pt x="118" y="524"/>
                      <a:pt x="118" y="524"/>
                    </a:cubicBezTo>
                    <a:cubicBezTo>
                      <a:pt x="120" y="529"/>
                      <a:pt x="120" y="529"/>
                      <a:pt x="120" y="529"/>
                    </a:cubicBezTo>
                    <a:cubicBezTo>
                      <a:pt x="120" y="531"/>
                      <a:pt x="120" y="531"/>
                      <a:pt x="120" y="531"/>
                    </a:cubicBezTo>
                    <a:cubicBezTo>
                      <a:pt x="123" y="534"/>
                      <a:pt x="122" y="532"/>
                      <a:pt x="123" y="537"/>
                    </a:cubicBezTo>
                    <a:cubicBezTo>
                      <a:pt x="123" y="539"/>
                      <a:pt x="126" y="540"/>
                      <a:pt x="128" y="541"/>
                    </a:cubicBezTo>
                    <a:cubicBezTo>
                      <a:pt x="129" y="542"/>
                      <a:pt x="132" y="544"/>
                      <a:pt x="134" y="544"/>
                    </a:cubicBezTo>
                    <a:cubicBezTo>
                      <a:pt x="135" y="544"/>
                      <a:pt x="143" y="544"/>
                      <a:pt x="143" y="544"/>
                    </a:cubicBezTo>
                    <a:cubicBezTo>
                      <a:pt x="157" y="544"/>
                      <a:pt x="157" y="544"/>
                      <a:pt x="157" y="544"/>
                    </a:cubicBezTo>
                    <a:cubicBezTo>
                      <a:pt x="167" y="546"/>
                      <a:pt x="167" y="546"/>
                      <a:pt x="167" y="546"/>
                    </a:cubicBezTo>
                    <a:cubicBezTo>
                      <a:pt x="174" y="548"/>
                      <a:pt x="174" y="548"/>
                      <a:pt x="174" y="548"/>
                    </a:cubicBezTo>
                    <a:cubicBezTo>
                      <a:pt x="170" y="548"/>
                      <a:pt x="170" y="548"/>
                      <a:pt x="170" y="548"/>
                    </a:cubicBezTo>
                    <a:cubicBezTo>
                      <a:pt x="167" y="547"/>
                      <a:pt x="167" y="547"/>
                      <a:pt x="167" y="547"/>
                    </a:cubicBezTo>
                    <a:cubicBezTo>
                      <a:pt x="163" y="547"/>
                      <a:pt x="163" y="547"/>
                      <a:pt x="163" y="547"/>
                    </a:cubicBezTo>
                    <a:close/>
                    <a:moveTo>
                      <a:pt x="142" y="575"/>
                    </a:moveTo>
                    <a:cubicBezTo>
                      <a:pt x="142" y="575"/>
                      <a:pt x="142" y="575"/>
                      <a:pt x="142" y="575"/>
                    </a:cubicBezTo>
                    <a:cubicBezTo>
                      <a:pt x="142" y="575"/>
                      <a:pt x="144" y="573"/>
                      <a:pt x="144" y="573"/>
                    </a:cubicBezTo>
                    <a:cubicBezTo>
                      <a:pt x="145" y="573"/>
                      <a:pt x="141" y="572"/>
                      <a:pt x="146" y="573"/>
                    </a:cubicBezTo>
                    <a:cubicBezTo>
                      <a:pt x="154" y="574"/>
                      <a:pt x="154" y="574"/>
                      <a:pt x="154" y="574"/>
                    </a:cubicBezTo>
                    <a:cubicBezTo>
                      <a:pt x="156" y="575"/>
                      <a:pt x="157" y="575"/>
                      <a:pt x="158" y="577"/>
                    </a:cubicBezTo>
                    <a:cubicBezTo>
                      <a:pt x="158" y="578"/>
                      <a:pt x="161" y="578"/>
                      <a:pt x="157" y="579"/>
                    </a:cubicBezTo>
                    <a:cubicBezTo>
                      <a:pt x="153" y="580"/>
                      <a:pt x="153" y="578"/>
                      <a:pt x="151" y="577"/>
                    </a:cubicBezTo>
                    <a:cubicBezTo>
                      <a:pt x="150" y="577"/>
                      <a:pt x="149" y="578"/>
                      <a:pt x="149" y="578"/>
                    </a:cubicBezTo>
                    <a:cubicBezTo>
                      <a:pt x="148" y="579"/>
                      <a:pt x="144" y="574"/>
                      <a:pt x="144" y="577"/>
                    </a:cubicBezTo>
                    <a:cubicBezTo>
                      <a:pt x="144" y="578"/>
                      <a:pt x="145" y="579"/>
                      <a:pt x="144" y="580"/>
                    </a:cubicBezTo>
                    <a:cubicBezTo>
                      <a:pt x="144" y="580"/>
                      <a:pt x="143" y="580"/>
                      <a:pt x="143" y="580"/>
                    </a:cubicBezTo>
                    <a:cubicBezTo>
                      <a:pt x="143" y="580"/>
                      <a:pt x="141" y="578"/>
                      <a:pt x="141" y="578"/>
                    </a:cubicBezTo>
                    <a:cubicBezTo>
                      <a:pt x="141" y="578"/>
                      <a:pt x="142" y="575"/>
                      <a:pt x="142" y="575"/>
                    </a:cubicBezTo>
                    <a:close/>
                    <a:moveTo>
                      <a:pt x="161" y="578"/>
                    </a:moveTo>
                    <a:cubicBezTo>
                      <a:pt x="161" y="578"/>
                      <a:pt x="161" y="578"/>
                      <a:pt x="161" y="578"/>
                    </a:cubicBezTo>
                    <a:cubicBezTo>
                      <a:pt x="160" y="575"/>
                      <a:pt x="157" y="573"/>
                      <a:pt x="158" y="572"/>
                    </a:cubicBezTo>
                    <a:cubicBezTo>
                      <a:pt x="159" y="571"/>
                      <a:pt x="159" y="571"/>
                      <a:pt x="159" y="571"/>
                    </a:cubicBezTo>
                    <a:cubicBezTo>
                      <a:pt x="159" y="570"/>
                      <a:pt x="158" y="568"/>
                      <a:pt x="159" y="568"/>
                    </a:cubicBezTo>
                    <a:cubicBezTo>
                      <a:pt x="160" y="568"/>
                      <a:pt x="160" y="568"/>
                      <a:pt x="161" y="568"/>
                    </a:cubicBezTo>
                    <a:cubicBezTo>
                      <a:pt x="162" y="569"/>
                      <a:pt x="162" y="569"/>
                      <a:pt x="162" y="570"/>
                    </a:cubicBezTo>
                    <a:cubicBezTo>
                      <a:pt x="163" y="571"/>
                      <a:pt x="162" y="572"/>
                      <a:pt x="163" y="573"/>
                    </a:cubicBezTo>
                    <a:cubicBezTo>
                      <a:pt x="164" y="575"/>
                      <a:pt x="165" y="574"/>
                      <a:pt x="163" y="576"/>
                    </a:cubicBezTo>
                    <a:cubicBezTo>
                      <a:pt x="163" y="577"/>
                      <a:pt x="166" y="579"/>
                      <a:pt x="164" y="579"/>
                    </a:cubicBezTo>
                    <a:cubicBezTo>
                      <a:pt x="162" y="579"/>
                      <a:pt x="162" y="579"/>
                      <a:pt x="161" y="578"/>
                    </a:cubicBezTo>
                    <a:close/>
                    <a:moveTo>
                      <a:pt x="171" y="587"/>
                    </a:moveTo>
                    <a:cubicBezTo>
                      <a:pt x="171" y="587"/>
                      <a:pt x="171" y="587"/>
                      <a:pt x="171" y="587"/>
                    </a:cubicBezTo>
                    <a:cubicBezTo>
                      <a:pt x="171" y="589"/>
                      <a:pt x="171" y="590"/>
                      <a:pt x="174" y="591"/>
                    </a:cubicBezTo>
                    <a:cubicBezTo>
                      <a:pt x="174" y="591"/>
                      <a:pt x="174" y="591"/>
                      <a:pt x="174" y="592"/>
                    </a:cubicBezTo>
                    <a:cubicBezTo>
                      <a:pt x="174" y="593"/>
                      <a:pt x="169" y="591"/>
                      <a:pt x="167" y="589"/>
                    </a:cubicBezTo>
                    <a:cubicBezTo>
                      <a:pt x="166" y="588"/>
                      <a:pt x="162" y="589"/>
                      <a:pt x="160" y="588"/>
                    </a:cubicBezTo>
                    <a:cubicBezTo>
                      <a:pt x="159" y="587"/>
                      <a:pt x="160" y="587"/>
                      <a:pt x="161" y="587"/>
                    </a:cubicBezTo>
                    <a:cubicBezTo>
                      <a:pt x="161" y="586"/>
                      <a:pt x="162" y="587"/>
                      <a:pt x="165" y="587"/>
                    </a:cubicBezTo>
                    <a:cubicBezTo>
                      <a:pt x="168" y="587"/>
                      <a:pt x="168" y="589"/>
                      <a:pt x="171" y="587"/>
                    </a:cubicBezTo>
                    <a:close/>
                    <a:moveTo>
                      <a:pt x="211" y="603"/>
                    </a:moveTo>
                    <a:cubicBezTo>
                      <a:pt x="211" y="603"/>
                      <a:pt x="211" y="603"/>
                      <a:pt x="211" y="603"/>
                    </a:cubicBezTo>
                    <a:cubicBezTo>
                      <a:pt x="208" y="602"/>
                      <a:pt x="208" y="602"/>
                      <a:pt x="208" y="602"/>
                    </a:cubicBezTo>
                    <a:cubicBezTo>
                      <a:pt x="208" y="600"/>
                      <a:pt x="210" y="601"/>
                      <a:pt x="211" y="601"/>
                    </a:cubicBezTo>
                    <a:cubicBezTo>
                      <a:pt x="210" y="599"/>
                      <a:pt x="212" y="597"/>
                      <a:pt x="214" y="599"/>
                    </a:cubicBezTo>
                    <a:cubicBezTo>
                      <a:pt x="214" y="600"/>
                      <a:pt x="215" y="599"/>
                      <a:pt x="215" y="600"/>
                    </a:cubicBezTo>
                    <a:cubicBezTo>
                      <a:pt x="215" y="601"/>
                      <a:pt x="214" y="601"/>
                      <a:pt x="213" y="601"/>
                    </a:cubicBezTo>
                    <a:cubicBezTo>
                      <a:pt x="212" y="602"/>
                      <a:pt x="212" y="602"/>
                      <a:pt x="211" y="603"/>
                    </a:cubicBezTo>
                    <a:close/>
                    <a:moveTo>
                      <a:pt x="182" y="563"/>
                    </a:moveTo>
                    <a:cubicBezTo>
                      <a:pt x="182" y="563"/>
                      <a:pt x="182" y="563"/>
                      <a:pt x="182" y="563"/>
                    </a:cubicBezTo>
                    <a:cubicBezTo>
                      <a:pt x="182" y="563"/>
                      <a:pt x="182" y="563"/>
                      <a:pt x="182" y="563"/>
                    </a:cubicBezTo>
                    <a:cubicBezTo>
                      <a:pt x="182" y="563"/>
                      <a:pt x="182" y="563"/>
                      <a:pt x="182" y="563"/>
                    </a:cubicBezTo>
                    <a:cubicBezTo>
                      <a:pt x="182" y="563"/>
                      <a:pt x="182" y="563"/>
                      <a:pt x="182" y="563"/>
                    </a:cubicBezTo>
                    <a:close/>
                    <a:moveTo>
                      <a:pt x="179" y="559"/>
                    </a:moveTo>
                    <a:cubicBezTo>
                      <a:pt x="179" y="559"/>
                      <a:pt x="179" y="559"/>
                      <a:pt x="179" y="559"/>
                    </a:cubicBezTo>
                    <a:cubicBezTo>
                      <a:pt x="179" y="559"/>
                      <a:pt x="179" y="559"/>
                      <a:pt x="179" y="559"/>
                    </a:cubicBezTo>
                    <a:cubicBezTo>
                      <a:pt x="179" y="559"/>
                      <a:pt x="179" y="559"/>
                      <a:pt x="179" y="559"/>
                    </a:cubicBez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2" name="Google Shape;373;p5">
                <a:extLst>
                  <a:ext uri="{FF2B5EF4-FFF2-40B4-BE49-F238E27FC236}">
                    <a16:creationId xmlns:a16="http://schemas.microsoft.com/office/drawing/2014/main" id="{5DF3B724-F4D0-884C-9E18-7741AE6B42A5}"/>
                  </a:ext>
                </a:extLst>
              </p:cNvPr>
              <p:cNvSpPr/>
              <p:nvPr/>
            </p:nvSpPr>
            <p:spPr>
              <a:xfrm>
                <a:off x="11412873" y="5306007"/>
                <a:ext cx="275095" cy="297552"/>
              </a:xfrm>
              <a:custGeom>
                <a:avLst/>
                <a:gdLst/>
                <a:ahLst/>
                <a:cxnLst/>
                <a:rect l="l" t="t" r="r" b="b"/>
                <a:pathLst>
                  <a:path w="72" h="78" extrusionOk="0">
                    <a:moveTo>
                      <a:pt x="6" y="3"/>
                    </a:moveTo>
                    <a:cubicBezTo>
                      <a:pt x="10" y="3"/>
                      <a:pt x="10" y="3"/>
                      <a:pt x="10" y="3"/>
                    </a:cubicBezTo>
                    <a:cubicBezTo>
                      <a:pt x="11" y="1"/>
                      <a:pt x="11" y="1"/>
                      <a:pt x="11" y="1"/>
                    </a:cubicBezTo>
                    <a:cubicBezTo>
                      <a:pt x="16" y="1"/>
                      <a:pt x="14" y="0"/>
                      <a:pt x="18" y="3"/>
                    </a:cubicBezTo>
                    <a:cubicBezTo>
                      <a:pt x="23" y="8"/>
                      <a:pt x="23" y="8"/>
                      <a:pt x="23" y="8"/>
                    </a:cubicBezTo>
                    <a:cubicBezTo>
                      <a:pt x="26" y="12"/>
                      <a:pt x="26" y="12"/>
                      <a:pt x="26" y="12"/>
                    </a:cubicBezTo>
                    <a:cubicBezTo>
                      <a:pt x="26" y="15"/>
                      <a:pt x="26" y="15"/>
                      <a:pt x="26" y="15"/>
                    </a:cubicBezTo>
                    <a:cubicBezTo>
                      <a:pt x="28" y="15"/>
                      <a:pt x="28" y="15"/>
                      <a:pt x="28" y="15"/>
                    </a:cubicBezTo>
                    <a:cubicBezTo>
                      <a:pt x="31" y="14"/>
                      <a:pt x="31" y="12"/>
                      <a:pt x="33" y="13"/>
                    </a:cubicBezTo>
                    <a:cubicBezTo>
                      <a:pt x="41" y="21"/>
                      <a:pt x="41" y="21"/>
                      <a:pt x="41" y="21"/>
                    </a:cubicBezTo>
                    <a:cubicBezTo>
                      <a:pt x="42" y="19"/>
                      <a:pt x="42" y="19"/>
                      <a:pt x="42" y="19"/>
                    </a:cubicBezTo>
                    <a:cubicBezTo>
                      <a:pt x="46" y="21"/>
                      <a:pt x="46" y="21"/>
                      <a:pt x="48" y="23"/>
                    </a:cubicBezTo>
                    <a:cubicBezTo>
                      <a:pt x="53" y="29"/>
                      <a:pt x="59" y="31"/>
                      <a:pt x="59" y="31"/>
                    </a:cubicBezTo>
                    <a:cubicBezTo>
                      <a:pt x="64" y="37"/>
                      <a:pt x="64" y="37"/>
                      <a:pt x="64" y="37"/>
                    </a:cubicBezTo>
                    <a:cubicBezTo>
                      <a:pt x="66" y="39"/>
                      <a:pt x="69" y="41"/>
                      <a:pt x="72" y="42"/>
                    </a:cubicBezTo>
                    <a:cubicBezTo>
                      <a:pt x="68" y="47"/>
                      <a:pt x="69" y="45"/>
                      <a:pt x="67" y="51"/>
                    </a:cubicBezTo>
                    <a:cubicBezTo>
                      <a:pt x="69" y="56"/>
                      <a:pt x="69" y="55"/>
                      <a:pt x="72" y="60"/>
                    </a:cubicBezTo>
                    <a:cubicBezTo>
                      <a:pt x="70" y="61"/>
                      <a:pt x="68" y="63"/>
                      <a:pt x="67" y="66"/>
                    </a:cubicBezTo>
                    <a:cubicBezTo>
                      <a:pt x="66" y="68"/>
                      <a:pt x="65" y="73"/>
                      <a:pt x="64" y="73"/>
                    </a:cubicBezTo>
                    <a:cubicBezTo>
                      <a:pt x="62" y="73"/>
                      <a:pt x="59" y="74"/>
                      <a:pt x="59" y="74"/>
                    </a:cubicBezTo>
                    <a:cubicBezTo>
                      <a:pt x="53" y="78"/>
                      <a:pt x="53" y="78"/>
                      <a:pt x="53" y="78"/>
                    </a:cubicBezTo>
                    <a:cubicBezTo>
                      <a:pt x="49" y="76"/>
                      <a:pt x="49" y="76"/>
                      <a:pt x="49" y="76"/>
                    </a:cubicBezTo>
                    <a:cubicBezTo>
                      <a:pt x="42" y="75"/>
                      <a:pt x="42" y="75"/>
                      <a:pt x="42" y="75"/>
                    </a:cubicBezTo>
                    <a:cubicBezTo>
                      <a:pt x="42" y="75"/>
                      <a:pt x="37" y="77"/>
                      <a:pt x="36" y="76"/>
                    </a:cubicBezTo>
                    <a:cubicBezTo>
                      <a:pt x="30" y="74"/>
                      <a:pt x="30" y="74"/>
                      <a:pt x="30" y="74"/>
                    </a:cubicBezTo>
                    <a:cubicBezTo>
                      <a:pt x="25" y="73"/>
                      <a:pt x="25" y="73"/>
                      <a:pt x="25" y="73"/>
                    </a:cubicBezTo>
                    <a:cubicBezTo>
                      <a:pt x="24" y="70"/>
                      <a:pt x="24" y="70"/>
                      <a:pt x="24" y="70"/>
                    </a:cubicBezTo>
                    <a:cubicBezTo>
                      <a:pt x="23" y="70"/>
                      <a:pt x="14" y="70"/>
                      <a:pt x="14" y="70"/>
                    </a:cubicBezTo>
                    <a:cubicBezTo>
                      <a:pt x="13" y="69"/>
                      <a:pt x="9" y="64"/>
                      <a:pt x="9" y="64"/>
                    </a:cubicBezTo>
                    <a:cubicBezTo>
                      <a:pt x="6" y="64"/>
                      <a:pt x="6" y="64"/>
                      <a:pt x="6" y="64"/>
                    </a:cubicBezTo>
                    <a:cubicBezTo>
                      <a:pt x="5" y="63"/>
                      <a:pt x="3" y="62"/>
                      <a:pt x="3" y="61"/>
                    </a:cubicBezTo>
                    <a:cubicBezTo>
                      <a:pt x="2" y="58"/>
                      <a:pt x="2" y="58"/>
                      <a:pt x="2" y="58"/>
                    </a:cubicBezTo>
                    <a:cubicBezTo>
                      <a:pt x="2" y="54"/>
                      <a:pt x="2" y="54"/>
                      <a:pt x="2" y="54"/>
                    </a:cubicBezTo>
                    <a:cubicBezTo>
                      <a:pt x="1" y="49"/>
                      <a:pt x="1" y="49"/>
                      <a:pt x="1" y="49"/>
                    </a:cubicBezTo>
                    <a:cubicBezTo>
                      <a:pt x="4" y="48"/>
                      <a:pt x="4" y="48"/>
                      <a:pt x="4" y="48"/>
                    </a:cubicBezTo>
                    <a:cubicBezTo>
                      <a:pt x="5" y="45"/>
                      <a:pt x="5" y="45"/>
                      <a:pt x="5" y="45"/>
                    </a:cubicBezTo>
                    <a:cubicBezTo>
                      <a:pt x="5" y="45"/>
                      <a:pt x="3" y="43"/>
                      <a:pt x="3" y="42"/>
                    </a:cubicBezTo>
                    <a:cubicBezTo>
                      <a:pt x="3" y="41"/>
                      <a:pt x="2" y="37"/>
                      <a:pt x="2" y="37"/>
                    </a:cubicBezTo>
                    <a:cubicBezTo>
                      <a:pt x="2" y="32"/>
                      <a:pt x="2" y="32"/>
                      <a:pt x="2" y="32"/>
                    </a:cubicBezTo>
                    <a:cubicBezTo>
                      <a:pt x="0" y="28"/>
                      <a:pt x="0" y="28"/>
                      <a:pt x="0" y="28"/>
                    </a:cubicBezTo>
                    <a:cubicBezTo>
                      <a:pt x="1" y="26"/>
                      <a:pt x="1" y="27"/>
                      <a:pt x="2" y="24"/>
                    </a:cubicBezTo>
                    <a:cubicBezTo>
                      <a:pt x="0" y="22"/>
                      <a:pt x="0" y="22"/>
                      <a:pt x="0" y="22"/>
                    </a:cubicBezTo>
                    <a:cubicBezTo>
                      <a:pt x="2" y="19"/>
                      <a:pt x="2" y="20"/>
                      <a:pt x="3" y="16"/>
                    </a:cubicBezTo>
                    <a:cubicBezTo>
                      <a:pt x="1" y="14"/>
                      <a:pt x="1" y="14"/>
                      <a:pt x="1" y="14"/>
                    </a:cubicBezTo>
                    <a:cubicBezTo>
                      <a:pt x="2" y="12"/>
                      <a:pt x="2" y="12"/>
                      <a:pt x="2" y="12"/>
                    </a:cubicBezTo>
                    <a:cubicBezTo>
                      <a:pt x="0" y="10"/>
                      <a:pt x="0" y="10"/>
                      <a:pt x="0" y="10"/>
                    </a:cubicBezTo>
                    <a:cubicBezTo>
                      <a:pt x="0" y="6"/>
                      <a:pt x="0" y="6"/>
                      <a:pt x="0" y="6"/>
                    </a:cubicBezTo>
                    <a:cubicBezTo>
                      <a:pt x="0" y="5"/>
                      <a:pt x="0" y="5"/>
                      <a:pt x="0" y="5"/>
                    </a:cubicBezTo>
                    <a:cubicBezTo>
                      <a:pt x="0" y="3"/>
                      <a:pt x="0" y="3"/>
                      <a:pt x="0" y="3"/>
                    </a:cubicBezTo>
                    <a:cubicBezTo>
                      <a:pt x="2" y="1"/>
                      <a:pt x="2" y="1"/>
                      <a:pt x="2" y="1"/>
                    </a:cubicBezTo>
                    <a:cubicBezTo>
                      <a:pt x="4" y="2"/>
                      <a:pt x="5" y="2"/>
                      <a:pt x="6" y="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3" name="Google Shape;374;p5">
                <a:extLst>
                  <a:ext uri="{FF2B5EF4-FFF2-40B4-BE49-F238E27FC236}">
                    <a16:creationId xmlns:a16="http://schemas.microsoft.com/office/drawing/2014/main" id="{91F4F06A-7B32-DE42-A662-36E718A7A724}"/>
                  </a:ext>
                </a:extLst>
              </p:cNvPr>
              <p:cNvSpPr/>
              <p:nvPr/>
            </p:nvSpPr>
            <p:spPr>
              <a:xfrm>
                <a:off x="11083507" y="4647275"/>
                <a:ext cx="467849" cy="505277"/>
              </a:xfrm>
              <a:custGeom>
                <a:avLst/>
                <a:gdLst/>
                <a:ahLst/>
                <a:cxnLst/>
                <a:rect l="l" t="t" r="r" b="b"/>
                <a:pathLst>
                  <a:path w="122" h="132" extrusionOk="0">
                    <a:moveTo>
                      <a:pt x="120" y="100"/>
                    </a:moveTo>
                    <a:cubicBezTo>
                      <a:pt x="118" y="98"/>
                      <a:pt x="118" y="98"/>
                      <a:pt x="118" y="98"/>
                    </a:cubicBezTo>
                    <a:cubicBezTo>
                      <a:pt x="120" y="88"/>
                      <a:pt x="120" y="88"/>
                      <a:pt x="120" y="88"/>
                    </a:cubicBezTo>
                    <a:cubicBezTo>
                      <a:pt x="120" y="88"/>
                      <a:pt x="120" y="85"/>
                      <a:pt x="120" y="84"/>
                    </a:cubicBezTo>
                    <a:cubicBezTo>
                      <a:pt x="120" y="81"/>
                      <a:pt x="122" y="83"/>
                      <a:pt x="119" y="76"/>
                    </a:cubicBezTo>
                    <a:cubicBezTo>
                      <a:pt x="118" y="72"/>
                      <a:pt x="118" y="72"/>
                      <a:pt x="118" y="72"/>
                    </a:cubicBezTo>
                    <a:cubicBezTo>
                      <a:pt x="116" y="72"/>
                      <a:pt x="114" y="72"/>
                      <a:pt x="112" y="72"/>
                    </a:cubicBezTo>
                    <a:cubicBezTo>
                      <a:pt x="107" y="73"/>
                      <a:pt x="107" y="73"/>
                      <a:pt x="107" y="73"/>
                    </a:cubicBezTo>
                    <a:cubicBezTo>
                      <a:pt x="103" y="73"/>
                      <a:pt x="103" y="73"/>
                      <a:pt x="103" y="73"/>
                    </a:cubicBezTo>
                    <a:cubicBezTo>
                      <a:pt x="102" y="69"/>
                      <a:pt x="101" y="61"/>
                      <a:pt x="100" y="58"/>
                    </a:cubicBezTo>
                    <a:cubicBezTo>
                      <a:pt x="96" y="49"/>
                      <a:pt x="96" y="49"/>
                      <a:pt x="96" y="49"/>
                    </a:cubicBezTo>
                    <a:cubicBezTo>
                      <a:pt x="90" y="47"/>
                      <a:pt x="91" y="48"/>
                      <a:pt x="87" y="45"/>
                    </a:cubicBezTo>
                    <a:cubicBezTo>
                      <a:pt x="81" y="46"/>
                      <a:pt x="81" y="46"/>
                      <a:pt x="81" y="46"/>
                    </a:cubicBezTo>
                    <a:cubicBezTo>
                      <a:pt x="73" y="46"/>
                      <a:pt x="73" y="46"/>
                      <a:pt x="73" y="46"/>
                    </a:cubicBezTo>
                    <a:cubicBezTo>
                      <a:pt x="69" y="45"/>
                      <a:pt x="69" y="45"/>
                      <a:pt x="69" y="45"/>
                    </a:cubicBezTo>
                    <a:cubicBezTo>
                      <a:pt x="64" y="44"/>
                      <a:pt x="64" y="44"/>
                      <a:pt x="64" y="44"/>
                    </a:cubicBezTo>
                    <a:cubicBezTo>
                      <a:pt x="62" y="47"/>
                      <a:pt x="64" y="40"/>
                      <a:pt x="64" y="36"/>
                    </a:cubicBezTo>
                    <a:cubicBezTo>
                      <a:pt x="64" y="35"/>
                      <a:pt x="65" y="31"/>
                      <a:pt x="65" y="30"/>
                    </a:cubicBezTo>
                    <a:cubicBezTo>
                      <a:pt x="65" y="28"/>
                      <a:pt x="61" y="23"/>
                      <a:pt x="61" y="18"/>
                    </a:cubicBezTo>
                    <a:cubicBezTo>
                      <a:pt x="61" y="16"/>
                      <a:pt x="61" y="14"/>
                      <a:pt x="61" y="14"/>
                    </a:cubicBezTo>
                    <a:cubicBezTo>
                      <a:pt x="61" y="13"/>
                      <a:pt x="59" y="9"/>
                      <a:pt x="58" y="8"/>
                    </a:cubicBezTo>
                    <a:cubicBezTo>
                      <a:pt x="55" y="7"/>
                      <a:pt x="55" y="7"/>
                      <a:pt x="55" y="7"/>
                    </a:cubicBezTo>
                    <a:cubicBezTo>
                      <a:pt x="51" y="1"/>
                      <a:pt x="51" y="1"/>
                      <a:pt x="51" y="1"/>
                    </a:cubicBezTo>
                    <a:cubicBezTo>
                      <a:pt x="46" y="0"/>
                      <a:pt x="46" y="0"/>
                      <a:pt x="46" y="0"/>
                    </a:cubicBezTo>
                    <a:cubicBezTo>
                      <a:pt x="29" y="0"/>
                      <a:pt x="29" y="0"/>
                      <a:pt x="29" y="0"/>
                    </a:cubicBezTo>
                    <a:cubicBezTo>
                      <a:pt x="19" y="4"/>
                      <a:pt x="19" y="4"/>
                      <a:pt x="19" y="4"/>
                    </a:cubicBezTo>
                    <a:cubicBezTo>
                      <a:pt x="10" y="5"/>
                      <a:pt x="10" y="5"/>
                      <a:pt x="10" y="5"/>
                    </a:cubicBezTo>
                    <a:cubicBezTo>
                      <a:pt x="9" y="7"/>
                      <a:pt x="6" y="14"/>
                      <a:pt x="5" y="16"/>
                    </a:cubicBezTo>
                    <a:cubicBezTo>
                      <a:pt x="3" y="18"/>
                      <a:pt x="3" y="18"/>
                      <a:pt x="3" y="18"/>
                    </a:cubicBezTo>
                    <a:cubicBezTo>
                      <a:pt x="3" y="18"/>
                      <a:pt x="4" y="35"/>
                      <a:pt x="3" y="37"/>
                    </a:cubicBezTo>
                    <a:cubicBezTo>
                      <a:pt x="0" y="46"/>
                      <a:pt x="0" y="46"/>
                      <a:pt x="0" y="46"/>
                    </a:cubicBezTo>
                    <a:cubicBezTo>
                      <a:pt x="0" y="46"/>
                      <a:pt x="0" y="46"/>
                      <a:pt x="0" y="46"/>
                    </a:cubicBezTo>
                    <a:cubicBezTo>
                      <a:pt x="1" y="47"/>
                      <a:pt x="5" y="49"/>
                      <a:pt x="5" y="49"/>
                    </a:cubicBezTo>
                    <a:cubicBezTo>
                      <a:pt x="8" y="53"/>
                      <a:pt x="10" y="57"/>
                      <a:pt x="13" y="61"/>
                    </a:cubicBezTo>
                    <a:cubicBezTo>
                      <a:pt x="14" y="63"/>
                      <a:pt x="24" y="69"/>
                      <a:pt x="27" y="71"/>
                    </a:cubicBezTo>
                    <a:cubicBezTo>
                      <a:pt x="27" y="71"/>
                      <a:pt x="33" y="74"/>
                      <a:pt x="34" y="74"/>
                    </a:cubicBezTo>
                    <a:cubicBezTo>
                      <a:pt x="35" y="74"/>
                      <a:pt x="44" y="76"/>
                      <a:pt x="44" y="76"/>
                    </a:cubicBezTo>
                    <a:cubicBezTo>
                      <a:pt x="45" y="77"/>
                      <a:pt x="54" y="85"/>
                      <a:pt x="57" y="87"/>
                    </a:cubicBezTo>
                    <a:cubicBezTo>
                      <a:pt x="61" y="89"/>
                      <a:pt x="72" y="91"/>
                      <a:pt x="76" y="94"/>
                    </a:cubicBezTo>
                    <a:cubicBezTo>
                      <a:pt x="77" y="96"/>
                      <a:pt x="76" y="99"/>
                      <a:pt x="76" y="102"/>
                    </a:cubicBezTo>
                    <a:cubicBezTo>
                      <a:pt x="76" y="102"/>
                      <a:pt x="74" y="104"/>
                      <a:pt x="73" y="106"/>
                    </a:cubicBezTo>
                    <a:cubicBezTo>
                      <a:pt x="73" y="107"/>
                      <a:pt x="72" y="113"/>
                      <a:pt x="72" y="113"/>
                    </a:cubicBezTo>
                    <a:cubicBezTo>
                      <a:pt x="71" y="114"/>
                      <a:pt x="72" y="116"/>
                      <a:pt x="71" y="120"/>
                    </a:cubicBezTo>
                    <a:cubicBezTo>
                      <a:pt x="70" y="122"/>
                      <a:pt x="67" y="124"/>
                      <a:pt x="67" y="127"/>
                    </a:cubicBezTo>
                    <a:cubicBezTo>
                      <a:pt x="67" y="128"/>
                      <a:pt x="70" y="127"/>
                      <a:pt x="71" y="127"/>
                    </a:cubicBezTo>
                    <a:cubicBezTo>
                      <a:pt x="74" y="128"/>
                      <a:pt x="76" y="127"/>
                      <a:pt x="79" y="127"/>
                    </a:cubicBezTo>
                    <a:cubicBezTo>
                      <a:pt x="81" y="128"/>
                      <a:pt x="85" y="131"/>
                      <a:pt x="92" y="131"/>
                    </a:cubicBezTo>
                    <a:cubicBezTo>
                      <a:pt x="94" y="131"/>
                      <a:pt x="91" y="129"/>
                      <a:pt x="99" y="131"/>
                    </a:cubicBezTo>
                    <a:cubicBezTo>
                      <a:pt x="100" y="129"/>
                      <a:pt x="101" y="126"/>
                      <a:pt x="103" y="127"/>
                    </a:cubicBezTo>
                    <a:cubicBezTo>
                      <a:pt x="104" y="129"/>
                      <a:pt x="105" y="129"/>
                      <a:pt x="106" y="129"/>
                    </a:cubicBezTo>
                    <a:cubicBezTo>
                      <a:pt x="106" y="130"/>
                      <a:pt x="107" y="132"/>
                      <a:pt x="108" y="130"/>
                    </a:cubicBezTo>
                    <a:cubicBezTo>
                      <a:pt x="109" y="128"/>
                      <a:pt x="109" y="124"/>
                      <a:pt x="109" y="124"/>
                    </a:cubicBezTo>
                    <a:cubicBezTo>
                      <a:pt x="109" y="123"/>
                      <a:pt x="108" y="122"/>
                      <a:pt x="110" y="122"/>
                    </a:cubicBezTo>
                    <a:cubicBezTo>
                      <a:pt x="111" y="122"/>
                      <a:pt x="111" y="124"/>
                      <a:pt x="113" y="122"/>
                    </a:cubicBezTo>
                    <a:cubicBezTo>
                      <a:pt x="117" y="115"/>
                      <a:pt x="117" y="115"/>
                      <a:pt x="117" y="115"/>
                    </a:cubicBezTo>
                    <a:cubicBezTo>
                      <a:pt x="118" y="114"/>
                      <a:pt x="119" y="114"/>
                      <a:pt x="119" y="110"/>
                    </a:cubicBezTo>
                    <a:cubicBezTo>
                      <a:pt x="120" y="106"/>
                      <a:pt x="120" y="104"/>
                      <a:pt x="120" y="101"/>
                    </a:cubicBezTo>
                    <a:cubicBezTo>
                      <a:pt x="120" y="101"/>
                      <a:pt x="120" y="100"/>
                      <a:pt x="120" y="10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4" name="Google Shape;375;p5">
                <a:extLst>
                  <a:ext uri="{FF2B5EF4-FFF2-40B4-BE49-F238E27FC236}">
                    <a16:creationId xmlns:a16="http://schemas.microsoft.com/office/drawing/2014/main" id="{AEDE5B7F-9EB5-7148-A150-91C384C7F679}"/>
                  </a:ext>
                </a:extLst>
              </p:cNvPr>
              <p:cNvSpPr/>
              <p:nvPr/>
            </p:nvSpPr>
            <p:spPr>
              <a:xfrm>
                <a:off x="10402319" y="3155771"/>
                <a:ext cx="2101579" cy="2371061"/>
              </a:xfrm>
              <a:custGeom>
                <a:avLst/>
                <a:gdLst/>
                <a:ahLst/>
                <a:cxnLst/>
                <a:rect l="l" t="t" r="r" b="b"/>
                <a:pathLst>
                  <a:path w="549" h="620" extrusionOk="0">
                    <a:moveTo>
                      <a:pt x="335" y="620"/>
                    </a:moveTo>
                    <a:cubicBezTo>
                      <a:pt x="337" y="618"/>
                      <a:pt x="340" y="615"/>
                      <a:pt x="340" y="615"/>
                    </a:cubicBezTo>
                    <a:cubicBezTo>
                      <a:pt x="343" y="609"/>
                      <a:pt x="343" y="609"/>
                      <a:pt x="343" y="609"/>
                    </a:cubicBezTo>
                    <a:cubicBezTo>
                      <a:pt x="343" y="609"/>
                      <a:pt x="343" y="605"/>
                      <a:pt x="343" y="604"/>
                    </a:cubicBezTo>
                    <a:cubicBezTo>
                      <a:pt x="343" y="601"/>
                      <a:pt x="346" y="597"/>
                      <a:pt x="345" y="594"/>
                    </a:cubicBezTo>
                    <a:cubicBezTo>
                      <a:pt x="345" y="593"/>
                      <a:pt x="343" y="593"/>
                      <a:pt x="343" y="592"/>
                    </a:cubicBezTo>
                    <a:cubicBezTo>
                      <a:pt x="341" y="586"/>
                      <a:pt x="345" y="586"/>
                      <a:pt x="347" y="583"/>
                    </a:cubicBezTo>
                    <a:cubicBezTo>
                      <a:pt x="348" y="582"/>
                      <a:pt x="347" y="581"/>
                      <a:pt x="348" y="580"/>
                    </a:cubicBezTo>
                    <a:cubicBezTo>
                      <a:pt x="348" y="579"/>
                      <a:pt x="350" y="579"/>
                      <a:pt x="351" y="578"/>
                    </a:cubicBezTo>
                    <a:cubicBezTo>
                      <a:pt x="351" y="577"/>
                      <a:pt x="351" y="575"/>
                      <a:pt x="352" y="574"/>
                    </a:cubicBezTo>
                    <a:cubicBezTo>
                      <a:pt x="352" y="571"/>
                      <a:pt x="353" y="569"/>
                      <a:pt x="352" y="566"/>
                    </a:cubicBezTo>
                    <a:cubicBezTo>
                      <a:pt x="352" y="565"/>
                      <a:pt x="349" y="564"/>
                      <a:pt x="350" y="563"/>
                    </a:cubicBezTo>
                    <a:cubicBezTo>
                      <a:pt x="353" y="562"/>
                      <a:pt x="354" y="568"/>
                      <a:pt x="359" y="564"/>
                    </a:cubicBezTo>
                    <a:cubicBezTo>
                      <a:pt x="361" y="563"/>
                      <a:pt x="361" y="563"/>
                      <a:pt x="362" y="567"/>
                    </a:cubicBezTo>
                    <a:cubicBezTo>
                      <a:pt x="361" y="567"/>
                      <a:pt x="360" y="568"/>
                      <a:pt x="360" y="568"/>
                    </a:cubicBezTo>
                    <a:cubicBezTo>
                      <a:pt x="360" y="570"/>
                      <a:pt x="362" y="571"/>
                      <a:pt x="360" y="574"/>
                    </a:cubicBezTo>
                    <a:cubicBezTo>
                      <a:pt x="360" y="575"/>
                      <a:pt x="358" y="575"/>
                      <a:pt x="358" y="576"/>
                    </a:cubicBezTo>
                    <a:cubicBezTo>
                      <a:pt x="357" y="577"/>
                      <a:pt x="358" y="578"/>
                      <a:pt x="357" y="579"/>
                    </a:cubicBezTo>
                    <a:cubicBezTo>
                      <a:pt x="357" y="579"/>
                      <a:pt x="356" y="579"/>
                      <a:pt x="355" y="579"/>
                    </a:cubicBezTo>
                    <a:cubicBezTo>
                      <a:pt x="355" y="580"/>
                      <a:pt x="354" y="584"/>
                      <a:pt x="353" y="586"/>
                    </a:cubicBezTo>
                    <a:cubicBezTo>
                      <a:pt x="353" y="586"/>
                      <a:pt x="352" y="586"/>
                      <a:pt x="351" y="587"/>
                    </a:cubicBezTo>
                    <a:cubicBezTo>
                      <a:pt x="350" y="588"/>
                      <a:pt x="350" y="589"/>
                      <a:pt x="349" y="590"/>
                    </a:cubicBezTo>
                    <a:cubicBezTo>
                      <a:pt x="348" y="590"/>
                      <a:pt x="345" y="589"/>
                      <a:pt x="346" y="593"/>
                    </a:cubicBezTo>
                    <a:cubicBezTo>
                      <a:pt x="346" y="596"/>
                      <a:pt x="349" y="594"/>
                      <a:pt x="350" y="592"/>
                    </a:cubicBezTo>
                    <a:cubicBezTo>
                      <a:pt x="350" y="592"/>
                      <a:pt x="350" y="591"/>
                      <a:pt x="350" y="590"/>
                    </a:cubicBezTo>
                    <a:cubicBezTo>
                      <a:pt x="351" y="589"/>
                      <a:pt x="355" y="587"/>
                      <a:pt x="357" y="585"/>
                    </a:cubicBezTo>
                    <a:cubicBezTo>
                      <a:pt x="358" y="583"/>
                      <a:pt x="359" y="581"/>
                      <a:pt x="360" y="579"/>
                    </a:cubicBezTo>
                    <a:cubicBezTo>
                      <a:pt x="361" y="577"/>
                      <a:pt x="362" y="575"/>
                      <a:pt x="364" y="573"/>
                    </a:cubicBezTo>
                    <a:cubicBezTo>
                      <a:pt x="367" y="566"/>
                      <a:pt x="366" y="564"/>
                      <a:pt x="367" y="559"/>
                    </a:cubicBezTo>
                    <a:cubicBezTo>
                      <a:pt x="368" y="556"/>
                      <a:pt x="371" y="551"/>
                      <a:pt x="371" y="548"/>
                    </a:cubicBezTo>
                    <a:cubicBezTo>
                      <a:pt x="371" y="547"/>
                      <a:pt x="374" y="542"/>
                      <a:pt x="374" y="542"/>
                    </a:cubicBezTo>
                    <a:cubicBezTo>
                      <a:pt x="376" y="541"/>
                      <a:pt x="379" y="538"/>
                      <a:pt x="382" y="537"/>
                    </a:cubicBezTo>
                    <a:cubicBezTo>
                      <a:pt x="381" y="533"/>
                      <a:pt x="381" y="533"/>
                      <a:pt x="381" y="533"/>
                    </a:cubicBezTo>
                    <a:cubicBezTo>
                      <a:pt x="381" y="532"/>
                      <a:pt x="385" y="518"/>
                      <a:pt x="383" y="519"/>
                    </a:cubicBezTo>
                    <a:cubicBezTo>
                      <a:pt x="382" y="520"/>
                      <a:pt x="382" y="521"/>
                      <a:pt x="382" y="519"/>
                    </a:cubicBezTo>
                    <a:cubicBezTo>
                      <a:pt x="382" y="514"/>
                      <a:pt x="379" y="509"/>
                      <a:pt x="379" y="506"/>
                    </a:cubicBezTo>
                    <a:cubicBezTo>
                      <a:pt x="379" y="504"/>
                      <a:pt x="382" y="500"/>
                      <a:pt x="378" y="500"/>
                    </a:cubicBezTo>
                    <a:cubicBezTo>
                      <a:pt x="378" y="499"/>
                      <a:pt x="378" y="498"/>
                      <a:pt x="378" y="497"/>
                    </a:cubicBezTo>
                    <a:cubicBezTo>
                      <a:pt x="378" y="494"/>
                      <a:pt x="378" y="494"/>
                      <a:pt x="378" y="494"/>
                    </a:cubicBezTo>
                    <a:cubicBezTo>
                      <a:pt x="380" y="491"/>
                      <a:pt x="380" y="491"/>
                      <a:pt x="380" y="491"/>
                    </a:cubicBezTo>
                    <a:cubicBezTo>
                      <a:pt x="377" y="490"/>
                      <a:pt x="377" y="490"/>
                      <a:pt x="377" y="490"/>
                    </a:cubicBezTo>
                    <a:cubicBezTo>
                      <a:pt x="377" y="487"/>
                      <a:pt x="377" y="487"/>
                      <a:pt x="377" y="487"/>
                    </a:cubicBezTo>
                    <a:cubicBezTo>
                      <a:pt x="380" y="486"/>
                      <a:pt x="379" y="486"/>
                      <a:pt x="381" y="486"/>
                    </a:cubicBezTo>
                    <a:cubicBezTo>
                      <a:pt x="383" y="488"/>
                      <a:pt x="383" y="488"/>
                      <a:pt x="383" y="488"/>
                    </a:cubicBezTo>
                    <a:cubicBezTo>
                      <a:pt x="387" y="479"/>
                      <a:pt x="387" y="479"/>
                      <a:pt x="387" y="479"/>
                    </a:cubicBezTo>
                    <a:cubicBezTo>
                      <a:pt x="397" y="471"/>
                      <a:pt x="397" y="471"/>
                      <a:pt x="397" y="471"/>
                    </a:cubicBezTo>
                    <a:cubicBezTo>
                      <a:pt x="397" y="471"/>
                      <a:pt x="401" y="467"/>
                      <a:pt x="401" y="467"/>
                    </a:cubicBezTo>
                    <a:cubicBezTo>
                      <a:pt x="402" y="467"/>
                      <a:pt x="409" y="461"/>
                      <a:pt x="413" y="461"/>
                    </a:cubicBezTo>
                    <a:cubicBezTo>
                      <a:pt x="414" y="461"/>
                      <a:pt x="417" y="462"/>
                      <a:pt x="417" y="462"/>
                    </a:cubicBezTo>
                    <a:cubicBezTo>
                      <a:pt x="419" y="464"/>
                      <a:pt x="419" y="464"/>
                      <a:pt x="419" y="464"/>
                    </a:cubicBezTo>
                    <a:cubicBezTo>
                      <a:pt x="422" y="463"/>
                      <a:pt x="421" y="462"/>
                      <a:pt x="420" y="459"/>
                    </a:cubicBezTo>
                    <a:cubicBezTo>
                      <a:pt x="418" y="460"/>
                      <a:pt x="418" y="460"/>
                      <a:pt x="418" y="460"/>
                    </a:cubicBezTo>
                    <a:cubicBezTo>
                      <a:pt x="418" y="460"/>
                      <a:pt x="417" y="458"/>
                      <a:pt x="418" y="458"/>
                    </a:cubicBezTo>
                    <a:cubicBezTo>
                      <a:pt x="418" y="458"/>
                      <a:pt x="421" y="457"/>
                      <a:pt x="421" y="457"/>
                    </a:cubicBezTo>
                    <a:cubicBezTo>
                      <a:pt x="424" y="455"/>
                      <a:pt x="424" y="455"/>
                      <a:pt x="424" y="455"/>
                    </a:cubicBezTo>
                    <a:cubicBezTo>
                      <a:pt x="426" y="455"/>
                      <a:pt x="431" y="454"/>
                      <a:pt x="429" y="453"/>
                    </a:cubicBezTo>
                    <a:cubicBezTo>
                      <a:pt x="428" y="452"/>
                      <a:pt x="426" y="452"/>
                      <a:pt x="426" y="452"/>
                    </a:cubicBezTo>
                    <a:cubicBezTo>
                      <a:pt x="428" y="449"/>
                      <a:pt x="429" y="450"/>
                      <a:pt x="431" y="449"/>
                    </a:cubicBezTo>
                    <a:cubicBezTo>
                      <a:pt x="432" y="449"/>
                      <a:pt x="431" y="448"/>
                      <a:pt x="432" y="448"/>
                    </a:cubicBezTo>
                    <a:cubicBezTo>
                      <a:pt x="432" y="449"/>
                      <a:pt x="433" y="450"/>
                      <a:pt x="433" y="450"/>
                    </a:cubicBezTo>
                    <a:cubicBezTo>
                      <a:pt x="431" y="451"/>
                      <a:pt x="431" y="451"/>
                      <a:pt x="431" y="451"/>
                    </a:cubicBezTo>
                    <a:cubicBezTo>
                      <a:pt x="431" y="451"/>
                      <a:pt x="435" y="453"/>
                      <a:pt x="435" y="453"/>
                    </a:cubicBezTo>
                    <a:cubicBezTo>
                      <a:pt x="436" y="452"/>
                      <a:pt x="436" y="451"/>
                      <a:pt x="436" y="450"/>
                    </a:cubicBezTo>
                    <a:cubicBezTo>
                      <a:pt x="435" y="450"/>
                      <a:pt x="434" y="449"/>
                      <a:pt x="435" y="449"/>
                    </a:cubicBezTo>
                    <a:cubicBezTo>
                      <a:pt x="439" y="447"/>
                      <a:pt x="438" y="448"/>
                      <a:pt x="440" y="449"/>
                    </a:cubicBezTo>
                    <a:cubicBezTo>
                      <a:pt x="445" y="449"/>
                      <a:pt x="445" y="449"/>
                      <a:pt x="445" y="449"/>
                    </a:cubicBezTo>
                    <a:cubicBezTo>
                      <a:pt x="447" y="445"/>
                      <a:pt x="447" y="445"/>
                      <a:pt x="447" y="445"/>
                    </a:cubicBezTo>
                    <a:cubicBezTo>
                      <a:pt x="449" y="445"/>
                      <a:pt x="449" y="445"/>
                      <a:pt x="449" y="445"/>
                    </a:cubicBezTo>
                    <a:cubicBezTo>
                      <a:pt x="449" y="445"/>
                      <a:pt x="448" y="446"/>
                      <a:pt x="448" y="447"/>
                    </a:cubicBezTo>
                    <a:cubicBezTo>
                      <a:pt x="448" y="447"/>
                      <a:pt x="453" y="449"/>
                      <a:pt x="453" y="448"/>
                    </a:cubicBezTo>
                    <a:cubicBezTo>
                      <a:pt x="454" y="448"/>
                      <a:pt x="459" y="448"/>
                      <a:pt x="461" y="448"/>
                    </a:cubicBezTo>
                    <a:cubicBezTo>
                      <a:pt x="461" y="448"/>
                      <a:pt x="467" y="449"/>
                      <a:pt x="463" y="445"/>
                    </a:cubicBezTo>
                    <a:cubicBezTo>
                      <a:pt x="463" y="445"/>
                      <a:pt x="464" y="442"/>
                      <a:pt x="464" y="441"/>
                    </a:cubicBezTo>
                    <a:cubicBezTo>
                      <a:pt x="464" y="441"/>
                      <a:pt x="467" y="438"/>
                      <a:pt x="469" y="437"/>
                    </a:cubicBezTo>
                    <a:cubicBezTo>
                      <a:pt x="470" y="437"/>
                      <a:pt x="475" y="434"/>
                      <a:pt x="475" y="434"/>
                    </a:cubicBezTo>
                    <a:cubicBezTo>
                      <a:pt x="475" y="434"/>
                      <a:pt x="480" y="432"/>
                      <a:pt x="477" y="430"/>
                    </a:cubicBezTo>
                    <a:cubicBezTo>
                      <a:pt x="474" y="429"/>
                      <a:pt x="475" y="430"/>
                      <a:pt x="475" y="425"/>
                    </a:cubicBezTo>
                    <a:cubicBezTo>
                      <a:pt x="475" y="423"/>
                      <a:pt x="477" y="422"/>
                      <a:pt x="477" y="421"/>
                    </a:cubicBezTo>
                    <a:cubicBezTo>
                      <a:pt x="477" y="421"/>
                      <a:pt x="477" y="418"/>
                      <a:pt x="477" y="418"/>
                    </a:cubicBezTo>
                    <a:cubicBezTo>
                      <a:pt x="478" y="414"/>
                      <a:pt x="483" y="409"/>
                      <a:pt x="483" y="406"/>
                    </a:cubicBezTo>
                    <a:cubicBezTo>
                      <a:pt x="483" y="403"/>
                      <a:pt x="484" y="399"/>
                      <a:pt x="486" y="397"/>
                    </a:cubicBezTo>
                    <a:cubicBezTo>
                      <a:pt x="489" y="393"/>
                      <a:pt x="489" y="393"/>
                      <a:pt x="489" y="393"/>
                    </a:cubicBezTo>
                    <a:cubicBezTo>
                      <a:pt x="490" y="392"/>
                      <a:pt x="489" y="381"/>
                      <a:pt x="490" y="378"/>
                    </a:cubicBezTo>
                    <a:cubicBezTo>
                      <a:pt x="490" y="377"/>
                      <a:pt x="492" y="370"/>
                      <a:pt x="492" y="370"/>
                    </a:cubicBezTo>
                    <a:cubicBezTo>
                      <a:pt x="495" y="366"/>
                      <a:pt x="495" y="366"/>
                      <a:pt x="495" y="366"/>
                    </a:cubicBezTo>
                    <a:cubicBezTo>
                      <a:pt x="495" y="366"/>
                      <a:pt x="496" y="361"/>
                      <a:pt x="496" y="360"/>
                    </a:cubicBezTo>
                    <a:cubicBezTo>
                      <a:pt x="496" y="352"/>
                      <a:pt x="495" y="354"/>
                      <a:pt x="497" y="345"/>
                    </a:cubicBezTo>
                    <a:cubicBezTo>
                      <a:pt x="498" y="338"/>
                      <a:pt x="498" y="337"/>
                      <a:pt x="498" y="328"/>
                    </a:cubicBezTo>
                    <a:cubicBezTo>
                      <a:pt x="498" y="328"/>
                      <a:pt x="495" y="315"/>
                      <a:pt x="495" y="315"/>
                    </a:cubicBezTo>
                    <a:cubicBezTo>
                      <a:pt x="494" y="305"/>
                      <a:pt x="494" y="305"/>
                      <a:pt x="494" y="305"/>
                    </a:cubicBezTo>
                    <a:cubicBezTo>
                      <a:pt x="494" y="305"/>
                      <a:pt x="493" y="303"/>
                      <a:pt x="493" y="301"/>
                    </a:cubicBezTo>
                    <a:cubicBezTo>
                      <a:pt x="493" y="300"/>
                      <a:pt x="494" y="295"/>
                      <a:pt x="494" y="295"/>
                    </a:cubicBezTo>
                    <a:cubicBezTo>
                      <a:pt x="496" y="294"/>
                      <a:pt x="495" y="289"/>
                      <a:pt x="495" y="287"/>
                    </a:cubicBezTo>
                    <a:cubicBezTo>
                      <a:pt x="496" y="283"/>
                      <a:pt x="496" y="283"/>
                      <a:pt x="496" y="283"/>
                    </a:cubicBezTo>
                    <a:cubicBezTo>
                      <a:pt x="499" y="282"/>
                      <a:pt x="498" y="285"/>
                      <a:pt x="500" y="287"/>
                    </a:cubicBezTo>
                    <a:cubicBezTo>
                      <a:pt x="499" y="290"/>
                      <a:pt x="503" y="289"/>
                      <a:pt x="503" y="287"/>
                    </a:cubicBezTo>
                    <a:cubicBezTo>
                      <a:pt x="503" y="286"/>
                      <a:pt x="506" y="283"/>
                      <a:pt x="506" y="282"/>
                    </a:cubicBezTo>
                    <a:cubicBezTo>
                      <a:pt x="506" y="279"/>
                      <a:pt x="515" y="267"/>
                      <a:pt x="515" y="265"/>
                    </a:cubicBezTo>
                    <a:cubicBezTo>
                      <a:pt x="515" y="260"/>
                      <a:pt x="517" y="259"/>
                      <a:pt x="518" y="257"/>
                    </a:cubicBezTo>
                    <a:cubicBezTo>
                      <a:pt x="518" y="257"/>
                      <a:pt x="518" y="253"/>
                      <a:pt x="519" y="253"/>
                    </a:cubicBezTo>
                    <a:cubicBezTo>
                      <a:pt x="519" y="253"/>
                      <a:pt x="521" y="253"/>
                      <a:pt x="522" y="252"/>
                    </a:cubicBezTo>
                    <a:cubicBezTo>
                      <a:pt x="524" y="252"/>
                      <a:pt x="529" y="249"/>
                      <a:pt x="529" y="247"/>
                    </a:cubicBezTo>
                    <a:cubicBezTo>
                      <a:pt x="529" y="246"/>
                      <a:pt x="530" y="243"/>
                      <a:pt x="530" y="243"/>
                    </a:cubicBezTo>
                    <a:cubicBezTo>
                      <a:pt x="531" y="243"/>
                      <a:pt x="542" y="230"/>
                      <a:pt x="542" y="228"/>
                    </a:cubicBezTo>
                    <a:cubicBezTo>
                      <a:pt x="545" y="223"/>
                      <a:pt x="545" y="223"/>
                      <a:pt x="545" y="223"/>
                    </a:cubicBezTo>
                    <a:cubicBezTo>
                      <a:pt x="545" y="217"/>
                      <a:pt x="545" y="217"/>
                      <a:pt x="545" y="217"/>
                    </a:cubicBezTo>
                    <a:cubicBezTo>
                      <a:pt x="548" y="211"/>
                      <a:pt x="548" y="211"/>
                      <a:pt x="548" y="211"/>
                    </a:cubicBezTo>
                    <a:cubicBezTo>
                      <a:pt x="548" y="205"/>
                      <a:pt x="548" y="205"/>
                      <a:pt x="548" y="205"/>
                    </a:cubicBezTo>
                    <a:cubicBezTo>
                      <a:pt x="549" y="197"/>
                      <a:pt x="549" y="197"/>
                      <a:pt x="549" y="197"/>
                    </a:cubicBezTo>
                    <a:cubicBezTo>
                      <a:pt x="549" y="197"/>
                      <a:pt x="548" y="195"/>
                      <a:pt x="548" y="194"/>
                    </a:cubicBezTo>
                    <a:cubicBezTo>
                      <a:pt x="548" y="187"/>
                      <a:pt x="546" y="186"/>
                      <a:pt x="546" y="184"/>
                    </a:cubicBezTo>
                    <a:cubicBezTo>
                      <a:pt x="546" y="182"/>
                      <a:pt x="543" y="175"/>
                      <a:pt x="543" y="175"/>
                    </a:cubicBezTo>
                    <a:cubicBezTo>
                      <a:pt x="541" y="169"/>
                      <a:pt x="541" y="169"/>
                      <a:pt x="541" y="169"/>
                    </a:cubicBezTo>
                    <a:cubicBezTo>
                      <a:pt x="539" y="166"/>
                      <a:pt x="539" y="166"/>
                      <a:pt x="539" y="166"/>
                    </a:cubicBezTo>
                    <a:cubicBezTo>
                      <a:pt x="534" y="164"/>
                      <a:pt x="534" y="164"/>
                      <a:pt x="534" y="164"/>
                    </a:cubicBezTo>
                    <a:cubicBezTo>
                      <a:pt x="531" y="164"/>
                      <a:pt x="520" y="164"/>
                      <a:pt x="519" y="164"/>
                    </a:cubicBezTo>
                    <a:cubicBezTo>
                      <a:pt x="515" y="161"/>
                      <a:pt x="515" y="161"/>
                      <a:pt x="515" y="161"/>
                    </a:cubicBezTo>
                    <a:cubicBezTo>
                      <a:pt x="503" y="151"/>
                      <a:pt x="503" y="151"/>
                      <a:pt x="503" y="151"/>
                    </a:cubicBezTo>
                    <a:cubicBezTo>
                      <a:pt x="494" y="143"/>
                      <a:pt x="494" y="143"/>
                      <a:pt x="494" y="143"/>
                    </a:cubicBezTo>
                    <a:cubicBezTo>
                      <a:pt x="493" y="142"/>
                      <a:pt x="489" y="138"/>
                      <a:pt x="487" y="137"/>
                    </a:cubicBezTo>
                    <a:cubicBezTo>
                      <a:pt x="487" y="136"/>
                      <a:pt x="485" y="134"/>
                      <a:pt x="485" y="134"/>
                    </a:cubicBezTo>
                    <a:cubicBezTo>
                      <a:pt x="483" y="133"/>
                      <a:pt x="477" y="131"/>
                      <a:pt x="475" y="130"/>
                    </a:cubicBezTo>
                    <a:cubicBezTo>
                      <a:pt x="473" y="128"/>
                      <a:pt x="474" y="128"/>
                      <a:pt x="470" y="128"/>
                    </a:cubicBezTo>
                    <a:cubicBezTo>
                      <a:pt x="464" y="128"/>
                      <a:pt x="460" y="129"/>
                      <a:pt x="454" y="129"/>
                    </a:cubicBezTo>
                    <a:cubicBezTo>
                      <a:pt x="451" y="129"/>
                      <a:pt x="450" y="127"/>
                      <a:pt x="448" y="127"/>
                    </a:cubicBezTo>
                    <a:cubicBezTo>
                      <a:pt x="446" y="127"/>
                      <a:pt x="446" y="127"/>
                      <a:pt x="446" y="127"/>
                    </a:cubicBezTo>
                    <a:cubicBezTo>
                      <a:pt x="446" y="129"/>
                      <a:pt x="443" y="128"/>
                      <a:pt x="442" y="127"/>
                    </a:cubicBezTo>
                    <a:cubicBezTo>
                      <a:pt x="441" y="127"/>
                      <a:pt x="440" y="127"/>
                      <a:pt x="440" y="126"/>
                    </a:cubicBezTo>
                    <a:cubicBezTo>
                      <a:pt x="439" y="125"/>
                      <a:pt x="434" y="121"/>
                      <a:pt x="433" y="121"/>
                    </a:cubicBezTo>
                    <a:cubicBezTo>
                      <a:pt x="432" y="121"/>
                      <a:pt x="428" y="120"/>
                      <a:pt x="426" y="120"/>
                    </a:cubicBezTo>
                    <a:cubicBezTo>
                      <a:pt x="424" y="121"/>
                      <a:pt x="419" y="123"/>
                      <a:pt x="418" y="124"/>
                    </a:cubicBezTo>
                    <a:cubicBezTo>
                      <a:pt x="417" y="126"/>
                      <a:pt x="417" y="126"/>
                      <a:pt x="415" y="127"/>
                    </a:cubicBezTo>
                    <a:cubicBezTo>
                      <a:pt x="414" y="126"/>
                      <a:pt x="414" y="126"/>
                      <a:pt x="414" y="126"/>
                    </a:cubicBezTo>
                    <a:cubicBezTo>
                      <a:pt x="417" y="123"/>
                      <a:pt x="416" y="124"/>
                      <a:pt x="416" y="121"/>
                    </a:cubicBezTo>
                    <a:cubicBezTo>
                      <a:pt x="413" y="122"/>
                      <a:pt x="413" y="122"/>
                      <a:pt x="413" y="122"/>
                    </a:cubicBezTo>
                    <a:cubicBezTo>
                      <a:pt x="413" y="122"/>
                      <a:pt x="411" y="124"/>
                      <a:pt x="411" y="124"/>
                    </a:cubicBezTo>
                    <a:cubicBezTo>
                      <a:pt x="411" y="125"/>
                      <a:pt x="412" y="125"/>
                      <a:pt x="412" y="127"/>
                    </a:cubicBezTo>
                    <a:cubicBezTo>
                      <a:pt x="412" y="129"/>
                      <a:pt x="409" y="132"/>
                      <a:pt x="408" y="132"/>
                    </a:cubicBezTo>
                    <a:cubicBezTo>
                      <a:pt x="409" y="124"/>
                      <a:pt x="409" y="124"/>
                      <a:pt x="409" y="124"/>
                    </a:cubicBezTo>
                    <a:cubicBezTo>
                      <a:pt x="411" y="121"/>
                      <a:pt x="411" y="121"/>
                      <a:pt x="411" y="121"/>
                    </a:cubicBezTo>
                    <a:cubicBezTo>
                      <a:pt x="412" y="118"/>
                      <a:pt x="412" y="118"/>
                      <a:pt x="412" y="118"/>
                    </a:cubicBezTo>
                    <a:cubicBezTo>
                      <a:pt x="412" y="117"/>
                      <a:pt x="412" y="117"/>
                      <a:pt x="412" y="117"/>
                    </a:cubicBezTo>
                    <a:cubicBezTo>
                      <a:pt x="409" y="117"/>
                      <a:pt x="409" y="117"/>
                      <a:pt x="409" y="117"/>
                    </a:cubicBezTo>
                    <a:cubicBezTo>
                      <a:pt x="409" y="115"/>
                      <a:pt x="409" y="115"/>
                      <a:pt x="411" y="113"/>
                    </a:cubicBezTo>
                    <a:cubicBezTo>
                      <a:pt x="409" y="110"/>
                      <a:pt x="407" y="109"/>
                      <a:pt x="404" y="108"/>
                    </a:cubicBezTo>
                    <a:cubicBezTo>
                      <a:pt x="401" y="106"/>
                      <a:pt x="401" y="106"/>
                      <a:pt x="398" y="109"/>
                    </a:cubicBezTo>
                    <a:cubicBezTo>
                      <a:pt x="398" y="107"/>
                      <a:pt x="398" y="107"/>
                      <a:pt x="398" y="104"/>
                    </a:cubicBezTo>
                    <a:cubicBezTo>
                      <a:pt x="395" y="102"/>
                      <a:pt x="395" y="102"/>
                      <a:pt x="395" y="102"/>
                    </a:cubicBezTo>
                    <a:cubicBezTo>
                      <a:pt x="392" y="103"/>
                      <a:pt x="391" y="103"/>
                      <a:pt x="389" y="100"/>
                    </a:cubicBezTo>
                    <a:cubicBezTo>
                      <a:pt x="389" y="100"/>
                      <a:pt x="387" y="100"/>
                      <a:pt x="387" y="100"/>
                    </a:cubicBezTo>
                    <a:cubicBezTo>
                      <a:pt x="386" y="100"/>
                      <a:pt x="383" y="97"/>
                      <a:pt x="383" y="97"/>
                    </a:cubicBezTo>
                    <a:cubicBezTo>
                      <a:pt x="381" y="97"/>
                      <a:pt x="381" y="97"/>
                      <a:pt x="381" y="97"/>
                    </a:cubicBezTo>
                    <a:cubicBezTo>
                      <a:pt x="378" y="94"/>
                      <a:pt x="378" y="94"/>
                      <a:pt x="378" y="94"/>
                    </a:cubicBezTo>
                    <a:cubicBezTo>
                      <a:pt x="375" y="94"/>
                      <a:pt x="375" y="94"/>
                      <a:pt x="375" y="94"/>
                    </a:cubicBezTo>
                    <a:cubicBezTo>
                      <a:pt x="374" y="94"/>
                      <a:pt x="371" y="91"/>
                      <a:pt x="369" y="93"/>
                    </a:cubicBezTo>
                    <a:cubicBezTo>
                      <a:pt x="368" y="93"/>
                      <a:pt x="367" y="94"/>
                      <a:pt x="367" y="94"/>
                    </a:cubicBezTo>
                    <a:cubicBezTo>
                      <a:pt x="363" y="93"/>
                      <a:pt x="363" y="93"/>
                      <a:pt x="363" y="93"/>
                    </a:cubicBezTo>
                    <a:cubicBezTo>
                      <a:pt x="362" y="94"/>
                      <a:pt x="362" y="94"/>
                      <a:pt x="362" y="94"/>
                    </a:cubicBezTo>
                    <a:cubicBezTo>
                      <a:pt x="358" y="94"/>
                      <a:pt x="356" y="97"/>
                      <a:pt x="357" y="99"/>
                    </a:cubicBezTo>
                    <a:cubicBezTo>
                      <a:pt x="357" y="101"/>
                      <a:pt x="358" y="101"/>
                      <a:pt x="354" y="104"/>
                    </a:cubicBezTo>
                    <a:cubicBezTo>
                      <a:pt x="353" y="104"/>
                      <a:pt x="353" y="105"/>
                      <a:pt x="353" y="106"/>
                    </a:cubicBezTo>
                    <a:cubicBezTo>
                      <a:pt x="351" y="107"/>
                      <a:pt x="350" y="107"/>
                      <a:pt x="349" y="109"/>
                    </a:cubicBezTo>
                    <a:cubicBezTo>
                      <a:pt x="348" y="110"/>
                      <a:pt x="348" y="112"/>
                      <a:pt x="347" y="112"/>
                    </a:cubicBezTo>
                    <a:cubicBezTo>
                      <a:pt x="346" y="113"/>
                      <a:pt x="346" y="111"/>
                      <a:pt x="344" y="114"/>
                    </a:cubicBezTo>
                    <a:cubicBezTo>
                      <a:pt x="344" y="115"/>
                      <a:pt x="341" y="121"/>
                      <a:pt x="341" y="122"/>
                    </a:cubicBezTo>
                    <a:cubicBezTo>
                      <a:pt x="341" y="123"/>
                      <a:pt x="340" y="121"/>
                      <a:pt x="340" y="121"/>
                    </a:cubicBezTo>
                    <a:cubicBezTo>
                      <a:pt x="340" y="116"/>
                      <a:pt x="342" y="116"/>
                      <a:pt x="342" y="115"/>
                    </a:cubicBezTo>
                    <a:cubicBezTo>
                      <a:pt x="342" y="113"/>
                      <a:pt x="342" y="112"/>
                      <a:pt x="342" y="111"/>
                    </a:cubicBezTo>
                    <a:cubicBezTo>
                      <a:pt x="342" y="111"/>
                      <a:pt x="345" y="110"/>
                      <a:pt x="344" y="110"/>
                    </a:cubicBezTo>
                    <a:cubicBezTo>
                      <a:pt x="343" y="109"/>
                      <a:pt x="342" y="110"/>
                      <a:pt x="341" y="110"/>
                    </a:cubicBezTo>
                    <a:cubicBezTo>
                      <a:pt x="338" y="111"/>
                      <a:pt x="335" y="112"/>
                      <a:pt x="335" y="115"/>
                    </a:cubicBezTo>
                    <a:cubicBezTo>
                      <a:pt x="335" y="115"/>
                      <a:pt x="334" y="111"/>
                      <a:pt x="333" y="112"/>
                    </a:cubicBezTo>
                    <a:cubicBezTo>
                      <a:pt x="329" y="112"/>
                      <a:pt x="329" y="112"/>
                      <a:pt x="329" y="112"/>
                    </a:cubicBezTo>
                    <a:cubicBezTo>
                      <a:pt x="327" y="112"/>
                      <a:pt x="327" y="112"/>
                      <a:pt x="326" y="111"/>
                    </a:cubicBezTo>
                    <a:cubicBezTo>
                      <a:pt x="327" y="110"/>
                      <a:pt x="331" y="109"/>
                      <a:pt x="332" y="110"/>
                    </a:cubicBezTo>
                    <a:cubicBezTo>
                      <a:pt x="333" y="110"/>
                      <a:pt x="333" y="112"/>
                      <a:pt x="335" y="110"/>
                    </a:cubicBezTo>
                    <a:cubicBezTo>
                      <a:pt x="335" y="109"/>
                      <a:pt x="336" y="109"/>
                      <a:pt x="336" y="109"/>
                    </a:cubicBezTo>
                    <a:cubicBezTo>
                      <a:pt x="336" y="109"/>
                      <a:pt x="337" y="110"/>
                      <a:pt x="338" y="110"/>
                    </a:cubicBezTo>
                    <a:cubicBezTo>
                      <a:pt x="339" y="110"/>
                      <a:pt x="340" y="109"/>
                      <a:pt x="340" y="109"/>
                    </a:cubicBezTo>
                    <a:cubicBezTo>
                      <a:pt x="340" y="109"/>
                      <a:pt x="339" y="108"/>
                      <a:pt x="340" y="108"/>
                    </a:cubicBezTo>
                    <a:cubicBezTo>
                      <a:pt x="341" y="108"/>
                      <a:pt x="341" y="108"/>
                      <a:pt x="342" y="108"/>
                    </a:cubicBezTo>
                    <a:cubicBezTo>
                      <a:pt x="343" y="108"/>
                      <a:pt x="347" y="108"/>
                      <a:pt x="348" y="106"/>
                    </a:cubicBezTo>
                    <a:cubicBezTo>
                      <a:pt x="348" y="105"/>
                      <a:pt x="350" y="104"/>
                      <a:pt x="350" y="103"/>
                    </a:cubicBezTo>
                    <a:cubicBezTo>
                      <a:pt x="350" y="102"/>
                      <a:pt x="350" y="101"/>
                      <a:pt x="350" y="100"/>
                    </a:cubicBezTo>
                    <a:cubicBezTo>
                      <a:pt x="352" y="97"/>
                      <a:pt x="351" y="99"/>
                      <a:pt x="354" y="96"/>
                    </a:cubicBezTo>
                    <a:cubicBezTo>
                      <a:pt x="353" y="92"/>
                      <a:pt x="354" y="93"/>
                      <a:pt x="355" y="90"/>
                    </a:cubicBezTo>
                    <a:cubicBezTo>
                      <a:pt x="355" y="89"/>
                      <a:pt x="356" y="87"/>
                      <a:pt x="356" y="87"/>
                    </a:cubicBezTo>
                    <a:cubicBezTo>
                      <a:pt x="352" y="86"/>
                      <a:pt x="353" y="87"/>
                      <a:pt x="346" y="85"/>
                    </a:cubicBezTo>
                    <a:cubicBezTo>
                      <a:pt x="345" y="84"/>
                      <a:pt x="344" y="83"/>
                      <a:pt x="343" y="83"/>
                    </a:cubicBezTo>
                    <a:cubicBezTo>
                      <a:pt x="342" y="84"/>
                      <a:pt x="341" y="85"/>
                      <a:pt x="341" y="86"/>
                    </a:cubicBezTo>
                    <a:cubicBezTo>
                      <a:pt x="340" y="86"/>
                      <a:pt x="335" y="86"/>
                      <a:pt x="335" y="85"/>
                    </a:cubicBezTo>
                    <a:cubicBezTo>
                      <a:pt x="333" y="85"/>
                      <a:pt x="334" y="84"/>
                      <a:pt x="331" y="84"/>
                    </a:cubicBezTo>
                    <a:cubicBezTo>
                      <a:pt x="325" y="85"/>
                      <a:pt x="325" y="85"/>
                      <a:pt x="325" y="85"/>
                    </a:cubicBezTo>
                    <a:cubicBezTo>
                      <a:pt x="323" y="87"/>
                      <a:pt x="322" y="86"/>
                      <a:pt x="322" y="89"/>
                    </a:cubicBezTo>
                    <a:cubicBezTo>
                      <a:pt x="322" y="92"/>
                      <a:pt x="323" y="91"/>
                      <a:pt x="321" y="93"/>
                    </a:cubicBezTo>
                    <a:cubicBezTo>
                      <a:pt x="322" y="95"/>
                      <a:pt x="322" y="95"/>
                      <a:pt x="322" y="95"/>
                    </a:cubicBezTo>
                    <a:cubicBezTo>
                      <a:pt x="322" y="96"/>
                      <a:pt x="321" y="98"/>
                      <a:pt x="322" y="99"/>
                    </a:cubicBezTo>
                    <a:cubicBezTo>
                      <a:pt x="323" y="99"/>
                      <a:pt x="323" y="99"/>
                      <a:pt x="323" y="99"/>
                    </a:cubicBezTo>
                    <a:cubicBezTo>
                      <a:pt x="323" y="99"/>
                      <a:pt x="325" y="99"/>
                      <a:pt x="325" y="99"/>
                    </a:cubicBezTo>
                    <a:cubicBezTo>
                      <a:pt x="325" y="101"/>
                      <a:pt x="323" y="100"/>
                      <a:pt x="323" y="101"/>
                    </a:cubicBezTo>
                    <a:cubicBezTo>
                      <a:pt x="322" y="103"/>
                      <a:pt x="321" y="103"/>
                      <a:pt x="323" y="105"/>
                    </a:cubicBezTo>
                    <a:cubicBezTo>
                      <a:pt x="326" y="109"/>
                      <a:pt x="324" y="108"/>
                      <a:pt x="324" y="109"/>
                    </a:cubicBezTo>
                    <a:cubicBezTo>
                      <a:pt x="324" y="110"/>
                      <a:pt x="325" y="110"/>
                      <a:pt x="325" y="110"/>
                    </a:cubicBezTo>
                    <a:cubicBezTo>
                      <a:pt x="325" y="110"/>
                      <a:pt x="324" y="110"/>
                      <a:pt x="323" y="110"/>
                    </a:cubicBezTo>
                    <a:cubicBezTo>
                      <a:pt x="322" y="106"/>
                      <a:pt x="321" y="105"/>
                      <a:pt x="321" y="101"/>
                    </a:cubicBezTo>
                    <a:cubicBezTo>
                      <a:pt x="321" y="100"/>
                      <a:pt x="322" y="98"/>
                      <a:pt x="320" y="97"/>
                    </a:cubicBezTo>
                    <a:cubicBezTo>
                      <a:pt x="319" y="97"/>
                      <a:pt x="318" y="98"/>
                      <a:pt x="317" y="98"/>
                    </a:cubicBezTo>
                    <a:cubicBezTo>
                      <a:pt x="317" y="102"/>
                      <a:pt x="317" y="101"/>
                      <a:pt x="313" y="103"/>
                    </a:cubicBezTo>
                    <a:cubicBezTo>
                      <a:pt x="311" y="104"/>
                      <a:pt x="309" y="106"/>
                      <a:pt x="308" y="106"/>
                    </a:cubicBezTo>
                    <a:cubicBezTo>
                      <a:pt x="308" y="106"/>
                      <a:pt x="307" y="107"/>
                      <a:pt x="306" y="107"/>
                    </a:cubicBezTo>
                    <a:cubicBezTo>
                      <a:pt x="306" y="107"/>
                      <a:pt x="304" y="109"/>
                      <a:pt x="304" y="109"/>
                    </a:cubicBezTo>
                    <a:cubicBezTo>
                      <a:pt x="300" y="109"/>
                      <a:pt x="302" y="106"/>
                      <a:pt x="298" y="106"/>
                    </a:cubicBezTo>
                    <a:cubicBezTo>
                      <a:pt x="298" y="106"/>
                      <a:pt x="297" y="108"/>
                      <a:pt x="296" y="108"/>
                    </a:cubicBezTo>
                    <a:cubicBezTo>
                      <a:pt x="296" y="108"/>
                      <a:pt x="295" y="108"/>
                      <a:pt x="295" y="108"/>
                    </a:cubicBezTo>
                    <a:cubicBezTo>
                      <a:pt x="295" y="108"/>
                      <a:pt x="294" y="107"/>
                      <a:pt x="295" y="107"/>
                    </a:cubicBezTo>
                    <a:cubicBezTo>
                      <a:pt x="295" y="107"/>
                      <a:pt x="296" y="107"/>
                      <a:pt x="296" y="107"/>
                    </a:cubicBezTo>
                    <a:cubicBezTo>
                      <a:pt x="297" y="106"/>
                      <a:pt x="298" y="106"/>
                      <a:pt x="298" y="105"/>
                    </a:cubicBezTo>
                    <a:cubicBezTo>
                      <a:pt x="299" y="105"/>
                      <a:pt x="300" y="105"/>
                      <a:pt x="301" y="104"/>
                    </a:cubicBezTo>
                    <a:cubicBezTo>
                      <a:pt x="301" y="104"/>
                      <a:pt x="301" y="103"/>
                      <a:pt x="302" y="104"/>
                    </a:cubicBezTo>
                    <a:cubicBezTo>
                      <a:pt x="307" y="106"/>
                      <a:pt x="305" y="102"/>
                      <a:pt x="306" y="101"/>
                    </a:cubicBezTo>
                    <a:cubicBezTo>
                      <a:pt x="306" y="101"/>
                      <a:pt x="308" y="99"/>
                      <a:pt x="308" y="99"/>
                    </a:cubicBezTo>
                    <a:cubicBezTo>
                      <a:pt x="308" y="98"/>
                      <a:pt x="309" y="95"/>
                      <a:pt x="309" y="95"/>
                    </a:cubicBezTo>
                    <a:cubicBezTo>
                      <a:pt x="309" y="95"/>
                      <a:pt x="314" y="87"/>
                      <a:pt x="314" y="87"/>
                    </a:cubicBezTo>
                    <a:cubicBezTo>
                      <a:pt x="314" y="87"/>
                      <a:pt x="316" y="83"/>
                      <a:pt x="316" y="83"/>
                    </a:cubicBezTo>
                    <a:cubicBezTo>
                      <a:pt x="317" y="83"/>
                      <a:pt x="321" y="80"/>
                      <a:pt x="322" y="79"/>
                    </a:cubicBezTo>
                    <a:cubicBezTo>
                      <a:pt x="323" y="78"/>
                      <a:pt x="324" y="76"/>
                      <a:pt x="324" y="76"/>
                    </a:cubicBezTo>
                    <a:cubicBezTo>
                      <a:pt x="325" y="74"/>
                      <a:pt x="326" y="73"/>
                      <a:pt x="327" y="71"/>
                    </a:cubicBezTo>
                    <a:cubicBezTo>
                      <a:pt x="330" y="67"/>
                      <a:pt x="329" y="69"/>
                      <a:pt x="332" y="66"/>
                    </a:cubicBezTo>
                    <a:cubicBezTo>
                      <a:pt x="333" y="65"/>
                      <a:pt x="334" y="65"/>
                      <a:pt x="334" y="64"/>
                    </a:cubicBezTo>
                    <a:cubicBezTo>
                      <a:pt x="335" y="63"/>
                      <a:pt x="333" y="62"/>
                      <a:pt x="333" y="62"/>
                    </a:cubicBezTo>
                    <a:cubicBezTo>
                      <a:pt x="333" y="61"/>
                      <a:pt x="334" y="60"/>
                      <a:pt x="334" y="59"/>
                    </a:cubicBezTo>
                    <a:cubicBezTo>
                      <a:pt x="335" y="56"/>
                      <a:pt x="333" y="54"/>
                      <a:pt x="331" y="52"/>
                    </a:cubicBezTo>
                    <a:cubicBezTo>
                      <a:pt x="328" y="53"/>
                      <a:pt x="328" y="53"/>
                      <a:pt x="328" y="53"/>
                    </a:cubicBezTo>
                    <a:cubicBezTo>
                      <a:pt x="322" y="49"/>
                      <a:pt x="322" y="49"/>
                      <a:pt x="322" y="49"/>
                    </a:cubicBezTo>
                    <a:cubicBezTo>
                      <a:pt x="321" y="49"/>
                      <a:pt x="321" y="49"/>
                      <a:pt x="321" y="49"/>
                    </a:cubicBezTo>
                    <a:cubicBezTo>
                      <a:pt x="322" y="46"/>
                      <a:pt x="322" y="46"/>
                      <a:pt x="322" y="46"/>
                    </a:cubicBezTo>
                    <a:cubicBezTo>
                      <a:pt x="325" y="46"/>
                      <a:pt x="320" y="42"/>
                      <a:pt x="320" y="40"/>
                    </a:cubicBezTo>
                    <a:cubicBezTo>
                      <a:pt x="320" y="40"/>
                      <a:pt x="320" y="36"/>
                      <a:pt x="320" y="36"/>
                    </a:cubicBezTo>
                    <a:cubicBezTo>
                      <a:pt x="318" y="27"/>
                      <a:pt x="318" y="27"/>
                      <a:pt x="318" y="27"/>
                    </a:cubicBezTo>
                    <a:cubicBezTo>
                      <a:pt x="318" y="27"/>
                      <a:pt x="318" y="23"/>
                      <a:pt x="318" y="23"/>
                    </a:cubicBezTo>
                    <a:cubicBezTo>
                      <a:pt x="318" y="22"/>
                      <a:pt x="316" y="17"/>
                      <a:pt x="316" y="16"/>
                    </a:cubicBezTo>
                    <a:cubicBezTo>
                      <a:pt x="314" y="15"/>
                      <a:pt x="314" y="15"/>
                      <a:pt x="314" y="15"/>
                    </a:cubicBezTo>
                    <a:cubicBezTo>
                      <a:pt x="313" y="14"/>
                      <a:pt x="313" y="13"/>
                      <a:pt x="311" y="12"/>
                    </a:cubicBezTo>
                    <a:cubicBezTo>
                      <a:pt x="309" y="17"/>
                      <a:pt x="309" y="17"/>
                      <a:pt x="309" y="17"/>
                    </a:cubicBezTo>
                    <a:cubicBezTo>
                      <a:pt x="309" y="17"/>
                      <a:pt x="307" y="20"/>
                      <a:pt x="307" y="20"/>
                    </a:cubicBezTo>
                    <a:cubicBezTo>
                      <a:pt x="307" y="21"/>
                      <a:pt x="299" y="35"/>
                      <a:pt x="299" y="35"/>
                    </a:cubicBezTo>
                    <a:cubicBezTo>
                      <a:pt x="298" y="42"/>
                      <a:pt x="298" y="42"/>
                      <a:pt x="298" y="42"/>
                    </a:cubicBezTo>
                    <a:cubicBezTo>
                      <a:pt x="297" y="43"/>
                      <a:pt x="293" y="47"/>
                      <a:pt x="291" y="48"/>
                    </a:cubicBezTo>
                    <a:cubicBezTo>
                      <a:pt x="288" y="47"/>
                      <a:pt x="288" y="47"/>
                      <a:pt x="288" y="47"/>
                    </a:cubicBezTo>
                    <a:cubicBezTo>
                      <a:pt x="286" y="45"/>
                      <a:pt x="286" y="45"/>
                      <a:pt x="286" y="45"/>
                    </a:cubicBezTo>
                    <a:cubicBezTo>
                      <a:pt x="283" y="46"/>
                      <a:pt x="284" y="46"/>
                      <a:pt x="281" y="45"/>
                    </a:cubicBezTo>
                    <a:cubicBezTo>
                      <a:pt x="278" y="46"/>
                      <a:pt x="278" y="46"/>
                      <a:pt x="278" y="46"/>
                    </a:cubicBezTo>
                    <a:cubicBezTo>
                      <a:pt x="275" y="48"/>
                      <a:pt x="275" y="48"/>
                      <a:pt x="275" y="48"/>
                    </a:cubicBezTo>
                    <a:cubicBezTo>
                      <a:pt x="271" y="47"/>
                      <a:pt x="271" y="47"/>
                      <a:pt x="271" y="47"/>
                    </a:cubicBezTo>
                    <a:cubicBezTo>
                      <a:pt x="270" y="47"/>
                      <a:pt x="266" y="43"/>
                      <a:pt x="265" y="42"/>
                    </a:cubicBezTo>
                    <a:cubicBezTo>
                      <a:pt x="260" y="42"/>
                      <a:pt x="260" y="42"/>
                      <a:pt x="260" y="42"/>
                    </a:cubicBezTo>
                    <a:cubicBezTo>
                      <a:pt x="256" y="44"/>
                      <a:pt x="256" y="44"/>
                      <a:pt x="256" y="44"/>
                    </a:cubicBezTo>
                    <a:cubicBezTo>
                      <a:pt x="252" y="44"/>
                      <a:pt x="252" y="44"/>
                      <a:pt x="252" y="44"/>
                    </a:cubicBezTo>
                    <a:cubicBezTo>
                      <a:pt x="250" y="42"/>
                      <a:pt x="250" y="42"/>
                      <a:pt x="250" y="42"/>
                    </a:cubicBezTo>
                    <a:cubicBezTo>
                      <a:pt x="248" y="43"/>
                      <a:pt x="248" y="44"/>
                      <a:pt x="247" y="46"/>
                    </a:cubicBezTo>
                    <a:cubicBezTo>
                      <a:pt x="250" y="47"/>
                      <a:pt x="250" y="47"/>
                      <a:pt x="250" y="47"/>
                    </a:cubicBezTo>
                    <a:cubicBezTo>
                      <a:pt x="250" y="49"/>
                      <a:pt x="251" y="50"/>
                      <a:pt x="249" y="52"/>
                    </a:cubicBezTo>
                    <a:cubicBezTo>
                      <a:pt x="246" y="53"/>
                      <a:pt x="246" y="53"/>
                      <a:pt x="246" y="53"/>
                    </a:cubicBezTo>
                    <a:cubicBezTo>
                      <a:pt x="242" y="51"/>
                      <a:pt x="242" y="51"/>
                      <a:pt x="242" y="51"/>
                    </a:cubicBezTo>
                    <a:cubicBezTo>
                      <a:pt x="241" y="51"/>
                      <a:pt x="238" y="52"/>
                      <a:pt x="237" y="53"/>
                    </a:cubicBezTo>
                    <a:cubicBezTo>
                      <a:pt x="233" y="50"/>
                      <a:pt x="233" y="50"/>
                      <a:pt x="233" y="50"/>
                    </a:cubicBezTo>
                    <a:cubicBezTo>
                      <a:pt x="228" y="52"/>
                      <a:pt x="229" y="51"/>
                      <a:pt x="227" y="55"/>
                    </a:cubicBezTo>
                    <a:cubicBezTo>
                      <a:pt x="227" y="55"/>
                      <a:pt x="222" y="56"/>
                      <a:pt x="221" y="57"/>
                    </a:cubicBezTo>
                    <a:cubicBezTo>
                      <a:pt x="220" y="60"/>
                      <a:pt x="219" y="59"/>
                      <a:pt x="216" y="58"/>
                    </a:cubicBezTo>
                    <a:cubicBezTo>
                      <a:pt x="214" y="60"/>
                      <a:pt x="214" y="60"/>
                      <a:pt x="214" y="63"/>
                    </a:cubicBezTo>
                    <a:cubicBezTo>
                      <a:pt x="209" y="62"/>
                      <a:pt x="208" y="62"/>
                      <a:pt x="203" y="60"/>
                    </a:cubicBezTo>
                    <a:cubicBezTo>
                      <a:pt x="201" y="55"/>
                      <a:pt x="201" y="57"/>
                      <a:pt x="198" y="53"/>
                    </a:cubicBezTo>
                    <a:cubicBezTo>
                      <a:pt x="195" y="50"/>
                      <a:pt x="195" y="50"/>
                      <a:pt x="195" y="50"/>
                    </a:cubicBezTo>
                    <a:cubicBezTo>
                      <a:pt x="195" y="45"/>
                      <a:pt x="195" y="45"/>
                      <a:pt x="195" y="45"/>
                    </a:cubicBezTo>
                    <a:cubicBezTo>
                      <a:pt x="195" y="45"/>
                      <a:pt x="194" y="44"/>
                      <a:pt x="194" y="43"/>
                    </a:cubicBezTo>
                    <a:cubicBezTo>
                      <a:pt x="194" y="43"/>
                      <a:pt x="193" y="39"/>
                      <a:pt x="193" y="39"/>
                    </a:cubicBezTo>
                    <a:cubicBezTo>
                      <a:pt x="193" y="33"/>
                      <a:pt x="193" y="33"/>
                      <a:pt x="193" y="33"/>
                    </a:cubicBezTo>
                    <a:cubicBezTo>
                      <a:pt x="193" y="33"/>
                      <a:pt x="195" y="29"/>
                      <a:pt x="195" y="29"/>
                    </a:cubicBezTo>
                    <a:cubicBezTo>
                      <a:pt x="195" y="24"/>
                      <a:pt x="195" y="25"/>
                      <a:pt x="198" y="21"/>
                    </a:cubicBezTo>
                    <a:cubicBezTo>
                      <a:pt x="198" y="15"/>
                      <a:pt x="199" y="16"/>
                      <a:pt x="196" y="14"/>
                    </a:cubicBezTo>
                    <a:cubicBezTo>
                      <a:pt x="196" y="11"/>
                      <a:pt x="196" y="11"/>
                      <a:pt x="196" y="11"/>
                    </a:cubicBezTo>
                    <a:cubicBezTo>
                      <a:pt x="194" y="11"/>
                      <a:pt x="193" y="10"/>
                      <a:pt x="191" y="10"/>
                    </a:cubicBezTo>
                    <a:cubicBezTo>
                      <a:pt x="193" y="5"/>
                      <a:pt x="193" y="7"/>
                      <a:pt x="193" y="1"/>
                    </a:cubicBezTo>
                    <a:cubicBezTo>
                      <a:pt x="191" y="0"/>
                      <a:pt x="191" y="0"/>
                      <a:pt x="191" y="0"/>
                    </a:cubicBezTo>
                    <a:cubicBezTo>
                      <a:pt x="188" y="0"/>
                      <a:pt x="188" y="0"/>
                      <a:pt x="188" y="0"/>
                    </a:cubicBezTo>
                    <a:cubicBezTo>
                      <a:pt x="185" y="1"/>
                      <a:pt x="185" y="1"/>
                      <a:pt x="185" y="1"/>
                    </a:cubicBezTo>
                    <a:cubicBezTo>
                      <a:pt x="185" y="3"/>
                      <a:pt x="185" y="3"/>
                      <a:pt x="185" y="3"/>
                    </a:cubicBezTo>
                    <a:cubicBezTo>
                      <a:pt x="185" y="5"/>
                      <a:pt x="180" y="8"/>
                      <a:pt x="180" y="8"/>
                    </a:cubicBezTo>
                    <a:cubicBezTo>
                      <a:pt x="180" y="9"/>
                      <a:pt x="178" y="11"/>
                      <a:pt x="178" y="11"/>
                    </a:cubicBezTo>
                    <a:cubicBezTo>
                      <a:pt x="169" y="12"/>
                      <a:pt x="169" y="12"/>
                      <a:pt x="169" y="12"/>
                    </a:cubicBezTo>
                    <a:cubicBezTo>
                      <a:pt x="169" y="16"/>
                      <a:pt x="169" y="15"/>
                      <a:pt x="165" y="15"/>
                    </a:cubicBezTo>
                    <a:cubicBezTo>
                      <a:pt x="163" y="16"/>
                      <a:pt x="163" y="16"/>
                      <a:pt x="163" y="16"/>
                    </a:cubicBezTo>
                    <a:cubicBezTo>
                      <a:pt x="160" y="15"/>
                      <a:pt x="160" y="15"/>
                      <a:pt x="160" y="15"/>
                    </a:cubicBezTo>
                    <a:cubicBezTo>
                      <a:pt x="159" y="15"/>
                      <a:pt x="155" y="17"/>
                      <a:pt x="155" y="18"/>
                    </a:cubicBezTo>
                    <a:cubicBezTo>
                      <a:pt x="154" y="22"/>
                      <a:pt x="155" y="22"/>
                      <a:pt x="154" y="25"/>
                    </a:cubicBezTo>
                    <a:cubicBezTo>
                      <a:pt x="152" y="25"/>
                      <a:pt x="152" y="25"/>
                      <a:pt x="152" y="25"/>
                    </a:cubicBezTo>
                    <a:cubicBezTo>
                      <a:pt x="150" y="21"/>
                      <a:pt x="149" y="21"/>
                      <a:pt x="146" y="19"/>
                    </a:cubicBezTo>
                    <a:cubicBezTo>
                      <a:pt x="144" y="19"/>
                      <a:pt x="143" y="19"/>
                      <a:pt x="141" y="19"/>
                    </a:cubicBezTo>
                    <a:cubicBezTo>
                      <a:pt x="134" y="19"/>
                      <a:pt x="133" y="14"/>
                      <a:pt x="129" y="15"/>
                    </a:cubicBezTo>
                    <a:cubicBezTo>
                      <a:pt x="126" y="13"/>
                      <a:pt x="126" y="13"/>
                      <a:pt x="126" y="13"/>
                    </a:cubicBezTo>
                    <a:cubicBezTo>
                      <a:pt x="124" y="15"/>
                      <a:pt x="124" y="15"/>
                      <a:pt x="124" y="15"/>
                    </a:cubicBezTo>
                    <a:cubicBezTo>
                      <a:pt x="126" y="17"/>
                      <a:pt x="129" y="18"/>
                      <a:pt x="130" y="20"/>
                    </a:cubicBezTo>
                    <a:cubicBezTo>
                      <a:pt x="130" y="21"/>
                      <a:pt x="132" y="22"/>
                      <a:pt x="133" y="23"/>
                    </a:cubicBezTo>
                    <a:cubicBezTo>
                      <a:pt x="133" y="23"/>
                      <a:pt x="134" y="25"/>
                      <a:pt x="134" y="25"/>
                    </a:cubicBezTo>
                    <a:cubicBezTo>
                      <a:pt x="134" y="26"/>
                      <a:pt x="133" y="27"/>
                      <a:pt x="133" y="27"/>
                    </a:cubicBezTo>
                    <a:cubicBezTo>
                      <a:pt x="134" y="31"/>
                      <a:pt x="134" y="31"/>
                      <a:pt x="134" y="31"/>
                    </a:cubicBezTo>
                    <a:cubicBezTo>
                      <a:pt x="134" y="31"/>
                      <a:pt x="133" y="33"/>
                      <a:pt x="133" y="33"/>
                    </a:cubicBezTo>
                    <a:cubicBezTo>
                      <a:pt x="136" y="36"/>
                      <a:pt x="136" y="33"/>
                      <a:pt x="136" y="42"/>
                    </a:cubicBezTo>
                    <a:cubicBezTo>
                      <a:pt x="139" y="44"/>
                      <a:pt x="141" y="44"/>
                      <a:pt x="145" y="44"/>
                    </a:cubicBezTo>
                    <a:cubicBezTo>
                      <a:pt x="144" y="47"/>
                      <a:pt x="144" y="47"/>
                      <a:pt x="144" y="47"/>
                    </a:cubicBezTo>
                    <a:cubicBezTo>
                      <a:pt x="143" y="50"/>
                      <a:pt x="136" y="51"/>
                      <a:pt x="136" y="52"/>
                    </a:cubicBezTo>
                    <a:cubicBezTo>
                      <a:pt x="136" y="52"/>
                      <a:pt x="135" y="56"/>
                      <a:pt x="135" y="56"/>
                    </a:cubicBezTo>
                    <a:cubicBezTo>
                      <a:pt x="134" y="57"/>
                      <a:pt x="132" y="57"/>
                      <a:pt x="131" y="61"/>
                    </a:cubicBezTo>
                    <a:cubicBezTo>
                      <a:pt x="127" y="57"/>
                      <a:pt x="128" y="60"/>
                      <a:pt x="127" y="61"/>
                    </a:cubicBezTo>
                    <a:cubicBezTo>
                      <a:pt x="124" y="63"/>
                      <a:pt x="124" y="62"/>
                      <a:pt x="120" y="66"/>
                    </a:cubicBezTo>
                    <a:cubicBezTo>
                      <a:pt x="120" y="67"/>
                      <a:pt x="117" y="68"/>
                      <a:pt x="116" y="71"/>
                    </a:cubicBezTo>
                    <a:cubicBezTo>
                      <a:pt x="115" y="72"/>
                      <a:pt x="114" y="73"/>
                      <a:pt x="114" y="73"/>
                    </a:cubicBezTo>
                    <a:cubicBezTo>
                      <a:pt x="113" y="70"/>
                      <a:pt x="114" y="71"/>
                      <a:pt x="114" y="69"/>
                    </a:cubicBezTo>
                    <a:cubicBezTo>
                      <a:pt x="114" y="68"/>
                      <a:pt x="111" y="65"/>
                      <a:pt x="111" y="65"/>
                    </a:cubicBezTo>
                    <a:cubicBezTo>
                      <a:pt x="111" y="65"/>
                      <a:pt x="108" y="69"/>
                      <a:pt x="108" y="69"/>
                    </a:cubicBezTo>
                    <a:cubicBezTo>
                      <a:pt x="108" y="69"/>
                      <a:pt x="106" y="71"/>
                      <a:pt x="105" y="71"/>
                    </a:cubicBezTo>
                    <a:cubicBezTo>
                      <a:pt x="105" y="71"/>
                      <a:pt x="103" y="69"/>
                      <a:pt x="103" y="69"/>
                    </a:cubicBezTo>
                    <a:cubicBezTo>
                      <a:pt x="101" y="68"/>
                      <a:pt x="98" y="63"/>
                      <a:pt x="96" y="64"/>
                    </a:cubicBezTo>
                    <a:cubicBezTo>
                      <a:pt x="94" y="64"/>
                      <a:pt x="94" y="63"/>
                      <a:pt x="92" y="62"/>
                    </a:cubicBezTo>
                    <a:cubicBezTo>
                      <a:pt x="94" y="57"/>
                      <a:pt x="93" y="58"/>
                      <a:pt x="92" y="53"/>
                    </a:cubicBezTo>
                    <a:cubicBezTo>
                      <a:pt x="91" y="50"/>
                      <a:pt x="91" y="51"/>
                      <a:pt x="88" y="48"/>
                    </a:cubicBezTo>
                    <a:cubicBezTo>
                      <a:pt x="83" y="52"/>
                      <a:pt x="83" y="52"/>
                      <a:pt x="83" y="52"/>
                    </a:cubicBezTo>
                    <a:cubicBezTo>
                      <a:pt x="84" y="55"/>
                      <a:pt x="81" y="54"/>
                      <a:pt x="79" y="54"/>
                    </a:cubicBezTo>
                    <a:cubicBezTo>
                      <a:pt x="79" y="54"/>
                      <a:pt x="75" y="54"/>
                      <a:pt x="75" y="55"/>
                    </a:cubicBezTo>
                    <a:cubicBezTo>
                      <a:pt x="74" y="56"/>
                      <a:pt x="65" y="55"/>
                      <a:pt x="64" y="55"/>
                    </a:cubicBezTo>
                    <a:cubicBezTo>
                      <a:pt x="55" y="55"/>
                      <a:pt x="55" y="55"/>
                      <a:pt x="55" y="55"/>
                    </a:cubicBezTo>
                    <a:cubicBezTo>
                      <a:pt x="55" y="55"/>
                      <a:pt x="54" y="63"/>
                      <a:pt x="54" y="64"/>
                    </a:cubicBezTo>
                    <a:cubicBezTo>
                      <a:pt x="54" y="64"/>
                      <a:pt x="64" y="66"/>
                      <a:pt x="64" y="67"/>
                    </a:cubicBezTo>
                    <a:cubicBezTo>
                      <a:pt x="64" y="73"/>
                      <a:pt x="65" y="72"/>
                      <a:pt x="59" y="72"/>
                    </a:cubicBezTo>
                    <a:cubicBezTo>
                      <a:pt x="56" y="72"/>
                      <a:pt x="55" y="72"/>
                      <a:pt x="52" y="73"/>
                    </a:cubicBezTo>
                    <a:cubicBezTo>
                      <a:pt x="52" y="73"/>
                      <a:pt x="51" y="82"/>
                      <a:pt x="51" y="83"/>
                    </a:cubicBezTo>
                    <a:cubicBezTo>
                      <a:pt x="51" y="83"/>
                      <a:pt x="54" y="88"/>
                      <a:pt x="54" y="88"/>
                    </a:cubicBezTo>
                    <a:cubicBezTo>
                      <a:pt x="57" y="91"/>
                      <a:pt x="57" y="91"/>
                      <a:pt x="57" y="91"/>
                    </a:cubicBezTo>
                    <a:cubicBezTo>
                      <a:pt x="57" y="95"/>
                      <a:pt x="57" y="95"/>
                      <a:pt x="57" y="95"/>
                    </a:cubicBezTo>
                    <a:cubicBezTo>
                      <a:pt x="59" y="98"/>
                      <a:pt x="59" y="98"/>
                      <a:pt x="59" y="98"/>
                    </a:cubicBezTo>
                    <a:cubicBezTo>
                      <a:pt x="59" y="98"/>
                      <a:pt x="61" y="104"/>
                      <a:pt x="61" y="104"/>
                    </a:cubicBezTo>
                    <a:cubicBezTo>
                      <a:pt x="61" y="105"/>
                      <a:pt x="58" y="113"/>
                      <a:pt x="58" y="113"/>
                    </a:cubicBezTo>
                    <a:cubicBezTo>
                      <a:pt x="57" y="124"/>
                      <a:pt x="57" y="124"/>
                      <a:pt x="57" y="124"/>
                    </a:cubicBezTo>
                    <a:cubicBezTo>
                      <a:pt x="56" y="130"/>
                      <a:pt x="56" y="130"/>
                      <a:pt x="56" y="130"/>
                    </a:cubicBezTo>
                    <a:cubicBezTo>
                      <a:pt x="53" y="151"/>
                      <a:pt x="53" y="151"/>
                      <a:pt x="53" y="151"/>
                    </a:cubicBezTo>
                    <a:cubicBezTo>
                      <a:pt x="49" y="151"/>
                      <a:pt x="49" y="151"/>
                      <a:pt x="49" y="151"/>
                    </a:cubicBezTo>
                    <a:cubicBezTo>
                      <a:pt x="47" y="148"/>
                      <a:pt x="47" y="148"/>
                      <a:pt x="44" y="149"/>
                    </a:cubicBezTo>
                    <a:cubicBezTo>
                      <a:pt x="42" y="150"/>
                      <a:pt x="42" y="150"/>
                      <a:pt x="40" y="152"/>
                    </a:cubicBezTo>
                    <a:cubicBezTo>
                      <a:pt x="37" y="152"/>
                      <a:pt x="37" y="152"/>
                      <a:pt x="37" y="152"/>
                    </a:cubicBezTo>
                    <a:cubicBezTo>
                      <a:pt x="35" y="153"/>
                      <a:pt x="35" y="153"/>
                      <a:pt x="35" y="153"/>
                    </a:cubicBezTo>
                    <a:cubicBezTo>
                      <a:pt x="33" y="154"/>
                      <a:pt x="28" y="154"/>
                      <a:pt x="28" y="154"/>
                    </a:cubicBezTo>
                    <a:cubicBezTo>
                      <a:pt x="24" y="159"/>
                      <a:pt x="22" y="159"/>
                      <a:pt x="18" y="161"/>
                    </a:cubicBezTo>
                    <a:cubicBezTo>
                      <a:pt x="15" y="163"/>
                      <a:pt x="16" y="163"/>
                      <a:pt x="13" y="163"/>
                    </a:cubicBezTo>
                    <a:cubicBezTo>
                      <a:pt x="12" y="173"/>
                      <a:pt x="12" y="173"/>
                      <a:pt x="12" y="173"/>
                    </a:cubicBezTo>
                    <a:cubicBezTo>
                      <a:pt x="10" y="177"/>
                      <a:pt x="10" y="177"/>
                      <a:pt x="10" y="177"/>
                    </a:cubicBezTo>
                    <a:cubicBezTo>
                      <a:pt x="8" y="181"/>
                      <a:pt x="8" y="181"/>
                      <a:pt x="8" y="181"/>
                    </a:cubicBezTo>
                    <a:cubicBezTo>
                      <a:pt x="10" y="184"/>
                      <a:pt x="10" y="183"/>
                      <a:pt x="10" y="187"/>
                    </a:cubicBezTo>
                    <a:cubicBezTo>
                      <a:pt x="8" y="188"/>
                      <a:pt x="5" y="188"/>
                      <a:pt x="3" y="189"/>
                    </a:cubicBezTo>
                    <a:cubicBezTo>
                      <a:pt x="3" y="191"/>
                      <a:pt x="2" y="194"/>
                      <a:pt x="3" y="196"/>
                    </a:cubicBezTo>
                    <a:cubicBezTo>
                      <a:pt x="3" y="196"/>
                      <a:pt x="4" y="198"/>
                      <a:pt x="4" y="198"/>
                    </a:cubicBezTo>
                    <a:cubicBezTo>
                      <a:pt x="0" y="199"/>
                      <a:pt x="0" y="199"/>
                      <a:pt x="0" y="199"/>
                    </a:cubicBezTo>
                    <a:cubicBezTo>
                      <a:pt x="1" y="204"/>
                      <a:pt x="1" y="201"/>
                      <a:pt x="3" y="206"/>
                    </a:cubicBezTo>
                    <a:cubicBezTo>
                      <a:pt x="5" y="207"/>
                      <a:pt x="3" y="209"/>
                      <a:pt x="5" y="211"/>
                    </a:cubicBezTo>
                    <a:cubicBezTo>
                      <a:pt x="6" y="213"/>
                      <a:pt x="8" y="216"/>
                      <a:pt x="8" y="216"/>
                    </a:cubicBezTo>
                    <a:cubicBezTo>
                      <a:pt x="8" y="217"/>
                      <a:pt x="13" y="221"/>
                      <a:pt x="13" y="221"/>
                    </a:cubicBezTo>
                    <a:cubicBezTo>
                      <a:pt x="16" y="225"/>
                      <a:pt x="16" y="225"/>
                      <a:pt x="16" y="225"/>
                    </a:cubicBezTo>
                    <a:cubicBezTo>
                      <a:pt x="14" y="228"/>
                      <a:pt x="14" y="229"/>
                      <a:pt x="12" y="231"/>
                    </a:cubicBezTo>
                    <a:cubicBezTo>
                      <a:pt x="18" y="232"/>
                      <a:pt x="18" y="232"/>
                      <a:pt x="18" y="232"/>
                    </a:cubicBezTo>
                    <a:cubicBezTo>
                      <a:pt x="19" y="232"/>
                      <a:pt x="25" y="232"/>
                      <a:pt x="25" y="234"/>
                    </a:cubicBezTo>
                    <a:cubicBezTo>
                      <a:pt x="25" y="235"/>
                      <a:pt x="27" y="239"/>
                      <a:pt x="27" y="239"/>
                    </a:cubicBezTo>
                    <a:cubicBezTo>
                      <a:pt x="28" y="241"/>
                      <a:pt x="28" y="241"/>
                      <a:pt x="28" y="241"/>
                    </a:cubicBezTo>
                    <a:cubicBezTo>
                      <a:pt x="32" y="241"/>
                      <a:pt x="32" y="241"/>
                      <a:pt x="32" y="241"/>
                    </a:cubicBezTo>
                    <a:cubicBezTo>
                      <a:pt x="32" y="241"/>
                      <a:pt x="35" y="241"/>
                      <a:pt x="35" y="241"/>
                    </a:cubicBezTo>
                    <a:cubicBezTo>
                      <a:pt x="36" y="241"/>
                      <a:pt x="40" y="241"/>
                      <a:pt x="40" y="241"/>
                    </a:cubicBezTo>
                    <a:cubicBezTo>
                      <a:pt x="51" y="231"/>
                      <a:pt x="51" y="231"/>
                      <a:pt x="51" y="231"/>
                    </a:cubicBezTo>
                    <a:cubicBezTo>
                      <a:pt x="50" y="236"/>
                      <a:pt x="50" y="236"/>
                      <a:pt x="50" y="236"/>
                    </a:cubicBezTo>
                    <a:cubicBezTo>
                      <a:pt x="51" y="237"/>
                      <a:pt x="51" y="237"/>
                      <a:pt x="51" y="237"/>
                    </a:cubicBezTo>
                    <a:cubicBezTo>
                      <a:pt x="50" y="239"/>
                      <a:pt x="50" y="239"/>
                      <a:pt x="50" y="239"/>
                    </a:cubicBezTo>
                    <a:cubicBezTo>
                      <a:pt x="49" y="241"/>
                      <a:pt x="49" y="241"/>
                      <a:pt x="49" y="241"/>
                    </a:cubicBezTo>
                    <a:cubicBezTo>
                      <a:pt x="49" y="253"/>
                      <a:pt x="49" y="253"/>
                      <a:pt x="49" y="253"/>
                    </a:cubicBezTo>
                    <a:cubicBezTo>
                      <a:pt x="50" y="256"/>
                      <a:pt x="50" y="256"/>
                      <a:pt x="50" y="256"/>
                    </a:cubicBezTo>
                    <a:cubicBezTo>
                      <a:pt x="53" y="257"/>
                      <a:pt x="53" y="257"/>
                      <a:pt x="53" y="257"/>
                    </a:cubicBezTo>
                    <a:cubicBezTo>
                      <a:pt x="53" y="257"/>
                      <a:pt x="54" y="258"/>
                      <a:pt x="55" y="258"/>
                    </a:cubicBezTo>
                    <a:cubicBezTo>
                      <a:pt x="56" y="258"/>
                      <a:pt x="57" y="256"/>
                      <a:pt x="57" y="256"/>
                    </a:cubicBezTo>
                    <a:cubicBezTo>
                      <a:pt x="61" y="256"/>
                      <a:pt x="66" y="256"/>
                      <a:pt x="71" y="256"/>
                    </a:cubicBezTo>
                    <a:cubicBezTo>
                      <a:pt x="72" y="256"/>
                      <a:pt x="75" y="258"/>
                      <a:pt x="75" y="258"/>
                    </a:cubicBezTo>
                    <a:cubicBezTo>
                      <a:pt x="78" y="258"/>
                      <a:pt x="78" y="258"/>
                      <a:pt x="78" y="258"/>
                    </a:cubicBezTo>
                    <a:cubicBezTo>
                      <a:pt x="82" y="256"/>
                      <a:pt x="82" y="256"/>
                      <a:pt x="82" y="256"/>
                    </a:cubicBezTo>
                    <a:cubicBezTo>
                      <a:pt x="85" y="252"/>
                      <a:pt x="85" y="252"/>
                      <a:pt x="85" y="252"/>
                    </a:cubicBezTo>
                    <a:cubicBezTo>
                      <a:pt x="88" y="252"/>
                      <a:pt x="88" y="252"/>
                      <a:pt x="88" y="252"/>
                    </a:cubicBezTo>
                    <a:cubicBezTo>
                      <a:pt x="88" y="252"/>
                      <a:pt x="89" y="253"/>
                      <a:pt x="90" y="253"/>
                    </a:cubicBezTo>
                    <a:cubicBezTo>
                      <a:pt x="91" y="253"/>
                      <a:pt x="93" y="247"/>
                      <a:pt x="95" y="247"/>
                    </a:cubicBezTo>
                    <a:cubicBezTo>
                      <a:pt x="97" y="247"/>
                      <a:pt x="99" y="247"/>
                      <a:pt x="99" y="247"/>
                    </a:cubicBezTo>
                    <a:cubicBezTo>
                      <a:pt x="99" y="247"/>
                      <a:pt x="100" y="244"/>
                      <a:pt x="100" y="244"/>
                    </a:cubicBezTo>
                    <a:cubicBezTo>
                      <a:pt x="100" y="243"/>
                      <a:pt x="104" y="239"/>
                      <a:pt x="104" y="239"/>
                    </a:cubicBezTo>
                    <a:cubicBezTo>
                      <a:pt x="104" y="239"/>
                      <a:pt x="109" y="238"/>
                      <a:pt x="109" y="238"/>
                    </a:cubicBezTo>
                    <a:cubicBezTo>
                      <a:pt x="112" y="238"/>
                      <a:pt x="114" y="238"/>
                      <a:pt x="117" y="238"/>
                    </a:cubicBezTo>
                    <a:cubicBezTo>
                      <a:pt x="118" y="239"/>
                      <a:pt x="118" y="239"/>
                      <a:pt x="118" y="239"/>
                    </a:cubicBezTo>
                    <a:cubicBezTo>
                      <a:pt x="121" y="236"/>
                      <a:pt x="121" y="236"/>
                      <a:pt x="121" y="236"/>
                    </a:cubicBezTo>
                    <a:cubicBezTo>
                      <a:pt x="121" y="236"/>
                      <a:pt x="123" y="237"/>
                      <a:pt x="123" y="238"/>
                    </a:cubicBezTo>
                    <a:cubicBezTo>
                      <a:pt x="123" y="238"/>
                      <a:pt x="123" y="241"/>
                      <a:pt x="123" y="241"/>
                    </a:cubicBezTo>
                    <a:cubicBezTo>
                      <a:pt x="123" y="242"/>
                      <a:pt x="123" y="243"/>
                      <a:pt x="124" y="244"/>
                    </a:cubicBezTo>
                    <a:cubicBezTo>
                      <a:pt x="125" y="246"/>
                      <a:pt x="122" y="250"/>
                      <a:pt x="123" y="251"/>
                    </a:cubicBezTo>
                    <a:cubicBezTo>
                      <a:pt x="123" y="252"/>
                      <a:pt x="125" y="255"/>
                      <a:pt x="125" y="255"/>
                    </a:cubicBezTo>
                    <a:cubicBezTo>
                      <a:pt x="124" y="261"/>
                      <a:pt x="124" y="261"/>
                      <a:pt x="124" y="261"/>
                    </a:cubicBezTo>
                    <a:cubicBezTo>
                      <a:pt x="124" y="261"/>
                      <a:pt x="125" y="265"/>
                      <a:pt x="125" y="265"/>
                    </a:cubicBezTo>
                    <a:cubicBezTo>
                      <a:pt x="126" y="266"/>
                      <a:pt x="128" y="267"/>
                      <a:pt x="128" y="267"/>
                    </a:cubicBezTo>
                    <a:cubicBezTo>
                      <a:pt x="132" y="274"/>
                      <a:pt x="132" y="274"/>
                      <a:pt x="132" y="274"/>
                    </a:cubicBezTo>
                    <a:cubicBezTo>
                      <a:pt x="137" y="274"/>
                      <a:pt x="136" y="274"/>
                      <a:pt x="137" y="281"/>
                    </a:cubicBezTo>
                    <a:cubicBezTo>
                      <a:pt x="149" y="282"/>
                      <a:pt x="149" y="282"/>
                      <a:pt x="149" y="282"/>
                    </a:cubicBezTo>
                    <a:cubicBezTo>
                      <a:pt x="151" y="283"/>
                      <a:pt x="149" y="283"/>
                      <a:pt x="155" y="285"/>
                    </a:cubicBezTo>
                    <a:cubicBezTo>
                      <a:pt x="155" y="285"/>
                      <a:pt x="157" y="283"/>
                      <a:pt x="158" y="285"/>
                    </a:cubicBezTo>
                    <a:cubicBezTo>
                      <a:pt x="160" y="287"/>
                      <a:pt x="157" y="288"/>
                      <a:pt x="166" y="291"/>
                    </a:cubicBezTo>
                    <a:cubicBezTo>
                      <a:pt x="166" y="291"/>
                      <a:pt x="170" y="292"/>
                      <a:pt x="170" y="293"/>
                    </a:cubicBezTo>
                    <a:cubicBezTo>
                      <a:pt x="170" y="293"/>
                      <a:pt x="170" y="293"/>
                      <a:pt x="171" y="294"/>
                    </a:cubicBezTo>
                    <a:cubicBezTo>
                      <a:pt x="174" y="297"/>
                      <a:pt x="177" y="298"/>
                      <a:pt x="181" y="298"/>
                    </a:cubicBezTo>
                    <a:cubicBezTo>
                      <a:pt x="182" y="298"/>
                      <a:pt x="187" y="298"/>
                      <a:pt x="187" y="298"/>
                    </a:cubicBezTo>
                    <a:cubicBezTo>
                      <a:pt x="192" y="302"/>
                      <a:pt x="192" y="302"/>
                      <a:pt x="192" y="302"/>
                    </a:cubicBezTo>
                    <a:cubicBezTo>
                      <a:pt x="196" y="304"/>
                      <a:pt x="196" y="304"/>
                      <a:pt x="196" y="304"/>
                    </a:cubicBezTo>
                    <a:cubicBezTo>
                      <a:pt x="196" y="307"/>
                      <a:pt x="196" y="307"/>
                      <a:pt x="196" y="307"/>
                    </a:cubicBezTo>
                    <a:cubicBezTo>
                      <a:pt x="199" y="313"/>
                      <a:pt x="199" y="313"/>
                      <a:pt x="199" y="313"/>
                    </a:cubicBezTo>
                    <a:cubicBezTo>
                      <a:pt x="199" y="319"/>
                      <a:pt x="199" y="319"/>
                      <a:pt x="199" y="319"/>
                    </a:cubicBezTo>
                    <a:cubicBezTo>
                      <a:pt x="199" y="321"/>
                      <a:pt x="200" y="324"/>
                      <a:pt x="197" y="325"/>
                    </a:cubicBezTo>
                    <a:cubicBezTo>
                      <a:pt x="200" y="329"/>
                      <a:pt x="199" y="327"/>
                      <a:pt x="200" y="331"/>
                    </a:cubicBezTo>
                    <a:cubicBezTo>
                      <a:pt x="202" y="341"/>
                      <a:pt x="202" y="341"/>
                      <a:pt x="202" y="341"/>
                    </a:cubicBezTo>
                    <a:cubicBezTo>
                      <a:pt x="211" y="343"/>
                      <a:pt x="211" y="343"/>
                      <a:pt x="211" y="343"/>
                    </a:cubicBezTo>
                    <a:cubicBezTo>
                      <a:pt x="229" y="342"/>
                      <a:pt x="229" y="342"/>
                      <a:pt x="229" y="342"/>
                    </a:cubicBezTo>
                    <a:cubicBezTo>
                      <a:pt x="227" y="348"/>
                      <a:pt x="227" y="348"/>
                      <a:pt x="227" y="348"/>
                    </a:cubicBezTo>
                    <a:cubicBezTo>
                      <a:pt x="227" y="348"/>
                      <a:pt x="229" y="352"/>
                      <a:pt x="229" y="353"/>
                    </a:cubicBezTo>
                    <a:cubicBezTo>
                      <a:pt x="229" y="355"/>
                      <a:pt x="229" y="358"/>
                      <a:pt x="229" y="358"/>
                    </a:cubicBezTo>
                    <a:cubicBezTo>
                      <a:pt x="237" y="363"/>
                      <a:pt x="237" y="363"/>
                      <a:pt x="237" y="363"/>
                    </a:cubicBezTo>
                    <a:cubicBezTo>
                      <a:pt x="239" y="366"/>
                      <a:pt x="239" y="366"/>
                      <a:pt x="239" y="366"/>
                    </a:cubicBezTo>
                    <a:cubicBezTo>
                      <a:pt x="240" y="367"/>
                      <a:pt x="243" y="371"/>
                      <a:pt x="243" y="372"/>
                    </a:cubicBezTo>
                    <a:cubicBezTo>
                      <a:pt x="243" y="372"/>
                      <a:pt x="241" y="376"/>
                      <a:pt x="241" y="377"/>
                    </a:cubicBezTo>
                    <a:cubicBezTo>
                      <a:pt x="241" y="378"/>
                      <a:pt x="240" y="383"/>
                      <a:pt x="240" y="383"/>
                    </a:cubicBezTo>
                    <a:cubicBezTo>
                      <a:pt x="241" y="386"/>
                      <a:pt x="241" y="386"/>
                      <a:pt x="241" y="386"/>
                    </a:cubicBezTo>
                    <a:cubicBezTo>
                      <a:pt x="239" y="389"/>
                      <a:pt x="239" y="389"/>
                      <a:pt x="239" y="389"/>
                    </a:cubicBezTo>
                    <a:cubicBezTo>
                      <a:pt x="239" y="394"/>
                      <a:pt x="239" y="394"/>
                      <a:pt x="239" y="394"/>
                    </a:cubicBezTo>
                    <a:cubicBezTo>
                      <a:pt x="237" y="397"/>
                      <a:pt x="237" y="397"/>
                      <a:pt x="237" y="397"/>
                    </a:cubicBezTo>
                    <a:cubicBezTo>
                      <a:pt x="240" y="399"/>
                      <a:pt x="240" y="399"/>
                      <a:pt x="240" y="399"/>
                    </a:cubicBezTo>
                    <a:cubicBezTo>
                      <a:pt x="238" y="402"/>
                      <a:pt x="238" y="402"/>
                      <a:pt x="238" y="402"/>
                    </a:cubicBezTo>
                    <a:cubicBezTo>
                      <a:pt x="239" y="404"/>
                      <a:pt x="239" y="404"/>
                      <a:pt x="239" y="408"/>
                    </a:cubicBezTo>
                    <a:cubicBezTo>
                      <a:pt x="239" y="413"/>
                      <a:pt x="243" y="417"/>
                      <a:pt x="243" y="420"/>
                    </a:cubicBezTo>
                    <a:cubicBezTo>
                      <a:pt x="243" y="421"/>
                      <a:pt x="242" y="425"/>
                      <a:pt x="242" y="426"/>
                    </a:cubicBezTo>
                    <a:cubicBezTo>
                      <a:pt x="242" y="429"/>
                      <a:pt x="240" y="437"/>
                      <a:pt x="242" y="434"/>
                    </a:cubicBezTo>
                    <a:cubicBezTo>
                      <a:pt x="247" y="435"/>
                      <a:pt x="247" y="435"/>
                      <a:pt x="247" y="435"/>
                    </a:cubicBezTo>
                    <a:cubicBezTo>
                      <a:pt x="251" y="436"/>
                      <a:pt x="251" y="436"/>
                      <a:pt x="251" y="436"/>
                    </a:cubicBezTo>
                    <a:cubicBezTo>
                      <a:pt x="259" y="436"/>
                      <a:pt x="259" y="436"/>
                      <a:pt x="259" y="436"/>
                    </a:cubicBezTo>
                    <a:cubicBezTo>
                      <a:pt x="265" y="435"/>
                      <a:pt x="265" y="435"/>
                      <a:pt x="265" y="435"/>
                    </a:cubicBezTo>
                    <a:cubicBezTo>
                      <a:pt x="269" y="438"/>
                      <a:pt x="268" y="437"/>
                      <a:pt x="274" y="439"/>
                    </a:cubicBezTo>
                    <a:cubicBezTo>
                      <a:pt x="276" y="442"/>
                      <a:pt x="277" y="445"/>
                      <a:pt x="278" y="448"/>
                    </a:cubicBezTo>
                    <a:cubicBezTo>
                      <a:pt x="279" y="451"/>
                      <a:pt x="280" y="460"/>
                      <a:pt x="281" y="463"/>
                    </a:cubicBezTo>
                    <a:cubicBezTo>
                      <a:pt x="285" y="463"/>
                      <a:pt x="285" y="463"/>
                      <a:pt x="285" y="463"/>
                    </a:cubicBezTo>
                    <a:cubicBezTo>
                      <a:pt x="287" y="463"/>
                      <a:pt x="289" y="462"/>
                      <a:pt x="293" y="462"/>
                    </a:cubicBezTo>
                    <a:cubicBezTo>
                      <a:pt x="296" y="462"/>
                      <a:pt x="296" y="462"/>
                      <a:pt x="296" y="462"/>
                    </a:cubicBezTo>
                    <a:cubicBezTo>
                      <a:pt x="296" y="464"/>
                      <a:pt x="299" y="469"/>
                      <a:pt x="299" y="471"/>
                    </a:cubicBezTo>
                    <a:cubicBezTo>
                      <a:pt x="299" y="472"/>
                      <a:pt x="298" y="473"/>
                      <a:pt x="298" y="474"/>
                    </a:cubicBezTo>
                    <a:cubicBezTo>
                      <a:pt x="298" y="478"/>
                      <a:pt x="298" y="478"/>
                      <a:pt x="297" y="482"/>
                    </a:cubicBezTo>
                    <a:cubicBezTo>
                      <a:pt x="296" y="488"/>
                      <a:pt x="296" y="488"/>
                      <a:pt x="296" y="488"/>
                    </a:cubicBezTo>
                    <a:cubicBezTo>
                      <a:pt x="298" y="490"/>
                      <a:pt x="298" y="490"/>
                      <a:pt x="298" y="490"/>
                    </a:cubicBezTo>
                    <a:cubicBezTo>
                      <a:pt x="301" y="488"/>
                      <a:pt x="301" y="490"/>
                      <a:pt x="303" y="492"/>
                    </a:cubicBezTo>
                    <a:cubicBezTo>
                      <a:pt x="308" y="493"/>
                      <a:pt x="308" y="493"/>
                      <a:pt x="308" y="493"/>
                    </a:cubicBezTo>
                    <a:cubicBezTo>
                      <a:pt x="309" y="497"/>
                      <a:pt x="309" y="497"/>
                      <a:pt x="309" y="497"/>
                    </a:cubicBezTo>
                    <a:cubicBezTo>
                      <a:pt x="310" y="501"/>
                      <a:pt x="310" y="501"/>
                      <a:pt x="310" y="505"/>
                    </a:cubicBezTo>
                    <a:cubicBezTo>
                      <a:pt x="310" y="510"/>
                      <a:pt x="309" y="512"/>
                      <a:pt x="309" y="514"/>
                    </a:cubicBezTo>
                    <a:cubicBezTo>
                      <a:pt x="309" y="516"/>
                      <a:pt x="307" y="516"/>
                      <a:pt x="303" y="519"/>
                    </a:cubicBezTo>
                    <a:cubicBezTo>
                      <a:pt x="297" y="523"/>
                      <a:pt x="299" y="521"/>
                      <a:pt x="295" y="526"/>
                    </a:cubicBezTo>
                    <a:cubicBezTo>
                      <a:pt x="292" y="528"/>
                      <a:pt x="288" y="531"/>
                      <a:pt x="286" y="534"/>
                    </a:cubicBezTo>
                    <a:cubicBezTo>
                      <a:pt x="283" y="539"/>
                      <a:pt x="283" y="539"/>
                      <a:pt x="283" y="539"/>
                    </a:cubicBezTo>
                    <a:cubicBezTo>
                      <a:pt x="282" y="541"/>
                      <a:pt x="275" y="548"/>
                      <a:pt x="275" y="551"/>
                    </a:cubicBezTo>
                    <a:cubicBezTo>
                      <a:pt x="275" y="552"/>
                      <a:pt x="272" y="557"/>
                      <a:pt x="272" y="557"/>
                    </a:cubicBezTo>
                    <a:cubicBezTo>
                      <a:pt x="270" y="558"/>
                      <a:pt x="270" y="558"/>
                      <a:pt x="270" y="558"/>
                    </a:cubicBezTo>
                    <a:cubicBezTo>
                      <a:pt x="269" y="561"/>
                      <a:pt x="269" y="561"/>
                      <a:pt x="269" y="561"/>
                    </a:cubicBezTo>
                    <a:cubicBezTo>
                      <a:pt x="267" y="563"/>
                      <a:pt x="267" y="563"/>
                      <a:pt x="267" y="563"/>
                    </a:cubicBezTo>
                    <a:cubicBezTo>
                      <a:pt x="270" y="565"/>
                      <a:pt x="270" y="565"/>
                      <a:pt x="270" y="565"/>
                    </a:cubicBezTo>
                    <a:cubicBezTo>
                      <a:pt x="274" y="565"/>
                      <a:pt x="274" y="565"/>
                      <a:pt x="274" y="565"/>
                    </a:cubicBezTo>
                    <a:cubicBezTo>
                      <a:pt x="275" y="563"/>
                      <a:pt x="275" y="563"/>
                      <a:pt x="275" y="563"/>
                    </a:cubicBezTo>
                    <a:cubicBezTo>
                      <a:pt x="280" y="563"/>
                      <a:pt x="278" y="562"/>
                      <a:pt x="282" y="565"/>
                    </a:cubicBezTo>
                    <a:cubicBezTo>
                      <a:pt x="287" y="570"/>
                      <a:pt x="287" y="570"/>
                      <a:pt x="287" y="570"/>
                    </a:cubicBezTo>
                    <a:cubicBezTo>
                      <a:pt x="290" y="574"/>
                      <a:pt x="290" y="574"/>
                      <a:pt x="290" y="574"/>
                    </a:cubicBezTo>
                    <a:cubicBezTo>
                      <a:pt x="290" y="577"/>
                      <a:pt x="290" y="577"/>
                      <a:pt x="290" y="577"/>
                    </a:cubicBezTo>
                    <a:cubicBezTo>
                      <a:pt x="292" y="577"/>
                      <a:pt x="292" y="577"/>
                      <a:pt x="292" y="577"/>
                    </a:cubicBezTo>
                    <a:cubicBezTo>
                      <a:pt x="295" y="576"/>
                      <a:pt x="295" y="574"/>
                      <a:pt x="297" y="575"/>
                    </a:cubicBezTo>
                    <a:cubicBezTo>
                      <a:pt x="305" y="583"/>
                      <a:pt x="305" y="583"/>
                      <a:pt x="305" y="583"/>
                    </a:cubicBezTo>
                    <a:cubicBezTo>
                      <a:pt x="306" y="581"/>
                      <a:pt x="306" y="581"/>
                      <a:pt x="306" y="581"/>
                    </a:cubicBezTo>
                    <a:cubicBezTo>
                      <a:pt x="309" y="583"/>
                      <a:pt x="310" y="583"/>
                      <a:pt x="312" y="585"/>
                    </a:cubicBezTo>
                    <a:cubicBezTo>
                      <a:pt x="317" y="591"/>
                      <a:pt x="322" y="593"/>
                      <a:pt x="323" y="593"/>
                    </a:cubicBezTo>
                    <a:cubicBezTo>
                      <a:pt x="324" y="594"/>
                      <a:pt x="327" y="598"/>
                      <a:pt x="328" y="599"/>
                    </a:cubicBezTo>
                    <a:cubicBezTo>
                      <a:pt x="330" y="601"/>
                      <a:pt x="333" y="603"/>
                      <a:pt x="336" y="604"/>
                    </a:cubicBezTo>
                    <a:cubicBezTo>
                      <a:pt x="332" y="609"/>
                      <a:pt x="333" y="607"/>
                      <a:pt x="331" y="613"/>
                    </a:cubicBezTo>
                    <a:cubicBezTo>
                      <a:pt x="332" y="615"/>
                      <a:pt x="333" y="618"/>
                      <a:pt x="335" y="620"/>
                    </a:cubicBezTo>
                    <a:close/>
                    <a:moveTo>
                      <a:pt x="306" y="105"/>
                    </a:moveTo>
                    <a:cubicBezTo>
                      <a:pt x="306" y="105"/>
                      <a:pt x="306" y="105"/>
                      <a:pt x="306" y="105"/>
                    </a:cubicBezTo>
                    <a:cubicBezTo>
                      <a:pt x="306" y="105"/>
                      <a:pt x="308" y="101"/>
                      <a:pt x="308" y="101"/>
                    </a:cubicBezTo>
                    <a:cubicBezTo>
                      <a:pt x="308" y="101"/>
                      <a:pt x="309" y="101"/>
                      <a:pt x="309" y="100"/>
                    </a:cubicBezTo>
                    <a:cubicBezTo>
                      <a:pt x="309" y="99"/>
                      <a:pt x="310" y="95"/>
                      <a:pt x="311" y="94"/>
                    </a:cubicBezTo>
                    <a:cubicBezTo>
                      <a:pt x="312" y="94"/>
                      <a:pt x="314" y="91"/>
                      <a:pt x="314" y="91"/>
                    </a:cubicBezTo>
                    <a:cubicBezTo>
                      <a:pt x="316" y="93"/>
                      <a:pt x="317" y="92"/>
                      <a:pt x="315" y="96"/>
                    </a:cubicBezTo>
                    <a:cubicBezTo>
                      <a:pt x="313" y="100"/>
                      <a:pt x="313" y="100"/>
                      <a:pt x="313" y="100"/>
                    </a:cubicBezTo>
                    <a:cubicBezTo>
                      <a:pt x="312" y="101"/>
                      <a:pt x="311" y="101"/>
                      <a:pt x="310" y="102"/>
                    </a:cubicBezTo>
                    <a:cubicBezTo>
                      <a:pt x="309" y="103"/>
                      <a:pt x="308" y="106"/>
                      <a:pt x="306" y="105"/>
                    </a:cubicBezTo>
                    <a:close/>
                    <a:moveTo>
                      <a:pt x="330" y="71"/>
                    </a:moveTo>
                    <a:cubicBezTo>
                      <a:pt x="330" y="71"/>
                      <a:pt x="330" y="71"/>
                      <a:pt x="330" y="71"/>
                    </a:cubicBezTo>
                    <a:cubicBezTo>
                      <a:pt x="330" y="70"/>
                      <a:pt x="331" y="69"/>
                      <a:pt x="332" y="68"/>
                    </a:cubicBezTo>
                    <a:cubicBezTo>
                      <a:pt x="335" y="70"/>
                      <a:pt x="334" y="72"/>
                      <a:pt x="334" y="72"/>
                    </a:cubicBezTo>
                    <a:cubicBezTo>
                      <a:pt x="334" y="72"/>
                      <a:pt x="330" y="71"/>
                      <a:pt x="330" y="71"/>
                    </a:cubicBezTo>
                    <a:close/>
                    <a:moveTo>
                      <a:pt x="336" y="83"/>
                    </a:moveTo>
                    <a:cubicBezTo>
                      <a:pt x="336" y="83"/>
                      <a:pt x="336" y="83"/>
                      <a:pt x="336" y="83"/>
                    </a:cubicBezTo>
                    <a:cubicBezTo>
                      <a:pt x="336" y="82"/>
                      <a:pt x="338" y="81"/>
                      <a:pt x="339" y="81"/>
                    </a:cubicBezTo>
                    <a:cubicBezTo>
                      <a:pt x="341" y="81"/>
                      <a:pt x="341" y="83"/>
                      <a:pt x="340" y="84"/>
                    </a:cubicBezTo>
                    <a:cubicBezTo>
                      <a:pt x="339" y="84"/>
                      <a:pt x="336" y="86"/>
                      <a:pt x="336" y="83"/>
                    </a:cubicBezTo>
                    <a:close/>
                    <a:moveTo>
                      <a:pt x="327" y="79"/>
                    </a:moveTo>
                    <a:cubicBezTo>
                      <a:pt x="327" y="79"/>
                      <a:pt x="327" y="79"/>
                      <a:pt x="327" y="79"/>
                    </a:cubicBezTo>
                    <a:cubicBezTo>
                      <a:pt x="327" y="78"/>
                      <a:pt x="332" y="78"/>
                      <a:pt x="332" y="78"/>
                    </a:cubicBezTo>
                    <a:cubicBezTo>
                      <a:pt x="333" y="77"/>
                      <a:pt x="336" y="76"/>
                      <a:pt x="336" y="76"/>
                    </a:cubicBezTo>
                    <a:cubicBezTo>
                      <a:pt x="337" y="77"/>
                      <a:pt x="337" y="79"/>
                      <a:pt x="337" y="79"/>
                    </a:cubicBezTo>
                    <a:cubicBezTo>
                      <a:pt x="336" y="80"/>
                      <a:pt x="335" y="81"/>
                      <a:pt x="334" y="82"/>
                    </a:cubicBezTo>
                    <a:cubicBezTo>
                      <a:pt x="334" y="82"/>
                      <a:pt x="334" y="83"/>
                      <a:pt x="332" y="83"/>
                    </a:cubicBezTo>
                    <a:cubicBezTo>
                      <a:pt x="330" y="83"/>
                      <a:pt x="328" y="82"/>
                      <a:pt x="328" y="82"/>
                    </a:cubicBezTo>
                    <a:cubicBezTo>
                      <a:pt x="328" y="81"/>
                      <a:pt x="327" y="80"/>
                      <a:pt x="327" y="79"/>
                    </a:cubicBezTo>
                    <a:close/>
                    <a:moveTo>
                      <a:pt x="328" y="75"/>
                    </a:moveTo>
                    <a:cubicBezTo>
                      <a:pt x="328" y="75"/>
                      <a:pt x="328" y="75"/>
                      <a:pt x="328" y="75"/>
                    </a:cubicBezTo>
                    <a:cubicBezTo>
                      <a:pt x="329" y="74"/>
                      <a:pt x="330" y="72"/>
                      <a:pt x="331" y="72"/>
                    </a:cubicBezTo>
                    <a:cubicBezTo>
                      <a:pt x="332" y="72"/>
                      <a:pt x="332" y="73"/>
                      <a:pt x="333" y="74"/>
                    </a:cubicBezTo>
                    <a:cubicBezTo>
                      <a:pt x="331" y="76"/>
                      <a:pt x="331" y="76"/>
                      <a:pt x="329" y="76"/>
                    </a:cubicBezTo>
                    <a:cubicBezTo>
                      <a:pt x="329" y="76"/>
                      <a:pt x="328" y="75"/>
                      <a:pt x="328" y="75"/>
                    </a:cubicBezTo>
                    <a:close/>
                    <a:moveTo>
                      <a:pt x="326" y="78"/>
                    </a:moveTo>
                    <a:cubicBezTo>
                      <a:pt x="326" y="78"/>
                      <a:pt x="326" y="78"/>
                      <a:pt x="326" y="78"/>
                    </a:cubicBezTo>
                    <a:cubicBezTo>
                      <a:pt x="324" y="77"/>
                      <a:pt x="327" y="76"/>
                      <a:pt x="328" y="76"/>
                    </a:cubicBezTo>
                    <a:cubicBezTo>
                      <a:pt x="328" y="76"/>
                      <a:pt x="328" y="77"/>
                      <a:pt x="328" y="77"/>
                    </a:cubicBezTo>
                    <a:cubicBezTo>
                      <a:pt x="328" y="78"/>
                      <a:pt x="327" y="78"/>
                      <a:pt x="326" y="78"/>
                    </a:cubicBezTo>
                    <a:close/>
                    <a:moveTo>
                      <a:pt x="326" y="82"/>
                    </a:moveTo>
                    <a:cubicBezTo>
                      <a:pt x="326" y="82"/>
                      <a:pt x="326" y="82"/>
                      <a:pt x="326" y="82"/>
                    </a:cubicBezTo>
                    <a:cubicBezTo>
                      <a:pt x="326" y="82"/>
                      <a:pt x="323" y="83"/>
                      <a:pt x="324" y="80"/>
                    </a:cubicBezTo>
                    <a:cubicBezTo>
                      <a:pt x="324" y="80"/>
                      <a:pt x="325" y="79"/>
                      <a:pt x="325" y="79"/>
                    </a:cubicBezTo>
                    <a:cubicBezTo>
                      <a:pt x="325" y="79"/>
                      <a:pt x="326" y="79"/>
                      <a:pt x="326" y="79"/>
                    </a:cubicBezTo>
                    <a:cubicBezTo>
                      <a:pt x="326" y="80"/>
                      <a:pt x="327" y="81"/>
                      <a:pt x="326" y="82"/>
                    </a:cubicBezTo>
                    <a:close/>
                    <a:moveTo>
                      <a:pt x="318" y="86"/>
                    </a:moveTo>
                    <a:cubicBezTo>
                      <a:pt x="318" y="86"/>
                      <a:pt x="318" y="86"/>
                      <a:pt x="318" y="86"/>
                    </a:cubicBezTo>
                    <a:cubicBezTo>
                      <a:pt x="318" y="86"/>
                      <a:pt x="321" y="83"/>
                      <a:pt x="322" y="83"/>
                    </a:cubicBezTo>
                    <a:cubicBezTo>
                      <a:pt x="322" y="83"/>
                      <a:pt x="324" y="82"/>
                      <a:pt x="324" y="82"/>
                    </a:cubicBezTo>
                    <a:cubicBezTo>
                      <a:pt x="325" y="82"/>
                      <a:pt x="325" y="84"/>
                      <a:pt x="324" y="84"/>
                    </a:cubicBezTo>
                    <a:cubicBezTo>
                      <a:pt x="323" y="85"/>
                      <a:pt x="321" y="87"/>
                      <a:pt x="319" y="87"/>
                    </a:cubicBezTo>
                    <a:cubicBezTo>
                      <a:pt x="319" y="86"/>
                      <a:pt x="319" y="86"/>
                      <a:pt x="318" y="86"/>
                    </a:cubicBezTo>
                    <a:close/>
                    <a:moveTo>
                      <a:pt x="316" y="96"/>
                    </a:moveTo>
                    <a:cubicBezTo>
                      <a:pt x="316" y="96"/>
                      <a:pt x="316" y="96"/>
                      <a:pt x="316" y="96"/>
                    </a:cubicBezTo>
                    <a:cubicBezTo>
                      <a:pt x="317" y="93"/>
                      <a:pt x="319" y="93"/>
                      <a:pt x="321" y="91"/>
                    </a:cubicBezTo>
                    <a:cubicBezTo>
                      <a:pt x="321" y="91"/>
                      <a:pt x="321" y="94"/>
                      <a:pt x="320" y="94"/>
                    </a:cubicBezTo>
                    <a:cubicBezTo>
                      <a:pt x="320" y="94"/>
                      <a:pt x="319" y="96"/>
                      <a:pt x="319" y="96"/>
                    </a:cubicBezTo>
                    <a:cubicBezTo>
                      <a:pt x="318" y="97"/>
                      <a:pt x="316" y="97"/>
                      <a:pt x="316" y="96"/>
                    </a:cubicBez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5" name="Google Shape;376;p5">
                <a:extLst>
                  <a:ext uri="{FF2B5EF4-FFF2-40B4-BE49-F238E27FC236}">
                    <a16:creationId xmlns:a16="http://schemas.microsoft.com/office/drawing/2014/main" id="{346C96A4-7E97-C64B-970C-39F1A398E9CC}"/>
                  </a:ext>
                </a:extLst>
              </p:cNvPr>
              <p:cNvSpPr/>
              <p:nvPr/>
            </p:nvSpPr>
            <p:spPr>
              <a:xfrm>
                <a:off x="10651214" y="4057785"/>
                <a:ext cx="681189" cy="812187"/>
              </a:xfrm>
              <a:custGeom>
                <a:avLst/>
                <a:gdLst/>
                <a:ahLst/>
                <a:cxnLst/>
                <a:rect l="l" t="t" r="r" b="b"/>
                <a:pathLst>
                  <a:path w="178" h="212" extrusionOk="0">
                    <a:moveTo>
                      <a:pt x="9" y="126"/>
                    </a:moveTo>
                    <a:cubicBezTo>
                      <a:pt x="8" y="120"/>
                      <a:pt x="8" y="120"/>
                      <a:pt x="8" y="120"/>
                    </a:cubicBezTo>
                    <a:cubicBezTo>
                      <a:pt x="11" y="116"/>
                      <a:pt x="11" y="116"/>
                      <a:pt x="11" y="116"/>
                    </a:cubicBezTo>
                    <a:cubicBezTo>
                      <a:pt x="11" y="116"/>
                      <a:pt x="14" y="114"/>
                      <a:pt x="14" y="113"/>
                    </a:cubicBezTo>
                    <a:cubicBezTo>
                      <a:pt x="14" y="111"/>
                      <a:pt x="15" y="107"/>
                      <a:pt x="16" y="106"/>
                    </a:cubicBezTo>
                    <a:cubicBezTo>
                      <a:pt x="18" y="105"/>
                      <a:pt x="18" y="106"/>
                      <a:pt x="13" y="105"/>
                    </a:cubicBezTo>
                    <a:cubicBezTo>
                      <a:pt x="13" y="105"/>
                      <a:pt x="11" y="106"/>
                      <a:pt x="10" y="101"/>
                    </a:cubicBezTo>
                    <a:cubicBezTo>
                      <a:pt x="9" y="97"/>
                      <a:pt x="8" y="95"/>
                      <a:pt x="8" y="95"/>
                    </a:cubicBezTo>
                    <a:cubicBezTo>
                      <a:pt x="11" y="89"/>
                      <a:pt x="11" y="89"/>
                      <a:pt x="11" y="89"/>
                    </a:cubicBezTo>
                    <a:cubicBezTo>
                      <a:pt x="6" y="83"/>
                      <a:pt x="6" y="83"/>
                      <a:pt x="6" y="83"/>
                    </a:cubicBezTo>
                    <a:cubicBezTo>
                      <a:pt x="6" y="83"/>
                      <a:pt x="13" y="74"/>
                      <a:pt x="13" y="74"/>
                    </a:cubicBezTo>
                    <a:cubicBezTo>
                      <a:pt x="13" y="73"/>
                      <a:pt x="9" y="64"/>
                      <a:pt x="9" y="64"/>
                    </a:cubicBezTo>
                    <a:cubicBezTo>
                      <a:pt x="12" y="59"/>
                      <a:pt x="12" y="59"/>
                      <a:pt x="12" y="59"/>
                    </a:cubicBezTo>
                    <a:cubicBezTo>
                      <a:pt x="9" y="51"/>
                      <a:pt x="9" y="53"/>
                      <a:pt x="12" y="48"/>
                    </a:cubicBezTo>
                    <a:cubicBezTo>
                      <a:pt x="12" y="48"/>
                      <a:pt x="14" y="45"/>
                      <a:pt x="14" y="44"/>
                    </a:cubicBezTo>
                    <a:cubicBezTo>
                      <a:pt x="14" y="44"/>
                      <a:pt x="5" y="32"/>
                      <a:pt x="5" y="32"/>
                    </a:cubicBezTo>
                    <a:cubicBezTo>
                      <a:pt x="0" y="20"/>
                      <a:pt x="0" y="20"/>
                      <a:pt x="0" y="20"/>
                    </a:cubicBezTo>
                    <a:cubicBezTo>
                      <a:pt x="2" y="20"/>
                      <a:pt x="5" y="20"/>
                      <a:pt x="6" y="20"/>
                    </a:cubicBezTo>
                    <a:cubicBezTo>
                      <a:pt x="7" y="20"/>
                      <a:pt x="10" y="22"/>
                      <a:pt x="10" y="22"/>
                    </a:cubicBezTo>
                    <a:cubicBezTo>
                      <a:pt x="13" y="22"/>
                      <a:pt x="13" y="22"/>
                      <a:pt x="13" y="22"/>
                    </a:cubicBezTo>
                    <a:cubicBezTo>
                      <a:pt x="17" y="20"/>
                      <a:pt x="17" y="20"/>
                      <a:pt x="17" y="20"/>
                    </a:cubicBezTo>
                    <a:cubicBezTo>
                      <a:pt x="20" y="16"/>
                      <a:pt x="20" y="16"/>
                      <a:pt x="20" y="16"/>
                    </a:cubicBezTo>
                    <a:cubicBezTo>
                      <a:pt x="23" y="16"/>
                      <a:pt x="23" y="16"/>
                      <a:pt x="23" y="16"/>
                    </a:cubicBezTo>
                    <a:cubicBezTo>
                      <a:pt x="23" y="16"/>
                      <a:pt x="24" y="17"/>
                      <a:pt x="25" y="17"/>
                    </a:cubicBezTo>
                    <a:cubicBezTo>
                      <a:pt x="26" y="17"/>
                      <a:pt x="28" y="11"/>
                      <a:pt x="30" y="11"/>
                    </a:cubicBezTo>
                    <a:cubicBezTo>
                      <a:pt x="32" y="11"/>
                      <a:pt x="34" y="11"/>
                      <a:pt x="34" y="11"/>
                    </a:cubicBezTo>
                    <a:cubicBezTo>
                      <a:pt x="34" y="11"/>
                      <a:pt x="35" y="8"/>
                      <a:pt x="35" y="8"/>
                    </a:cubicBezTo>
                    <a:cubicBezTo>
                      <a:pt x="35" y="7"/>
                      <a:pt x="39" y="3"/>
                      <a:pt x="39" y="3"/>
                    </a:cubicBezTo>
                    <a:cubicBezTo>
                      <a:pt x="39" y="3"/>
                      <a:pt x="44" y="2"/>
                      <a:pt x="44" y="2"/>
                    </a:cubicBezTo>
                    <a:cubicBezTo>
                      <a:pt x="48" y="2"/>
                      <a:pt x="48" y="3"/>
                      <a:pt x="52" y="2"/>
                    </a:cubicBezTo>
                    <a:cubicBezTo>
                      <a:pt x="53" y="3"/>
                      <a:pt x="53" y="3"/>
                      <a:pt x="53" y="3"/>
                    </a:cubicBezTo>
                    <a:cubicBezTo>
                      <a:pt x="56" y="0"/>
                      <a:pt x="56" y="0"/>
                      <a:pt x="56" y="0"/>
                    </a:cubicBezTo>
                    <a:cubicBezTo>
                      <a:pt x="56" y="0"/>
                      <a:pt x="58" y="1"/>
                      <a:pt x="58" y="2"/>
                    </a:cubicBezTo>
                    <a:cubicBezTo>
                      <a:pt x="58" y="2"/>
                      <a:pt x="58" y="5"/>
                      <a:pt x="58" y="5"/>
                    </a:cubicBezTo>
                    <a:cubicBezTo>
                      <a:pt x="58" y="6"/>
                      <a:pt x="58" y="7"/>
                      <a:pt x="59" y="8"/>
                    </a:cubicBezTo>
                    <a:cubicBezTo>
                      <a:pt x="60" y="10"/>
                      <a:pt x="57" y="14"/>
                      <a:pt x="58" y="15"/>
                    </a:cubicBezTo>
                    <a:cubicBezTo>
                      <a:pt x="58" y="16"/>
                      <a:pt x="60" y="19"/>
                      <a:pt x="60" y="19"/>
                    </a:cubicBezTo>
                    <a:cubicBezTo>
                      <a:pt x="59" y="25"/>
                      <a:pt x="59" y="25"/>
                      <a:pt x="59" y="25"/>
                    </a:cubicBezTo>
                    <a:cubicBezTo>
                      <a:pt x="59" y="25"/>
                      <a:pt x="60" y="29"/>
                      <a:pt x="60" y="29"/>
                    </a:cubicBezTo>
                    <a:cubicBezTo>
                      <a:pt x="61" y="30"/>
                      <a:pt x="63" y="31"/>
                      <a:pt x="63" y="31"/>
                    </a:cubicBezTo>
                    <a:cubicBezTo>
                      <a:pt x="67" y="38"/>
                      <a:pt x="67" y="38"/>
                      <a:pt x="67" y="38"/>
                    </a:cubicBezTo>
                    <a:cubicBezTo>
                      <a:pt x="72" y="38"/>
                      <a:pt x="70" y="38"/>
                      <a:pt x="72" y="45"/>
                    </a:cubicBezTo>
                    <a:cubicBezTo>
                      <a:pt x="84" y="46"/>
                      <a:pt x="84" y="46"/>
                      <a:pt x="84" y="46"/>
                    </a:cubicBezTo>
                    <a:cubicBezTo>
                      <a:pt x="86" y="47"/>
                      <a:pt x="84" y="47"/>
                      <a:pt x="90" y="49"/>
                    </a:cubicBezTo>
                    <a:cubicBezTo>
                      <a:pt x="90" y="49"/>
                      <a:pt x="92" y="47"/>
                      <a:pt x="93" y="49"/>
                    </a:cubicBezTo>
                    <a:cubicBezTo>
                      <a:pt x="94" y="51"/>
                      <a:pt x="92" y="52"/>
                      <a:pt x="101" y="55"/>
                    </a:cubicBezTo>
                    <a:cubicBezTo>
                      <a:pt x="101" y="55"/>
                      <a:pt x="105" y="56"/>
                      <a:pt x="105" y="57"/>
                    </a:cubicBezTo>
                    <a:cubicBezTo>
                      <a:pt x="105" y="57"/>
                      <a:pt x="105" y="57"/>
                      <a:pt x="106" y="58"/>
                    </a:cubicBezTo>
                    <a:cubicBezTo>
                      <a:pt x="109" y="60"/>
                      <a:pt x="112" y="62"/>
                      <a:pt x="116" y="62"/>
                    </a:cubicBezTo>
                    <a:cubicBezTo>
                      <a:pt x="117" y="62"/>
                      <a:pt x="122" y="62"/>
                      <a:pt x="122" y="62"/>
                    </a:cubicBezTo>
                    <a:cubicBezTo>
                      <a:pt x="127" y="66"/>
                      <a:pt x="127" y="66"/>
                      <a:pt x="127" y="66"/>
                    </a:cubicBezTo>
                    <a:cubicBezTo>
                      <a:pt x="131" y="68"/>
                      <a:pt x="131" y="68"/>
                      <a:pt x="131" y="68"/>
                    </a:cubicBezTo>
                    <a:cubicBezTo>
                      <a:pt x="131" y="71"/>
                      <a:pt x="131" y="71"/>
                      <a:pt x="131" y="71"/>
                    </a:cubicBezTo>
                    <a:cubicBezTo>
                      <a:pt x="134" y="77"/>
                      <a:pt x="134" y="77"/>
                      <a:pt x="134" y="77"/>
                    </a:cubicBezTo>
                    <a:cubicBezTo>
                      <a:pt x="134" y="83"/>
                      <a:pt x="134" y="83"/>
                      <a:pt x="134" y="83"/>
                    </a:cubicBezTo>
                    <a:cubicBezTo>
                      <a:pt x="134" y="85"/>
                      <a:pt x="135" y="88"/>
                      <a:pt x="132" y="89"/>
                    </a:cubicBezTo>
                    <a:cubicBezTo>
                      <a:pt x="135" y="93"/>
                      <a:pt x="134" y="91"/>
                      <a:pt x="135" y="95"/>
                    </a:cubicBezTo>
                    <a:cubicBezTo>
                      <a:pt x="137" y="105"/>
                      <a:pt x="137" y="105"/>
                      <a:pt x="137" y="105"/>
                    </a:cubicBezTo>
                    <a:cubicBezTo>
                      <a:pt x="146" y="107"/>
                      <a:pt x="146" y="107"/>
                      <a:pt x="146" y="107"/>
                    </a:cubicBezTo>
                    <a:cubicBezTo>
                      <a:pt x="164" y="106"/>
                      <a:pt x="164" y="106"/>
                      <a:pt x="164" y="106"/>
                    </a:cubicBezTo>
                    <a:cubicBezTo>
                      <a:pt x="162" y="112"/>
                      <a:pt x="162" y="112"/>
                      <a:pt x="162" y="112"/>
                    </a:cubicBezTo>
                    <a:cubicBezTo>
                      <a:pt x="162" y="112"/>
                      <a:pt x="164" y="116"/>
                      <a:pt x="164" y="117"/>
                    </a:cubicBezTo>
                    <a:cubicBezTo>
                      <a:pt x="164" y="119"/>
                      <a:pt x="164" y="122"/>
                      <a:pt x="164" y="122"/>
                    </a:cubicBezTo>
                    <a:cubicBezTo>
                      <a:pt x="172" y="127"/>
                      <a:pt x="172" y="127"/>
                      <a:pt x="172" y="127"/>
                    </a:cubicBezTo>
                    <a:cubicBezTo>
                      <a:pt x="174" y="130"/>
                      <a:pt x="174" y="130"/>
                      <a:pt x="174" y="130"/>
                    </a:cubicBezTo>
                    <a:cubicBezTo>
                      <a:pt x="174" y="131"/>
                      <a:pt x="178" y="135"/>
                      <a:pt x="178" y="136"/>
                    </a:cubicBezTo>
                    <a:cubicBezTo>
                      <a:pt x="178" y="136"/>
                      <a:pt x="176" y="140"/>
                      <a:pt x="176" y="141"/>
                    </a:cubicBezTo>
                    <a:cubicBezTo>
                      <a:pt x="176" y="142"/>
                      <a:pt x="175" y="147"/>
                      <a:pt x="175" y="147"/>
                    </a:cubicBezTo>
                    <a:cubicBezTo>
                      <a:pt x="176" y="150"/>
                      <a:pt x="176" y="150"/>
                      <a:pt x="176" y="150"/>
                    </a:cubicBezTo>
                    <a:cubicBezTo>
                      <a:pt x="174" y="153"/>
                      <a:pt x="174" y="153"/>
                      <a:pt x="174" y="153"/>
                    </a:cubicBezTo>
                    <a:cubicBezTo>
                      <a:pt x="174" y="158"/>
                      <a:pt x="174" y="158"/>
                      <a:pt x="174" y="158"/>
                    </a:cubicBezTo>
                    <a:cubicBezTo>
                      <a:pt x="172" y="161"/>
                      <a:pt x="172" y="161"/>
                      <a:pt x="172" y="161"/>
                    </a:cubicBezTo>
                    <a:cubicBezTo>
                      <a:pt x="175" y="163"/>
                      <a:pt x="175" y="163"/>
                      <a:pt x="175" y="163"/>
                    </a:cubicBezTo>
                    <a:cubicBezTo>
                      <a:pt x="173" y="166"/>
                      <a:pt x="173" y="166"/>
                      <a:pt x="173" y="166"/>
                    </a:cubicBezTo>
                    <a:cubicBezTo>
                      <a:pt x="171" y="161"/>
                      <a:pt x="170" y="162"/>
                      <a:pt x="168" y="161"/>
                    </a:cubicBezTo>
                    <a:cubicBezTo>
                      <a:pt x="164" y="155"/>
                      <a:pt x="164" y="155"/>
                      <a:pt x="164" y="155"/>
                    </a:cubicBezTo>
                    <a:cubicBezTo>
                      <a:pt x="159" y="154"/>
                      <a:pt x="159" y="154"/>
                      <a:pt x="159" y="154"/>
                    </a:cubicBezTo>
                    <a:cubicBezTo>
                      <a:pt x="142" y="154"/>
                      <a:pt x="142" y="154"/>
                      <a:pt x="142" y="154"/>
                    </a:cubicBezTo>
                    <a:cubicBezTo>
                      <a:pt x="132" y="158"/>
                      <a:pt x="132" y="158"/>
                      <a:pt x="132" y="158"/>
                    </a:cubicBezTo>
                    <a:cubicBezTo>
                      <a:pt x="123" y="159"/>
                      <a:pt x="123" y="159"/>
                      <a:pt x="123" y="159"/>
                    </a:cubicBezTo>
                    <a:cubicBezTo>
                      <a:pt x="122" y="161"/>
                      <a:pt x="119" y="168"/>
                      <a:pt x="118" y="170"/>
                    </a:cubicBezTo>
                    <a:cubicBezTo>
                      <a:pt x="116" y="172"/>
                      <a:pt x="116" y="172"/>
                      <a:pt x="116" y="172"/>
                    </a:cubicBezTo>
                    <a:cubicBezTo>
                      <a:pt x="116" y="172"/>
                      <a:pt x="117" y="189"/>
                      <a:pt x="116" y="191"/>
                    </a:cubicBezTo>
                    <a:cubicBezTo>
                      <a:pt x="113" y="200"/>
                      <a:pt x="113" y="200"/>
                      <a:pt x="113" y="200"/>
                    </a:cubicBezTo>
                    <a:cubicBezTo>
                      <a:pt x="112" y="199"/>
                      <a:pt x="110" y="198"/>
                      <a:pt x="110" y="198"/>
                    </a:cubicBezTo>
                    <a:cubicBezTo>
                      <a:pt x="110" y="198"/>
                      <a:pt x="102" y="197"/>
                      <a:pt x="100" y="197"/>
                    </a:cubicBezTo>
                    <a:cubicBezTo>
                      <a:pt x="98" y="197"/>
                      <a:pt x="95" y="198"/>
                      <a:pt x="95" y="198"/>
                    </a:cubicBezTo>
                    <a:cubicBezTo>
                      <a:pt x="93" y="201"/>
                      <a:pt x="95" y="211"/>
                      <a:pt x="92" y="210"/>
                    </a:cubicBezTo>
                    <a:cubicBezTo>
                      <a:pt x="91" y="210"/>
                      <a:pt x="91" y="210"/>
                      <a:pt x="91" y="209"/>
                    </a:cubicBezTo>
                    <a:cubicBezTo>
                      <a:pt x="90" y="208"/>
                      <a:pt x="91" y="207"/>
                      <a:pt x="91" y="206"/>
                    </a:cubicBezTo>
                    <a:cubicBezTo>
                      <a:pt x="89" y="203"/>
                      <a:pt x="88" y="201"/>
                      <a:pt x="86" y="200"/>
                    </a:cubicBezTo>
                    <a:cubicBezTo>
                      <a:pt x="82" y="198"/>
                      <a:pt x="78" y="199"/>
                      <a:pt x="75" y="199"/>
                    </a:cubicBezTo>
                    <a:cubicBezTo>
                      <a:pt x="68" y="195"/>
                      <a:pt x="68" y="195"/>
                      <a:pt x="68" y="195"/>
                    </a:cubicBezTo>
                    <a:cubicBezTo>
                      <a:pt x="63" y="194"/>
                      <a:pt x="63" y="194"/>
                      <a:pt x="63" y="194"/>
                    </a:cubicBezTo>
                    <a:cubicBezTo>
                      <a:pt x="61" y="200"/>
                      <a:pt x="62" y="198"/>
                      <a:pt x="58" y="202"/>
                    </a:cubicBezTo>
                    <a:cubicBezTo>
                      <a:pt x="58" y="202"/>
                      <a:pt x="56" y="204"/>
                      <a:pt x="56" y="204"/>
                    </a:cubicBezTo>
                    <a:cubicBezTo>
                      <a:pt x="55" y="205"/>
                      <a:pt x="53" y="208"/>
                      <a:pt x="53" y="208"/>
                    </a:cubicBezTo>
                    <a:cubicBezTo>
                      <a:pt x="53" y="208"/>
                      <a:pt x="53" y="210"/>
                      <a:pt x="53" y="211"/>
                    </a:cubicBezTo>
                    <a:cubicBezTo>
                      <a:pt x="53" y="211"/>
                      <a:pt x="53" y="211"/>
                      <a:pt x="53" y="211"/>
                    </a:cubicBezTo>
                    <a:cubicBezTo>
                      <a:pt x="50" y="211"/>
                      <a:pt x="51" y="210"/>
                      <a:pt x="48" y="212"/>
                    </a:cubicBezTo>
                    <a:cubicBezTo>
                      <a:pt x="44" y="210"/>
                      <a:pt x="44" y="210"/>
                      <a:pt x="44" y="210"/>
                    </a:cubicBezTo>
                    <a:cubicBezTo>
                      <a:pt x="44" y="210"/>
                      <a:pt x="43" y="205"/>
                      <a:pt x="43" y="205"/>
                    </a:cubicBezTo>
                    <a:cubicBezTo>
                      <a:pt x="43" y="204"/>
                      <a:pt x="39" y="198"/>
                      <a:pt x="39" y="198"/>
                    </a:cubicBezTo>
                    <a:cubicBezTo>
                      <a:pt x="38" y="193"/>
                      <a:pt x="38" y="193"/>
                      <a:pt x="38" y="193"/>
                    </a:cubicBezTo>
                    <a:cubicBezTo>
                      <a:pt x="38" y="193"/>
                      <a:pt x="35" y="188"/>
                      <a:pt x="35" y="187"/>
                    </a:cubicBezTo>
                    <a:cubicBezTo>
                      <a:pt x="35" y="186"/>
                      <a:pt x="34" y="181"/>
                      <a:pt x="34" y="181"/>
                    </a:cubicBezTo>
                    <a:cubicBezTo>
                      <a:pt x="34" y="181"/>
                      <a:pt x="30" y="178"/>
                      <a:pt x="30" y="177"/>
                    </a:cubicBezTo>
                    <a:cubicBezTo>
                      <a:pt x="30" y="177"/>
                      <a:pt x="31" y="175"/>
                      <a:pt x="31" y="175"/>
                    </a:cubicBezTo>
                    <a:cubicBezTo>
                      <a:pt x="32" y="175"/>
                      <a:pt x="28" y="173"/>
                      <a:pt x="27" y="171"/>
                    </a:cubicBezTo>
                    <a:cubicBezTo>
                      <a:pt x="27" y="171"/>
                      <a:pt x="25" y="167"/>
                      <a:pt x="26" y="167"/>
                    </a:cubicBezTo>
                    <a:cubicBezTo>
                      <a:pt x="26" y="166"/>
                      <a:pt x="28" y="164"/>
                      <a:pt x="28" y="164"/>
                    </a:cubicBezTo>
                    <a:cubicBezTo>
                      <a:pt x="26" y="159"/>
                      <a:pt x="26" y="159"/>
                      <a:pt x="26" y="159"/>
                    </a:cubicBezTo>
                    <a:cubicBezTo>
                      <a:pt x="28" y="155"/>
                      <a:pt x="28" y="155"/>
                      <a:pt x="28" y="155"/>
                    </a:cubicBezTo>
                    <a:cubicBezTo>
                      <a:pt x="27" y="154"/>
                      <a:pt x="21" y="148"/>
                      <a:pt x="20" y="147"/>
                    </a:cubicBezTo>
                    <a:cubicBezTo>
                      <a:pt x="20" y="147"/>
                      <a:pt x="17" y="142"/>
                      <a:pt x="17" y="140"/>
                    </a:cubicBezTo>
                    <a:cubicBezTo>
                      <a:pt x="17" y="138"/>
                      <a:pt x="18" y="136"/>
                      <a:pt x="18" y="134"/>
                    </a:cubicBezTo>
                    <a:cubicBezTo>
                      <a:pt x="15" y="133"/>
                      <a:pt x="14" y="133"/>
                      <a:pt x="12" y="128"/>
                    </a:cubicBezTo>
                    <a:cubicBezTo>
                      <a:pt x="12" y="127"/>
                      <a:pt x="9" y="126"/>
                      <a:pt x="9" y="126"/>
                    </a:cubicBezTo>
                    <a:close/>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6" name="Google Shape;377;p5">
                <a:extLst>
                  <a:ext uri="{FF2B5EF4-FFF2-40B4-BE49-F238E27FC236}">
                    <a16:creationId xmlns:a16="http://schemas.microsoft.com/office/drawing/2014/main" id="{991FBBDA-6CC2-7242-B501-4E2BC7322CA9}"/>
                  </a:ext>
                </a:extLst>
              </p:cNvPr>
              <p:cNvSpPr/>
              <p:nvPr/>
            </p:nvSpPr>
            <p:spPr>
              <a:xfrm>
                <a:off x="8512207" y="-96718"/>
                <a:ext cx="3379744" cy="1010555"/>
              </a:xfrm>
              <a:custGeom>
                <a:avLst/>
                <a:gdLst/>
                <a:ahLst/>
                <a:cxnLst/>
                <a:rect l="l" t="t" r="r" b="b"/>
                <a:pathLst>
                  <a:path w="883" h="264" extrusionOk="0">
                    <a:moveTo>
                      <a:pt x="29" y="0"/>
                    </a:moveTo>
                    <a:cubicBezTo>
                      <a:pt x="29" y="1"/>
                      <a:pt x="29" y="1"/>
                      <a:pt x="29" y="1"/>
                    </a:cubicBezTo>
                    <a:cubicBezTo>
                      <a:pt x="30" y="5"/>
                      <a:pt x="30" y="5"/>
                      <a:pt x="30" y="5"/>
                    </a:cubicBezTo>
                    <a:cubicBezTo>
                      <a:pt x="31" y="7"/>
                      <a:pt x="31" y="7"/>
                      <a:pt x="31" y="7"/>
                    </a:cubicBezTo>
                    <a:cubicBezTo>
                      <a:pt x="32" y="12"/>
                      <a:pt x="32" y="12"/>
                      <a:pt x="32" y="12"/>
                    </a:cubicBezTo>
                    <a:cubicBezTo>
                      <a:pt x="31" y="15"/>
                      <a:pt x="31" y="15"/>
                      <a:pt x="31" y="15"/>
                    </a:cubicBezTo>
                    <a:cubicBezTo>
                      <a:pt x="31" y="15"/>
                      <a:pt x="30" y="20"/>
                      <a:pt x="30" y="21"/>
                    </a:cubicBezTo>
                    <a:cubicBezTo>
                      <a:pt x="30" y="21"/>
                      <a:pt x="30" y="24"/>
                      <a:pt x="30" y="24"/>
                    </a:cubicBezTo>
                    <a:cubicBezTo>
                      <a:pt x="26" y="30"/>
                      <a:pt x="26" y="30"/>
                      <a:pt x="26" y="30"/>
                    </a:cubicBezTo>
                    <a:cubicBezTo>
                      <a:pt x="26" y="32"/>
                      <a:pt x="26" y="32"/>
                      <a:pt x="26" y="32"/>
                    </a:cubicBezTo>
                    <a:cubicBezTo>
                      <a:pt x="25" y="37"/>
                      <a:pt x="25" y="37"/>
                      <a:pt x="25" y="37"/>
                    </a:cubicBezTo>
                    <a:cubicBezTo>
                      <a:pt x="29" y="38"/>
                      <a:pt x="29" y="38"/>
                      <a:pt x="29" y="38"/>
                    </a:cubicBezTo>
                    <a:cubicBezTo>
                      <a:pt x="31" y="39"/>
                      <a:pt x="31" y="39"/>
                      <a:pt x="31" y="39"/>
                    </a:cubicBezTo>
                    <a:cubicBezTo>
                      <a:pt x="31" y="39"/>
                      <a:pt x="36" y="44"/>
                      <a:pt x="37" y="45"/>
                    </a:cubicBezTo>
                    <a:cubicBezTo>
                      <a:pt x="39" y="45"/>
                      <a:pt x="35" y="49"/>
                      <a:pt x="33" y="49"/>
                    </a:cubicBezTo>
                    <a:cubicBezTo>
                      <a:pt x="30" y="49"/>
                      <a:pt x="26" y="57"/>
                      <a:pt x="24" y="58"/>
                    </a:cubicBezTo>
                    <a:cubicBezTo>
                      <a:pt x="19" y="62"/>
                      <a:pt x="19" y="62"/>
                      <a:pt x="19" y="62"/>
                    </a:cubicBezTo>
                    <a:cubicBezTo>
                      <a:pt x="17" y="63"/>
                      <a:pt x="15" y="66"/>
                      <a:pt x="15" y="67"/>
                    </a:cubicBezTo>
                    <a:cubicBezTo>
                      <a:pt x="12" y="68"/>
                      <a:pt x="12" y="68"/>
                      <a:pt x="12" y="68"/>
                    </a:cubicBezTo>
                    <a:cubicBezTo>
                      <a:pt x="10" y="70"/>
                      <a:pt x="10" y="70"/>
                      <a:pt x="10" y="70"/>
                    </a:cubicBezTo>
                    <a:cubicBezTo>
                      <a:pt x="10" y="72"/>
                      <a:pt x="10" y="72"/>
                      <a:pt x="10" y="72"/>
                    </a:cubicBezTo>
                    <a:cubicBezTo>
                      <a:pt x="12" y="73"/>
                      <a:pt x="12" y="73"/>
                      <a:pt x="13" y="72"/>
                    </a:cubicBezTo>
                    <a:cubicBezTo>
                      <a:pt x="15" y="72"/>
                      <a:pt x="17" y="73"/>
                      <a:pt x="19" y="73"/>
                    </a:cubicBezTo>
                    <a:cubicBezTo>
                      <a:pt x="19" y="73"/>
                      <a:pt x="19" y="73"/>
                      <a:pt x="19" y="73"/>
                    </a:cubicBezTo>
                    <a:cubicBezTo>
                      <a:pt x="16" y="73"/>
                      <a:pt x="16" y="73"/>
                      <a:pt x="16" y="73"/>
                    </a:cubicBezTo>
                    <a:cubicBezTo>
                      <a:pt x="14" y="73"/>
                      <a:pt x="15" y="72"/>
                      <a:pt x="12" y="73"/>
                    </a:cubicBezTo>
                    <a:cubicBezTo>
                      <a:pt x="9" y="74"/>
                      <a:pt x="10" y="76"/>
                      <a:pt x="8" y="77"/>
                    </a:cubicBezTo>
                    <a:cubicBezTo>
                      <a:pt x="8" y="77"/>
                      <a:pt x="7" y="77"/>
                      <a:pt x="7" y="77"/>
                    </a:cubicBezTo>
                    <a:cubicBezTo>
                      <a:pt x="6" y="77"/>
                      <a:pt x="4" y="79"/>
                      <a:pt x="4" y="79"/>
                    </a:cubicBezTo>
                    <a:cubicBezTo>
                      <a:pt x="4" y="82"/>
                      <a:pt x="5" y="81"/>
                      <a:pt x="6" y="84"/>
                    </a:cubicBezTo>
                    <a:cubicBezTo>
                      <a:pt x="4" y="86"/>
                      <a:pt x="4" y="86"/>
                      <a:pt x="4" y="86"/>
                    </a:cubicBezTo>
                    <a:cubicBezTo>
                      <a:pt x="5" y="88"/>
                      <a:pt x="5" y="88"/>
                      <a:pt x="5" y="88"/>
                    </a:cubicBezTo>
                    <a:cubicBezTo>
                      <a:pt x="9" y="85"/>
                      <a:pt x="9" y="85"/>
                      <a:pt x="9" y="85"/>
                    </a:cubicBezTo>
                    <a:cubicBezTo>
                      <a:pt x="10" y="85"/>
                      <a:pt x="13" y="84"/>
                      <a:pt x="13" y="84"/>
                    </a:cubicBezTo>
                    <a:cubicBezTo>
                      <a:pt x="15" y="82"/>
                      <a:pt x="15" y="82"/>
                      <a:pt x="15" y="82"/>
                    </a:cubicBezTo>
                    <a:cubicBezTo>
                      <a:pt x="18" y="80"/>
                      <a:pt x="18" y="80"/>
                      <a:pt x="18" y="80"/>
                    </a:cubicBezTo>
                    <a:cubicBezTo>
                      <a:pt x="20" y="78"/>
                      <a:pt x="20" y="78"/>
                      <a:pt x="20" y="78"/>
                    </a:cubicBezTo>
                    <a:cubicBezTo>
                      <a:pt x="22" y="78"/>
                      <a:pt x="22" y="78"/>
                      <a:pt x="22" y="78"/>
                    </a:cubicBezTo>
                    <a:cubicBezTo>
                      <a:pt x="26" y="76"/>
                      <a:pt x="26" y="76"/>
                      <a:pt x="26" y="76"/>
                    </a:cubicBezTo>
                    <a:cubicBezTo>
                      <a:pt x="25" y="78"/>
                      <a:pt x="25" y="78"/>
                      <a:pt x="25" y="78"/>
                    </a:cubicBezTo>
                    <a:cubicBezTo>
                      <a:pt x="22" y="79"/>
                      <a:pt x="23" y="78"/>
                      <a:pt x="20" y="80"/>
                    </a:cubicBezTo>
                    <a:cubicBezTo>
                      <a:pt x="18" y="82"/>
                      <a:pt x="18" y="80"/>
                      <a:pt x="17" y="83"/>
                    </a:cubicBezTo>
                    <a:cubicBezTo>
                      <a:pt x="21" y="83"/>
                      <a:pt x="21" y="83"/>
                      <a:pt x="21" y="83"/>
                    </a:cubicBezTo>
                    <a:cubicBezTo>
                      <a:pt x="23" y="83"/>
                      <a:pt x="23" y="83"/>
                      <a:pt x="25" y="85"/>
                    </a:cubicBezTo>
                    <a:cubicBezTo>
                      <a:pt x="24" y="86"/>
                      <a:pt x="24" y="86"/>
                      <a:pt x="24" y="86"/>
                    </a:cubicBezTo>
                    <a:cubicBezTo>
                      <a:pt x="22" y="84"/>
                      <a:pt x="22" y="84"/>
                      <a:pt x="22" y="84"/>
                    </a:cubicBezTo>
                    <a:cubicBezTo>
                      <a:pt x="20" y="85"/>
                      <a:pt x="20" y="85"/>
                      <a:pt x="20" y="85"/>
                    </a:cubicBezTo>
                    <a:cubicBezTo>
                      <a:pt x="18" y="84"/>
                      <a:pt x="18" y="84"/>
                      <a:pt x="18" y="84"/>
                    </a:cubicBezTo>
                    <a:cubicBezTo>
                      <a:pt x="16" y="85"/>
                      <a:pt x="16" y="85"/>
                      <a:pt x="15" y="87"/>
                    </a:cubicBezTo>
                    <a:cubicBezTo>
                      <a:pt x="13" y="86"/>
                      <a:pt x="13" y="87"/>
                      <a:pt x="11" y="88"/>
                    </a:cubicBezTo>
                    <a:cubicBezTo>
                      <a:pt x="11" y="90"/>
                      <a:pt x="11" y="90"/>
                      <a:pt x="11" y="90"/>
                    </a:cubicBezTo>
                    <a:cubicBezTo>
                      <a:pt x="13" y="92"/>
                      <a:pt x="13" y="92"/>
                      <a:pt x="13" y="92"/>
                    </a:cubicBezTo>
                    <a:cubicBezTo>
                      <a:pt x="13" y="94"/>
                      <a:pt x="13" y="94"/>
                      <a:pt x="13" y="94"/>
                    </a:cubicBezTo>
                    <a:cubicBezTo>
                      <a:pt x="10" y="97"/>
                      <a:pt x="10" y="97"/>
                      <a:pt x="10" y="97"/>
                    </a:cubicBezTo>
                    <a:cubicBezTo>
                      <a:pt x="9" y="99"/>
                      <a:pt x="9" y="99"/>
                      <a:pt x="9" y="99"/>
                    </a:cubicBezTo>
                    <a:cubicBezTo>
                      <a:pt x="12" y="99"/>
                      <a:pt x="12" y="99"/>
                      <a:pt x="12" y="99"/>
                    </a:cubicBezTo>
                    <a:cubicBezTo>
                      <a:pt x="13" y="98"/>
                      <a:pt x="13" y="98"/>
                      <a:pt x="13" y="98"/>
                    </a:cubicBezTo>
                    <a:cubicBezTo>
                      <a:pt x="15" y="99"/>
                      <a:pt x="15" y="99"/>
                      <a:pt x="15" y="99"/>
                    </a:cubicBezTo>
                    <a:cubicBezTo>
                      <a:pt x="14" y="99"/>
                      <a:pt x="14" y="99"/>
                      <a:pt x="14" y="99"/>
                    </a:cubicBezTo>
                    <a:cubicBezTo>
                      <a:pt x="14" y="101"/>
                      <a:pt x="14" y="101"/>
                      <a:pt x="14" y="101"/>
                    </a:cubicBezTo>
                    <a:cubicBezTo>
                      <a:pt x="16" y="102"/>
                      <a:pt x="16" y="102"/>
                      <a:pt x="16" y="102"/>
                    </a:cubicBezTo>
                    <a:cubicBezTo>
                      <a:pt x="18" y="100"/>
                      <a:pt x="18" y="100"/>
                      <a:pt x="18" y="100"/>
                    </a:cubicBezTo>
                    <a:cubicBezTo>
                      <a:pt x="21" y="100"/>
                      <a:pt x="21" y="100"/>
                      <a:pt x="21" y="100"/>
                    </a:cubicBezTo>
                    <a:cubicBezTo>
                      <a:pt x="22" y="99"/>
                      <a:pt x="22" y="99"/>
                      <a:pt x="22" y="99"/>
                    </a:cubicBezTo>
                    <a:cubicBezTo>
                      <a:pt x="24" y="98"/>
                      <a:pt x="25" y="98"/>
                      <a:pt x="27" y="97"/>
                    </a:cubicBezTo>
                    <a:cubicBezTo>
                      <a:pt x="29" y="96"/>
                      <a:pt x="28" y="95"/>
                      <a:pt x="30" y="92"/>
                    </a:cubicBezTo>
                    <a:cubicBezTo>
                      <a:pt x="30" y="93"/>
                      <a:pt x="30" y="94"/>
                      <a:pt x="30" y="96"/>
                    </a:cubicBezTo>
                    <a:cubicBezTo>
                      <a:pt x="28" y="99"/>
                      <a:pt x="27" y="98"/>
                      <a:pt x="25" y="99"/>
                    </a:cubicBezTo>
                    <a:cubicBezTo>
                      <a:pt x="23" y="100"/>
                      <a:pt x="23" y="100"/>
                      <a:pt x="23" y="100"/>
                    </a:cubicBezTo>
                    <a:cubicBezTo>
                      <a:pt x="24" y="101"/>
                      <a:pt x="24" y="101"/>
                      <a:pt x="24" y="101"/>
                    </a:cubicBezTo>
                    <a:cubicBezTo>
                      <a:pt x="26" y="101"/>
                      <a:pt x="26" y="101"/>
                      <a:pt x="28" y="100"/>
                    </a:cubicBezTo>
                    <a:cubicBezTo>
                      <a:pt x="28" y="101"/>
                      <a:pt x="28" y="101"/>
                      <a:pt x="28" y="101"/>
                    </a:cubicBezTo>
                    <a:cubicBezTo>
                      <a:pt x="26" y="102"/>
                      <a:pt x="25" y="102"/>
                      <a:pt x="24" y="103"/>
                    </a:cubicBezTo>
                    <a:cubicBezTo>
                      <a:pt x="24" y="106"/>
                      <a:pt x="24" y="106"/>
                      <a:pt x="24" y="106"/>
                    </a:cubicBezTo>
                    <a:cubicBezTo>
                      <a:pt x="23" y="106"/>
                      <a:pt x="23" y="106"/>
                      <a:pt x="23" y="106"/>
                    </a:cubicBezTo>
                    <a:cubicBezTo>
                      <a:pt x="23" y="102"/>
                      <a:pt x="23" y="104"/>
                      <a:pt x="21" y="101"/>
                    </a:cubicBezTo>
                    <a:cubicBezTo>
                      <a:pt x="21" y="101"/>
                      <a:pt x="17" y="102"/>
                      <a:pt x="17" y="102"/>
                    </a:cubicBezTo>
                    <a:cubicBezTo>
                      <a:pt x="15" y="104"/>
                      <a:pt x="15" y="104"/>
                      <a:pt x="15" y="104"/>
                    </a:cubicBezTo>
                    <a:cubicBezTo>
                      <a:pt x="12" y="106"/>
                      <a:pt x="12" y="106"/>
                      <a:pt x="12" y="106"/>
                    </a:cubicBezTo>
                    <a:cubicBezTo>
                      <a:pt x="9" y="106"/>
                      <a:pt x="9" y="106"/>
                      <a:pt x="9" y="106"/>
                    </a:cubicBezTo>
                    <a:cubicBezTo>
                      <a:pt x="6" y="112"/>
                      <a:pt x="8" y="107"/>
                      <a:pt x="4" y="113"/>
                    </a:cubicBezTo>
                    <a:cubicBezTo>
                      <a:pt x="6" y="113"/>
                      <a:pt x="6" y="113"/>
                      <a:pt x="6" y="113"/>
                    </a:cubicBezTo>
                    <a:cubicBezTo>
                      <a:pt x="9" y="111"/>
                      <a:pt x="9" y="111"/>
                      <a:pt x="9" y="111"/>
                    </a:cubicBezTo>
                    <a:cubicBezTo>
                      <a:pt x="11" y="110"/>
                      <a:pt x="11" y="110"/>
                      <a:pt x="13" y="111"/>
                    </a:cubicBezTo>
                    <a:cubicBezTo>
                      <a:pt x="15" y="111"/>
                      <a:pt x="17" y="113"/>
                      <a:pt x="19" y="111"/>
                    </a:cubicBezTo>
                    <a:cubicBezTo>
                      <a:pt x="21" y="110"/>
                      <a:pt x="21" y="110"/>
                      <a:pt x="21" y="110"/>
                    </a:cubicBezTo>
                    <a:cubicBezTo>
                      <a:pt x="22" y="110"/>
                      <a:pt x="22" y="110"/>
                      <a:pt x="22" y="110"/>
                    </a:cubicBezTo>
                    <a:cubicBezTo>
                      <a:pt x="20" y="112"/>
                      <a:pt x="20" y="112"/>
                      <a:pt x="20" y="112"/>
                    </a:cubicBezTo>
                    <a:cubicBezTo>
                      <a:pt x="18" y="113"/>
                      <a:pt x="18" y="113"/>
                      <a:pt x="18" y="113"/>
                    </a:cubicBezTo>
                    <a:cubicBezTo>
                      <a:pt x="15" y="113"/>
                      <a:pt x="15" y="113"/>
                      <a:pt x="15" y="113"/>
                    </a:cubicBezTo>
                    <a:cubicBezTo>
                      <a:pt x="12" y="112"/>
                      <a:pt x="14" y="112"/>
                      <a:pt x="9" y="112"/>
                    </a:cubicBezTo>
                    <a:cubicBezTo>
                      <a:pt x="6" y="114"/>
                      <a:pt x="6" y="114"/>
                      <a:pt x="4" y="116"/>
                    </a:cubicBezTo>
                    <a:cubicBezTo>
                      <a:pt x="5" y="117"/>
                      <a:pt x="5" y="117"/>
                      <a:pt x="5" y="117"/>
                    </a:cubicBezTo>
                    <a:cubicBezTo>
                      <a:pt x="8" y="117"/>
                      <a:pt x="8" y="117"/>
                      <a:pt x="8" y="117"/>
                    </a:cubicBezTo>
                    <a:cubicBezTo>
                      <a:pt x="10" y="117"/>
                      <a:pt x="10" y="116"/>
                      <a:pt x="10" y="115"/>
                    </a:cubicBezTo>
                    <a:cubicBezTo>
                      <a:pt x="11" y="115"/>
                      <a:pt x="11" y="115"/>
                      <a:pt x="11" y="115"/>
                    </a:cubicBezTo>
                    <a:cubicBezTo>
                      <a:pt x="10" y="117"/>
                      <a:pt x="10" y="117"/>
                      <a:pt x="10" y="117"/>
                    </a:cubicBezTo>
                    <a:cubicBezTo>
                      <a:pt x="9" y="118"/>
                      <a:pt x="3" y="118"/>
                      <a:pt x="3" y="118"/>
                    </a:cubicBezTo>
                    <a:cubicBezTo>
                      <a:pt x="1" y="119"/>
                      <a:pt x="1" y="119"/>
                      <a:pt x="1" y="119"/>
                    </a:cubicBezTo>
                    <a:cubicBezTo>
                      <a:pt x="0" y="120"/>
                      <a:pt x="0" y="120"/>
                      <a:pt x="0" y="120"/>
                    </a:cubicBezTo>
                    <a:cubicBezTo>
                      <a:pt x="2" y="121"/>
                      <a:pt x="2" y="121"/>
                      <a:pt x="4" y="121"/>
                    </a:cubicBezTo>
                    <a:cubicBezTo>
                      <a:pt x="9" y="120"/>
                      <a:pt x="8" y="121"/>
                      <a:pt x="12" y="119"/>
                    </a:cubicBezTo>
                    <a:cubicBezTo>
                      <a:pt x="12" y="120"/>
                      <a:pt x="12" y="120"/>
                      <a:pt x="12" y="120"/>
                    </a:cubicBezTo>
                    <a:cubicBezTo>
                      <a:pt x="7" y="122"/>
                      <a:pt x="8" y="121"/>
                      <a:pt x="3" y="122"/>
                    </a:cubicBezTo>
                    <a:cubicBezTo>
                      <a:pt x="2" y="123"/>
                      <a:pt x="2" y="123"/>
                      <a:pt x="2" y="123"/>
                    </a:cubicBezTo>
                    <a:cubicBezTo>
                      <a:pt x="6" y="124"/>
                      <a:pt x="6" y="124"/>
                      <a:pt x="6" y="124"/>
                    </a:cubicBezTo>
                    <a:cubicBezTo>
                      <a:pt x="8" y="123"/>
                      <a:pt x="8" y="123"/>
                      <a:pt x="8" y="123"/>
                    </a:cubicBezTo>
                    <a:cubicBezTo>
                      <a:pt x="10" y="124"/>
                      <a:pt x="10" y="124"/>
                      <a:pt x="10" y="124"/>
                    </a:cubicBezTo>
                    <a:cubicBezTo>
                      <a:pt x="13" y="122"/>
                      <a:pt x="13" y="122"/>
                      <a:pt x="13" y="122"/>
                    </a:cubicBezTo>
                    <a:cubicBezTo>
                      <a:pt x="14" y="123"/>
                      <a:pt x="15" y="125"/>
                      <a:pt x="15" y="126"/>
                    </a:cubicBezTo>
                    <a:cubicBezTo>
                      <a:pt x="15" y="128"/>
                      <a:pt x="15" y="128"/>
                      <a:pt x="15" y="128"/>
                    </a:cubicBezTo>
                    <a:cubicBezTo>
                      <a:pt x="17" y="129"/>
                      <a:pt x="17" y="129"/>
                      <a:pt x="19" y="129"/>
                    </a:cubicBezTo>
                    <a:cubicBezTo>
                      <a:pt x="20" y="126"/>
                      <a:pt x="22" y="124"/>
                      <a:pt x="25" y="121"/>
                    </a:cubicBezTo>
                    <a:cubicBezTo>
                      <a:pt x="25" y="122"/>
                      <a:pt x="25" y="122"/>
                      <a:pt x="25" y="122"/>
                    </a:cubicBezTo>
                    <a:cubicBezTo>
                      <a:pt x="22" y="125"/>
                      <a:pt x="22" y="126"/>
                      <a:pt x="19" y="130"/>
                    </a:cubicBezTo>
                    <a:cubicBezTo>
                      <a:pt x="21" y="132"/>
                      <a:pt x="21" y="132"/>
                      <a:pt x="23" y="134"/>
                    </a:cubicBezTo>
                    <a:cubicBezTo>
                      <a:pt x="25" y="133"/>
                      <a:pt x="25" y="133"/>
                      <a:pt x="25" y="133"/>
                    </a:cubicBezTo>
                    <a:cubicBezTo>
                      <a:pt x="31" y="129"/>
                      <a:pt x="27" y="131"/>
                      <a:pt x="31" y="131"/>
                    </a:cubicBezTo>
                    <a:cubicBezTo>
                      <a:pt x="34" y="129"/>
                      <a:pt x="34" y="129"/>
                      <a:pt x="34" y="129"/>
                    </a:cubicBezTo>
                    <a:cubicBezTo>
                      <a:pt x="34" y="130"/>
                      <a:pt x="34" y="130"/>
                      <a:pt x="34" y="130"/>
                    </a:cubicBezTo>
                    <a:cubicBezTo>
                      <a:pt x="25" y="133"/>
                      <a:pt x="29" y="132"/>
                      <a:pt x="26" y="134"/>
                    </a:cubicBezTo>
                    <a:cubicBezTo>
                      <a:pt x="24" y="136"/>
                      <a:pt x="24" y="136"/>
                      <a:pt x="24" y="136"/>
                    </a:cubicBezTo>
                    <a:cubicBezTo>
                      <a:pt x="22" y="138"/>
                      <a:pt x="22" y="138"/>
                      <a:pt x="22" y="138"/>
                    </a:cubicBezTo>
                    <a:cubicBezTo>
                      <a:pt x="24" y="141"/>
                      <a:pt x="24" y="141"/>
                      <a:pt x="24" y="141"/>
                    </a:cubicBezTo>
                    <a:cubicBezTo>
                      <a:pt x="29" y="141"/>
                      <a:pt x="27" y="141"/>
                      <a:pt x="30" y="139"/>
                    </a:cubicBezTo>
                    <a:cubicBezTo>
                      <a:pt x="32" y="137"/>
                      <a:pt x="33" y="137"/>
                      <a:pt x="35" y="136"/>
                    </a:cubicBezTo>
                    <a:cubicBezTo>
                      <a:pt x="36" y="135"/>
                      <a:pt x="36" y="135"/>
                      <a:pt x="36" y="135"/>
                    </a:cubicBezTo>
                    <a:cubicBezTo>
                      <a:pt x="36" y="137"/>
                      <a:pt x="36" y="137"/>
                      <a:pt x="36" y="137"/>
                    </a:cubicBezTo>
                    <a:cubicBezTo>
                      <a:pt x="33" y="138"/>
                      <a:pt x="33" y="138"/>
                      <a:pt x="33" y="138"/>
                    </a:cubicBezTo>
                    <a:cubicBezTo>
                      <a:pt x="30" y="140"/>
                      <a:pt x="31" y="141"/>
                      <a:pt x="30" y="141"/>
                    </a:cubicBezTo>
                    <a:cubicBezTo>
                      <a:pt x="29" y="142"/>
                      <a:pt x="29" y="142"/>
                      <a:pt x="29" y="142"/>
                    </a:cubicBezTo>
                    <a:cubicBezTo>
                      <a:pt x="27" y="145"/>
                      <a:pt x="27" y="145"/>
                      <a:pt x="27" y="145"/>
                    </a:cubicBezTo>
                    <a:cubicBezTo>
                      <a:pt x="27" y="146"/>
                      <a:pt x="27" y="146"/>
                      <a:pt x="27" y="146"/>
                    </a:cubicBezTo>
                    <a:cubicBezTo>
                      <a:pt x="30" y="144"/>
                      <a:pt x="30" y="144"/>
                      <a:pt x="30" y="144"/>
                    </a:cubicBezTo>
                    <a:cubicBezTo>
                      <a:pt x="28" y="146"/>
                      <a:pt x="28" y="146"/>
                      <a:pt x="28" y="146"/>
                    </a:cubicBezTo>
                    <a:cubicBezTo>
                      <a:pt x="30" y="148"/>
                      <a:pt x="30" y="148"/>
                      <a:pt x="30" y="148"/>
                    </a:cubicBezTo>
                    <a:cubicBezTo>
                      <a:pt x="32" y="146"/>
                      <a:pt x="32" y="146"/>
                      <a:pt x="32" y="146"/>
                    </a:cubicBezTo>
                    <a:cubicBezTo>
                      <a:pt x="35" y="145"/>
                      <a:pt x="35" y="145"/>
                      <a:pt x="35" y="145"/>
                    </a:cubicBezTo>
                    <a:cubicBezTo>
                      <a:pt x="38" y="142"/>
                      <a:pt x="38" y="142"/>
                      <a:pt x="38" y="142"/>
                    </a:cubicBezTo>
                    <a:cubicBezTo>
                      <a:pt x="38" y="145"/>
                      <a:pt x="38" y="145"/>
                      <a:pt x="38" y="145"/>
                    </a:cubicBezTo>
                    <a:cubicBezTo>
                      <a:pt x="38" y="145"/>
                      <a:pt x="38" y="147"/>
                      <a:pt x="38" y="148"/>
                    </a:cubicBezTo>
                    <a:cubicBezTo>
                      <a:pt x="38" y="148"/>
                      <a:pt x="35" y="148"/>
                      <a:pt x="35" y="148"/>
                    </a:cubicBezTo>
                    <a:cubicBezTo>
                      <a:pt x="33" y="150"/>
                      <a:pt x="33" y="150"/>
                      <a:pt x="33" y="150"/>
                    </a:cubicBezTo>
                    <a:cubicBezTo>
                      <a:pt x="33" y="151"/>
                      <a:pt x="34" y="152"/>
                      <a:pt x="34" y="153"/>
                    </a:cubicBezTo>
                    <a:cubicBezTo>
                      <a:pt x="158" y="155"/>
                      <a:pt x="158" y="155"/>
                      <a:pt x="158" y="155"/>
                    </a:cubicBezTo>
                    <a:cubicBezTo>
                      <a:pt x="375" y="155"/>
                      <a:pt x="375" y="155"/>
                      <a:pt x="375" y="155"/>
                    </a:cubicBezTo>
                    <a:cubicBezTo>
                      <a:pt x="378" y="150"/>
                      <a:pt x="376" y="151"/>
                      <a:pt x="381" y="149"/>
                    </a:cubicBezTo>
                    <a:cubicBezTo>
                      <a:pt x="381" y="155"/>
                      <a:pt x="381" y="153"/>
                      <a:pt x="379" y="158"/>
                    </a:cubicBezTo>
                    <a:cubicBezTo>
                      <a:pt x="384" y="161"/>
                      <a:pt x="384" y="161"/>
                      <a:pt x="384" y="161"/>
                    </a:cubicBezTo>
                    <a:cubicBezTo>
                      <a:pt x="388" y="161"/>
                      <a:pt x="388" y="161"/>
                      <a:pt x="388" y="161"/>
                    </a:cubicBezTo>
                    <a:cubicBezTo>
                      <a:pt x="390" y="162"/>
                      <a:pt x="390" y="164"/>
                      <a:pt x="393" y="160"/>
                    </a:cubicBezTo>
                    <a:cubicBezTo>
                      <a:pt x="399" y="161"/>
                      <a:pt x="399" y="161"/>
                      <a:pt x="399" y="161"/>
                    </a:cubicBezTo>
                    <a:cubicBezTo>
                      <a:pt x="402" y="162"/>
                      <a:pt x="402" y="162"/>
                      <a:pt x="402" y="162"/>
                    </a:cubicBezTo>
                    <a:cubicBezTo>
                      <a:pt x="403" y="165"/>
                      <a:pt x="403" y="165"/>
                      <a:pt x="403" y="165"/>
                    </a:cubicBezTo>
                    <a:cubicBezTo>
                      <a:pt x="404" y="166"/>
                      <a:pt x="404" y="166"/>
                      <a:pt x="404" y="166"/>
                    </a:cubicBezTo>
                    <a:cubicBezTo>
                      <a:pt x="407" y="165"/>
                      <a:pt x="407" y="165"/>
                      <a:pt x="407" y="165"/>
                    </a:cubicBezTo>
                    <a:cubicBezTo>
                      <a:pt x="410" y="169"/>
                      <a:pt x="410" y="169"/>
                      <a:pt x="410" y="169"/>
                    </a:cubicBezTo>
                    <a:cubicBezTo>
                      <a:pt x="413" y="169"/>
                      <a:pt x="413" y="169"/>
                      <a:pt x="413" y="169"/>
                    </a:cubicBezTo>
                    <a:cubicBezTo>
                      <a:pt x="413" y="169"/>
                      <a:pt x="415" y="168"/>
                      <a:pt x="416" y="168"/>
                    </a:cubicBezTo>
                    <a:cubicBezTo>
                      <a:pt x="416" y="168"/>
                      <a:pt x="419" y="166"/>
                      <a:pt x="419" y="166"/>
                    </a:cubicBezTo>
                    <a:cubicBezTo>
                      <a:pt x="421" y="167"/>
                      <a:pt x="421" y="168"/>
                      <a:pt x="424" y="168"/>
                    </a:cubicBezTo>
                    <a:cubicBezTo>
                      <a:pt x="428" y="168"/>
                      <a:pt x="436" y="171"/>
                      <a:pt x="439" y="169"/>
                    </a:cubicBezTo>
                    <a:cubicBezTo>
                      <a:pt x="441" y="168"/>
                      <a:pt x="442" y="163"/>
                      <a:pt x="447" y="161"/>
                    </a:cubicBezTo>
                    <a:cubicBezTo>
                      <a:pt x="448" y="161"/>
                      <a:pt x="448" y="163"/>
                      <a:pt x="448" y="163"/>
                    </a:cubicBezTo>
                    <a:cubicBezTo>
                      <a:pt x="454" y="164"/>
                      <a:pt x="452" y="159"/>
                      <a:pt x="453" y="157"/>
                    </a:cubicBezTo>
                    <a:cubicBezTo>
                      <a:pt x="453" y="157"/>
                      <a:pt x="457" y="155"/>
                      <a:pt x="457" y="156"/>
                    </a:cubicBezTo>
                    <a:cubicBezTo>
                      <a:pt x="457" y="157"/>
                      <a:pt x="455" y="161"/>
                      <a:pt x="455" y="161"/>
                    </a:cubicBezTo>
                    <a:cubicBezTo>
                      <a:pt x="457" y="161"/>
                      <a:pt x="459" y="161"/>
                      <a:pt x="461" y="161"/>
                    </a:cubicBezTo>
                    <a:cubicBezTo>
                      <a:pt x="462" y="158"/>
                      <a:pt x="462" y="158"/>
                      <a:pt x="462" y="158"/>
                    </a:cubicBezTo>
                    <a:cubicBezTo>
                      <a:pt x="460" y="157"/>
                      <a:pt x="460" y="157"/>
                      <a:pt x="460" y="157"/>
                    </a:cubicBezTo>
                    <a:cubicBezTo>
                      <a:pt x="460" y="157"/>
                      <a:pt x="459" y="154"/>
                      <a:pt x="460" y="154"/>
                    </a:cubicBezTo>
                    <a:cubicBezTo>
                      <a:pt x="461" y="154"/>
                      <a:pt x="462" y="154"/>
                      <a:pt x="462" y="154"/>
                    </a:cubicBezTo>
                    <a:cubicBezTo>
                      <a:pt x="467" y="156"/>
                      <a:pt x="467" y="156"/>
                      <a:pt x="467" y="156"/>
                    </a:cubicBezTo>
                    <a:cubicBezTo>
                      <a:pt x="470" y="157"/>
                      <a:pt x="478" y="158"/>
                      <a:pt x="482" y="158"/>
                    </a:cubicBezTo>
                    <a:cubicBezTo>
                      <a:pt x="484" y="158"/>
                      <a:pt x="481" y="162"/>
                      <a:pt x="481" y="165"/>
                    </a:cubicBezTo>
                    <a:cubicBezTo>
                      <a:pt x="482" y="166"/>
                      <a:pt x="480" y="169"/>
                      <a:pt x="481" y="170"/>
                    </a:cubicBezTo>
                    <a:cubicBezTo>
                      <a:pt x="483" y="171"/>
                      <a:pt x="487" y="170"/>
                      <a:pt x="489" y="170"/>
                    </a:cubicBezTo>
                    <a:cubicBezTo>
                      <a:pt x="490" y="170"/>
                      <a:pt x="493" y="168"/>
                      <a:pt x="493" y="170"/>
                    </a:cubicBezTo>
                    <a:cubicBezTo>
                      <a:pt x="493" y="173"/>
                      <a:pt x="486" y="170"/>
                      <a:pt x="489" y="177"/>
                    </a:cubicBezTo>
                    <a:cubicBezTo>
                      <a:pt x="490" y="179"/>
                      <a:pt x="492" y="179"/>
                      <a:pt x="493" y="181"/>
                    </a:cubicBezTo>
                    <a:cubicBezTo>
                      <a:pt x="489" y="183"/>
                      <a:pt x="489" y="182"/>
                      <a:pt x="488" y="186"/>
                    </a:cubicBezTo>
                    <a:cubicBezTo>
                      <a:pt x="491" y="187"/>
                      <a:pt x="491" y="187"/>
                      <a:pt x="491" y="187"/>
                    </a:cubicBezTo>
                    <a:cubicBezTo>
                      <a:pt x="488" y="190"/>
                      <a:pt x="488" y="190"/>
                      <a:pt x="488" y="190"/>
                    </a:cubicBezTo>
                    <a:cubicBezTo>
                      <a:pt x="495" y="198"/>
                      <a:pt x="495" y="198"/>
                      <a:pt x="495" y="198"/>
                    </a:cubicBezTo>
                    <a:cubicBezTo>
                      <a:pt x="511" y="196"/>
                      <a:pt x="512" y="198"/>
                      <a:pt x="527" y="203"/>
                    </a:cubicBezTo>
                    <a:cubicBezTo>
                      <a:pt x="527" y="203"/>
                      <a:pt x="531" y="200"/>
                      <a:pt x="531" y="202"/>
                    </a:cubicBezTo>
                    <a:cubicBezTo>
                      <a:pt x="531" y="208"/>
                      <a:pt x="532" y="210"/>
                      <a:pt x="534" y="216"/>
                    </a:cubicBezTo>
                    <a:cubicBezTo>
                      <a:pt x="534" y="217"/>
                      <a:pt x="533" y="218"/>
                      <a:pt x="532" y="218"/>
                    </a:cubicBezTo>
                    <a:cubicBezTo>
                      <a:pt x="532" y="219"/>
                      <a:pt x="532" y="218"/>
                      <a:pt x="531" y="219"/>
                    </a:cubicBezTo>
                    <a:cubicBezTo>
                      <a:pt x="530" y="220"/>
                      <a:pt x="530" y="224"/>
                      <a:pt x="527" y="223"/>
                    </a:cubicBezTo>
                    <a:cubicBezTo>
                      <a:pt x="522" y="222"/>
                      <a:pt x="520" y="220"/>
                      <a:pt x="518" y="216"/>
                    </a:cubicBezTo>
                    <a:cubicBezTo>
                      <a:pt x="517" y="215"/>
                      <a:pt x="518" y="213"/>
                      <a:pt x="516" y="213"/>
                    </a:cubicBezTo>
                    <a:cubicBezTo>
                      <a:pt x="516" y="212"/>
                      <a:pt x="515" y="213"/>
                      <a:pt x="514" y="214"/>
                    </a:cubicBezTo>
                    <a:cubicBezTo>
                      <a:pt x="514" y="217"/>
                      <a:pt x="514" y="220"/>
                      <a:pt x="513" y="222"/>
                    </a:cubicBezTo>
                    <a:cubicBezTo>
                      <a:pt x="513" y="223"/>
                      <a:pt x="508" y="226"/>
                      <a:pt x="507" y="228"/>
                    </a:cubicBezTo>
                    <a:cubicBezTo>
                      <a:pt x="504" y="234"/>
                      <a:pt x="504" y="234"/>
                      <a:pt x="504" y="234"/>
                    </a:cubicBezTo>
                    <a:cubicBezTo>
                      <a:pt x="501" y="240"/>
                      <a:pt x="501" y="240"/>
                      <a:pt x="501" y="240"/>
                    </a:cubicBezTo>
                    <a:cubicBezTo>
                      <a:pt x="492" y="247"/>
                      <a:pt x="492" y="247"/>
                      <a:pt x="492" y="247"/>
                    </a:cubicBezTo>
                    <a:cubicBezTo>
                      <a:pt x="487" y="249"/>
                      <a:pt x="489" y="247"/>
                      <a:pt x="487" y="253"/>
                    </a:cubicBezTo>
                    <a:cubicBezTo>
                      <a:pt x="483" y="254"/>
                      <a:pt x="483" y="254"/>
                      <a:pt x="483" y="254"/>
                    </a:cubicBezTo>
                    <a:cubicBezTo>
                      <a:pt x="475" y="262"/>
                      <a:pt x="475" y="262"/>
                      <a:pt x="475" y="262"/>
                    </a:cubicBezTo>
                    <a:cubicBezTo>
                      <a:pt x="479" y="264"/>
                      <a:pt x="479" y="264"/>
                      <a:pt x="479" y="264"/>
                    </a:cubicBezTo>
                    <a:cubicBezTo>
                      <a:pt x="483" y="263"/>
                      <a:pt x="483" y="263"/>
                      <a:pt x="483" y="263"/>
                    </a:cubicBezTo>
                    <a:cubicBezTo>
                      <a:pt x="483" y="263"/>
                      <a:pt x="486" y="261"/>
                      <a:pt x="487" y="261"/>
                    </a:cubicBezTo>
                    <a:cubicBezTo>
                      <a:pt x="487" y="261"/>
                      <a:pt x="489" y="260"/>
                      <a:pt x="489" y="260"/>
                    </a:cubicBezTo>
                    <a:cubicBezTo>
                      <a:pt x="489" y="260"/>
                      <a:pt x="493" y="259"/>
                      <a:pt x="493" y="259"/>
                    </a:cubicBezTo>
                    <a:cubicBezTo>
                      <a:pt x="493" y="258"/>
                      <a:pt x="495" y="255"/>
                      <a:pt x="495" y="255"/>
                    </a:cubicBezTo>
                    <a:cubicBezTo>
                      <a:pt x="499" y="253"/>
                      <a:pt x="499" y="253"/>
                      <a:pt x="499" y="253"/>
                    </a:cubicBezTo>
                    <a:cubicBezTo>
                      <a:pt x="499" y="253"/>
                      <a:pt x="504" y="253"/>
                      <a:pt x="504" y="253"/>
                    </a:cubicBezTo>
                    <a:cubicBezTo>
                      <a:pt x="505" y="253"/>
                      <a:pt x="510" y="254"/>
                      <a:pt x="510" y="254"/>
                    </a:cubicBezTo>
                    <a:cubicBezTo>
                      <a:pt x="513" y="255"/>
                      <a:pt x="513" y="252"/>
                      <a:pt x="514" y="251"/>
                    </a:cubicBezTo>
                    <a:cubicBezTo>
                      <a:pt x="516" y="251"/>
                      <a:pt x="524" y="251"/>
                      <a:pt x="525" y="251"/>
                    </a:cubicBezTo>
                    <a:cubicBezTo>
                      <a:pt x="526" y="250"/>
                      <a:pt x="529" y="250"/>
                      <a:pt x="529" y="250"/>
                    </a:cubicBezTo>
                    <a:cubicBezTo>
                      <a:pt x="533" y="244"/>
                      <a:pt x="533" y="244"/>
                      <a:pt x="533" y="244"/>
                    </a:cubicBezTo>
                    <a:cubicBezTo>
                      <a:pt x="530" y="244"/>
                      <a:pt x="530" y="244"/>
                      <a:pt x="530" y="244"/>
                    </a:cubicBezTo>
                    <a:cubicBezTo>
                      <a:pt x="528" y="244"/>
                      <a:pt x="528" y="246"/>
                      <a:pt x="525" y="243"/>
                    </a:cubicBezTo>
                    <a:cubicBezTo>
                      <a:pt x="534" y="235"/>
                      <a:pt x="534" y="235"/>
                      <a:pt x="534" y="235"/>
                    </a:cubicBezTo>
                    <a:cubicBezTo>
                      <a:pt x="545" y="233"/>
                      <a:pt x="545" y="233"/>
                      <a:pt x="545" y="233"/>
                    </a:cubicBezTo>
                    <a:cubicBezTo>
                      <a:pt x="553" y="233"/>
                      <a:pt x="553" y="233"/>
                      <a:pt x="553" y="233"/>
                    </a:cubicBezTo>
                    <a:cubicBezTo>
                      <a:pt x="556" y="231"/>
                      <a:pt x="556" y="231"/>
                      <a:pt x="556" y="231"/>
                    </a:cubicBezTo>
                    <a:cubicBezTo>
                      <a:pt x="558" y="233"/>
                      <a:pt x="558" y="233"/>
                      <a:pt x="558" y="233"/>
                    </a:cubicBezTo>
                    <a:cubicBezTo>
                      <a:pt x="560" y="233"/>
                      <a:pt x="562" y="233"/>
                      <a:pt x="564" y="233"/>
                    </a:cubicBezTo>
                    <a:cubicBezTo>
                      <a:pt x="564" y="233"/>
                      <a:pt x="566" y="229"/>
                      <a:pt x="567" y="229"/>
                    </a:cubicBezTo>
                    <a:cubicBezTo>
                      <a:pt x="581" y="226"/>
                      <a:pt x="581" y="226"/>
                      <a:pt x="581" y="226"/>
                    </a:cubicBezTo>
                    <a:cubicBezTo>
                      <a:pt x="597" y="217"/>
                      <a:pt x="597" y="217"/>
                      <a:pt x="597" y="217"/>
                    </a:cubicBezTo>
                    <a:cubicBezTo>
                      <a:pt x="615" y="218"/>
                      <a:pt x="615" y="218"/>
                      <a:pt x="615" y="218"/>
                    </a:cubicBezTo>
                    <a:cubicBezTo>
                      <a:pt x="638" y="217"/>
                      <a:pt x="638" y="217"/>
                      <a:pt x="638" y="217"/>
                    </a:cubicBezTo>
                    <a:cubicBezTo>
                      <a:pt x="639" y="217"/>
                      <a:pt x="646" y="212"/>
                      <a:pt x="648" y="211"/>
                    </a:cubicBezTo>
                    <a:cubicBezTo>
                      <a:pt x="653" y="211"/>
                      <a:pt x="653" y="211"/>
                      <a:pt x="653" y="211"/>
                    </a:cubicBezTo>
                    <a:cubicBezTo>
                      <a:pt x="654" y="210"/>
                      <a:pt x="668" y="191"/>
                      <a:pt x="670" y="189"/>
                    </a:cubicBezTo>
                    <a:cubicBezTo>
                      <a:pt x="680" y="182"/>
                      <a:pt x="680" y="182"/>
                      <a:pt x="680" y="182"/>
                    </a:cubicBezTo>
                    <a:cubicBezTo>
                      <a:pt x="685" y="178"/>
                      <a:pt x="685" y="178"/>
                      <a:pt x="685" y="178"/>
                    </a:cubicBezTo>
                    <a:cubicBezTo>
                      <a:pt x="686" y="183"/>
                      <a:pt x="686" y="183"/>
                      <a:pt x="686" y="183"/>
                    </a:cubicBezTo>
                    <a:cubicBezTo>
                      <a:pt x="695" y="180"/>
                      <a:pt x="695" y="180"/>
                      <a:pt x="695" y="180"/>
                    </a:cubicBezTo>
                    <a:cubicBezTo>
                      <a:pt x="695" y="180"/>
                      <a:pt x="698" y="183"/>
                      <a:pt x="698" y="183"/>
                    </a:cubicBezTo>
                    <a:cubicBezTo>
                      <a:pt x="698" y="184"/>
                      <a:pt x="698" y="191"/>
                      <a:pt x="698" y="191"/>
                    </a:cubicBezTo>
                    <a:cubicBezTo>
                      <a:pt x="692" y="205"/>
                      <a:pt x="692" y="205"/>
                      <a:pt x="692" y="205"/>
                    </a:cubicBezTo>
                    <a:cubicBezTo>
                      <a:pt x="693" y="207"/>
                      <a:pt x="693" y="207"/>
                      <a:pt x="695" y="208"/>
                    </a:cubicBezTo>
                    <a:cubicBezTo>
                      <a:pt x="693" y="211"/>
                      <a:pt x="693" y="211"/>
                      <a:pt x="693" y="211"/>
                    </a:cubicBezTo>
                    <a:cubicBezTo>
                      <a:pt x="694" y="214"/>
                      <a:pt x="694" y="214"/>
                      <a:pt x="694" y="214"/>
                    </a:cubicBezTo>
                    <a:cubicBezTo>
                      <a:pt x="696" y="214"/>
                      <a:pt x="696" y="214"/>
                      <a:pt x="696" y="214"/>
                    </a:cubicBezTo>
                    <a:cubicBezTo>
                      <a:pt x="697" y="215"/>
                      <a:pt x="697" y="215"/>
                      <a:pt x="697" y="215"/>
                    </a:cubicBezTo>
                    <a:cubicBezTo>
                      <a:pt x="698" y="215"/>
                      <a:pt x="699" y="216"/>
                      <a:pt x="700" y="215"/>
                    </a:cubicBezTo>
                    <a:cubicBezTo>
                      <a:pt x="701" y="215"/>
                      <a:pt x="704" y="215"/>
                      <a:pt x="704" y="215"/>
                    </a:cubicBezTo>
                    <a:cubicBezTo>
                      <a:pt x="708" y="215"/>
                      <a:pt x="707" y="216"/>
                      <a:pt x="709" y="213"/>
                    </a:cubicBezTo>
                    <a:cubicBezTo>
                      <a:pt x="711" y="211"/>
                      <a:pt x="711" y="211"/>
                      <a:pt x="711" y="211"/>
                    </a:cubicBezTo>
                    <a:cubicBezTo>
                      <a:pt x="710" y="213"/>
                      <a:pt x="710" y="213"/>
                      <a:pt x="710" y="213"/>
                    </a:cubicBezTo>
                    <a:cubicBezTo>
                      <a:pt x="712" y="214"/>
                      <a:pt x="712" y="214"/>
                      <a:pt x="712" y="214"/>
                    </a:cubicBezTo>
                    <a:cubicBezTo>
                      <a:pt x="716" y="212"/>
                      <a:pt x="716" y="212"/>
                      <a:pt x="716" y="212"/>
                    </a:cubicBezTo>
                    <a:cubicBezTo>
                      <a:pt x="722" y="210"/>
                      <a:pt x="722" y="209"/>
                      <a:pt x="724" y="208"/>
                    </a:cubicBezTo>
                    <a:cubicBezTo>
                      <a:pt x="724" y="208"/>
                      <a:pt x="729" y="206"/>
                      <a:pt x="729" y="206"/>
                    </a:cubicBezTo>
                    <a:cubicBezTo>
                      <a:pt x="730" y="206"/>
                      <a:pt x="730" y="205"/>
                      <a:pt x="730" y="205"/>
                    </a:cubicBezTo>
                    <a:cubicBezTo>
                      <a:pt x="732" y="204"/>
                      <a:pt x="732" y="204"/>
                      <a:pt x="732" y="204"/>
                    </a:cubicBezTo>
                    <a:cubicBezTo>
                      <a:pt x="732" y="207"/>
                      <a:pt x="732" y="207"/>
                      <a:pt x="732" y="207"/>
                    </a:cubicBezTo>
                    <a:cubicBezTo>
                      <a:pt x="727" y="208"/>
                      <a:pt x="729" y="207"/>
                      <a:pt x="726" y="211"/>
                    </a:cubicBezTo>
                    <a:cubicBezTo>
                      <a:pt x="725" y="211"/>
                      <a:pt x="726" y="212"/>
                      <a:pt x="726" y="212"/>
                    </a:cubicBezTo>
                    <a:cubicBezTo>
                      <a:pt x="727" y="212"/>
                      <a:pt x="728" y="211"/>
                      <a:pt x="728" y="211"/>
                    </a:cubicBezTo>
                    <a:cubicBezTo>
                      <a:pt x="731" y="211"/>
                      <a:pt x="731" y="211"/>
                      <a:pt x="731" y="211"/>
                    </a:cubicBezTo>
                    <a:cubicBezTo>
                      <a:pt x="734" y="211"/>
                      <a:pt x="734" y="211"/>
                      <a:pt x="734" y="211"/>
                    </a:cubicBezTo>
                    <a:cubicBezTo>
                      <a:pt x="744" y="212"/>
                      <a:pt x="744" y="212"/>
                      <a:pt x="744" y="212"/>
                    </a:cubicBezTo>
                    <a:cubicBezTo>
                      <a:pt x="744" y="212"/>
                      <a:pt x="738" y="214"/>
                      <a:pt x="737" y="214"/>
                    </a:cubicBezTo>
                    <a:cubicBezTo>
                      <a:pt x="734" y="214"/>
                      <a:pt x="734" y="213"/>
                      <a:pt x="732" y="216"/>
                    </a:cubicBezTo>
                    <a:cubicBezTo>
                      <a:pt x="730" y="214"/>
                      <a:pt x="730" y="214"/>
                      <a:pt x="730" y="214"/>
                    </a:cubicBezTo>
                    <a:cubicBezTo>
                      <a:pt x="729" y="214"/>
                      <a:pt x="724" y="215"/>
                      <a:pt x="723" y="215"/>
                    </a:cubicBezTo>
                    <a:cubicBezTo>
                      <a:pt x="716" y="218"/>
                      <a:pt x="716" y="218"/>
                      <a:pt x="716" y="218"/>
                    </a:cubicBezTo>
                    <a:cubicBezTo>
                      <a:pt x="713" y="220"/>
                      <a:pt x="710" y="222"/>
                      <a:pt x="707" y="224"/>
                    </a:cubicBezTo>
                    <a:cubicBezTo>
                      <a:pt x="702" y="228"/>
                      <a:pt x="704" y="226"/>
                      <a:pt x="703" y="229"/>
                    </a:cubicBezTo>
                    <a:cubicBezTo>
                      <a:pt x="703" y="230"/>
                      <a:pt x="700" y="234"/>
                      <a:pt x="701" y="234"/>
                    </a:cubicBezTo>
                    <a:cubicBezTo>
                      <a:pt x="702" y="236"/>
                      <a:pt x="702" y="236"/>
                      <a:pt x="703" y="235"/>
                    </a:cubicBezTo>
                    <a:cubicBezTo>
                      <a:pt x="704" y="240"/>
                      <a:pt x="703" y="239"/>
                      <a:pt x="705" y="239"/>
                    </a:cubicBezTo>
                    <a:cubicBezTo>
                      <a:pt x="705" y="239"/>
                      <a:pt x="706" y="240"/>
                      <a:pt x="707" y="241"/>
                    </a:cubicBezTo>
                    <a:cubicBezTo>
                      <a:pt x="707" y="241"/>
                      <a:pt x="708" y="241"/>
                      <a:pt x="709" y="240"/>
                    </a:cubicBezTo>
                    <a:cubicBezTo>
                      <a:pt x="711" y="240"/>
                      <a:pt x="711" y="239"/>
                      <a:pt x="712" y="237"/>
                    </a:cubicBezTo>
                    <a:cubicBezTo>
                      <a:pt x="713" y="237"/>
                      <a:pt x="713" y="237"/>
                      <a:pt x="713" y="237"/>
                    </a:cubicBezTo>
                    <a:cubicBezTo>
                      <a:pt x="713" y="237"/>
                      <a:pt x="720" y="235"/>
                      <a:pt x="719" y="234"/>
                    </a:cubicBezTo>
                    <a:cubicBezTo>
                      <a:pt x="724" y="229"/>
                      <a:pt x="724" y="229"/>
                      <a:pt x="724" y="229"/>
                    </a:cubicBezTo>
                    <a:cubicBezTo>
                      <a:pt x="724" y="229"/>
                      <a:pt x="727" y="228"/>
                      <a:pt x="728" y="228"/>
                    </a:cubicBezTo>
                    <a:cubicBezTo>
                      <a:pt x="728" y="227"/>
                      <a:pt x="729" y="225"/>
                      <a:pt x="729" y="224"/>
                    </a:cubicBezTo>
                    <a:cubicBezTo>
                      <a:pt x="732" y="228"/>
                      <a:pt x="731" y="226"/>
                      <a:pt x="731" y="224"/>
                    </a:cubicBezTo>
                    <a:cubicBezTo>
                      <a:pt x="731" y="224"/>
                      <a:pt x="733" y="223"/>
                      <a:pt x="733" y="223"/>
                    </a:cubicBezTo>
                    <a:cubicBezTo>
                      <a:pt x="733" y="223"/>
                      <a:pt x="733" y="225"/>
                      <a:pt x="734" y="225"/>
                    </a:cubicBezTo>
                    <a:cubicBezTo>
                      <a:pt x="735" y="225"/>
                      <a:pt x="737" y="226"/>
                      <a:pt x="737" y="226"/>
                    </a:cubicBezTo>
                    <a:cubicBezTo>
                      <a:pt x="737" y="226"/>
                      <a:pt x="739" y="220"/>
                      <a:pt x="740" y="223"/>
                    </a:cubicBezTo>
                    <a:cubicBezTo>
                      <a:pt x="754" y="219"/>
                      <a:pt x="754" y="219"/>
                      <a:pt x="754" y="219"/>
                    </a:cubicBezTo>
                    <a:cubicBezTo>
                      <a:pt x="765" y="215"/>
                      <a:pt x="761" y="215"/>
                      <a:pt x="772" y="214"/>
                    </a:cubicBezTo>
                    <a:cubicBezTo>
                      <a:pt x="773" y="214"/>
                      <a:pt x="775" y="212"/>
                      <a:pt x="775" y="212"/>
                    </a:cubicBezTo>
                    <a:cubicBezTo>
                      <a:pt x="775" y="212"/>
                      <a:pt x="766" y="213"/>
                      <a:pt x="772" y="211"/>
                    </a:cubicBezTo>
                    <a:cubicBezTo>
                      <a:pt x="772" y="209"/>
                      <a:pt x="772" y="209"/>
                      <a:pt x="771" y="207"/>
                    </a:cubicBezTo>
                    <a:cubicBezTo>
                      <a:pt x="775" y="209"/>
                      <a:pt x="775" y="209"/>
                      <a:pt x="775" y="209"/>
                    </a:cubicBezTo>
                    <a:cubicBezTo>
                      <a:pt x="776" y="209"/>
                      <a:pt x="777" y="207"/>
                      <a:pt x="777" y="207"/>
                    </a:cubicBezTo>
                    <a:cubicBezTo>
                      <a:pt x="776" y="203"/>
                      <a:pt x="777" y="203"/>
                      <a:pt x="779" y="201"/>
                    </a:cubicBezTo>
                    <a:cubicBezTo>
                      <a:pt x="781" y="202"/>
                      <a:pt x="781" y="202"/>
                      <a:pt x="781" y="202"/>
                    </a:cubicBezTo>
                    <a:cubicBezTo>
                      <a:pt x="781" y="205"/>
                      <a:pt x="781" y="205"/>
                      <a:pt x="781" y="205"/>
                    </a:cubicBezTo>
                    <a:cubicBezTo>
                      <a:pt x="781" y="205"/>
                      <a:pt x="778" y="207"/>
                      <a:pt x="779" y="208"/>
                    </a:cubicBezTo>
                    <a:cubicBezTo>
                      <a:pt x="779" y="209"/>
                      <a:pt x="781" y="209"/>
                      <a:pt x="781" y="208"/>
                    </a:cubicBezTo>
                    <a:cubicBezTo>
                      <a:pt x="781" y="208"/>
                      <a:pt x="784" y="207"/>
                      <a:pt x="785" y="206"/>
                    </a:cubicBezTo>
                    <a:cubicBezTo>
                      <a:pt x="786" y="206"/>
                      <a:pt x="786" y="205"/>
                      <a:pt x="787" y="204"/>
                    </a:cubicBezTo>
                    <a:cubicBezTo>
                      <a:pt x="790" y="203"/>
                      <a:pt x="792" y="201"/>
                      <a:pt x="793" y="201"/>
                    </a:cubicBezTo>
                    <a:cubicBezTo>
                      <a:pt x="794" y="201"/>
                      <a:pt x="791" y="199"/>
                      <a:pt x="791" y="198"/>
                    </a:cubicBezTo>
                    <a:cubicBezTo>
                      <a:pt x="790" y="196"/>
                      <a:pt x="788" y="199"/>
                      <a:pt x="787" y="196"/>
                    </a:cubicBezTo>
                    <a:cubicBezTo>
                      <a:pt x="787" y="194"/>
                      <a:pt x="790" y="190"/>
                      <a:pt x="790" y="187"/>
                    </a:cubicBezTo>
                    <a:cubicBezTo>
                      <a:pt x="790" y="187"/>
                      <a:pt x="789" y="186"/>
                      <a:pt x="789" y="186"/>
                    </a:cubicBezTo>
                    <a:cubicBezTo>
                      <a:pt x="785" y="189"/>
                      <a:pt x="785" y="189"/>
                      <a:pt x="785" y="189"/>
                    </a:cubicBezTo>
                    <a:cubicBezTo>
                      <a:pt x="778" y="193"/>
                      <a:pt x="778" y="193"/>
                      <a:pt x="778" y="193"/>
                    </a:cubicBezTo>
                    <a:cubicBezTo>
                      <a:pt x="778" y="193"/>
                      <a:pt x="774" y="199"/>
                      <a:pt x="774" y="199"/>
                    </a:cubicBezTo>
                    <a:cubicBezTo>
                      <a:pt x="773" y="200"/>
                      <a:pt x="771" y="200"/>
                      <a:pt x="771" y="200"/>
                    </a:cubicBezTo>
                    <a:cubicBezTo>
                      <a:pt x="770" y="206"/>
                      <a:pt x="770" y="206"/>
                      <a:pt x="770" y="206"/>
                    </a:cubicBezTo>
                    <a:cubicBezTo>
                      <a:pt x="770" y="206"/>
                      <a:pt x="767" y="207"/>
                      <a:pt x="766" y="207"/>
                    </a:cubicBezTo>
                    <a:cubicBezTo>
                      <a:pt x="766" y="206"/>
                      <a:pt x="766" y="205"/>
                      <a:pt x="766" y="204"/>
                    </a:cubicBezTo>
                    <a:cubicBezTo>
                      <a:pt x="766" y="202"/>
                      <a:pt x="765" y="204"/>
                      <a:pt x="762" y="205"/>
                    </a:cubicBezTo>
                    <a:cubicBezTo>
                      <a:pt x="760" y="205"/>
                      <a:pt x="761" y="205"/>
                      <a:pt x="759" y="206"/>
                    </a:cubicBezTo>
                    <a:cubicBezTo>
                      <a:pt x="757" y="208"/>
                      <a:pt x="758" y="206"/>
                      <a:pt x="757" y="205"/>
                    </a:cubicBezTo>
                    <a:cubicBezTo>
                      <a:pt x="757" y="205"/>
                      <a:pt x="755" y="206"/>
                      <a:pt x="755" y="206"/>
                    </a:cubicBezTo>
                    <a:cubicBezTo>
                      <a:pt x="754" y="206"/>
                      <a:pt x="754" y="205"/>
                      <a:pt x="754" y="204"/>
                    </a:cubicBezTo>
                    <a:cubicBezTo>
                      <a:pt x="753" y="203"/>
                      <a:pt x="752" y="204"/>
                      <a:pt x="751" y="204"/>
                    </a:cubicBezTo>
                    <a:cubicBezTo>
                      <a:pt x="751" y="205"/>
                      <a:pt x="747" y="205"/>
                      <a:pt x="748" y="204"/>
                    </a:cubicBezTo>
                    <a:cubicBezTo>
                      <a:pt x="748" y="204"/>
                      <a:pt x="745" y="204"/>
                      <a:pt x="744" y="203"/>
                    </a:cubicBezTo>
                    <a:cubicBezTo>
                      <a:pt x="743" y="203"/>
                      <a:pt x="743" y="203"/>
                      <a:pt x="743" y="203"/>
                    </a:cubicBezTo>
                    <a:cubicBezTo>
                      <a:pt x="741" y="202"/>
                      <a:pt x="741" y="200"/>
                      <a:pt x="743" y="199"/>
                    </a:cubicBezTo>
                    <a:cubicBezTo>
                      <a:pt x="737" y="199"/>
                      <a:pt x="737" y="199"/>
                      <a:pt x="737" y="199"/>
                    </a:cubicBezTo>
                    <a:cubicBezTo>
                      <a:pt x="737" y="199"/>
                      <a:pt x="735" y="198"/>
                      <a:pt x="735" y="198"/>
                    </a:cubicBezTo>
                    <a:cubicBezTo>
                      <a:pt x="734" y="198"/>
                      <a:pt x="735" y="197"/>
                      <a:pt x="736" y="195"/>
                    </a:cubicBezTo>
                    <a:cubicBezTo>
                      <a:pt x="737" y="192"/>
                      <a:pt x="734" y="191"/>
                      <a:pt x="734" y="191"/>
                    </a:cubicBezTo>
                    <a:cubicBezTo>
                      <a:pt x="734" y="190"/>
                      <a:pt x="734" y="188"/>
                      <a:pt x="735" y="186"/>
                    </a:cubicBezTo>
                    <a:cubicBezTo>
                      <a:pt x="735" y="186"/>
                      <a:pt x="736" y="185"/>
                      <a:pt x="736" y="184"/>
                    </a:cubicBezTo>
                    <a:cubicBezTo>
                      <a:pt x="736" y="184"/>
                      <a:pt x="733" y="184"/>
                      <a:pt x="733" y="184"/>
                    </a:cubicBezTo>
                    <a:cubicBezTo>
                      <a:pt x="732" y="184"/>
                      <a:pt x="730" y="184"/>
                      <a:pt x="730" y="184"/>
                    </a:cubicBezTo>
                    <a:cubicBezTo>
                      <a:pt x="730" y="184"/>
                      <a:pt x="731" y="183"/>
                      <a:pt x="732" y="183"/>
                    </a:cubicBezTo>
                    <a:cubicBezTo>
                      <a:pt x="732" y="182"/>
                      <a:pt x="735" y="182"/>
                      <a:pt x="738" y="179"/>
                    </a:cubicBezTo>
                    <a:cubicBezTo>
                      <a:pt x="741" y="174"/>
                      <a:pt x="743" y="177"/>
                      <a:pt x="741" y="173"/>
                    </a:cubicBezTo>
                    <a:cubicBezTo>
                      <a:pt x="741" y="173"/>
                      <a:pt x="740" y="173"/>
                      <a:pt x="739" y="173"/>
                    </a:cubicBezTo>
                    <a:cubicBezTo>
                      <a:pt x="738" y="171"/>
                      <a:pt x="734" y="174"/>
                      <a:pt x="733" y="176"/>
                    </a:cubicBezTo>
                    <a:cubicBezTo>
                      <a:pt x="733" y="176"/>
                      <a:pt x="730" y="176"/>
                      <a:pt x="729" y="176"/>
                    </a:cubicBezTo>
                    <a:cubicBezTo>
                      <a:pt x="729" y="176"/>
                      <a:pt x="730" y="174"/>
                      <a:pt x="730" y="173"/>
                    </a:cubicBezTo>
                    <a:cubicBezTo>
                      <a:pt x="730" y="172"/>
                      <a:pt x="728" y="172"/>
                      <a:pt x="727" y="171"/>
                    </a:cubicBezTo>
                    <a:cubicBezTo>
                      <a:pt x="726" y="171"/>
                      <a:pt x="725" y="170"/>
                      <a:pt x="725" y="170"/>
                    </a:cubicBezTo>
                    <a:cubicBezTo>
                      <a:pt x="722" y="170"/>
                      <a:pt x="722" y="170"/>
                      <a:pt x="722" y="170"/>
                    </a:cubicBezTo>
                    <a:cubicBezTo>
                      <a:pt x="719" y="171"/>
                      <a:pt x="719" y="171"/>
                      <a:pt x="717" y="170"/>
                    </a:cubicBezTo>
                    <a:cubicBezTo>
                      <a:pt x="724" y="170"/>
                      <a:pt x="721" y="170"/>
                      <a:pt x="729" y="167"/>
                    </a:cubicBezTo>
                    <a:cubicBezTo>
                      <a:pt x="732" y="169"/>
                      <a:pt x="732" y="169"/>
                      <a:pt x="732" y="169"/>
                    </a:cubicBezTo>
                    <a:cubicBezTo>
                      <a:pt x="732" y="169"/>
                      <a:pt x="736" y="170"/>
                      <a:pt x="737" y="170"/>
                    </a:cubicBezTo>
                    <a:cubicBezTo>
                      <a:pt x="737" y="170"/>
                      <a:pt x="743" y="168"/>
                      <a:pt x="743" y="168"/>
                    </a:cubicBezTo>
                    <a:cubicBezTo>
                      <a:pt x="746" y="164"/>
                      <a:pt x="746" y="164"/>
                      <a:pt x="746" y="164"/>
                    </a:cubicBezTo>
                    <a:cubicBezTo>
                      <a:pt x="752" y="164"/>
                      <a:pt x="751" y="164"/>
                      <a:pt x="753" y="160"/>
                    </a:cubicBezTo>
                    <a:cubicBezTo>
                      <a:pt x="751" y="158"/>
                      <a:pt x="751" y="158"/>
                      <a:pt x="751" y="158"/>
                    </a:cubicBezTo>
                    <a:cubicBezTo>
                      <a:pt x="754" y="159"/>
                      <a:pt x="754" y="159"/>
                      <a:pt x="754" y="159"/>
                    </a:cubicBezTo>
                    <a:cubicBezTo>
                      <a:pt x="754" y="156"/>
                      <a:pt x="754" y="156"/>
                      <a:pt x="754" y="156"/>
                    </a:cubicBezTo>
                    <a:cubicBezTo>
                      <a:pt x="751" y="154"/>
                      <a:pt x="751" y="154"/>
                      <a:pt x="751" y="154"/>
                    </a:cubicBezTo>
                    <a:cubicBezTo>
                      <a:pt x="746" y="152"/>
                      <a:pt x="746" y="152"/>
                      <a:pt x="746" y="152"/>
                    </a:cubicBezTo>
                    <a:cubicBezTo>
                      <a:pt x="739" y="151"/>
                      <a:pt x="739" y="151"/>
                      <a:pt x="739" y="151"/>
                    </a:cubicBezTo>
                    <a:cubicBezTo>
                      <a:pt x="739" y="151"/>
                      <a:pt x="733" y="152"/>
                      <a:pt x="732" y="152"/>
                    </a:cubicBezTo>
                    <a:cubicBezTo>
                      <a:pt x="731" y="152"/>
                      <a:pt x="724" y="154"/>
                      <a:pt x="724" y="154"/>
                    </a:cubicBezTo>
                    <a:cubicBezTo>
                      <a:pt x="699" y="162"/>
                      <a:pt x="699" y="162"/>
                      <a:pt x="699" y="162"/>
                    </a:cubicBezTo>
                    <a:cubicBezTo>
                      <a:pt x="692" y="166"/>
                      <a:pt x="692" y="166"/>
                      <a:pt x="692" y="166"/>
                    </a:cubicBezTo>
                    <a:cubicBezTo>
                      <a:pt x="686" y="169"/>
                      <a:pt x="686" y="169"/>
                      <a:pt x="686" y="169"/>
                    </a:cubicBezTo>
                    <a:cubicBezTo>
                      <a:pt x="677" y="176"/>
                      <a:pt x="677" y="176"/>
                      <a:pt x="677" y="176"/>
                    </a:cubicBezTo>
                    <a:cubicBezTo>
                      <a:pt x="673" y="181"/>
                      <a:pt x="673" y="181"/>
                      <a:pt x="673" y="181"/>
                    </a:cubicBezTo>
                    <a:cubicBezTo>
                      <a:pt x="666" y="184"/>
                      <a:pt x="666" y="184"/>
                      <a:pt x="666" y="184"/>
                    </a:cubicBezTo>
                    <a:cubicBezTo>
                      <a:pt x="662" y="187"/>
                      <a:pt x="662" y="187"/>
                      <a:pt x="662" y="187"/>
                    </a:cubicBezTo>
                    <a:cubicBezTo>
                      <a:pt x="661" y="188"/>
                      <a:pt x="656" y="187"/>
                      <a:pt x="655" y="187"/>
                    </a:cubicBezTo>
                    <a:cubicBezTo>
                      <a:pt x="657" y="185"/>
                      <a:pt x="657" y="185"/>
                      <a:pt x="657" y="185"/>
                    </a:cubicBezTo>
                    <a:cubicBezTo>
                      <a:pt x="660" y="185"/>
                      <a:pt x="660" y="185"/>
                      <a:pt x="660" y="185"/>
                    </a:cubicBezTo>
                    <a:cubicBezTo>
                      <a:pt x="664" y="182"/>
                      <a:pt x="664" y="182"/>
                      <a:pt x="664" y="182"/>
                    </a:cubicBezTo>
                    <a:cubicBezTo>
                      <a:pt x="666" y="180"/>
                      <a:pt x="666" y="180"/>
                      <a:pt x="666" y="180"/>
                    </a:cubicBezTo>
                    <a:cubicBezTo>
                      <a:pt x="667" y="179"/>
                      <a:pt x="670" y="178"/>
                      <a:pt x="671" y="178"/>
                    </a:cubicBezTo>
                    <a:cubicBezTo>
                      <a:pt x="678" y="172"/>
                      <a:pt x="678" y="172"/>
                      <a:pt x="678" y="172"/>
                    </a:cubicBezTo>
                    <a:cubicBezTo>
                      <a:pt x="680" y="170"/>
                      <a:pt x="680" y="170"/>
                      <a:pt x="681" y="168"/>
                    </a:cubicBezTo>
                    <a:cubicBezTo>
                      <a:pt x="678" y="167"/>
                      <a:pt x="678" y="167"/>
                      <a:pt x="678" y="167"/>
                    </a:cubicBezTo>
                    <a:cubicBezTo>
                      <a:pt x="675" y="166"/>
                      <a:pt x="677" y="166"/>
                      <a:pt x="673" y="165"/>
                    </a:cubicBezTo>
                    <a:cubicBezTo>
                      <a:pt x="666" y="163"/>
                      <a:pt x="666" y="163"/>
                      <a:pt x="666" y="163"/>
                    </a:cubicBezTo>
                    <a:cubicBezTo>
                      <a:pt x="666" y="163"/>
                      <a:pt x="666" y="163"/>
                      <a:pt x="666" y="163"/>
                    </a:cubicBezTo>
                    <a:cubicBezTo>
                      <a:pt x="668" y="164"/>
                      <a:pt x="668" y="164"/>
                      <a:pt x="668" y="164"/>
                    </a:cubicBezTo>
                    <a:cubicBezTo>
                      <a:pt x="670" y="165"/>
                      <a:pt x="673" y="164"/>
                      <a:pt x="675" y="165"/>
                    </a:cubicBezTo>
                    <a:cubicBezTo>
                      <a:pt x="677" y="165"/>
                      <a:pt x="679" y="167"/>
                      <a:pt x="681" y="167"/>
                    </a:cubicBezTo>
                    <a:cubicBezTo>
                      <a:pt x="682" y="167"/>
                      <a:pt x="684" y="166"/>
                      <a:pt x="685" y="166"/>
                    </a:cubicBezTo>
                    <a:cubicBezTo>
                      <a:pt x="685" y="166"/>
                      <a:pt x="689" y="162"/>
                      <a:pt x="690" y="161"/>
                    </a:cubicBezTo>
                    <a:cubicBezTo>
                      <a:pt x="690" y="160"/>
                      <a:pt x="696" y="158"/>
                      <a:pt x="696" y="158"/>
                    </a:cubicBezTo>
                    <a:cubicBezTo>
                      <a:pt x="708" y="151"/>
                      <a:pt x="708" y="151"/>
                      <a:pt x="708" y="151"/>
                    </a:cubicBezTo>
                    <a:cubicBezTo>
                      <a:pt x="712" y="149"/>
                      <a:pt x="710" y="150"/>
                      <a:pt x="717" y="150"/>
                    </a:cubicBezTo>
                    <a:cubicBezTo>
                      <a:pt x="717" y="150"/>
                      <a:pt x="719" y="148"/>
                      <a:pt x="719" y="148"/>
                    </a:cubicBezTo>
                    <a:cubicBezTo>
                      <a:pt x="723" y="144"/>
                      <a:pt x="723" y="144"/>
                      <a:pt x="723" y="144"/>
                    </a:cubicBezTo>
                    <a:cubicBezTo>
                      <a:pt x="728" y="140"/>
                      <a:pt x="728" y="140"/>
                      <a:pt x="728" y="140"/>
                    </a:cubicBezTo>
                    <a:cubicBezTo>
                      <a:pt x="734" y="136"/>
                      <a:pt x="734" y="136"/>
                      <a:pt x="734" y="136"/>
                    </a:cubicBezTo>
                    <a:cubicBezTo>
                      <a:pt x="734" y="136"/>
                      <a:pt x="737" y="137"/>
                      <a:pt x="738" y="136"/>
                    </a:cubicBezTo>
                    <a:cubicBezTo>
                      <a:pt x="738" y="136"/>
                      <a:pt x="742" y="135"/>
                      <a:pt x="742" y="135"/>
                    </a:cubicBezTo>
                    <a:cubicBezTo>
                      <a:pt x="750" y="135"/>
                      <a:pt x="750" y="135"/>
                      <a:pt x="750" y="135"/>
                    </a:cubicBezTo>
                    <a:cubicBezTo>
                      <a:pt x="750" y="135"/>
                      <a:pt x="754" y="135"/>
                      <a:pt x="763" y="135"/>
                    </a:cubicBezTo>
                    <a:cubicBezTo>
                      <a:pt x="772" y="135"/>
                      <a:pt x="771" y="137"/>
                      <a:pt x="773" y="137"/>
                    </a:cubicBezTo>
                    <a:cubicBezTo>
                      <a:pt x="774" y="137"/>
                      <a:pt x="775" y="136"/>
                      <a:pt x="775" y="136"/>
                    </a:cubicBezTo>
                    <a:cubicBezTo>
                      <a:pt x="777" y="135"/>
                      <a:pt x="781" y="136"/>
                      <a:pt x="784" y="136"/>
                    </a:cubicBezTo>
                    <a:cubicBezTo>
                      <a:pt x="786" y="136"/>
                      <a:pt x="789" y="136"/>
                      <a:pt x="789" y="136"/>
                    </a:cubicBezTo>
                    <a:cubicBezTo>
                      <a:pt x="791" y="137"/>
                      <a:pt x="793" y="138"/>
                      <a:pt x="793" y="139"/>
                    </a:cubicBezTo>
                    <a:cubicBezTo>
                      <a:pt x="793" y="139"/>
                      <a:pt x="799" y="137"/>
                      <a:pt x="800" y="137"/>
                    </a:cubicBezTo>
                    <a:cubicBezTo>
                      <a:pt x="808" y="137"/>
                      <a:pt x="807" y="137"/>
                      <a:pt x="815" y="135"/>
                    </a:cubicBezTo>
                    <a:cubicBezTo>
                      <a:pt x="816" y="135"/>
                      <a:pt x="820" y="132"/>
                      <a:pt x="821" y="133"/>
                    </a:cubicBezTo>
                    <a:cubicBezTo>
                      <a:pt x="821" y="133"/>
                      <a:pt x="825" y="130"/>
                      <a:pt x="826" y="129"/>
                    </a:cubicBezTo>
                    <a:cubicBezTo>
                      <a:pt x="827" y="129"/>
                      <a:pt x="828" y="129"/>
                      <a:pt x="828" y="129"/>
                    </a:cubicBezTo>
                    <a:cubicBezTo>
                      <a:pt x="830" y="126"/>
                      <a:pt x="830" y="126"/>
                      <a:pt x="830" y="126"/>
                    </a:cubicBezTo>
                    <a:cubicBezTo>
                      <a:pt x="830" y="126"/>
                      <a:pt x="834" y="124"/>
                      <a:pt x="834" y="124"/>
                    </a:cubicBezTo>
                    <a:cubicBezTo>
                      <a:pt x="835" y="123"/>
                      <a:pt x="837" y="120"/>
                      <a:pt x="838" y="121"/>
                    </a:cubicBezTo>
                    <a:cubicBezTo>
                      <a:pt x="838" y="121"/>
                      <a:pt x="843" y="121"/>
                      <a:pt x="844" y="121"/>
                    </a:cubicBezTo>
                    <a:cubicBezTo>
                      <a:pt x="844" y="121"/>
                      <a:pt x="846" y="120"/>
                      <a:pt x="846" y="119"/>
                    </a:cubicBezTo>
                    <a:cubicBezTo>
                      <a:pt x="846" y="119"/>
                      <a:pt x="850" y="118"/>
                      <a:pt x="850" y="118"/>
                    </a:cubicBezTo>
                    <a:cubicBezTo>
                      <a:pt x="857" y="119"/>
                      <a:pt x="857" y="119"/>
                      <a:pt x="857" y="119"/>
                    </a:cubicBezTo>
                    <a:cubicBezTo>
                      <a:pt x="863" y="114"/>
                      <a:pt x="863" y="114"/>
                      <a:pt x="863" y="114"/>
                    </a:cubicBezTo>
                    <a:cubicBezTo>
                      <a:pt x="864" y="114"/>
                      <a:pt x="877" y="108"/>
                      <a:pt x="877" y="108"/>
                    </a:cubicBezTo>
                    <a:cubicBezTo>
                      <a:pt x="878" y="107"/>
                      <a:pt x="877" y="105"/>
                      <a:pt x="877" y="104"/>
                    </a:cubicBezTo>
                    <a:cubicBezTo>
                      <a:pt x="877" y="104"/>
                      <a:pt x="876" y="103"/>
                      <a:pt x="876" y="103"/>
                    </a:cubicBezTo>
                    <a:cubicBezTo>
                      <a:pt x="878" y="102"/>
                      <a:pt x="878" y="102"/>
                      <a:pt x="878" y="102"/>
                    </a:cubicBezTo>
                    <a:cubicBezTo>
                      <a:pt x="877" y="101"/>
                      <a:pt x="877" y="101"/>
                      <a:pt x="877" y="101"/>
                    </a:cubicBezTo>
                    <a:cubicBezTo>
                      <a:pt x="877" y="101"/>
                      <a:pt x="876" y="100"/>
                      <a:pt x="876" y="99"/>
                    </a:cubicBezTo>
                    <a:cubicBezTo>
                      <a:pt x="876" y="98"/>
                      <a:pt x="879" y="98"/>
                      <a:pt x="881" y="97"/>
                    </a:cubicBezTo>
                    <a:cubicBezTo>
                      <a:pt x="883" y="96"/>
                      <a:pt x="879" y="95"/>
                      <a:pt x="878" y="94"/>
                    </a:cubicBezTo>
                    <a:cubicBezTo>
                      <a:pt x="880" y="94"/>
                      <a:pt x="880" y="94"/>
                      <a:pt x="882" y="92"/>
                    </a:cubicBezTo>
                    <a:cubicBezTo>
                      <a:pt x="882" y="90"/>
                      <a:pt x="883" y="88"/>
                      <a:pt x="881" y="88"/>
                    </a:cubicBezTo>
                    <a:cubicBezTo>
                      <a:pt x="882" y="86"/>
                      <a:pt x="882" y="86"/>
                      <a:pt x="882" y="86"/>
                    </a:cubicBezTo>
                    <a:cubicBezTo>
                      <a:pt x="878" y="85"/>
                      <a:pt x="877" y="86"/>
                      <a:pt x="875" y="85"/>
                    </a:cubicBezTo>
                    <a:cubicBezTo>
                      <a:pt x="877" y="83"/>
                      <a:pt x="877" y="83"/>
                      <a:pt x="877" y="83"/>
                    </a:cubicBezTo>
                    <a:cubicBezTo>
                      <a:pt x="870" y="83"/>
                      <a:pt x="873" y="83"/>
                      <a:pt x="871" y="85"/>
                    </a:cubicBezTo>
                    <a:cubicBezTo>
                      <a:pt x="871" y="85"/>
                      <a:pt x="867" y="88"/>
                      <a:pt x="867" y="88"/>
                    </a:cubicBezTo>
                    <a:cubicBezTo>
                      <a:pt x="868" y="86"/>
                      <a:pt x="866" y="86"/>
                      <a:pt x="865" y="85"/>
                    </a:cubicBezTo>
                    <a:cubicBezTo>
                      <a:pt x="867" y="85"/>
                      <a:pt x="870" y="83"/>
                      <a:pt x="870" y="81"/>
                    </a:cubicBezTo>
                    <a:cubicBezTo>
                      <a:pt x="870" y="81"/>
                      <a:pt x="870" y="77"/>
                      <a:pt x="870" y="76"/>
                    </a:cubicBezTo>
                    <a:cubicBezTo>
                      <a:pt x="869" y="76"/>
                      <a:pt x="867" y="76"/>
                      <a:pt x="867" y="76"/>
                    </a:cubicBezTo>
                    <a:cubicBezTo>
                      <a:pt x="864" y="76"/>
                      <a:pt x="863" y="77"/>
                      <a:pt x="861" y="78"/>
                    </a:cubicBezTo>
                    <a:cubicBezTo>
                      <a:pt x="852" y="80"/>
                      <a:pt x="852" y="80"/>
                      <a:pt x="852" y="80"/>
                    </a:cubicBezTo>
                    <a:cubicBezTo>
                      <a:pt x="845" y="84"/>
                      <a:pt x="845" y="84"/>
                      <a:pt x="845" y="84"/>
                    </a:cubicBezTo>
                    <a:cubicBezTo>
                      <a:pt x="845" y="84"/>
                      <a:pt x="844" y="84"/>
                      <a:pt x="844" y="84"/>
                    </a:cubicBezTo>
                    <a:cubicBezTo>
                      <a:pt x="842" y="86"/>
                      <a:pt x="842" y="86"/>
                      <a:pt x="842" y="86"/>
                    </a:cubicBezTo>
                    <a:cubicBezTo>
                      <a:pt x="840" y="87"/>
                      <a:pt x="837" y="85"/>
                      <a:pt x="833" y="89"/>
                    </a:cubicBezTo>
                    <a:cubicBezTo>
                      <a:pt x="832" y="90"/>
                      <a:pt x="830" y="94"/>
                      <a:pt x="830" y="95"/>
                    </a:cubicBezTo>
                    <a:cubicBezTo>
                      <a:pt x="830" y="95"/>
                      <a:pt x="829" y="95"/>
                      <a:pt x="829" y="95"/>
                    </a:cubicBezTo>
                    <a:cubicBezTo>
                      <a:pt x="829" y="94"/>
                      <a:pt x="830" y="92"/>
                      <a:pt x="831" y="92"/>
                    </a:cubicBezTo>
                    <a:cubicBezTo>
                      <a:pt x="831" y="92"/>
                      <a:pt x="831" y="90"/>
                      <a:pt x="831" y="89"/>
                    </a:cubicBezTo>
                    <a:cubicBezTo>
                      <a:pt x="832" y="88"/>
                      <a:pt x="834" y="87"/>
                      <a:pt x="832" y="86"/>
                    </a:cubicBezTo>
                    <a:cubicBezTo>
                      <a:pt x="830" y="84"/>
                      <a:pt x="828" y="83"/>
                      <a:pt x="825" y="83"/>
                    </a:cubicBezTo>
                    <a:cubicBezTo>
                      <a:pt x="825" y="82"/>
                      <a:pt x="825" y="82"/>
                      <a:pt x="825" y="82"/>
                    </a:cubicBezTo>
                    <a:cubicBezTo>
                      <a:pt x="829" y="83"/>
                      <a:pt x="830" y="84"/>
                      <a:pt x="833" y="86"/>
                    </a:cubicBezTo>
                    <a:cubicBezTo>
                      <a:pt x="837" y="83"/>
                      <a:pt x="835" y="83"/>
                      <a:pt x="839" y="82"/>
                    </a:cubicBezTo>
                    <a:cubicBezTo>
                      <a:pt x="840" y="81"/>
                      <a:pt x="843" y="84"/>
                      <a:pt x="846" y="81"/>
                    </a:cubicBezTo>
                    <a:cubicBezTo>
                      <a:pt x="847" y="80"/>
                      <a:pt x="853" y="78"/>
                      <a:pt x="855" y="77"/>
                    </a:cubicBezTo>
                    <a:cubicBezTo>
                      <a:pt x="858" y="76"/>
                      <a:pt x="859" y="77"/>
                      <a:pt x="861" y="74"/>
                    </a:cubicBezTo>
                    <a:cubicBezTo>
                      <a:pt x="862" y="73"/>
                      <a:pt x="867" y="76"/>
                      <a:pt x="873" y="72"/>
                    </a:cubicBezTo>
                    <a:cubicBezTo>
                      <a:pt x="871" y="69"/>
                      <a:pt x="871" y="70"/>
                      <a:pt x="869" y="70"/>
                    </a:cubicBezTo>
                    <a:cubicBezTo>
                      <a:pt x="865" y="68"/>
                      <a:pt x="869" y="68"/>
                      <a:pt x="867" y="66"/>
                    </a:cubicBezTo>
                    <a:cubicBezTo>
                      <a:pt x="866" y="66"/>
                      <a:pt x="864" y="67"/>
                      <a:pt x="864" y="68"/>
                    </a:cubicBezTo>
                    <a:cubicBezTo>
                      <a:pt x="858" y="67"/>
                      <a:pt x="858" y="67"/>
                      <a:pt x="858" y="67"/>
                    </a:cubicBezTo>
                    <a:cubicBezTo>
                      <a:pt x="854" y="66"/>
                      <a:pt x="856" y="66"/>
                      <a:pt x="857" y="65"/>
                    </a:cubicBezTo>
                    <a:cubicBezTo>
                      <a:pt x="857" y="64"/>
                      <a:pt x="856" y="63"/>
                      <a:pt x="856" y="62"/>
                    </a:cubicBezTo>
                    <a:cubicBezTo>
                      <a:pt x="856" y="62"/>
                      <a:pt x="855" y="62"/>
                      <a:pt x="855" y="63"/>
                    </a:cubicBezTo>
                    <a:cubicBezTo>
                      <a:pt x="853" y="64"/>
                      <a:pt x="854" y="66"/>
                      <a:pt x="849" y="64"/>
                    </a:cubicBezTo>
                    <a:cubicBezTo>
                      <a:pt x="849" y="64"/>
                      <a:pt x="850" y="63"/>
                      <a:pt x="851" y="63"/>
                    </a:cubicBezTo>
                    <a:cubicBezTo>
                      <a:pt x="852" y="61"/>
                      <a:pt x="848" y="63"/>
                      <a:pt x="848" y="62"/>
                    </a:cubicBezTo>
                    <a:cubicBezTo>
                      <a:pt x="847" y="62"/>
                      <a:pt x="847" y="62"/>
                      <a:pt x="847" y="61"/>
                    </a:cubicBezTo>
                    <a:cubicBezTo>
                      <a:pt x="847" y="61"/>
                      <a:pt x="846" y="61"/>
                      <a:pt x="846" y="61"/>
                    </a:cubicBezTo>
                    <a:cubicBezTo>
                      <a:pt x="843" y="60"/>
                      <a:pt x="843" y="60"/>
                      <a:pt x="843" y="60"/>
                    </a:cubicBezTo>
                    <a:cubicBezTo>
                      <a:pt x="843" y="60"/>
                      <a:pt x="843" y="58"/>
                      <a:pt x="843" y="58"/>
                    </a:cubicBezTo>
                    <a:cubicBezTo>
                      <a:pt x="843" y="57"/>
                      <a:pt x="844" y="54"/>
                      <a:pt x="844" y="53"/>
                    </a:cubicBezTo>
                    <a:cubicBezTo>
                      <a:pt x="844" y="53"/>
                      <a:pt x="840" y="53"/>
                      <a:pt x="840" y="53"/>
                    </a:cubicBezTo>
                    <a:cubicBezTo>
                      <a:pt x="840" y="53"/>
                      <a:pt x="839" y="52"/>
                      <a:pt x="838" y="52"/>
                    </a:cubicBezTo>
                    <a:cubicBezTo>
                      <a:pt x="838" y="51"/>
                      <a:pt x="832" y="51"/>
                      <a:pt x="836" y="49"/>
                    </a:cubicBezTo>
                    <a:cubicBezTo>
                      <a:pt x="837" y="49"/>
                      <a:pt x="836" y="47"/>
                      <a:pt x="836" y="47"/>
                    </a:cubicBezTo>
                    <a:cubicBezTo>
                      <a:pt x="833" y="46"/>
                      <a:pt x="834" y="47"/>
                      <a:pt x="832" y="47"/>
                    </a:cubicBezTo>
                    <a:cubicBezTo>
                      <a:pt x="831" y="47"/>
                      <a:pt x="832" y="46"/>
                      <a:pt x="832" y="45"/>
                    </a:cubicBezTo>
                    <a:cubicBezTo>
                      <a:pt x="832" y="45"/>
                      <a:pt x="829" y="44"/>
                      <a:pt x="829" y="43"/>
                    </a:cubicBezTo>
                    <a:cubicBezTo>
                      <a:pt x="829" y="43"/>
                      <a:pt x="831" y="42"/>
                      <a:pt x="831" y="42"/>
                    </a:cubicBezTo>
                    <a:cubicBezTo>
                      <a:pt x="832" y="42"/>
                      <a:pt x="831" y="40"/>
                      <a:pt x="831" y="40"/>
                    </a:cubicBezTo>
                    <a:cubicBezTo>
                      <a:pt x="831" y="40"/>
                      <a:pt x="828" y="39"/>
                      <a:pt x="828" y="38"/>
                    </a:cubicBezTo>
                    <a:cubicBezTo>
                      <a:pt x="828" y="36"/>
                      <a:pt x="831" y="38"/>
                      <a:pt x="832" y="38"/>
                    </a:cubicBezTo>
                    <a:cubicBezTo>
                      <a:pt x="834" y="38"/>
                      <a:pt x="838" y="43"/>
                      <a:pt x="838" y="38"/>
                    </a:cubicBezTo>
                    <a:cubicBezTo>
                      <a:pt x="838" y="38"/>
                      <a:pt x="843" y="35"/>
                      <a:pt x="843" y="35"/>
                    </a:cubicBezTo>
                    <a:cubicBezTo>
                      <a:pt x="843" y="35"/>
                      <a:pt x="843" y="33"/>
                      <a:pt x="842" y="32"/>
                    </a:cubicBezTo>
                    <a:cubicBezTo>
                      <a:pt x="842" y="32"/>
                      <a:pt x="840" y="33"/>
                      <a:pt x="838" y="31"/>
                    </a:cubicBezTo>
                    <a:cubicBezTo>
                      <a:pt x="838" y="31"/>
                      <a:pt x="840" y="29"/>
                      <a:pt x="840" y="29"/>
                    </a:cubicBezTo>
                    <a:cubicBezTo>
                      <a:pt x="841" y="28"/>
                      <a:pt x="839" y="27"/>
                      <a:pt x="838" y="27"/>
                    </a:cubicBezTo>
                    <a:cubicBezTo>
                      <a:pt x="836" y="27"/>
                      <a:pt x="837" y="29"/>
                      <a:pt x="832" y="27"/>
                    </a:cubicBezTo>
                    <a:cubicBezTo>
                      <a:pt x="833" y="27"/>
                      <a:pt x="834" y="27"/>
                      <a:pt x="835" y="27"/>
                    </a:cubicBezTo>
                    <a:cubicBezTo>
                      <a:pt x="836" y="26"/>
                      <a:pt x="836" y="26"/>
                      <a:pt x="836" y="26"/>
                    </a:cubicBezTo>
                    <a:cubicBezTo>
                      <a:pt x="839" y="25"/>
                      <a:pt x="840" y="25"/>
                      <a:pt x="841" y="22"/>
                    </a:cubicBezTo>
                    <a:cubicBezTo>
                      <a:pt x="841" y="22"/>
                      <a:pt x="840" y="21"/>
                      <a:pt x="840" y="21"/>
                    </a:cubicBezTo>
                    <a:cubicBezTo>
                      <a:pt x="839" y="20"/>
                      <a:pt x="839" y="18"/>
                      <a:pt x="839" y="17"/>
                    </a:cubicBezTo>
                    <a:cubicBezTo>
                      <a:pt x="836" y="18"/>
                      <a:pt x="836" y="18"/>
                      <a:pt x="836" y="18"/>
                    </a:cubicBezTo>
                    <a:cubicBezTo>
                      <a:pt x="835" y="18"/>
                      <a:pt x="830" y="19"/>
                      <a:pt x="828" y="20"/>
                    </a:cubicBezTo>
                    <a:cubicBezTo>
                      <a:pt x="828" y="20"/>
                      <a:pt x="828" y="20"/>
                      <a:pt x="828" y="20"/>
                    </a:cubicBezTo>
                    <a:cubicBezTo>
                      <a:pt x="830" y="19"/>
                      <a:pt x="833" y="18"/>
                      <a:pt x="835" y="17"/>
                    </a:cubicBezTo>
                    <a:cubicBezTo>
                      <a:pt x="837" y="17"/>
                      <a:pt x="838" y="15"/>
                      <a:pt x="839" y="14"/>
                    </a:cubicBezTo>
                    <a:cubicBezTo>
                      <a:pt x="839" y="14"/>
                      <a:pt x="839" y="12"/>
                      <a:pt x="839" y="12"/>
                    </a:cubicBezTo>
                    <a:cubicBezTo>
                      <a:pt x="839" y="11"/>
                      <a:pt x="834" y="13"/>
                      <a:pt x="833" y="13"/>
                    </a:cubicBezTo>
                    <a:cubicBezTo>
                      <a:pt x="831" y="14"/>
                      <a:pt x="831" y="14"/>
                      <a:pt x="831" y="14"/>
                    </a:cubicBezTo>
                    <a:cubicBezTo>
                      <a:pt x="829" y="14"/>
                      <a:pt x="828" y="16"/>
                      <a:pt x="826" y="16"/>
                    </a:cubicBezTo>
                    <a:cubicBezTo>
                      <a:pt x="825" y="16"/>
                      <a:pt x="825" y="16"/>
                      <a:pt x="825" y="16"/>
                    </a:cubicBezTo>
                    <a:cubicBezTo>
                      <a:pt x="827" y="15"/>
                      <a:pt x="828" y="15"/>
                      <a:pt x="829" y="13"/>
                    </a:cubicBezTo>
                    <a:cubicBezTo>
                      <a:pt x="830" y="12"/>
                      <a:pt x="832" y="14"/>
                      <a:pt x="837" y="10"/>
                    </a:cubicBezTo>
                    <a:cubicBezTo>
                      <a:pt x="839" y="9"/>
                      <a:pt x="838" y="9"/>
                      <a:pt x="838" y="6"/>
                    </a:cubicBezTo>
                    <a:cubicBezTo>
                      <a:pt x="837" y="4"/>
                      <a:pt x="838" y="4"/>
                      <a:pt x="836" y="3"/>
                    </a:cubicBezTo>
                    <a:cubicBezTo>
                      <a:pt x="834" y="3"/>
                      <a:pt x="836" y="3"/>
                      <a:pt x="834" y="4"/>
                    </a:cubicBezTo>
                    <a:cubicBezTo>
                      <a:pt x="833" y="5"/>
                      <a:pt x="831" y="5"/>
                      <a:pt x="829" y="6"/>
                    </a:cubicBezTo>
                    <a:cubicBezTo>
                      <a:pt x="829" y="5"/>
                      <a:pt x="829" y="5"/>
                      <a:pt x="829" y="5"/>
                    </a:cubicBezTo>
                    <a:cubicBezTo>
                      <a:pt x="829" y="5"/>
                      <a:pt x="831" y="4"/>
                      <a:pt x="832" y="4"/>
                    </a:cubicBezTo>
                    <a:cubicBezTo>
                      <a:pt x="834" y="4"/>
                      <a:pt x="835" y="1"/>
                      <a:pt x="835" y="1"/>
                    </a:cubicBezTo>
                    <a:cubicBezTo>
                      <a:pt x="835" y="1"/>
                      <a:pt x="835" y="0"/>
                      <a:pt x="835" y="0"/>
                    </a:cubicBezTo>
                    <a:cubicBezTo>
                      <a:pt x="812" y="0"/>
                      <a:pt x="812" y="0"/>
                      <a:pt x="812" y="0"/>
                    </a:cubicBezTo>
                    <a:cubicBezTo>
                      <a:pt x="811" y="1"/>
                      <a:pt x="810" y="1"/>
                      <a:pt x="810" y="2"/>
                    </a:cubicBezTo>
                    <a:cubicBezTo>
                      <a:pt x="811" y="4"/>
                      <a:pt x="811" y="4"/>
                      <a:pt x="811" y="4"/>
                    </a:cubicBezTo>
                    <a:cubicBezTo>
                      <a:pt x="808" y="4"/>
                      <a:pt x="808" y="4"/>
                      <a:pt x="808" y="4"/>
                    </a:cubicBezTo>
                    <a:cubicBezTo>
                      <a:pt x="802" y="8"/>
                      <a:pt x="802" y="8"/>
                      <a:pt x="802" y="8"/>
                    </a:cubicBezTo>
                    <a:cubicBezTo>
                      <a:pt x="799" y="7"/>
                      <a:pt x="799" y="7"/>
                      <a:pt x="799" y="7"/>
                    </a:cubicBezTo>
                    <a:cubicBezTo>
                      <a:pt x="797" y="8"/>
                      <a:pt x="797" y="8"/>
                      <a:pt x="797" y="8"/>
                    </a:cubicBezTo>
                    <a:cubicBezTo>
                      <a:pt x="795" y="11"/>
                      <a:pt x="795" y="11"/>
                      <a:pt x="795" y="11"/>
                    </a:cubicBezTo>
                    <a:cubicBezTo>
                      <a:pt x="791" y="13"/>
                      <a:pt x="791" y="13"/>
                      <a:pt x="791" y="13"/>
                    </a:cubicBezTo>
                    <a:cubicBezTo>
                      <a:pt x="785" y="16"/>
                      <a:pt x="782" y="15"/>
                      <a:pt x="780" y="16"/>
                    </a:cubicBezTo>
                    <a:cubicBezTo>
                      <a:pt x="779" y="15"/>
                      <a:pt x="779" y="15"/>
                      <a:pt x="779" y="15"/>
                    </a:cubicBezTo>
                    <a:cubicBezTo>
                      <a:pt x="781" y="12"/>
                      <a:pt x="781" y="12"/>
                      <a:pt x="781" y="12"/>
                    </a:cubicBezTo>
                    <a:cubicBezTo>
                      <a:pt x="775" y="11"/>
                      <a:pt x="777" y="11"/>
                      <a:pt x="776" y="13"/>
                    </a:cubicBezTo>
                    <a:cubicBezTo>
                      <a:pt x="772" y="16"/>
                      <a:pt x="772" y="16"/>
                      <a:pt x="772" y="16"/>
                    </a:cubicBezTo>
                    <a:cubicBezTo>
                      <a:pt x="775" y="13"/>
                      <a:pt x="774" y="14"/>
                      <a:pt x="776" y="9"/>
                    </a:cubicBezTo>
                    <a:cubicBezTo>
                      <a:pt x="773" y="6"/>
                      <a:pt x="773" y="6"/>
                      <a:pt x="773" y="6"/>
                    </a:cubicBezTo>
                    <a:cubicBezTo>
                      <a:pt x="771" y="5"/>
                      <a:pt x="771" y="5"/>
                      <a:pt x="771" y="5"/>
                    </a:cubicBezTo>
                    <a:cubicBezTo>
                      <a:pt x="766" y="7"/>
                      <a:pt x="766" y="7"/>
                      <a:pt x="766" y="7"/>
                    </a:cubicBezTo>
                    <a:cubicBezTo>
                      <a:pt x="764" y="7"/>
                      <a:pt x="762" y="9"/>
                      <a:pt x="760" y="9"/>
                    </a:cubicBezTo>
                    <a:cubicBezTo>
                      <a:pt x="757" y="9"/>
                      <a:pt x="757" y="9"/>
                      <a:pt x="757" y="9"/>
                    </a:cubicBezTo>
                    <a:cubicBezTo>
                      <a:pt x="755" y="8"/>
                      <a:pt x="755" y="8"/>
                      <a:pt x="755" y="8"/>
                    </a:cubicBezTo>
                    <a:cubicBezTo>
                      <a:pt x="760" y="6"/>
                      <a:pt x="760" y="6"/>
                      <a:pt x="760" y="6"/>
                    </a:cubicBezTo>
                    <a:cubicBezTo>
                      <a:pt x="761" y="3"/>
                      <a:pt x="762" y="4"/>
                      <a:pt x="763" y="7"/>
                    </a:cubicBezTo>
                    <a:cubicBezTo>
                      <a:pt x="765" y="7"/>
                      <a:pt x="765" y="4"/>
                      <a:pt x="768" y="2"/>
                    </a:cubicBezTo>
                    <a:cubicBezTo>
                      <a:pt x="769" y="0"/>
                      <a:pt x="769" y="0"/>
                      <a:pt x="769" y="0"/>
                    </a:cubicBezTo>
                    <a:cubicBezTo>
                      <a:pt x="768" y="0"/>
                      <a:pt x="768" y="0"/>
                      <a:pt x="768" y="0"/>
                    </a:cubicBezTo>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7" name="Google Shape;378;p5">
                <a:extLst>
                  <a:ext uri="{FF2B5EF4-FFF2-40B4-BE49-F238E27FC236}">
                    <a16:creationId xmlns:a16="http://schemas.microsoft.com/office/drawing/2014/main" id="{A64364A8-F952-C04F-B1A8-E9F643735D55}"/>
                  </a:ext>
                </a:extLst>
              </p:cNvPr>
              <p:cNvSpPr/>
              <p:nvPr/>
            </p:nvSpPr>
            <p:spPr>
              <a:xfrm>
                <a:off x="8512207" y="-96718"/>
                <a:ext cx="3379744" cy="1010555"/>
              </a:xfrm>
              <a:custGeom>
                <a:avLst/>
                <a:gdLst/>
                <a:ahLst/>
                <a:cxnLst/>
                <a:rect l="l" t="t" r="r" b="b"/>
                <a:pathLst>
                  <a:path w="883" h="264" extrusionOk="0">
                    <a:moveTo>
                      <a:pt x="29" y="0"/>
                    </a:moveTo>
                    <a:cubicBezTo>
                      <a:pt x="29" y="1"/>
                      <a:pt x="29" y="1"/>
                      <a:pt x="29" y="1"/>
                    </a:cubicBezTo>
                    <a:cubicBezTo>
                      <a:pt x="30" y="5"/>
                      <a:pt x="30" y="5"/>
                      <a:pt x="30" y="5"/>
                    </a:cubicBezTo>
                    <a:cubicBezTo>
                      <a:pt x="31" y="7"/>
                      <a:pt x="31" y="7"/>
                      <a:pt x="31" y="7"/>
                    </a:cubicBezTo>
                    <a:cubicBezTo>
                      <a:pt x="32" y="12"/>
                      <a:pt x="32" y="12"/>
                      <a:pt x="32" y="12"/>
                    </a:cubicBezTo>
                    <a:cubicBezTo>
                      <a:pt x="31" y="15"/>
                      <a:pt x="31" y="15"/>
                      <a:pt x="31" y="15"/>
                    </a:cubicBezTo>
                    <a:cubicBezTo>
                      <a:pt x="31" y="15"/>
                      <a:pt x="30" y="20"/>
                      <a:pt x="30" y="21"/>
                    </a:cubicBezTo>
                    <a:cubicBezTo>
                      <a:pt x="30" y="21"/>
                      <a:pt x="30" y="24"/>
                      <a:pt x="30" y="24"/>
                    </a:cubicBezTo>
                    <a:cubicBezTo>
                      <a:pt x="26" y="30"/>
                      <a:pt x="26" y="30"/>
                      <a:pt x="26" y="30"/>
                    </a:cubicBezTo>
                    <a:cubicBezTo>
                      <a:pt x="26" y="32"/>
                      <a:pt x="26" y="32"/>
                      <a:pt x="26" y="32"/>
                    </a:cubicBezTo>
                    <a:cubicBezTo>
                      <a:pt x="25" y="37"/>
                      <a:pt x="25" y="37"/>
                      <a:pt x="25" y="37"/>
                    </a:cubicBezTo>
                    <a:cubicBezTo>
                      <a:pt x="29" y="38"/>
                      <a:pt x="29" y="38"/>
                      <a:pt x="29" y="38"/>
                    </a:cubicBezTo>
                    <a:cubicBezTo>
                      <a:pt x="31" y="39"/>
                      <a:pt x="31" y="39"/>
                      <a:pt x="31" y="39"/>
                    </a:cubicBezTo>
                    <a:cubicBezTo>
                      <a:pt x="31" y="39"/>
                      <a:pt x="36" y="44"/>
                      <a:pt x="37" y="45"/>
                    </a:cubicBezTo>
                    <a:cubicBezTo>
                      <a:pt x="39" y="45"/>
                      <a:pt x="35" y="49"/>
                      <a:pt x="33" y="49"/>
                    </a:cubicBezTo>
                    <a:cubicBezTo>
                      <a:pt x="30" y="49"/>
                      <a:pt x="26" y="57"/>
                      <a:pt x="24" y="58"/>
                    </a:cubicBezTo>
                    <a:cubicBezTo>
                      <a:pt x="19" y="62"/>
                      <a:pt x="19" y="62"/>
                      <a:pt x="19" y="62"/>
                    </a:cubicBezTo>
                    <a:cubicBezTo>
                      <a:pt x="17" y="63"/>
                      <a:pt x="15" y="66"/>
                      <a:pt x="15" y="67"/>
                    </a:cubicBezTo>
                    <a:cubicBezTo>
                      <a:pt x="12" y="68"/>
                      <a:pt x="12" y="68"/>
                      <a:pt x="12" y="68"/>
                    </a:cubicBezTo>
                    <a:cubicBezTo>
                      <a:pt x="10" y="70"/>
                      <a:pt x="10" y="70"/>
                      <a:pt x="10" y="70"/>
                    </a:cubicBezTo>
                    <a:cubicBezTo>
                      <a:pt x="10" y="72"/>
                      <a:pt x="10" y="72"/>
                      <a:pt x="10" y="72"/>
                    </a:cubicBezTo>
                    <a:cubicBezTo>
                      <a:pt x="12" y="73"/>
                      <a:pt x="12" y="73"/>
                      <a:pt x="13" y="72"/>
                    </a:cubicBezTo>
                    <a:cubicBezTo>
                      <a:pt x="15" y="72"/>
                      <a:pt x="17" y="73"/>
                      <a:pt x="19" y="73"/>
                    </a:cubicBezTo>
                    <a:cubicBezTo>
                      <a:pt x="19" y="73"/>
                      <a:pt x="19" y="73"/>
                      <a:pt x="19" y="73"/>
                    </a:cubicBezTo>
                    <a:cubicBezTo>
                      <a:pt x="16" y="73"/>
                      <a:pt x="16" y="73"/>
                      <a:pt x="16" y="73"/>
                    </a:cubicBezTo>
                    <a:cubicBezTo>
                      <a:pt x="14" y="73"/>
                      <a:pt x="15" y="72"/>
                      <a:pt x="12" y="73"/>
                    </a:cubicBezTo>
                    <a:cubicBezTo>
                      <a:pt x="9" y="74"/>
                      <a:pt x="10" y="76"/>
                      <a:pt x="8" y="77"/>
                    </a:cubicBezTo>
                    <a:cubicBezTo>
                      <a:pt x="8" y="77"/>
                      <a:pt x="7" y="77"/>
                      <a:pt x="7" y="77"/>
                    </a:cubicBezTo>
                    <a:cubicBezTo>
                      <a:pt x="6" y="77"/>
                      <a:pt x="4" y="79"/>
                      <a:pt x="4" y="79"/>
                    </a:cubicBezTo>
                    <a:cubicBezTo>
                      <a:pt x="4" y="82"/>
                      <a:pt x="5" y="81"/>
                      <a:pt x="6" y="84"/>
                    </a:cubicBezTo>
                    <a:cubicBezTo>
                      <a:pt x="4" y="86"/>
                      <a:pt x="4" y="86"/>
                      <a:pt x="4" y="86"/>
                    </a:cubicBezTo>
                    <a:cubicBezTo>
                      <a:pt x="5" y="88"/>
                      <a:pt x="5" y="88"/>
                      <a:pt x="5" y="88"/>
                    </a:cubicBezTo>
                    <a:cubicBezTo>
                      <a:pt x="9" y="85"/>
                      <a:pt x="9" y="85"/>
                      <a:pt x="9" y="85"/>
                    </a:cubicBezTo>
                    <a:cubicBezTo>
                      <a:pt x="10" y="85"/>
                      <a:pt x="13" y="84"/>
                      <a:pt x="13" y="84"/>
                    </a:cubicBezTo>
                    <a:cubicBezTo>
                      <a:pt x="15" y="82"/>
                      <a:pt x="15" y="82"/>
                      <a:pt x="15" y="82"/>
                    </a:cubicBezTo>
                    <a:cubicBezTo>
                      <a:pt x="18" y="80"/>
                      <a:pt x="18" y="80"/>
                      <a:pt x="18" y="80"/>
                    </a:cubicBezTo>
                    <a:cubicBezTo>
                      <a:pt x="20" y="78"/>
                      <a:pt x="20" y="78"/>
                      <a:pt x="20" y="78"/>
                    </a:cubicBezTo>
                    <a:cubicBezTo>
                      <a:pt x="22" y="78"/>
                      <a:pt x="22" y="78"/>
                      <a:pt x="22" y="78"/>
                    </a:cubicBezTo>
                    <a:cubicBezTo>
                      <a:pt x="26" y="76"/>
                      <a:pt x="26" y="76"/>
                      <a:pt x="26" y="76"/>
                    </a:cubicBezTo>
                    <a:cubicBezTo>
                      <a:pt x="25" y="78"/>
                      <a:pt x="25" y="78"/>
                      <a:pt x="25" y="78"/>
                    </a:cubicBezTo>
                    <a:cubicBezTo>
                      <a:pt x="22" y="79"/>
                      <a:pt x="23" y="78"/>
                      <a:pt x="20" y="80"/>
                    </a:cubicBezTo>
                    <a:cubicBezTo>
                      <a:pt x="18" y="82"/>
                      <a:pt x="18" y="80"/>
                      <a:pt x="17" y="83"/>
                    </a:cubicBezTo>
                    <a:cubicBezTo>
                      <a:pt x="21" y="83"/>
                      <a:pt x="21" y="83"/>
                      <a:pt x="21" y="83"/>
                    </a:cubicBezTo>
                    <a:cubicBezTo>
                      <a:pt x="23" y="83"/>
                      <a:pt x="23" y="83"/>
                      <a:pt x="25" y="85"/>
                    </a:cubicBezTo>
                    <a:cubicBezTo>
                      <a:pt x="24" y="86"/>
                      <a:pt x="24" y="86"/>
                      <a:pt x="24" y="86"/>
                    </a:cubicBezTo>
                    <a:cubicBezTo>
                      <a:pt x="22" y="84"/>
                      <a:pt x="22" y="84"/>
                      <a:pt x="22" y="84"/>
                    </a:cubicBezTo>
                    <a:cubicBezTo>
                      <a:pt x="20" y="85"/>
                      <a:pt x="20" y="85"/>
                      <a:pt x="20" y="85"/>
                    </a:cubicBezTo>
                    <a:cubicBezTo>
                      <a:pt x="18" y="84"/>
                      <a:pt x="18" y="84"/>
                      <a:pt x="18" y="84"/>
                    </a:cubicBezTo>
                    <a:cubicBezTo>
                      <a:pt x="16" y="85"/>
                      <a:pt x="16" y="85"/>
                      <a:pt x="15" y="87"/>
                    </a:cubicBezTo>
                    <a:cubicBezTo>
                      <a:pt x="13" y="86"/>
                      <a:pt x="13" y="87"/>
                      <a:pt x="11" y="88"/>
                    </a:cubicBezTo>
                    <a:cubicBezTo>
                      <a:pt x="11" y="90"/>
                      <a:pt x="11" y="90"/>
                      <a:pt x="11" y="90"/>
                    </a:cubicBezTo>
                    <a:cubicBezTo>
                      <a:pt x="13" y="92"/>
                      <a:pt x="13" y="92"/>
                      <a:pt x="13" y="92"/>
                    </a:cubicBezTo>
                    <a:cubicBezTo>
                      <a:pt x="13" y="94"/>
                      <a:pt x="13" y="94"/>
                      <a:pt x="13" y="94"/>
                    </a:cubicBezTo>
                    <a:cubicBezTo>
                      <a:pt x="10" y="97"/>
                      <a:pt x="10" y="97"/>
                      <a:pt x="10" y="97"/>
                    </a:cubicBezTo>
                    <a:cubicBezTo>
                      <a:pt x="9" y="99"/>
                      <a:pt x="9" y="99"/>
                      <a:pt x="9" y="99"/>
                    </a:cubicBezTo>
                    <a:cubicBezTo>
                      <a:pt x="12" y="99"/>
                      <a:pt x="12" y="99"/>
                      <a:pt x="12" y="99"/>
                    </a:cubicBezTo>
                    <a:cubicBezTo>
                      <a:pt x="13" y="98"/>
                      <a:pt x="13" y="98"/>
                      <a:pt x="13" y="98"/>
                    </a:cubicBezTo>
                    <a:cubicBezTo>
                      <a:pt x="15" y="99"/>
                      <a:pt x="15" y="99"/>
                      <a:pt x="15" y="99"/>
                    </a:cubicBezTo>
                    <a:cubicBezTo>
                      <a:pt x="14" y="99"/>
                      <a:pt x="14" y="99"/>
                      <a:pt x="14" y="99"/>
                    </a:cubicBezTo>
                    <a:cubicBezTo>
                      <a:pt x="14" y="101"/>
                      <a:pt x="14" y="101"/>
                      <a:pt x="14" y="101"/>
                    </a:cubicBezTo>
                    <a:cubicBezTo>
                      <a:pt x="16" y="102"/>
                      <a:pt x="16" y="102"/>
                      <a:pt x="16" y="102"/>
                    </a:cubicBezTo>
                    <a:cubicBezTo>
                      <a:pt x="18" y="100"/>
                      <a:pt x="18" y="100"/>
                      <a:pt x="18" y="100"/>
                    </a:cubicBezTo>
                    <a:cubicBezTo>
                      <a:pt x="21" y="100"/>
                      <a:pt x="21" y="100"/>
                      <a:pt x="21" y="100"/>
                    </a:cubicBezTo>
                    <a:cubicBezTo>
                      <a:pt x="22" y="99"/>
                      <a:pt x="22" y="99"/>
                      <a:pt x="22" y="99"/>
                    </a:cubicBezTo>
                    <a:cubicBezTo>
                      <a:pt x="24" y="98"/>
                      <a:pt x="25" y="98"/>
                      <a:pt x="27" y="97"/>
                    </a:cubicBezTo>
                    <a:cubicBezTo>
                      <a:pt x="29" y="96"/>
                      <a:pt x="28" y="95"/>
                      <a:pt x="30" y="92"/>
                    </a:cubicBezTo>
                    <a:cubicBezTo>
                      <a:pt x="30" y="93"/>
                      <a:pt x="30" y="94"/>
                      <a:pt x="30" y="96"/>
                    </a:cubicBezTo>
                    <a:cubicBezTo>
                      <a:pt x="28" y="99"/>
                      <a:pt x="27" y="98"/>
                      <a:pt x="25" y="99"/>
                    </a:cubicBezTo>
                    <a:cubicBezTo>
                      <a:pt x="23" y="100"/>
                      <a:pt x="23" y="100"/>
                      <a:pt x="23" y="100"/>
                    </a:cubicBezTo>
                    <a:cubicBezTo>
                      <a:pt x="24" y="101"/>
                      <a:pt x="24" y="101"/>
                      <a:pt x="24" y="101"/>
                    </a:cubicBezTo>
                    <a:cubicBezTo>
                      <a:pt x="26" y="101"/>
                      <a:pt x="26" y="101"/>
                      <a:pt x="28" y="100"/>
                    </a:cubicBezTo>
                    <a:cubicBezTo>
                      <a:pt x="28" y="101"/>
                      <a:pt x="28" y="101"/>
                      <a:pt x="28" y="101"/>
                    </a:cubicBezTo>
                    <a:cubicBezTo>
                      <a:pt x="26" y="102"/>
                      <a:pt x="25" y="102"/>
                      <a:pt x="24" y="103"/>
                    </a:cubicBezTo>
                    <a:cubicBezTo>
                      <a:pt x="24" y="106"/>
                      <a:pt x="24" y="106"/>
                      <a:pt x="24" y="106"/>
                    </a:cubicBezTo>
                    <a:cubicBezTo>
                      <a:pt x="23" y="106"/>
                      <a:pt x="23" y="106"/>
                      <a:pt x="23" y="106"/>
                    </a:cubicBezTo>
                    <a:cubicBezTo>
                      <a:pt x="23" y="102"/>
                      <a:pt x="23" y="104"/>
                      <a:pt x="21" y="101"/>
                    </a:cubicBezTo>
                    <a:cubicBezTo>
                      <a:pt x="21" y="101"/>
                      <a:pt x="17" y="102"/>
                      <a:pt x="17" y="102"/>
                    </a:cubicBezTo>
                    <a:cubicBezTo>
                      <a:pt x="15" y="104"/>
                      <a:pt x="15" y="104"/>
                      <a:pt x="15" y="104"/>
                    </a:cubicBezTo>
                    <a:cubicBezTo>
                      <a:pt x="12" y="106"/>
                      <a:pt x="12" y="106"/>
                      <a:pt x="12" y="106"/>
                    </a:cubicBezTo>
                    <a:cubicBezTo>
                      <a:pt x="9" y="106"/>
                      <a:pt x="9" y="106"/>
                      <a:pt x="9" y="106"/>
                    </a:cubicBezTo>
                    <a:cubicBezTo>
                      <a:pt x="6" y="112"/>
                      <a:pt x="8" y="107"/>
                      <a:pt x="4" y="113"/>
                    </a:cubicBezTo>
                    <a:cubicBezTo>
                      <a:pt x="6" y="113"/>
                      <a:pt x="6" y="113"/>
                      <a:pt x="6" y="113"/>
                    </a:cubicBezTo>
                    <a:cubicBezTo>
                      <a:pt x="9" y="111"/>
                      <a:pt x="9" y="111"/>
                      <a:pt x="9" y="111"/>
                    </a:cubicBezTo>
                    <a:cubicBezTo>
                      <a:pt x="11" y="110"/>
                      <a:pt x="11" y="110"/>
                      <a:pt x="13" y="111"/>
                    </a:cubicBezTo>
                    <a:cubicBezTo>
                      <a:pt x="15" y="111"/>
                      <a:pt x="17" y="113"/>
                      <a:pt x="19" y="111"/>
                    </a:cubicBezTo>
                    <a:cubicBezTo>
                      <a:pt x="21" y="110"/>
                      <a:pt x="21" y="110"/>
                      <a:pt x="21" y="110"/>
                    </a:cubicBezTo>
                    <a:cubicBezTo>
                      <a:pt x="22" y="110"/>
                      <a:pt x="22" y="110"/>
                      <a:pt x="22" y="110"/>
                    </a:cubicBezTo>
                    <a:cubicBezTo>
                      <a:pt x="20" y="112"/>
                      <a:pt x="20" y="112"/>
                      <a:pt x="20" y="112"/>
                    </a:cubicBezTo>
                    <a:cubicBezTo>
                      <a:pt x="18" y="113"/>
                      <a:pt x="18" y="113"/>
                      <a:pt x="18" y="113"/>
                    </a:cubicBezTo>
                    <a:cubicBezTo>
                      <a:pt x="15" y="113"/>
                      <a:pt x="15" y="113"/>
                      <a:pt x="15" y="113"/>
                    </a:cubicBezTo>
                    <a:cubicBezTo>
                      <a:pt x="12" y="112"/>
                      <a:pt x="14" y="112"/>
                      <a:pt x="9" y="112"/>
                    </a:cubicBezTo>
                    <a:cubicBezTo>
                      <a:pt x="6" y="114"/>
                      <a:pt x="6" y="114"/>
                      <a:pt x="4" y="116"/>
                    </a:cubicBezTo>
                    <a:cubicBezTo>
                      <a:pt x="5" y="117"/>
                      <a:pt x="5" y="117"/>
                      <a:pt x="5" y="117"/>
                    </a:cubicBezTo>
                    <a:cubicBezTo>
                      <a:pt x="8" y="117"/>
                      <a:pt x="8" y="117"/>
                      <a:pt x="8" y="117"/>
                    </a:cubicBezTo>
                    <a:cubicBezTo>
                      <a:pt x="10" y="117"/>
                      <a:pt x="10" y="116"/>
                      <a:pt x="10" y="115"/>
                    </a:cubicBezTo>
                    <a:cubicBezTo>
                      <a:pt x="11" y="115"/>
                      <a:pt x="11" y="115"/>
                      <a:pt x="11" y="115"/>
                    </a:cubicBezTo>
                    <a:cubicBezTo>
                      <a:pt x="10" y="117"/>
                      <a:pt x="10" y="117"/>
                      <a:pt x="10" y="117"/>
                    </a:cubicBezTo>
                    <a:cubicBezTo>
                      <a:pt x="9" y="118"/>
                      <a:pt x="3" y="118"/>
                      <a:pt x="3" y="118"/>
                    </a:cubicBezTo>
                    <a:cubicBezTo>
                      <a:pt x="1" y="119"/>
                      <a:pt x="1" y="119"/>
                      <a:pt x="1" y="119"/>
                    </a:cubicBezTo>
                    <a:cubicBezTo>
                      <a:pt x="0" y="120"/>
                      <a:pt x="0" y="120"/>
                      <a:pt x="0" y="120"/>
                    </a:cubicBezTo>
                    <a:cubicBezTo>
                      <a:pt x="2" y="121"/>
                      <a:pt x="2" y="121"/>
                      <a:pt x="4" y="121"/>
                    </a:cubicBezTo>
                    <a:cubicBezTo>
                      <a:pt x="9" y="120"/>
                      <a:pt x="8" y="121"/>
                      <a:pt x="12" y="119"/>
                    </a:cubicBezTo>
                    <a:cubicBezTo>
                      <a:pt x="12" y="120"/>
                      <a:pt x="12" y="120"/>
                      <a:pt x="12" y="120"/>
                    </a:cubicBezTo>
                    <a:cubicBezTo>
                      <a:pt x="7" y="122"/>
                      <a:pt x="8" y="121"/>
                      <a:pt x="3" y="122"/>
                    </a:cubicBezTo>
                    <a:cubicBezTo>
                      <a:pt x="2" y="123"/>
                      <a:pt x="2" y="123"/>
                      <a:pt x="2" y="123"/>
                    </a:cubicBezTo>
                    <a:cubicBezTo>
                      <a:pt x="6" y="124"/>
                      <a:pt x="6" y="124"/>
                      <a:pt x="6" y="124"/>
                    </a:cubicBezTo>
                    <a:cubicBezTo>
                      <a:pt x="8" y="123"/>
                      <a:pt x="8" y="123"/>
                      <a:pt x="8" y="123"/>
                    </a:cubicBezTo>
                    <a:cubicBezTo>
                      <a:pt x="10" y="124"/>
                      <a:pt x="10" y="124"/>
                      <a:pt x="10" y="124"/>
                    </a:cubicBezTo>
                    <a:cubicBezTo>
                      <a:pt x="13" y="122"/>
                      <a:pt x="13" y="122"/>
                      <a:pt x="13" y="122"/>
                    </a:cubicBezTo>
                    <a:cubicBezTo>
                      <a:pt x="14" y="123"/>
                      <a:pt x="15" y="125"/>
                      <a:pt x="15" y="126"/>
                    </a:cubicBezTo>
                    <a:cubicBezTo>
                      <a:pt x="15" y="128"/>
                      <a:pt x="15" y="128"/>
                      <a:pt x="15" y="128"/>
                    </a:cubicBezTo>
                    <a:cubicBezTo>
                      <a:pt x="17" y="129"/>
                      <a:pt x="17" y="129"/>
                      <a:pt x="19" y="129"/>
                    </a:cubicBezTo>
                    <a:cubicBezTo>
                      <a:pt x="20" y="126"/>
                      <a:pt x="22" y="124"/>
                      <a:pt x="25" y="121"/>
                    </a:cubicBezTo>
                    <a:cubicBezTo>
                      <a:pt x="25" y="122"/>
                      <a:pt x="25" y="122"/>
                      <a:pt x="25" y="122"/>
                    </a:cubicBezTo>
                    <a:cubicBezTo>
                      <a:pt x="22" y="125"/>
                      <a:pt x="22" y="126"/>
                      <a:pt x="19" y="130"/>
                    </a:cubicBezTo>
                    <a:cubicBezTo>
                      <a:pt x="21" y="132"/>
                      <a:pt x="21" y="132"/>
                      <a:pt x="23" y="134"/>
                    </a:cubicBezTo>
                    <a:cubicBezTo>
                      <a:pt x="25" y="133"/>
                      <a:pt x="25" y="133"/>
                      <a:pt x="25" y="133"/>
                    </a:cubicBezTo>
                    <a:cubicBezTo>
                      <a:pt x="31" y="129"/>
                      <a:pt x="27" y="131"/>
                      <a:pt x="31" y="131"/>
                    </a:cubicBezTo>
                    <a:cubicBezTo>
                      <a:pt x="34" y="129"/>
                      <a:pt x="34" y="129"/>
                      <a:pt x="34" y="129"/>
                    </a:cubicBezTo>
                    <a:cubicBezTo>
                      <a:pt x="34" y="130"/>
                      <a:pt x="34" y="130"/>
                      <a:pt x="34" y="130"/>
                    </a:cubicBezTo>
                    <a:cubicBezTo>
                      <a:pt x="25" y="133"/>
                      <a:pt x="29" y="132"/>
                      <a:pt x="26" y="134"/>
                    </a:cubicBezTo>
                    <a:cubicBezTo>
                      <a:pt x="24" y="136"/>
                      <a:pt x="24" y="136"/>
                      <a:pt x="24" y="136"/>
                    </a:cubicBezTo>
                    <a:cubicBezTo>
                      <a:pt x="22" y="138"/>
                      <a:pt x="22" y="138"/>
                      <a:pt x="22" y="138"/>
                    </a:cubicBezTo>
                    <a:cubicBezTo>
                      <a:pt x="24" y="141"/>
                      <a:pt x="24" y="141"/>
                      <a:pt x="24" y="141"/>
                    </a:cubicBezTo>
                    <a:cubicBezTo>
                      <a:pt x="29" y="141"/>
                      <a:pt x="27" y="141"/>
                      <a:pt x="30" y="139"/>
                    </a:cubicBezTo>
                    <a:cubicBezTo>
                      <a:pt x="32" y="137"/>
                      <a:pt x="33" y="137"/>
                      <a:pt x="35" y="136"/>
                    </a:cubicBezTo>
                    <a:cubicBezTo>
                      <a:pt x="36" y="135"/>
                      <a:pt x="36" y="135"/>
                      <a:pt x="36" y="135"/>
                    </a:cubicBezTo>
                    <a:cubicBezTo>
                      <a:pt x="36" y="137"/>
                      <a:pt x="36" y="137"/>
                      <a:pt x="36" y="137"/>
                    </a:cubicBezTo>
                    <a:cubicBezTo>
                      <a:pt x="33" y="138"/>
                      <a:pt x="33" y="138"/>
                      <a:pt x="33" y="138"/>
                    </a:cubicBezTo>
                    <a:cubicBezTo>
                      <a:pt x="30" y="140"/>
                      <a:pt x="31" y="141"/>
                      <a:pt x="30" y="141"/>
                    </a:cubicBezTo>
                    <a:cubicBezTo>
                      <a:pt x="29" y="142"/>
                      <a:pt x="29" y="142"/>
                      <a:pt x="29" y="142"/>
                    </a:cubicBezTo>
                    <a:cubicBezTo>
                      <a:pt x="27" y="145"/>
                      <a:pt x="27" y="145"/>
                      <a:pt x="27" y="145"/>
                    </a:cubicBezTo>
                    <a:cubicBezTo>
                      <a:pt x="27" y="146"/>
                      <a:pt x="27" y="146"/>
                      <a:pt x="27" y="146"/>
                    </a:cubicBezTo>
                    <a:cubicBezTo>
                      <a:pt x="30" y="144"/>
                      <a:pt x="30" y="144"/>
                      <a:pt x="30" y="144"/>
                    </a:cubicBezTo>
                    <a:cubicBezTo>
                      <a:pt x="28" y="146"/>
                      <a:pt x="28" y="146"/>
                      <a:pt x="28" y="146"/>
                    </a:cubicBezTo>
                    <a:cubicBezTo>
                      <a:pt x="30" y="148"/>
                      <a:pt x="30" y="148"/>
                      <a:pt x="30" y="148"/>
                    </a:cubicBezTo>
                    <a:cubicBezTo>
                      <a:pt x="32" y="146"/>
                      <a:pt x="32" y="146"/>
                      <a:pt x="32" y="146"/>
                    </a:cubicBezTo>
                    <a:cubicBezTo>
                      <a:pt x="35" y="145"/>
                      <a:pt x="35" y="145"/>
                      <a:pt x="35" y="145"/>
                    </a:cubicBezTo>
                    <a:cubicBezTo>
                      <a:pt x="38" y="142"/>
                      <a:pt x="38" y="142"/>
                      <a:pt x="38" y="142"/>
                    </a:cubicBezTo>
                    <a:cubicBezTo>
                      <a:pt x="38" y="145"/>
                      <a:pt x="38" y="145"/>
                      <a:pt x="38" y="145"/>
                    </a:cubicBezTo>
                    <a:cubicBezTo>
                      <a:pt x="38" y="145"/>
                      <a:pt x="38" y="147"/>
                      <a:pt x="38" y="148"/>
                    </a:cubicBezTo>
                    <a:cubicBezTo>
                      <a:pt x="38" y="148"/>
                      <a:pt x="35" y="148"/>
                      <a:pt x="35" y="148"/>
                    </a:cubicBezTo>
                    <a:cubicBezTo>
                      <a:pt x="33" y="150"/>
                      <a:pt x="33" y="150"/>
                      <a:pt x="33" y="150"/>
                    </a:cubicBezTo>
                    <a:cubicBezTo>
                      <a:pt x="33" y="151"/>
                      <a:pt x="34" y="152"/>
                      <a:pt x="34" y="153"/>
                    </a:cubicBezTo>
                    <a:cubicBezTo>
                      <a:pt x="158" y="155"/>
                      <a:pt x="158" y="155"/>
                      <a:pt x="158" y="155"/>
                    </a:cubicBezTo>
                    <a:cubicBezTo>
                      <a:pt x="375" y="155"/>
                      <a:pt x="375" y="155"/>
                      <a:pt x="375" y="155"/>
                    </a:cubicBezTo>
                    <a:cubicBezTo>
                      <a:pt x="378" y="150"/>
                      <a:pt x="376" y="151"/>
                      <a:pt x="381" y="149"/>
                    </a:cubicBezTo>
                    <a:cubicBezTo>
                      <a:pt x="381" y="155"/>
                      <a:pt x="381" y="153"/>
                      <a:pt x="379" y="158"/>
                    </a:cubicBezTo>
                    <a:cubicBezTo>
                      <a:pt x="384" y="161"/>
                      <a:pt x="384" y="161"/>
                      <a:pt x="384" y="161"/>
                    </a:cubicBezTo>
                    <a:cubicBezTo>
                      <a:pt x="388" y="161"/>
                      <a:pt x="388" y="161"/>
                      <a:pt x="388" y="161"/>
                    </a:cubicBezTo>
                    <a:cubicBezTo>
                      <a:pt x="390" y="162"/>
                      <a:pt x="390" y="164"/>
                      <a:pt x="393" y="160"/>
                    </a:cubicBezTo>
                    <a:cubicBezTo>
                      <a:pt x="399" y="161"/>
                      <a:pt x="399" y="161"/>
                      <a:pt x="399" y="161"/>
                    </a:cubicBezTo>
                    <a:cubicBezTo>
                      <a:pt x="402" y="162"/>
                      <a:pt x="402" y="162"/>
                      <a:pt x="402" y="162"/>
                    </a:cubicBezTo>
                    <a:cubicBezTo>
                      <a:pt x="403" y="165"/>
                      <a:pt x="403" y="165"/>
                      <a:pt x="403" y="165"/>
                    </a:cubicBezTo>
                    <a:cubicBezTo>
                      <a:pt x="404" y="166"/>
                      <a:pt x="404" y="166"/>
                      <a:pt x="404" y="166"/>
                    </a:cubicBezTo>
                    <a:cubicBezTo>
                      <a:pt x="407" y="165"/>
                      <a:pt x="407" y="165"/>
                      <a:pt x="407" y="165"/>
                    </a:cubicBezTo>
                    <a:cubicBezTo>
                      <a:pt x="410" y="169"/>
                      <a:pt x="410" y="169"/>
                      <a:pt x="410" y="169"/>
                    </a:cubicBezTo>
                    <a:cubicBezTo>
                      <a:pt x="413" y="169"/>
                      <a:pt x="413" y="169"/>
                      <a:pt x="413" y="169"/>
                    </a:cubicBezTo>
                    <a:cubicBezTo>
                      <a:pt x="413" y="169"/>
                      <a:pt x="415" y="168"/>
                      <a:pt x="416" y="168"/>
                    </a:cubicBezTo>
                    <a:cubicBezTo>
                      <a:pt x="416" y="168"/>
                      <a:pt x="419" y="166"/>
                      <a:pt x="419" y="166"/>
                    </a:cubicBezTo>
                    <a:cubicBezTo>
                      <a:pt x="421" y="167"/>
                      <a:pt x="421" y="168"/>
                      <a:pt x="424" y="168"/>
                    </a:cubicBezTo>
                    <a:cubicBezTo>
                      <a:pt x="428" y="168"/>
                      <a:pt x="436" y="171"/>
                      <a:pt x="439" y="169"/>
                    </a:cubicBezTo>
                    <a:cubicBezTo>
                      <a:pt x="441" y="168"/>
                      <a:pt x="442" y="163"/>
                      <a:pt x="447" y="161"/>
                    </a:cubicBezTo>
                    <a:cubicBezTo>
                      <a:pt x="448" y="161"/>
                      <a:pt x="448" y="163"/>
                      <a:pt x="448" y="163"/>
                    </a:cubicBezTo>
                    <a:cubicBezTo>
                      <a:pt x="454" y="164"/>
                      <a:pt x="452" y="159"/>
                      <a:pt x="453" y="157"/>
                    </a:cubicBezTo>
                    <a:cubicBezTo>
                      <a:pt x="453" y="157"/>
                      <a:pt x="457" y="155"/>
                      <a:pt x="457" y="156"/>
                    </a:cubicBezTo>
                    <a:cubicBezTo>
                      <a:pt x="457" y="157"/>
                      <a:pt x="455" y="161"/>
                      <a:pt x="455" y="161"/>
                    </a:cubicBezTo>
                    <a:cubicBezTo>
                      <a:pt x="457" y="161"/>
                      <a:pt x="459" y="161"/>
                      <a:pt x="461" y="161"/>
                    </a:cubicBezTo>
                    <a:cubicBezTo>
                      <a:pt x="462" y="158"/>
                      <a:pt x="462" y="158"/>
                      <a:pt x="462" y="158"/>
                    </a:cubicBezTo>
                    <a:cubicBezTo>
                      <a:pt x="460" y="157"/>
                      <a:pt x="460" y="157"/>
                      <a:pt x="460" y="157"/>
                    </a:cubicBezTo>
                    <a:cubicBezTo>
                      <a:pt x="460" y="157"/>
                      <a:pt x="459" y="154"/>
                      <a:pt x="460" y="154"/>
                    </a:cubicBezTo>
                    <a:cubicBezTo>
                      <a:pt x="461" y="154"/>
                      <a:pt x="462" y="154"/>
                      <a:pt x="462" y="154"/>
                    </a:cubicBezTo>
                    <a:cubicBezTo>
                      <a:pt x="467" y="156"/>
                      <a:pt x="467" y="156"/>
                      <a:pt x="467" y="156"/>
                    </a:cubicBezTo>
                    <a:cubicBezTo>
                      <a:pt x="470" y="157"/>
                      <a:pt x="478" y="158"/>
                      <a:pt x="482" y="158"/>
                    </a:cubicBezTo>
                    <a:cubicBezTo>
                      <a:pt x="484" y="158"/>
                      <a:pt x="481" y="162"/>
                      <a:pt x="481" y="165"/>
                    </a:cubicBezTo>
                    <a:cubicBezTo>
                      <a:pt x="482" y="166"/>
                      <a:pt x="480" y="169"/>
                      <a:pt x="481" y="170"/>
                    </a:cubicBezTo>
                    <a:cubicBezTo>
                      <a:pt x="483" y="171"/>
                      <a:pt x="487" y="170"/>
                      <a:pt x="489" y="170"/>
                    </a:cubicBezTo>
                    <a:cubicBezTo>
                      <a:pt x="490" y="170"/>
                      <a:pt x="493" y="168"/>
                      <a:pt x="493" y="170"/>
                    </a:cubicBezTo>
                    <a:cubicBezTo>
                      <a:pt x="493" y="173"/>
                      <a:pt x="486" y="170"/>
                      <a:pt x="489" y="177"/>
                    </a:cubicBezTo>
                    <a:cubicBezTo>
                      <a:pt x="490" y="179"/>
                      <a:pt x="492" y="179"/>
                      <a:pt x="493" y="181"/>
                    </a:cubicBezTo>
                    <a:cubicBezTo>
                      <a:pt x="489" y="183"/>
                      <a:pt x="489" y="182"/>
                      <a:pt x="488" y="186"/>
                    </a:cubicBezTo>
                    <a:cubicBezTo>
                      <a:pt x="491" y="187"/>
                      <a:pt x="491" y="187"/>
                      <a:pt x="491" y="187"/>
                    </a:cubicBezTo>
                    <a:cubicBezTo>
                      <a:pt x="488" y="190"/>
                      <a:pt x="488" y="190"/>
                      <a:pt x="488" y="190"/>
                    </a:cubicBezTo>
                    <a:cubicBezTo>
                      <a:pt x="495" y="198"/>
                      <a:pt x="495" y="198"/>
                      <a:pt x="495" y="198"/>
                    </a:cubicBezTo>
                    <a:cubicBezTo>
                      <a:pt x="511" y="196"/>
                      <a:pt x="512" y="198"/>
                      <a:pt x="527" y="203"/>
                    </a:cubicBezTo>
                    <a:cubicBezTo>
                      <a:pt x="527" y="203"/>
                      <a:pt x="531" y="200"/>
                      <a:pt x="531" y="202"/>
                    </a:cubicBezTo>
                    <a:cubicBezTo>
                      <a:pt x="531" y="208"/>
                      <a:pt x="532" y="210"/>
                      <a:pt x="534" y="216"/>
                    </a:cubicBezTo>
                    <a:cubicBezTo>
                      <a:pt x="534" y="217"/>
                      <a:pt x="533" y="218"/>
                      <a:pt x="532" y="218"/>
                    </a:cubicBezTo>
                    <a:cubicBezTo>
                      <a:pt x="532" y="219"/>
                      <a:pt x="532" y="218"/>
                      <a:pt x="531" y="219"/>
                    </a:cubicBezTo>
                    <a:cubicBezTo>
                      <a:pt x="530" y="220"/>
                      <a:pt x="530" y="224"/>
                      <a:pt x="527" y="223"/>
                    </a:cubicBezTo>
                    <a:cubicBezTo>
                      <a:pt x="522" y="222"/>
                      <a:pt x="520" y="220"/>
                      <a:pt x="518" y="216"/>
                    </a:cubicBezTo>
                    <a:cubicBezTo>
                      <a:pt x="517" y="215"/>
                      <a:pt x="518" y="213"/>
                      <a:pt x="516" y="213"/>
                    </a:cubicBezTo>
                    <a:cubicBezTo>
                      <a:pt x="516" y="212"/>
                      <a:pt x="515" y="213"/>
                      <a:pt x="514" y="214"/>
                    </a:cubicBezTo>
                    <a:cubicBezTo>
                      <a:pt x="514" y="217"/>
                      <a:pt x="514" y="220"/>
                      <a:pt x="513" y="222"/>
                    </a:cubicBezTo>
                    <a:cubicBezTo>
                      <a:pt x="513" y="223"/>
                      <a:pt x="508" y="226"/>
                      <a:pt x="507" y="228"/>
                    </a:cubicBezTo>
                    <a:cubicBezTo>
                      <a:pt x="504" y="234"/>
                      <a:pt x="504" y="234"/>
                      <a:pt x="504" y="234"/>
                    </a:cubicBezTo>
                    <a:cubicBezTo>
                      <a:pt x="501" y="240"/>
                      <a:pt x="501" y="240"/>
                      <a:pt x="501" y="240"/>
                    </a:cubicBezTo>
                    <a:cubicBezTo>
                      <a:pt x="492" y="247"/>
                      <a:pt x="492" y="247"/>
                      <a:pt x="492" y="247"/>
                    </a:cubicBezTo>
                    <a:cubicBezTo>
                      <a:pt x="487" y="249"/>
                      <a:pt x="489" y="247"/>
                      <a:pt x="487" y="253"/>
                    </a:cubicBezTo>
                    <a:cubicBezTo>
                      <a:pt x="483" y="254"/>
                      <a:pt x="483" y="254"/>
                      <a:pt x="483" y="254"/>
                    </a:cubicBezTo>
                    <a:cubicBezTo>
                      <a:pt x="475" y="262"/>
                      <a:pt x="475" y="262"/>
                      <a:pt x="475" y="262"/>
                    </a:cubicBezTo>
                    <a:cubicBezTo>
                      <a:pt x="479" y="264"/>
                      <a:pt x="479" y="264"/>
                      <a:pt x="479" y="264"/>
                    </a:cubicBezTo>
                    <a:cubicBezTo>
                      <a:pt x="483" y="263"/>
                      <a:pt x="483" y="263"/>
                      <a:pt x="483" y="263"/>
                    </a:cubicBezTo>
                    <a:cubicBezTo>
                      <a:pt x="483" y="263"/>
                      <a:pt x="486" y="261"/>
                      <a:pt x="487" y="261"/>
                    </a:cubicBezTo>
                    <a:cubicBezTo>
                      <a:pt x="487" y="261"/>
                      <a:pt x="489" y="260"/>
                      <a:pt x="489" y="260"/>
                    </a:cubicBezTo>
                    <a:cubicBezTo>
                      <a:pt x="489" y="260"/>
                      <a:pt x="493" y="259"/>
                      <a:pt x="493" y="259"/>
                    </a:cubicBezTo>
                    <a:cubicBezTo>
                      <a:pt x="493" y="258"/>
                      <a:pt x="495" y="255"/>
                      <a:pt x="495" y="255"/>
                    </a:cubicBezTo>
                    <a:cubicBezTo>
                      <a:pt x="499" y="253"/>
                      <a:pt x="499" y="253"/>
                      <a:pt x="499" y="253"/>
                    </a:cubicBezTo>
                    <a:cubicBezTo>
                      <a:pt x="499" y="253"/>
                      <a:pt x="504" y="253"/>
                      <a:pt x="504" y="253"/>
                    </a:cubicBezTo>
                    <a:cubicBezTo>
                      <a:pt x="505" y="253"/>
                      <a:pt x="510" y="254"/>
                      <a:pt x="510" y="254"/>
                    </a:cubicBezTo>
                    <a:cubicBezTo>
                      <a:pt x="513" y="255"/>
                      <a:pt x="513" y="252"/>
                      <a:pt x="514" y="251"/>
                    </a:cubicBezTo>
                    <a:cubicBezTo>
                      <a:pt x="516" y="251"/>
                      <a:pt x="524" y="251"/>
                      <a:pt x="525" y="251"/>
                    </a:cubicBezTo>
                    <a:cubicBezTo>
                      <a:pt x="526" y="250"/>
                      <a:pt x="529" y="250"/>
                      <a:pt x="529" y="250"/>
                    </a:cubicBezTo>
                    <a:cubicBezTo>
                      <a:pt x="533" y="244"/>
                      <a:pt x="533" y="244"/>
                      <a:pt x="533" y="244"/>
                    </a:cubicBezTo>
                    <a:cubicBezTo>
                      <a:pt x="530" y="244"/>
                      <a:pt x="530" y="244"/>
                      <a:pt x="530" y="244"/>
                    </a:cubicBezTo>
                    <a:cubicBezTo>
                      <a:pt x="528" y="244"/>
                      <a:pt x="528" y="246"/>
                      <a:pt x="525" y="243"/>
                    </a:cubicBezTo>
                    <a:cubicBezTo>
                      <a:pt x="534" y="235"/>
                      <a:pt x="534" y="235"/>
                      <a:pt x="534" y="235"/>
                    </a:cubicBezTo>
                    <a:cubicBezTo>
                      <a:pt x="545" y="233"/>
                      <a:pt x="545" y="233"/>
                      <a:pt x="545" y="233"/>
                    </a:cubicBezTo>
                    <a:cubicBezTo>
                      <a:pt x="553" y="233"/>
                      <a:pt x="553" y="233"/>
                      <a:pt x="553" y="233"/>
                    </a:cubicBezTo>
                    <a:cubicBezTo>
                      <a:pt x="556" y="231"/>
                      <a:pt x="556" y="231"/>
                      <a:pt x="556" y="231"/>
                    </a:cubicBezTo>
                    <a:cubicBezTo>
                      <a:pt x="558" y="233"/>
                      <a:pt x="558" y="233"/>
                      <a:pt x="558" y="233"/>
                    </a:cubicBezTo>
                    <a:cubicBezTo>
                      <a:pt x="560" y="233"/>
                      <a:pt x="562" y="233"/>
                      <a:pt x="564" y="233"/>
                    </a:cubicBezTo>
                    <a:cubicBezTo>
                      <a:pt x="564" y="233"/>
                      <a:pt x="566" y="229"/>
                      <a:pt x="567" y="229"/>
                    </a:cubicBezTo>
                    <a:cubicBezTo>
                      <a:pt x="581" y="226"/>
                      <a:pt x="581" y="226"/>
                      <a:pt x="581" y="226"/>
                    </a:cubicBezTo>
                    <a:cubicBezTo>
                      <a:pt x="597" y="217"/>
                      <a:pt x="597" y="217"/>
                      <a:pt x="597" y="217"/>
                    </a:cubicBezTo>
                    <a:cubicBezTo>
                      <a:pt x="615" y="218"/>
                      <a:pt x="615" y="218"/>
                      <a:pt x="615" y="218"/>
                    </a:cubicBezTo>
                    <a:cubicBezTo>
                      <a:pt x="638" y="217"/>
                      <a:pt x="638" y="217"/>
                      <a:pt x="638" y="217"/>
                    </a:cubicBezTo>
                    <a:cubicBezTo>
                      <a:pt x="639" y="217"/>
                      <a:pt x="646" y="212"/>
                      <a:pt x="648" y="211"/>
                    </a:cubicBezTo>
                    <a:cubicBezTo>
                      <a:pt x="653" y="211"/>
                      <a:pt x="653" y="211"/>
                      <a:pt x="653" y="211"/>
                    </a:cubicBezTo>
                    <a:cubicBezTo>
                      <a:pt x="654" y="210"/>
                      <a:pt x="668" y="191"/>
                      <a:pt x="670" y="189"/>
                    </a:cubicBezTo>
                    <a:cubicBezTo>
                      <a:pt x="680" y="182"/>
                      <a:pt x="680" y="182"/>
                      <a:pt x="680" y="182"/>
                    </a:cubicBezTo>
                    <a:cubicBezTo>
                      <a:pt x="685" y="178"/>
                      <a:pt x="685" y="178"/>
                      <a:pt x="685" y="178"/>
                    </a:cubicBezTo>
                    <a:cubicBezTo>
                      <a:pt x="686" y="183"/>
                      <a:pt x="686" y="183"/>
                      <a:pt x="686" y="183"/>
                    </a:cubicBezTo>
                    <a:cubicBezTo>
                      <a:pt x="695" y="180"/>
                      <a:pt x="695" y="180"/>
                      <a:pt x="695" y="180"/>
                    </a:cubicBezTo>
                    <a:cubicBezTo>
                      <a:pt x="695" y="180"/>
                      <a:pt x="698" y="183"/>
                      <a:pt x="698" y="183"/>
                    </a:cubicBezTo>
                    <a:cubicBezTo>
                      <a:pt x="698" y="184"/>
                      <a:pt x="698" y="191"/>
                      <a:pt x="698" y="191"/>
                    </a:cubicBezTo>
                    <a:cubicBezTo>
                      <a:pt x="692" y="205"/>
                      <a:pt x="692" y="205"/>
                      <a:pt x="692" y="205"/>
                    </a:cubicBezTo>
                    <a:cubicBezTo>
                      <a:pt x="693" y="207"/>
                      <a:pt x="693" y="207"/>
                      <a:pt x="695" y="208"/>
                    </a:cubicBezTo>
                    <a:cubicBezTo>
                      <a:pt x="693" y="211"/>
                      <a:pt x="693" y="211"/>
                      <a:pt x="693" y="211"/>
                    </a:cubicBezTo>
                    <a:cubicBezTo>
                      <a:pt x="694" y="214"/>
                      <a:pt x="694" y="214"/>
                      <a:pt x="694" y="214"/>
                    </a:cubicBezTo>
                    <a:cubicBezTo>
                      <a:pt x="696" y="214"/>
                      <a:pt x="696" y="214"/>
                      <a:pt x="696" y="214"/>
                    </a:cubicBezTo>
                    <a:cubicBezTo>
                      <a:pt x="697" y="215"/>
                      <a:pt x="697" y="215"/>
                      <a:pt x="697" y="215"/>
                    </a:cubicBezTo>
                    <a:cubicBezTo>
                      <a:pt x="698" y="215"/>
                      <a:pt x="699" y="216"/>
                      <a:pt x="700" y="215"/>
                    </a:cubicBezTo>
                    <a:cubicBezTo>
                      <a:pt x="701" y="215"/>
                      <a:pt x="704" y="215"/>
                      <a:pt x="704" y="215"/>
                    </a:cubicBezTo>
                    <a:cubicBezTo>
                      <a:pt x="708" y="215"/>
                      <a:pt x="707" y="216"/>
                      <a:pt x="709" y="213"/>
                    </a:cubicBezTo>
                    <a:cubicBezTo>
                      <a:pt x="711" y="211"/>
                      <a:pt x="711" y="211"/>
                      <a:pt x="711" y="211"/>
                    </a:cubicBezTo>
                    <a:cubicBezTo>
                      <a:pt x="710" y="213"/>
                      <a:pt x="710" y="213"/>
                      <a:pt x="710" y="213"/>
                    </a:cubicBezTo>
                    <a:cubicBezTo>
                      <a:pt x="712" y="214"/>
                      <a:pt x="712" y="214"/>
                      <a:pt x="712" y="214"/>
                    </a:cubicBezTo>
                    <a:cubicBezTo>
                      <a:pt x="716" y="212"/>
                      <a:pt x="716" y="212"/>
                      <a:pt x="716" y="212"/>
                    </a:cubicBezTo>
                    <a:cubicBezTo>
                      <a:pt x="722" y="210"/>
                      <a:pt x="722" y="209"/>
                      <a:pt x="724" y="208"/>
                    </a:cubicBezTo>
                    <a:cubicBezTo>
                      <a:pt x="724" y="208"/>
                      <a:pt x="729" y="206"/>
                      <a:pt x="729" y="206"/>
                    </a:cubicBezTo>
                    <a:cubicBezTo>
                      <a:pt x="730" y="206"/>
                      <a:pt x="730" y="205"/>
                      <a:pt x="730" y="205"/>
                    </a:cubicBezTo>
                    <a:cubicBezTo>
                      <a:pt x="732" y="204"/>
                      <a:pt x="732" y="204"/>
                      <a:pt x="732" y="204"/>
                    </a:cubicBezTo>
                    <a:cubicBezTo>
                      <a:pt x="732" y="207"/>
                      <a:pt x="732" y="207"/>
                      <a:pt x="732" y="207"/>
                    </a:cubicBezTo>
                    <a:cubicBezTo>
                      <a:pt x="727" y="208"/>
                      <a:pt x="729" y="207"/>
                      <a:pt x="726" y="211"/>
                    </a:cubicBezTo>
                    <a:cubicBezTo>
                      <a:pt x="725" y="211"/>
                      <a:pt x="726" y="212"/>
                      <a:pt x="726" y="212"/>
                    </a:cubicBezTo>
                    <a:cubicBezTo>
                      <a:pt x="727" y="212"/>
                      <a:pt x="728" y="211"/>
                      <a:pt x="728" y="211"/>
                    </a:cubicBezTo>
                    <a:cubicBezTo>
                      <a:pt x="731" y="211"/>
                      <a:pt x="731" y="211"/>
                      <a:pt x="731" y="211"/>
                    </a:cubicBezTo>
                    <a:cubicBezTo>
                      <a:pt x="734" y="211"/>
                      <a:pt x="734" y="211"/>
                      <a:pt x="734" y="211"/>
                    </a:cubicBezTo>
                    <a:cubicBezTo>
                      <a:pt x="744" y="212"/>
                      <a:pt x="744" y="212"/>
                      <a:pt x="744" y="212"/>
                    </a:cubicBezTo>
                    <a:cubicBezTo>
                      <a:pt x="744" y="212"/>
                      <a:pt x="738" y="214"/>
                      <a:pt x="737" y="214"/>
                    </a:cubicBezTo>
                    <a:cubicBezTo>
                      <a:pt x="734" y="214"/>
                      <a:pt x="734" y="213"/>
                      <a:pt x="732" y="216"/>
                    </a:cubicBezTo>
                    <a:cubicBezTo>
                      <a:pt x="730" y="214"/>
                      <a:pt x="730" y="214"/>
                      <a:pt x="730" y="214"/>
                    </a:cubicBezTo>
                    <a:cubicBezTo>
                      <a:pt x="729" y="214"/>
                      <a:pt x="724" y="215"/>
                      <a:pt x="723" y="215"/>
                    </a:cubicBezTo>
                    <a:cubicBezTo>
                      <a:pt x="716" y="218"/>
                      <a:pt x="716" y="218"/>
                      <a:pt x="716" y="218"/>
                    </a:cubicBezTo>
                    <a:cubicBezTo>
                      <a:pt x="713" y="220"/>
                      <a:pt x="710" y="222"/>
                      <a:pt x="707" y="224"/>
                    </a:cubicBezTo>
                    <a:cubicBezTo>
                      <a:pt x="702" y="228"/>
                      <a:pt x="704" y="226"/>
                      <a:pt x="703" y="229"/>
                    </a:cubicBezTo>
                    <a:cubicBezTo>
                      <a:pt x="703" y="230"/>
                      <a:pt x="700" y="234"/>
                      <a:pt x="701" y="234"/>
                    </a:cubicBezTo>
                    <a:cubicBezTo>
                      <a:pt x="702" y="236"/>
                      <a:pt x="702" y="236"/>
                      <a:pt x="703" y="235"/>
                    </a:cubicBezTo>
                    <a:cubicBezTo>
                      <a:pt x="704" y="240"/>
                      <a:pt x="703" y="239"/>
                      <a:pt x="705" y="239"/>
                    </a:cubicBezTo>
                    <a:cubicBezTo>
                      <a:pt x="705" y="239"/>
                      <a:pt x="706" y="240"/>
                      <a:pt x="707" y="241"/>
                    </a:cubicBezTo>
                    <a:cubicBezTo>
                      <a:pt x="707" y="241"/>
                      <a:pt x="708" y="241"/>
                      <a:pt x="709" y="240"/>
                    </a:cubicBezTo>
                    <a:cubicBezTo>
                      <a:pt x="711" y="240"/>
                      <a:pt x="711" y="239"/>
                      <a:pt x="712" y="237"/>
                    </a:cubicBezTo>
                    <a:cubicBezTo>
                      <a:pt x="713" y="237"/>
                      <a:pt x="713" y="237"/>
                      <a:pt x="713" y="237"/>
                    </a:cubicBezTo>
                    <a:cubicBezTo>
                      <a:pt x="713" y="237"/>
                      <a:pt x="720" y="235"/>
                      <a:pt x="719" y="234"/>
                    </a:cubicBezTo>
                    <a:cubicBezTo>
                      <a:pt x="724" y="229"/>
                      <a:pt x="724" y="229"/>
                      <a:pt x="724" y="229"/>
                    </a:cubicBezTo>
                    <a:cubicBezTo>
                      <a:pt x="724" y="229"/>
                      <a:pt x="727" y="228"/>
                      <a:pt x="728" y="228"/>
                    </a:cubicBezTo>
                    <a:cubicBezTo>
                      <a:pt x="728" y="227"/>
                      <a:pt x="729" y="225"/>
                      <a:pt x="729" y="224"/>
                    </a:cubicBezTo>
                    <a:cubicBezTo>
                      <a:pt x="732" y="228"/>
                      <a:pt x="731" y="226"/>
                      <a:pt x="731" y="224"/>
                    </a:cubicBezTo>
                    <a:cubicBezTo>
                      <a:pt x="731" y="224"/>
                      <a:pt x="733" y="223"/>
                      <a:pt x="733" y="223"/>
                    </a:cubicBezTo>
                    <a:cubicBezTo>
                      <a:pt x="733" y="223"/>
                      <a:pt x="733" y="225"/>
                      <a:pt x="734" y="225"/>
                    </a:cubicBezTo>
                    <a:cubicBezTo>
                      <a:pt x="735" y="225"/>
                      <a:pt x="737" y="226"/>
                      <a:pt x="737" y="226"/>
                    </a:cubicBezTo>
                    <a:cubicBezTo>
                      <a:pt x="737" y="226"/>
                      <a:pt x="739" y="220"/>
                      <a:pt x="740" y="223"/>
                    </a:cubicBezTo>
                    <a:cubicBezTo>
                      <a:pt x="754" y="219"/>
                      <a:pt x="754" y="219"/>
                      <a:pt x="754" y="219"/>
                    </a:cubicBezTo>
                    <a:cubicBezTo>
                      <a:pt x="765" y="215"/>
                      <a:pt x="761" y="215"/>
                      <a:pt x="772" y="214"/>
                    </a:cubicBezTo>
                    <a:cubicBezTo>
                      <a:pt x="773" y="214"/>
                      <a:pt x="775" y="212"/>
                      <a:pt x="775" y="212"/>
                    </a:cubicBezTo>
                    <a:cubicBezTo>
                      <a:pt x="775" y="212"/>
                      <a:pt x="766" y="213"/>
                      <a:pt x="772" y="211"/>
                    </a:cubicBezTo>
                    <a:cubicBezTo>
                      <a:pt x="772" y="209"/>
                      <a:pt x="772" y="209"/>
                      <a:pt x="771" y="207"/>
                    </a:cubicBezTo>
                    <a:cubicBezTo>
                      <a:pt x="775" y="209"/>
                      <a:pt x="775" y="209"/>
                      <a:pt x="775" y="209"/>
                    </a:cubicBezTo>
                    <a:cubicBezTo>
                      <a:pt x="776" y="209"/>
                      <a:pt x="777" y="207"/>
                      <a:pt x="777" y="207"/>
                    </a:cubicBezTo>
                    <a:cubicBezTo>
                      <a:pt x="776" y="203"/>
                      <a:pt x="777" y="203"/>
                      <a:pt x="779" y="201"/>
                    </a:cubicBezTo>
                    <a:cubicBezTo>
                      <a:pt x="781" y="202"/>
                      <a:pt x="781" y="202"/>
                      <a:pt x="781" y="202"/>
                    </a:cubicBezTo>
                    <a:cubicBezTo>
                      <a:pt x="781" y="205"/>
                      <a:pt x="781" y="205"/>
                      <a:pt x="781" y="205"/>
                    </a:cubicBezTo>
                    <a:cubicBezTo>
                      <a:pt x="781" y="205"/>
                      <a:pt x="778" y="207"/>
                      <a:pt x="779" y="208"/>
                    </a:cubicBezTo>
                    <a:cubicBezTo>
                      <a:pt x="779" y="209"/>
                      <a:pt x="781" y="209"/>
                      <a:pt x="781" y="208"/>
                    </a:cubicBezTo>
                    <a:cubicBezTo>
                      <a:pt x="781" y="208"/>
                      <a:pt x="784" y="207"/>
                      <a:pt x="785" y="206"/>
                    </a:cubicBezTo>
                    <a:cubicBezTo>
                      <a:pt x="786" y="206"/>
                      <a:pt x="786" y="205"/>
                      <a:pt x="787" y="204"/>
                    </a:cubicBezTo>
                    <a:cubicBezTo>
                      <a:pt x="790" y="203"/>
                      <a:pt x="792" y="201"/>
                      <a:pt x="793" y="201"/>
                    </a:cubicBezTo>
                    <a:cubicBezTo>
                      <a:pt x="794" y="201"/>
                      <a:pt x="791" y="199"/>
                      <a:pt x="791" y="198"/>
                    </a:cubicBezTo>
                    <a:cubicBezTo>
                      <a:pt x="790" y="196"/>
                      <a:pt x="788" y="199"/>
                      <a:pt x="787" y="196"/>
                    </a:cubicBezTo>
                    <a:cubicBezTo>
                      <a:pt x="787" y="194"/>
                      <a:pt x="790" y="190"/>
                      <a:pt x="790" y="187"/>
                    </a:cubicBezTo>
                    <a:cubicBezTo>
                      <a:pt x="790" y="187"/>
                      <a:pt x="789" y="186"/>
                      <a:pt x="789" y="186"/>
                    </a:cubicBezTo>
                    <a:cubicBezTo>
                      <a:pt x="785" y="189"/>
                      <a:pt x="785" y="189"/>
                      <a:pt x="785" y="189"/>
                    </a:cubicBezTo>
                    <a:cubicBezTo>
                      <a:pt x="778" y="193"/>
                      <a:pt x="778" y="193"/>
                      <a:pt x="778" y="193"/>
                    </a:cubicBezTo>
                    <a:cubicBezTo>
                      <a:pt x="778" y="193"/>
                      <a:pt x="774" y="199"/>
                      <a:pt x="774" y="199"/>
                    </a:cubicBezTo>
                    <a:cubicBezTo>
                      <a:pt x="773" y="200"/>
                      <a:pt x="771" y="200"/>
                      <a:pt x="771" y="200"/>
                    </a:cubicBezTo>
                    <a:cubicBezTo>
                      <a:pt x="770" y="206"/>
                      <a:pt x="770" y="206"/>
                      <a:pt x="770" y="206"/>
                    </a:cubicBezTo>
                    <a:cubicBezTo>
                      <a:pt x="770" y="206"/>
                      <a:pt x="767" y="207"/>
                      <a:pt x="766" y="207"/>
                    </a:cubicBezTo>
                    <a:cubicBezTo>
                      <a:pt x="766" y="206"/>
                      <a:pt x="766" y="205"/>
                      <a:pt x="766" y="204"/>
                    </a:cubicBezTo>
                    <a:cubicBezTo>
                      <a:pt x="766" y="202"/>
                      <a:pt x="765" y="204"/>
                      <a:pt x="762" y="205"/>
                    </a:cubicBezTo>
                    <a:cubicBezTo>
                      <a:pt x="760" y="205"/>
                      <a:pt x="761" y="205"/>
                      <a:pt x="759" y="206"/>
                    </a:cubicBezTo>
                    <a:cubicBezTo>
                      <a:pt x="757" y="208"/>
                      <a:pt x="758" y="206"/>
                      <a:pt x="757" y="205"/>
                    </a:cubicBezTo>
                    <a:cubicBezTo>
                      <a:pt x="757" y="205"/>
                      <a:pt x="755" y="206"/>
                      <a:pt x="755" y="206"/>
                    </a:cubicBezTo>
                    <a:cubicBezTo>
                      <a:pt x="754" y="206"/>
                      <a:pt x="754" y="205"/>
                      <a:pt x="754" y="204"/>
                    </a:cubicBezTo>
                    <a:cubicBezTo>
                      <a:pt x="753" y="203"/>
                      <a:pt x="752" y="204"/>
                      <a:pt x="751" y="204"/>
                    </a:cubicBezTo>
                    <a:cubicBezTo>
                      <a:pt x="751" y="205"/>
                      <a:pt x="747" y="205"/>
                      <a:pt x="748" y="204"/>
                    </a:cubicBezTo>
                    <a:cubicBezTo>
                      <a:pt x="748" y="204"/>
                      <a:pt x="745" y="204"/>
                      <a:pt x="744" y="203"/>
                    </a:cubicBezTo>
                    <a:cubicBezTo>
                      <a:pt x="743" y="203"/>
                      <a:pt x="743" y="203"/>
                      <a:pt x="743" y="203"/>
                    </a:cubicBezTo>
                    <a:cubicBezTo>
                      <a:pt x="741" y="202"/>
                      <a:pt x="741" y="200"/>
                      <a:pt x="743" y="199"/>
                    </a:cubicBezTo>
                    <a:cubicBezTo>
                      <a:pt x="737" y="199"/>
                      <a:pt x="737" y="199"/>
                      <a:pt x="737" y="199"/>
                    </a:cubicBezTo>
                    <a:cubicBezTo>
                      <a:pt x="737" y="199"/>
                      <a:pt x="735" y="198"/>
                      <a:pt x="735" y="198"/>
                    </a:cubicBezTo>
                    <a:cubicBezTo>
                      <a:pt x="734" y="198"/>
                      <a:pt x="735" y="197"/>
                      <a:pt x="736" y="195"/>
                    </a:cubicBezTo>
                    <a:cubicBezTo>
                      <a:pt x="737" y="192"/>
                      <a:pt x="734" y="191"/>
                      <a:pt x="734" y="191"/>
                    </a:cubicBezTo>
                    <a:cubicBezTo>
                      <a:pt x="734" y="190"/>
                      <a:pt x="734" y="188"/>
                      <a:pt x="735" y="186"/>
                    </a:cubicBezTo>
                    <a:cubicBezTo>
                      <a:pt x="735" y="186"/>
                      <a:pt x="736" y="185"/>
                      <a:pt x="736" y="184"/>
                    </a:cubicBezTo>
                    <a:cubicBezTo>
                      <a:pt x="736" y="184"/>
                      <a:pt x="733" y="184"/>
                      <a:pt x="733" y="184"/>
                    </a:cubicBezTo>
                    <a:cubicBezTo>
                      <a:pt x="732" y="184"/>
                      <a:pt x="730" y="184"/>
                      <a:pt x="730" y="184"/>
                    </a:cubicBezTo>
                    <a:cubicBezTo>
                      <a:pt x="730" y="184"/>
                      <a:pt x="731" y="183"/>
                      <a:pt x="732" y="183"/>
                    </a:cubicBezTo>
                    <a:cubicBezTo>
                      <a:pt x="732" y="182"/>
                      <a:pt x="735" y="182"/>
                      <a:pt x="738" y="179"/>
                    </a:cubicBezTo>
                    <a:cubicBezTo>
                      <a:pt x="741" y="174"/>
                      <a:pt x="743" y="177"/>
                      <a:pt x="741" y="173"/>
                    </a:cubicBezTo>
                    <a:cubicBezTo>
                      <a:pt x="741" y="173"/>
                      <a:pt x="740" y="173"/>
                      <a:pt x="739" y="173"/>
                    </a:cubicBezTo>
                    <a:cubicBezTo>
                      <a:pt x="738" y="171"/>
                      <a:pt x="734" y="174"/>
                      <a:pt x="733" y="176"/>
                    </a:cubicBezTo>
                    <a:cubicBezTo>
                      <a:pt x="733" y="176"/>
                      <a:pt x="730" y="176"/>
                      <a:pt x="729" y="176"/>
                    </a:cubicBezTo>
                    <a:cubicBezTo>
                      <a:pt x="729" y="176"/>
                      <a:pt x="730" y="174"/>
                      <a:pt x="730" y="173"/>
                    </a:cubicBezTo>
                    <a:cubicBezTo>
                      <a:pt x="730" y="172"/>
                      <a:pt x="728" y="172"/>
                      <a:pt x="727" y="171"/>
                    </a:cubicBezTo>
                    <a:cubicBezTo>
                      <a:pt x="726" y="171"/>
                      <a:pt x="725" y="170"/>
                      <a:pt x="725" y="170"/>
                    </a:cubicBezTo>
                    <a:cubicBezTo>
                      <a:pt x="722" y="170"/>
                      <a:pt x="722" y="170"/>
                      <a:pt x="722" y="170"/>
                    </a:cubicBezTo>
                    <a:cubicBezTo>
                      <a:pt x="719" y="171"/>
                      <a:pt x="719" y="171"/>
                      <a:pt x="717" y="170"/>
                    </a:cubicBezTo>
                    <a:cubicBezTo>
                      <a:pt x="724" y="170"/>
                      <a:pt x="721" y="170"/>
                      <a:pt x="729" y="167"/>
                    </a:cubicBezTo>
                    <a:cubicBezTo>
                      <a:pt x="732" y="169"/>
                      <a:pt x="732" y="169"/>
                      <a:pt x="732" y="169"/>
                    </a:cubicBezTo>
                    <a:cubicBezTo>
                      <a:pt x="732" y="169"/>
                      <a:pt x="736" y="170"/>
                      <a:pt x="737" y="170"/>
                    </a:cubicBezTo>
                    <a:cubicBezTo>
                      <a:pt x="737" y="170"/>
                      <a:pt x="743" y="168"/>
                      <a:pt x="743" y="168"/>
                    </a:cubicBezTo>
                    <a:cubicBezTo>
                      <a:pt x="746" y="164"/>
                      <a:pt x="746" y="164"/>
                      <a:pt x="746" y="164"/>
                    </a:cubicBezTo>
                    <a:cubicBezTo>
                      <a:pt x="752" y="164"/>
                      <a:pt x="751" y="164"/>
                      <a:pt x="753" y="160"/>
                    </a:cubicBezTo>
                    <a:cubicBezTo>
                      <a:pt x="751" y="158"/>
                      <a:pt x="751" y="158"/>
                      <a:pt x="751" y="158"/>
                    </a:cubicBezTo>
                    <a:cubicBezTo>
                      <a:pt x="754" y="159"/>
                      <a:pt x="754" y="159"/>
                      <a:pt x="754" y="159"/>
                    </a:cubicBezTo>
                    <a:cubicBezTo>
                      <a:pt x="754" y="156"/>
                      <a:pt x="754" y="156"/>
                      <a:pt x="754" y="156"/>
                    </a:cubicBezTo>
                    <a:cubicBezTo>
                      <a:pt x="751" y="154"/>
                      <a:pt x="751" y="154"/>
                      <a:pt x="751" y="154"/>
                    </a:cubicBezTo>
                    <a:cubicBezTo>
                      <a:pt x="746" y="152"/>
                      <a:pt x="746" y="152"/>
                      <a:pt x="746" y="152"/>
                    </a:cubicBezTo>
                    <a:cubicBezTo>
                      <a:pt x="739" y="151"/>
                      <a:pt x="739" y="151"/>
                      <a:pt x="739" y="151"/>
                    </a:cubicBezTo>
                    <a:cubicBezTo>
                      <a:pt x="739" y="151"/>
                      <a:pt x="733" y="152"/>
                      <a:pt x="732" y="152"/>
                    </a:cubicBezTo>
                    <a:cubicBezTo>
                      <a:pt x="731" y="152"/>
                      <a:pt x="724" y="154"/>
                      <a:pt x="724" y="154"/>
                    </a:cubicBezTo>
                    <a:cubicBezTo>
                      <a:pt x="699" y="162"/>
                      <a:pt x="699" y="162"/>
                      <a:pt x="699" y="162"/>
                    </a:cubicBezTo>
                    <a:cubicBezTo>
                      <a:pt x="692" y="166"/>
                      <a:pt x="692" y="166"/>
                      <a:pt x="692" y="166"/>
                    </a:cubicBezTo>
                    <a:cubicBezTo>
                      <a:pt x="686" y="169"/>
                      <a:pt x="686" y="169"/>
                      <a:pt x="686" y="169"/>
                    </a:cubicBezTo>
                    <a:cubicBezTo>
                      <a:pt x="677" y="176"/>
                      <a:pt x="677" y="176"/>
                      <a:pt x="677" y="176"/>
                    </a:cubicBezTo>
                    <a:cubicBezTo>
                      <a:pt x="673" y="181"/>
                      <a:pt x="673" y="181"/>
                      <a:pt x="673" y="181"/>
                    </a:cubicBezTo>
                    <a:cubicBezTo>
                      <a:pt x="666" y="184"/>
                      <a:pt x="666" y="184"/>
                      <a:pt x="666" y="184"/>
                    </a:cubicBezTo>
                    <a:cubicBezTo>
                      <a:pt x="662" y="187"/>
                      <a:pt x="662" y="187"/>
                      <a:pt x="662" y="187"/>
                    </a:cubicBezTo>
                    <a:cubicBezTo>
                      <a:pt x="661" y="188"/>
                      <a:pt x="656" y="187"/>
                      <a:pt x="655" y="187"/>
                    </a:cubicBezTo>
                    <a:cubicBezTo>
                      <a:pt x="657" y="185"/>
                      <a:pt x="657" y="185"/>
                      <a:pt x="657" y="185"/>
                    </a:cubicBezTo>
                    <a:cubicBezTo>
                      <a:pt x="660" y="185"/>
                      <a:pt x="660" y="185"/>
                      <a:pt x="660" y="185"/>
                    </a:cubicBezTo>
                    <a:cubicBezTo>
                      <a:pt x="664" y="182"/>
                      <a:pt x="664" y="182"/>
                      <a:pt x="664" y="182"/>
                    </a:cubicBezTo>
                    <a:cubicBezTo>
                      <a:pt x="666" y="180"/>
                      <a:pt x="666" y="180"/>
                      <a:pt x="666" y="180"/>
                    </a:cubicBezTo>
                    <a:cubicBezTo>
                      <a:pt x="667" y="179"/>
                      <a:pt x="670" y="178"/>
                      <a:pt x="671" y="178"/>
                    </a:cubicBezTo>
                    <a:cubicBezTo>
                      <a:pt x="678" y="172"/>
                      <a:pt x="678" y="172"/>
                      <a:pt x="678" y="172"/>
                    </a:cubicBezTo>
                    <a:cubicBezTo>
                      <a:pt x="680" y="170"/>
                      <a:pt x="680" y="170"/>
                      <a:pt x="681" y="168"/>
                    </a:cubicBezTo>
                    <a:cubicBezTo>
                      <a:pt x="678" y="167"/>
                      <a:pt x="678" y="167"/>
                      <a:pt x="678" y="167"/>
                    </a:cubicBezTo>
                    <a:cubicBezTo>
                      <a:pt x="675" y="166"/>
                      <a:pt x="677" y="166"/>
                      <a:pt x="673" y="165"/>
                    </a:cubicBezTo>
                    <a:cubicBezTo>
                      <a:pt x="666" y="163"/>
                      <a:pt x="666" y="163"/>
                      <a:pt x="666" y="163"/>
                    </a:cubicBezTo>
                    <a:cubicBezTo>
                      <a:pt x="666" y="163"/>
                      <a:pt x="666" y="163"/>
                      <a:pt x="666" y="163"/>
                    </a:cubicBezTo>
                    <a:cubicBezTo>
                      <a:pt x="668" y="164"/>
                      <a:pt x="668" y="164"/>
                      <a:pt x="668" y="164"/>
                    </a:cubicBezTo>
                    <a:cubicBezTo>
                      <a:pt x="670" y="165"/>
                      <a:pt x="673" y="164"/>
                      <a:pt x="675" y="165"/>
                    </a:cubicBezTo>
                    <a:cubicBezTo>
                      <a:pt x="677" y="165"/>
                      <a:pt x="679" y="167"/>
                      <a:pt x="681" y="167"/>
                    </a:cubicBezTo>
                    <a:cubicBezTo>
                      <a:pt x="682" y="167"/>
                      <a:pt x="684" y="166"/>
                      <a:pt x="685" y="166"/>
                    </a:cubicBezTo>
                    <a:cubicBezTo>
                      <a:pt x="685" y="166"/>
                      <a:pt x="689" y="162"/>
                      <a:pt x="690" y="161"/>
                    </a:cubicBezTo>
                    <a:cubicBezTo>
                      <a:pt x="690" y="160"/>
                      <a:pt x="696" y="158"/>
                      <a:pt x="696" y="158"/>
                    </a:cubicBezTo>
                    <a:cubicBezTo>
                      <a:pt x="708" y="151"/>
                      <a:pt x="708" y="151"/>
                      <a:pt x="708" y="151"/>
                    </a:cubicBezTo>
                    <a:cubicBezTo>
                      <a:pt x="712" y="149"/>
                      <a:pt x="710" y="150"/>
                      <a:pt x="717" y="150"/>
                    </a:cubicBezTo>
                    <a:cubicBezTo>
                      <a:pt x="717" y="150"/>
                      <a:pt x="719" y="148"/>
                      <a:pt x="719" y="148"/>
                    </a:cubicBezTo>
                    <a:cubicBezTo>
                      <a:pt x="723" y="144"/>
                      <a:pt x="723" y="144"/>
                      <a:pt x="723" y="144"/>
                    </a:cubicBezTo>
                    <a:cubicBezTo>
                      <a:pt x="728" y="140"/>
                      <a:pt x="728" y="140"/>
                      <a:pt x="728" y="140"/>
                    </a:cubicBezTo>
                    <a:cubicBezTo>
                      <a:pt x="734" y="136"/>
                      <a:pt x="734" y="136"/>
                      <a:pt x="734" y="136"/>
                    </a:cubicBezTo>
                    <a:cubicBezTo>
                      <a:pt x="734" y="136"/>
                      <a:pt x="737" y="137"/>
                      <a:pt x="738" y="136"/>
                    </a:cubicBezTo>
                    <a:cubicBezTo>
                      <a:pt x="738" y="136"/>
                      <a:pt x="742" y="135"/>
                      <a:pt x="742" y="135"/>
                    </a:cubicBezTo>
                    <a:cubicBezTo>
                      <a:pt x="750" y="135"/>
                      <a:pt x="750" y="135"/>
                      <a:pt x="750" y="135"/>
                    </a:cubicBezTo>
                    <a:cubicBezTo>
                      <a:pt x="750" y="135"/>
                      <a:pt x="754" y="135"/>
                      <a:pt x="763" y="135"/>
                    </a:cubicBezTo>
                    <a:cubicBezTo>
                      <a:pt x="772" y="135"/>
                      <a:pt x="771" y="137"/>
                      <a:pt x="773" y="137"/>
                    </a:cubicBezTo>
                    <a:cubicBezTo>
                      <a:pt x="774" y="137"/>
                      <a:pt x="775" y="136"/>
                      <a:pt x="775" y="136"/>
                    </a:cubicBezTo>
                    <a:cubicBezTo>
                      <a:pt x="777" y="135"/>
                      <a:pt x="781" y="136"/>
                      <a:pt x="784" y="136"/>
                    </a:cubicBezTo>
                    <a:cubicBezTo>
                      <a:pt x="786" y="136"/>
                      <a:pt x="789" y="136"/>
                      <a:pt x="789" y="136"/>
                    </a:cubicBezTo>
                    <a:cubicBezTo>
                      <a:pt x="791" y="137"/>
                      <a:pt x="793" y="138"/>
                      <a:pt x="793" y="139"/>
                    </a:cubicBezTo>
                    <a:cubicBezTo>
                      <a:pt x="793" y="139"/>
                      <a:pt x="799" y="137"/>
                      <a:pt x="800" y="137"/>
                    </a:cubicBezTo>
                    <a:cubicBezTo>
                      <a:pt x="808" y="137"/>
                      <a:pt x="807" y="137"/>
                      <a:pt x="815" y="135"/>
                    </a:cubicBezTo>
                    <a:cubicBezTo>
                      <a:pt x="816" y="135"/>
                      <a:pt x="820" y="132"/>
                      <a:pt x="821" y="133"/>
                    </a:cubicBezTo>
                    <a:cubicBezTo>
                      <a:pt x="821" y="133"/>
                      <a:pt x="825" y="130"/>
                      <a:pt x="826" y="129"/>
                    </a:cubicBezTo>
                    <a:cubicBezTo>
                      <a:pt x="827" y="129"/>
                      <a:pt x="828" y="129"/>
                      <a:pt x="828" y="129"/>
                    </a:cubicBezTo>
                    <a:cubicBezTo>
                      <a:pt x="830" y="126"/>
                      <a:pt x="830" y="126"/>
                      <a:pt x="830" y="126"/>
                    </a:cubicBezTo>
                    <a:cubicBezTo>
                      <a:pt x="830" y="126"/>
                      <a:pt x="834" y="124"/>
                      <a:pt x="834" y="124"/>
                    </a:cubicBezTo>
                    <a:cubicBezTo>
                      <a:pt x="835" y="123"/>
                      <a:pt x="837" y="120"/>
                      <a:pt x="838" y="121"/>
                    </a:cubicBezTo>
                    <a:cubicBezTo>
                      <a:pt x="838" y="121"/>
                      <a:pt x="843" y="121"/>
                      <a:pt x="844" y="121"/>
                    </a:cubicBezTo>
                    <a:cubicBezTo>
                      <a:pt x="844" y="121"/>
                      <a:pt x="846" y="120"/>
                      <a:pt x="846" y="119"/>
                    </a:cubicBezTo>
                    <a:cubicBezTo>
                      <a:pt x="846" y="119"/>
                      <a:pt x="850" y="118"/>
                      <a:pt x="850" y="118"/>
                    </a:cubicBezTo>
                    <a:cubicBezTo>
                      <a:pt x="857" y="119"/>
                      <a:pt x="857" y="119"/>
                      <a:pt x="857" y="119"/>
                    </a:cubicBezTo>
                    <a:cubicBezTo>
                      <a:pt x="863" y="114"/>
                      <a:pt x="863" y="114"/>
                      <a:pt x="863" y="114"/>
                    </a:cubicBezTo>
                    <a:cubicBezTo>
                      <a:pt x="864" y="114"/>
                      <a:pt x="877" y="108"/>
                      <a:pt x="877" y="108"/>
                    </a:cubicBezTo>
                    <a:cubicBezTo>
                      <a:pt x="878" y="107"/>
                      <a:pt x="877" y="105"/>
                      <a:pt x="877" y="104"/>
                    </a:cubicBezTo>
                    <a:cubicBezTo>
                      <a:pt x="877" y="104"/>
                      <a:pt x="876" y="103"/>
                      <a:pt x="876" y="103"/>
                    </a:cubicBezTo>
                    <a:cubicBezTo>
                      <a:pt x="878" y="102"/>
                      <a:pt x="878" y="102"/>
                      <a:pt x="878" y="102"/>
                    </a:cubicBezTo>
                    <a:cubicBezTo>
                      <a:pt x="877" y="101"/>
                      <a:pt x="877" y="101"/>
                      <a:pt x="877" y="101"/>
                    </a:cubicBezTo>
                    <a:cubicBezTo>
                      <a:pt x="877" y="101"/>
                      <a:pt x="876" y="100"/>
                      <a:pt x="876" y="99"/>
                    </a:cubicBezTo>
                    <a:cubicBezTo>
                      <a:pt x="876" y="98"/>
                      <a:pt x="879" y="98"/>
                      <a:pt x="881" y="97"/>
                    </a:cubicBezTo>
                    <a:cubicBezTo>
                      <a:pt x="883" y="96"/>
                      <a:pt x="879" y="95"/>
                      <a:pt x="878" y="94"/>
                    </a:cubicBezTo>
                    <a:cubicBezTo>
                      <a:pt x="880" y="94"/>
                      <a:pt x="880" y="94"/>
                      <a:pt x="882" y="92"/>
                    </a:cubicBezTo>
                    <a:cubicBezTo>
                      <a:pt x="882" y="90"/>
                      <a:pt x="883" y="88"/>
                      <a:pt x="881" y="88"/>
                    </a:cubicBezTo>
                    <a:cubicBezTo>
                      <a:pt x="882" y="86"/>
                      <a:pt x="882" y="86"/>
                      <a:pt x="882" y="86"/>
                    </a:cubicBezTo>
                    <a:cubicBezTo>
                      <a:pt x="878" y="85"/>
                      <a:pt x="877" y="86"/>
                      <a:pt x="875" y="85"/>
                    </a:cubicBezTo>
                    <a:cubicBezTo>
                      <a:pt x="877" y="83"/>
                      <a:pt x="877" y="83"/>
                      <a:pt x="877" y="83"/>
                    </a:cubicBezTo>
                    <a:cubicBezTo>
                      <a:pt x="870" y="83"/>
                      <a:pt x="873" y="83"/>
                      <a:pt x="871" y="85"/>
                    </a:cubicBezTo>
                    <a:cubicBezTo>
                      <a:pt x="871" y="85"/>
                      <a:pt x="867" y="88"/>
                      <a:pt x="867" y="88"/>
                    </a:cubicBezTo>
                    <a:cubicBezTo>
                      <a:pt x="868" y="86"/>
                      <a:pt x="866" y="86"/>
                      <a:pt x="865" y="85"/>
                    </a:cubicBezTo>
                    <a:cubicBezTo>
                      <a:pt x="867" y="85"/>
                      <a:pt x="870" y="83"/>
                      <a:pt x="870" y="81"/>
                    </a:cubicBezTo>
                    <a:cubicBezTo>
                      <a:pt x="870" y="81"/>
                      <a:pt x="870" y="77"/>
                      <a:pt x="870" y="76"/>
                    </a:cubicBezTo>
                    <a:cubicBezTo>
                      <a:pt x="869" y="76"/>
                      <a:pt x="867" y="76"/>
                      <a:pt x="867" y="76"/>
                    </a:cubicBezTo>
                    <a:cubicBezTo>
                      <a:pt x="864" y="76"/>
                      <a:pt x="863" y="77"/>
                      <a:pt x="861" y="78"/>
                    </a:cubicBezTo>
                    <a:cubicBezTo>
                      <a:pt x="852" y="80"/>
                      <a:pt x="852" y="80"/>
                      <a:pt x="852" y="80"/>
                    </a:cubicBezTo>
                    <a:cubicBezTo>
                      <a:pt x="845" y="84"/>
                      <a:pt x="845" y="84"/>
                      <a:pt x="845" y="84"/>
                    </a:cubicBezTo>
                    <a:cubicBezTo>
                      <a:pt x="845" y="84"/>
                      <a:pt x="844" y="84"/>
                      <a:pt x="844" y="84"/>
                    </a:cubicBezTo>
                    <a:cubicBezTo>
                      <a:pt x="842" y="86"/>
                      <a:pt x="842" y="86"/>
                      <a:pt x="842" y="86"/>
                    </a:cubicBezTo>
                    <a:cubicBezTo>
                      <a:pt x="840" y="87"/>
                      <a:pt x="837" y="85"/>
                      <a:pt x="833" y="89"/>
                    </a:cubicBezTo>
                    <a:cubicBezTo>
                      <a:pt x="832" y="90"/>
                      <a:pt x="830" y="94"/>
                      <a:pt x="830" y="95"/>
                    </a:cubicBezTo>
                    <a:cubicBezTo>
                      <a:pt x="830" y="95"/>
                      <a:pt x="829" y="95"/>
                      <a:pt x="829" y="95"/>
                    </a:cubicBezTo>
                    <a:cubicBezTo>
                      <a:pt x="829" y="94"/>
                      <a:pt x="830" y="92"/>
                      <a:pt x="831" y="92"/>
                    </a:cubicBezTo>
                    <a:cubicBezTo>
                      <a:pt x="831" y="92"/>
                      <a:pt x="831" y="90"/>
                      <a:pt x="831" y="89"/>
                    </a:cubicBezTo>
                    <a:cubicBezTo>
                      <a:pt x="832" y="88"/>
                      <a:pt x="834" y="87"/>
                      <a:pt x="832" y="86"/>
                    </a:cubicBezTo>
                    <a:cubicBezTo>
                      <a:pt x="830" y="84"/>
                      <a:pt x="828" y="83"/>
                      <a:pt x="825" y="83"/>
                    </a:cubicBezTo>
                    <a:cubicBezTo>
                      <a:pt x="825" y="82"/>
                      <a:pt x="825" y="82"/>
                      <a:pt x="825" y="82"/>
                    </a:cubicBezTo>
                    <a:cubicBezTo>
                      <a:pt x="829" y="83"/>
                      <a:pt x="830" y="84"/>
                      <a:pt x="833" y="86"/>
                    </a:cubicBezTo>
                    <a:cubicBezTo>
                      <a:pt x="837" y="83"/>
                      <a:pt x="835" y="83"/>
                      <a:pt x="839" y="82"/>
                    </a:cubicBezTo>
                    <a:cubicBezTo>
                      <a:pt x="840" y="81"/>
                      <a:pt x="843" y="84"/>
                      <a:pt x="846" y="81"/>
                    </a:cubicBezTo>
                    <a:cubicBezTo>
                      <a:pt x="847" y="80"/>
                      <a:pt x="853" y="78"/>
                      <a:pt x="855" y="77"/>
                    </a:cubicBezTo>
                    <a:cubicBezTo>
                      <a:pt x="858" y="76"/>
                      <a:pt x="859" y="77"/>
                      <a:pt x="861" y="74"/>
                    </a:cubicBezTo>
                    <a:cubicBezTo>
                      <a:pt x="862" y="73"/>
                      <a:pt x="867" y="76"/>
                      <a:pt x="873" y="72"/>
                    </a:cubicBezTo>
                    <a:cubicBezTo>
                      <a:pt x="871" y="69"/>
                      <a:pt x="871" y="70"/>
                      <a:pt x="869" y="70"/>
                    </a:cubicBezTo>
                    <a:cubicBezTo>
                      <a:pt x="865" y="68"/>
                      <a:pt x="869" y="68"/>
                      <a:pt x="867" y="66"/>
                    </a:cubicBezTo>
                    <a:cubicBezTo>
                      <a:pt x="866" y="66"/>
                      <a:pt x="864" y="67"/>
                      <a:pt x="864" y="68"/>
                    </a:cubicBezTo>
                    <a:cubicBezTo>
                      <a:pt x="858" y="67"/>
                      <a:pt x="858" y="67"/>
                      <a:pt x="858" y="67"/>
                    </a:cubicBezTo>
                    <a:cubicBezTo>
                      <a:pt x="854" y="66"/>
                      <a:pt x="856" y="66"/>
                      <a:pt x="857" y="65"/>
                    </a:cubicBezTo>
                    <a:cubicBezTo>
                      <a:pt x="857" y="64"/>
                      <a:pt x="856" y="63"/>
                      <a:pt x="856" y="62"/>
                    </a:cubicBezTo>
                    <a:cubicBezTo>
                      <a:pt x="856" y="62"/>
                      <a:pt x="855" y="62"/>
                      <a:pt x="855" y="63"/>
                    </a:cubicBezTo>
                    <a:cubicBezTo>
                      <a:pt x="853" y="64"/>
                      <a:pt x="854" y="66"/>
                      <a:pt x="849" y="64"/>
                    </a:cubicBezTo>
                    <a:cubicBezTo>
                      <a:pt x="849" y="64"/>
                      <a:pt x="850" y="63"/>
                      <a:pt x="851" y="63"/>
                    </a:cubicBezTo>
                    <a:cubicBezTo>
                      <a:pt x="852" y="61"/>
                      <a:pt x="848" y="63"/>
                      <a:pt x="848" y="62"/>
                    </a:cubicBezTo>
                    <a:cubicBezTo>
                      <a:pt x="847" y="62"/>
                      <a:pt x="847" y="62"/>
                      <a:pt x="847" y="61"/>
                    </a:cubicBezTo>
                    <a:cubicBezTo>
                      <a:pt x="847" y="61"/>
                      <a:pt x="846" y="61"/>
                      <a:pt x="846" y="61"/>
                    </a:cubicBezTo>
                    <a:cubicBezTo>
                      <a:pt x="843" y="60"/>
                      <a:pt x="843" y="60"/>
                      <a:pt x="843" y="60"/>
                    </a:cubicBezTo>
                    <a:cubicBezTo>
                      <a:pt x="843" y="60"/>
                      <a:pt x="843" y="58"/>
                      <a:pt x="843" y="58"/>
                    </a:cubicBezTo>
                    <a:cubicBezTo>
                      <a:pt x="843" y="57"/>
                      <a:pt x="844" y="54"/>
                      <a:pt x="844" y="53"/>
                    </a:cubicBezTo>
                    <a:cubicBezTo>
                      <a:pt x="844" y="53"/>
                      <a:pt x="840" y="53"/>
                      <a:pt x="840" y="53"/>
                    </a:cubicBezTo>
                    <a:cubicBezTo>
                      <a:pt x="840" y="53"/>
                      <a:pt x="839" y="52"/>
                      <a:pt x="838" y="52"/>
                    </a:cubicBezTo>
                    <a:cubicBezTo>
                      <a:pt x="838" y="51"/>
                      <a:pt x="832" y="51"/>
                      <a:pt x="836" y="49"/>
                    </a:cubicBezTo>
                    <a:cubicBezTo>
                      <a:pt x="837" y="49"/>
                      <a:pt x="836" y="47"/>
                      <a:pt x="836" y="47"/>
                    </a:cubicBezTo>
                    <a:cubicBezTo>
                      <a:pt x="833" y="46"/>
                      <a:pt x="834" y="47"/>
                      <a:pt x="832" y="47"/>
                    </a:cubicBezTo>
                    <a:cubicBezTo>
                      <a:pt x="831" y="47"/>
                      <a:pt x="832" y="46"/>
                      <a:pt x="832" y="45"/>
                    </a:cubicBezTo>
                    <a:cubicBezTo>
                      <a:pt x="832" y="45"/>
                      <a:pt x="829" y="44"/>
                      <a:pt x="829" y="43"/>
                    </a:cubicBezTo>
                    <a:cubicBezTo>
                      <a:pt x="829" y="43"/>
                      <a:pt x="831" y="42"/>
                      <a:pt x="831" y="42"/>
                    </a:cubicBezTo>
                    <a:cubicBezTo>
                      <a:pt x="832" y="42"/>
                      <a:pt x="831" y="40"/>
                      <a:pt x="831" y="40"/>
                    </a:cubicBezTo>
                    <a:cubicBezTo>
                      <a:pt x="831" y="40"/>
                      <a:pt x="828" y="39"/>
                      <a:pt x="828" y="38"/>
                    </a:cubicBezTo>
                    <a:cubicBezTo>
                      <a:pt x="828" y="36"/>
                      <a:pt x="831" y="38"/>
                      <a:pt x="832" y="38"/>
                    </a:cubicBezTo>
                    <a:cubicBezTo>
                      <a:pt x="834" y="38"/>
                      <a:pt x="838" y="43"/>
                      <a:pt x="838" y="38"/>
                    </a:cubicBezTo>
                    <a:cubicBezTo>
                      <a:pt x="838" y="38"/>
                      <a:pt x="843" y="35"/>
                      <a:pt x="843" y="35"/>
                    </a:cubicBezTo>
                    <a:cubicBezTo>
                      <a:pt x="843" y="35"/>
                      <a:pt x="843" y="33"/>
                      <a:pt x="842" y="32"/>
                    </a:cubicBezTo>
                    <a:cubicBezTo>
                      <a:pt x="842" y="32"/>
                      <a:pt x="840" y="33"/>
                      <a:pt x="838" y="31"/>
                    </a:cubicBezTo>
                    <a:cubicBezTo>
                      <a:pt x="838" y="31"/>
                      <a:pt x="840" y="29"/>
                      <a:pt x="840" y="29"/>
                    </a:cubicBezTo>
                    <a:cubicBezTo>
                      <a:pt x="841" y="28"/>
                      <a:pt x="839" y="27"/>
                      <a:pt x="838" y="27"/>
                    </a:cubicBezTo>
                    <a:cubicBezTo>
                      <a:pt x="836" y="27"/>
                      <a:pt x="837" y="29"/>
                      <a:pt x="832" y="27"/>
                    </a:cubicBezTo>
                    <a:cubicBezTo>
                      <a:pt x="833" y="27"/>
                      <a:pt x="834" y="27"/>
                      <a:pt x="835" y="27"/>
                    </a:cubicBezTo>
                    <a:cubicBezTo>
                      <a:pt x="836" y="26"/>
                      <a:pt x="836" y="26"/>
                      <a:pt x="836" y="26"/>
                    </a:cubicBezTo>
                    <a:cubicBezTo>
                      <a:pt x="839" y="25"/>
                      <a:pt x="840" y="25"/>
                      <a:pt x="841" y="22"/>
                    </a:cubicBezTo>
                    <a:cubicBezTo>
                      <a:pt x="841" y="22"/>
                      <a:pt x="840" y="21"/>
                      <a:pt x="840" y="21"/>
                    </a:cubicBezTo>
                    <a:cubicBezTo>
                      <a:pt x="839" y="20"/>
                      <a:pt x="839" y="18"/>
                      <a:pt x="839" y="17"/>
                    </a:cubicBezTo>
                    <a:cubicBezTo>
                      <a:pt x="836" y="18"/>
                      <a:pt x="836" y="18"/>
                      <a:pt x="836" y="18"/>
                    </a:cubicBezTo>
                    <a:cubicBezTo>
                      <a:pt x="835" y="18"/>
                      <a:pt x="830" y="19"/>
                      <a:pt x="828" y="20"/>
                    </a:cubicBezTo>
                    <a:cubicBezTo>
                      <a:pt x="828" y="20"/>
                      <a:pt x="828" y="20"/>
                      <a:pt x="828" y="20"/>
                    </a:cubicBezTo>
                    <a:cubicBezTo>
                      <a:pt x="830" y="19"/>
                      <a:pt x="833" y="18"/>
                      <a:pt x="835" y="17"/>
                    </a:cubicBezTo>
                    <a:cubicBezTo>
                      <a:pt x="837" y="17"/>
                      <a:pt x="838" y="15"/>
                      <a:pt x="839" y="14"/>
                    </a:cubicBezTo>
                    <a:cubicBezTo>
                      <a:pt x="839" y="14"/>
                      <a:pt x="839" y="12"/>
                      <a:pt x="839" y="12"/>
                    </a:cubicBezTo>
                    <a:cubicBezTo>
                      <a:pt x="839" y="11"/>
                      <a:pt x="834" y="13"/>
                      <a:pt x="833" y="13"/>
                    </a:cubicBezTo>
                    <a:cubicBezTo>
                      <a:pt x="831" y="14"/>
                      <a:pt x="831" y="14"/>
                      <a:pt x="831" y="14"/>
                    </a:cubicBezTo>
                    <a:cubicBezTo>
                      <a:pt x="829" y="14"/>
                      <a:pt x="828" y="16"/>
                      <a:pt x="826" y="16"/>
                    </a:cubicBezTo>
                    <a:cubicBezTo>
                      <a:pt x="825" y="16"/>
                      <a:pt x="825" y="16"/>
                      <a:pt x="825" y="16"/>
                    </a:cubicBezTo>
                    <a:cubicBezTo>
                      <a:pt x="827" y="15"/>
                      <a:pt x="828" y="15"/>
                      <a:pt x="829" y="13"/>
                    </a:cubicBezTo>
                    <a:cubicBezTo>
                      <a:pt x="830" y="12"/>
                      <a:pt x="832" y="14"/>
                      <a:pt x="837" y="10"/>
                    </a:cubicBezTo>
                    <a:cubicBezTo>
                      <a:pt x="839" y="9"/>
                      <a:pt x="838" y="9"/>
                      <a:pt x="838" y="6"/>
                    </a:cubicBezTo>
                    <a:cubicBezTo>
                      <a:pt x="837" y="4"/>
                      <a:pt x="838" y="4"/>
                      <a:pt x="836" y="3"/>
                    </a:cubicBezTo>
                    <a:cubicBezTo>
                      <a:pt x="834" y="3"/>
                      <a:pt x="836" y="3"/>
                      <a:pt x="834" y="4"/>
                    </a:cubicBezTo>
                    <a:cubicBezTo>
                      <a:pt x="833" y="5"/>
                      <a:pt x="831" y="5"/>
                      <a:pt x="829" y="6"/>
                    </a:cubicBezTo>
                    <a:cubicBezTo>
                      <a:pt x="829" y="5"/>
                      <a:pt x="829" y="5"/>
                      <a:pt x="829" y="5"/>
                    </a:cubicBezTo>
                    <a:cubicBezTo>
                      <a:pt x="829" y="5"/>
                      <a:pt x="831" y="4"/>
                      <a:pt x="832" y="4"/>
                    </a:cubicBezTo>
                    <a:cubicBezTo>
                      <a:pt x="834" y="4"/>
                      <a:pt x="835" y="1"/>
                      <a:pt x="835" y="1"/>
                    </a:cubicBezTo>
                    <a:cubicBezTo>
                      <a:pt x="835" y="1"/>
                      <a:pt x="835" y="0"/>
                      <a:pt x="835" y="0"/>
                    </a:cubicBezTo>
                    <a:cubicBezTo>
                      <a:pt x="812" y="0"/>
                      <a:pt x="812" y="0"/>
                      <a:pt x="812" y="0"/>
                    </a:cubicBezTo>
                    <a:cubicBezTo>
                      <a:pt x="811" y="1"/>
                      <a:pt x="810" y="1"/>
                      <a:pt x="810" y="2"/>
                    </a:cubicBezTo>
                    <a:cubicBezTo>
                      <a:pt x="811" y="4"/>
                      <a:pt x="811" y="4"/>
                      <a:pt x="811" y="4"/>
                    </a:cubicBezTo>
                    <a:cubicBezTo>
                      <a:pt x="808" y="4"/>
                      <a:pt x="808" y="4"/>
                      <a:pt x="808" y="4"/>
                    </a:cubicBezTo>
                    <a:cubicBezTo>
                      <a:pt x="802" y="8"/>
                      <a:pt x="802" y="8"/>
                      <a:pt x="802" y="8"/>
                    </a:cubicBezTo>
                    <a:cubicBezTo>
                      <a:pt x="799" y="7"/>
                      <a:pt x="799" y="7"/>
                      <a:pt x="799" y="7"/>
                    </a:cubicBezTo>
                    <a:cubicBezTo>
                      <a:pt x="797" y="8"/>
                      <a:pt x="797" y="8"/>
                      <a:pt x="797" y="8"/>
                    </a:cubicBezTo>
                    <a:cubicBezTo>
                      <a:pt x="795" y="11"/>
                      <a:pt x="795" y="11"/>
                      <a:pt x="795" y="11"/>
                    </a:cubicBezTo>
                    <a:cubicBezTo>
                      <a:pt x="791" y="13"/>
                      <a:pt x="791" y="13"/>
                      <a:pt x="791" y="13"/>
                    </a:cubicBezTo>
                    <a:cubicBezTo>
                      <a:pt x="785" y="16"/>
                      <a:pt x="782" y="15"/>
                      <a:pt x="780" y="16"/>
                    </a:cubicBezTo>
                    <a:cubicBezTo>
                      <a:pt x="779" y="15"/>
                      <a:pt x="779" y="15"/>
                      <a:pt x="779" y="15"/>
                    </a:cubicBezTo>
                    <a:cubicBezTo>
                      <a:pt x="781" y="12"/>
                      <a:pt x="781" y="12"/>
                      <a:pt x="781" y="12"/>
                    </a:cubicBezTo>
                    <a:cubicBezTo>
                      <a:pt x="775" y="11"/>
                      <a:pt x="777" y="11"/>
                      <a:pt x="776" y="13"/>
                    </a:cubicBezTo>
                    <a:cubicBezTo>
                      <a:pt x="772" y="16"/>
                      <a:pt x="772" y="16"/>
                      <a:pt x="772" y="16"/>
                    </a:cubicBezTo>
                    <a:cubicBezTo>
                      <a:pt x="775" y="13"/>
                      <a:pt x="774" y="14"/>
                      <a:pt x="776" y="9"/>
                    </a:cubicBezTo>
                    <a:cubicBezTo>
                      <a:pt x="773" y="6"/>
                      <a:pt x="773" y="6"/>
                      <a:pt x="773" y="6"/>
                    </a:cubicBezTo>
                    <a:cubicBezTo>
                      <a:pt x="771" y="5"/>
                      <a:pt x="771" y="5"/>
                      <a:pt x="771" y="5"/>
                    </a:cubicBezTo>
                    <a:cubicBezTo>
                      <a:pt x="766" y="7"/>
                      <a:pt x="766" y="7"/>
                      <a:pt x="766" y="7"/>
                    </a:cubicBezTo>
                    <a:cubicBezTo>
                      <a:pt x="764" y="7"/>
                      <a:pt x="762" y="9"/>
                      <a:pt x="760" y="9"/>
                    </a:cubicBezTo>
                    <a:cubicBezTo>
                      <a:pt x="757" y="9"/>
                      <a:pt x="757" y="9"/>
                      <a:pt x="757" y="9"/>
                    </a:cubicBezTo>
                    <a:cubicBezTo>
                      <a:pt x="755" y="8"/>
                      <a:pt x="755" y="8"/>
                      <a:pt x="755" y="8"/>
                    </a:cubicBezTo>
                    <a:cubicBezTo>
                      <a:pt x="760" y="6"/>
                      <a:pt x="760" y="6"/>
                      <a:pt x="760" y="6"/>
                    </a:cubicBezTo>
                    <a:cubicBezTo>
                      <a:pt x="761" y="3"/>
                      <a:pt x="762" y="4"/>
                      <a:pt x="763" y="7"/>
                    </a:cubicBezTo>
                    <a:cubicBezTo>
                      <a:pt x="765" y="7"/>
                      <a:pt x="765" y="4"/>
                      <a:pt x="768" y="2"/>
                    </a:cubicBezTo>
                    <a:cubicBezTo>
                      <a:pt x="769" y="0"/>
                      <a:pt x="769" y="0"/>
                      <a:pt x="769" y="0"/>
                    </a:cubicBezTo>
                    <a:cubicBezTo>
                      <a:pt x="768" y="0"/>
                      <a:pt x="768" y="0"/>
                      <a:pt x="768" y="0"/>
                    </a:cubicBezTo>
                  </a:path>
                </a:pathLst>
              </a:custGeom>
              <a:solidFill>
                <a:srgbClr val="BFBFB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8" name="Google Shape;379;p5">
                <a:extLst>
                  <a:ext uri="{FF2B5EF4-FFF2-40B4-BE49-F238E27FC236}">
                    <a16:creationId xmlns:a16="http://schemas.microsoft.com/office/drawing/2014/main" id="{74A0AEC6-FC85-CC49-BBB5-0E00233777AE}"/>
                  </a:ext>
                </a:extLst>
              </p:cNvPr>
              <p:cNvSpPr/>
              <p:nvPr/>
            </p:nvSpPr>
            <p:spPr>
              <a:xfrm>
                <a:off x="8489750" y="-96718"/>
                <a:ext cx="33685" cy="11228"/>
              </a:xfrm>
              <a:custGeom>
                <a:avLst/>
                <a:gdLst/>
                <a:ahLst/>
                <a:cxnLst/>
                <a:rect l="l" t="t" r="r" b="b"/>
                <a:pathLst>
                  <a:path w="9" h="3" extrusionOk="0">
                    <a:moveTo>
                      <a:pt x="0" y="3"/>
                    </a:moveTo>
                    <a:cubicBezTo>
                      <a:pt x="3" y="2"/>
                      <a:pt x="6" y="1"/>
                      <a:pt x="9" y="0"/>
                    </a:cubicBezTo>
                    <a:cubicBezTo>
                      <a:pt x="1" y="0"/>
                      <a:pt x="1" y="0"/>
                      <a:pt x="1" y="0"/>
                    </a:cubicBezTo>
                    <a:lnTo>
                      <a:pt x="0" y="3"/>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19" name="Google Shape;380;p5">
                <a:extLst>
                  <a:ext uri="{FF2B5EF4-FFF2-40B4-BE49-F238E27FC236}">
                    <a16:creationId xmlns:a16="http://schemas.microsoft.com/office/drawing/2014/main" id="{740BA6E5-6B3A-6C43-B304-95DDAD0A8D91}"/>
                  </a:ext>
                </a:extLst>
              </p:cNvPr>
              <p:cNvSpPr/>
              <p:nvPr/>
            </p:nvSpPr>
            <p:spPr>
              <a:xfrm>
                <a:off x="8383081" y="182120"/>
                <a:ext cx="95441" cy="123512"/>
              </a:xfrm>
              <a:custGeom>
                <a:avLst/>
                <a:gdLst/>
                <a:ahLst/>
                <a:cxnLst/>
                <a:rect l="l" t="t" r="r" b="b"/>
                <a:pathLst>
                  <a:path w="25" h="32" extrusionOk="0">
                    <a:moveTo>
                      <a:pt x="25" y="2"/>
                    </a:moveTo>
                    <a:cubicBezTo>
                      <a:pt x="25" y="2"/>
                      <a:pt x="23" y="4"/>
                      <a:pt x="23" y="4"/>
                    </a:cubicBezTo>
                    <a:cubicBezTo>
                      <a:pt x="23" y="4"/>
                      <a:pt x="19" y="4"/>
                      <a:pt x="19" y="4"/>
                    </a:cubicBezTo>
                    <a:cubicBezTo>
                      <a:pt x="17" y="4"/>
                      <a:pt x="14" y="8"/>
                      <a:pt x="13" y="9"/>
                    </a:cubicBezTo>
                    <a:cubicBezTo>
                      <a:pt x="9" y="9"/>
                      <a:pt x="9" y="9"/>
                      <a:pt x="9" y="9"/>
                    </a:cubicBezTo>
                    <a:cubicBezTo>
                      <a:pt x="9" y="9"/>
                      <a:pt x="8" y="8"/>
                      <a:pt x="8" y="8"/>
                    </a:cubicBezTo>
                    <a:cubicBezTo>
                      <a:pt x="9" y="7"/>
                      <a:pt x="13" y="8"/>
                      <a:pt x="13" y="7"/>
                    </a:cubicBezTo>
                    <a:cubicBezTo>
                      <a:pt x="13" y="7"/>
                      <a:pt x="16" y="5"/>
                      <a:pt x="18" y="4"/>
                    </a:cubicBezTo>
                    <a:cubicBezTo>
                      <a:pt x="18" y="2"/>
                      <a:pt x="18" y="2"/>
                      <a:pt x="16" y="2"/>
                    </a:cubicBezTo>
                    <a:cubicBezTo>
                      <a:pt x="15" y="2"/>
                      <a:pt x="15" y="4"/>
                      <a:pt x="15" y="4"/>
                    </a:cubicBezTo>
                    <a:cubicBezTo>
                      <a:pt x="15" y="5"/>
                      <a:pt x="12" y="4"/>
                      <a:pt x="12" y="4"/>
                    </a:cubicBezTo>
                    <a:cubicBezTo>
                      <a:pt x="13" y="2"/>
                      <a:pt x="13" y="2"/>
                      <a:pt x="13" y="2"/>
                    </a:cubicBezTo>
                    <a:cubicBezTo>
                      <a:pt x="13" y="1"/>
                      <a:pt x="12" y="2"/>
                      <a:pt x="11" y="1"/>
                    </a:cubicBezTo>
                    <a:cubicBezTo>
                      <a:pt x="9" y="0"/>
                      <a:pt x="7" y="3"/>
                      <a:pt x="7" y="3"/>
                    </a:cubicBezTo>
                    <a:cubicBezTo>
                      <a:pt x="6" y="4"/>
                      <a:pt x="6" y="5"/>
                      <a:pt x="5" y="5"/>
                    </a:cubicBezTo>
                    <a:cubicBezTo>
                      <a:pt x="4" y="6"/>
                      <a:pt x="5" y="7"/>
                      <a:pt x="5" y="7"/>
                    </a:cubicBezTo>
                    <a:cubicBezTo>
                      <a:pt x="3" y="10"/>
                      <a:pt x="3" y="10"/>
                      <a:pt x="3" y="10"/>
                    </a:cubicBezTo>
                    <a:cubicBezTo>
                      <a:pt x="3" y="10"/>
                      <a:pt x="4" y="11"/>
                      <a:pt x="5" y="12"/>
                    </a:cubicBezTo>
                    <a:cubicBezTo>
                      <a:pt x="6" y="13"/>
                      <a:pt x="5" y="13"/>
                      <a:pt x="5" y="13"/>
                    </a:cubicBezTo>
                    <a:cubicBezTo>
                      <a:pt x="5" y="14"/>
                      <a:pt x="4" y="14"/>
                      <a:pt x="3" y="14"/>
                    </a:cubicBezTo>
                    <a:cubicBezTo>
                      <a:pt x="2" y="14"/>
                      <a:pt x="3" y="15"/>
                      <a:pt x="3" y="15"/>
                    </a:cubicBezTo>
                    <a:cubicBezTo>
                      <a:pt x="3" y="16"/>
                      <a:pt x="1" y="15"/>
                      <a:pt x="2" y="18"/>
                    </a:cubicBezTo>
                    <a:cubicBezTo>
                      <a:pt x="2" y="18"/>
                      <a:pt x="2" y="18"/>
                      <a:pt x="3" y="18"/>
                    </a:cubicBezTo>
                    <a:cubicBezTo>
                      <a:pt x="4" y="18"/>
                      <a:pt x="4" y="19"/>
                      <a:pt x="4" y="19"/>
                    </a:cubicBezTo>
                    <a:cubicBezTo>
                      <a:pt x="4" y="20"/>
                      <a:pt x="2" y="19"/>
                      <a:pt x="2" y="19"/>
                    </a:cubicBezTo>
                    <a:cubicBezTo>
                      <a:pt x="2" y="19"/>
                      <a:pt x="1" y="21"/>
                      <a:pt x="1" y="22"/>
                    </a:cubicBezTo>
                    <a:cubicBezTo>
                      <a:pt x="0" y="24"/>
                      <a:pt x="1" y="24"/>
                      <a:pt x="2" y="25"/>
                    </a:cubicBezTo>
                    <a:cubicBezTo>
                      <a:pt x="2" y="26"/>
                      <a:pt x="3" y="27"/>
                      <a:pt x="3" y="28"/>
                    </a:cubicBezTo>
                    <a:cubicBezTo>
                      <a:pt x="3" y="29"/>
                      <a:pt x="2" y="29"/>
                      <a:pt x="2" y="29"/>
                    </a:cubicBezTo>
                    <a:cubicBezTo>
                      <a:pt x="2" y="30"/>
                      <a:pt x="3" y="31"/>
                      <a:pt x="4" y="31"/>
                    </a:cubicBezTo>
                    <a:cubicBezTo>
                      <a:pt x="6" y="32"/>
                      <a:pt x="5" y="31"/>
                      <a:pt x="6" y="31"/>
                    </a:cubicBezTo>
                    <a:cubicBezTo>
                      <a:pt x="8" y="30"/>
                      <a:pt x="8" y="26"/>
                      <a:pt x="6" y="26"/>
                    </a:cubicBezTo>
                    <a:cubicBezTo>
                      <a:pt x="5" y="21"/>
                      <a:pt x="5" y="25"/>
                      <a:pt x="8" y="22"/>
                    </a:cubicBezTo>
                    <a:cubicBezTo>
                      <a:pt x="8" y="21"/>
                      <a:pt x="8" y="22"/>
                      <a:pt x="7" y="21"/>
                    </a:cubicBezTo>
                    <a:cubicBezTo>
                      <a:pt x="6" y="21"/>
                      <a:pt x="7" y="20"/>
                      <a:pt x="7" y="20"/>
                    </a:cubicBezTo>
                    <a:cubicBezTo>
                      <a:pt x="7" y="20"/>
                      <a:pt x="8" y="20"/>
                      <a:pt x="8" y="21"/>
                    </a:cubicBezTo>
                    <a:cubicBezTo>
                      <a:pt x="9" y="21"/>
                      <a:pt x="10" y="19"/>
                      <a:pt x="9" y="18"/>
                    </a:cubicBezTo>
                    <a:cubicBezTo>
                      <a:pt x="7" y="17"/>
                      <a:pt x="12" y="18"/>
                      <a:pt x="12" y="16"/>
                    </a:cubicBezTo>
                    <a:cubicBezTo>
                      <a:pt x="11" y="14"/>
                      <a:pt x="11" y="14"/>
                      <a:pt x="11" y="14"/>
                    </a:cubicBezTo>
                    <a:cubicBezTo>
                      <a:pt x="13" y="13"/>
                      <a:pt x="12" y="13"/>
                      <a:pt x="14" y="11"/>
                    </a:cubicBezTo>
                    <a:cubicBezTo>
                      <a:pt x="14" y="11"/>
                      <a:pt x="18" y="7"/>
                      <a:pt x="19" y="7"/>
                    </a:cubicBezTo>
                    <a:cubicBezTo>
                      <a:pt x="19" y="7"/>
                      <a:pt x="21" y="7"/>
                      <a:pt x="22" y="6"/>
                    </a:cubicBezTo>
                    <a:cubicBezTo>
                      <a:pt x="23" y="6"/>
                      <a:pt x="24" y="3"/>
                      <a:pt x="25"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0" name="Google Shape;381;p5">
                <a:extLst>
                  <a:ext uri="{FF2B5EF4-FFF2-40B4-BE49-F238E27FC236}">
                    <a16:creationId xmlns:a16="http://schemas.microsoft.com/office/drawing/2014/main" id="{D0EDA949-A3E2-F743-8619-2932ED64BB0B}"/>
                  </a:ext>
                </a:extLst>
              </p:cNvPr>
              <p:cNvSpPr/>
              <p:nvPr/>
            </p:nvSpPr>
            <p:spPr>
              <a:xfrm>
                <a:off x="8497236" y="189606"/>
                <a:ext cx="39299" cy="58013"/>
              </a:xfrm>
              <a:custGeom>
                <a:avLst/>
                <a:gdLst/>
                <a:ahLst/>
                <a:cxnLst/>
                <a:rect l="l" t="t" r="r" b="b"/>
                <a:pathLst>
                  <a:path w="10" h="15" extrusionOk="0">
                    <a:moveTo>
                      <a:pt x="9" y="0"/>
                    </a:moveTo>
                    <a:cubicBezTo>
                      <a:pt x="5" y="2"/>
                      <a:pt x="5" y="2"/>
                      <a:pt x="5" y="2"/>
                    </a:cubicBezTo>
                    <a:cubicBezTo>
                      <a:pt x="5" y="2"/>
                      <a:pt x="2" y="3"/>
                      <a:pt x="2" y="4"/>
                    </a:cubicBezTo>
                    <a:cubicBezTo>
                      <a:pt x="2" y="5"/>
                      <a:pt x="4" y="4"/>
                      <a:pt x="5" y="3"/>
                    </a:cubicBezTo>
                    <a:cubicBezTo>
                      <a:pt x="6" y="4"/>
                      <a:pt x="6" y="4"/>
                      <a:pt x="6" y="4"/>
                    </a:cubicBezTo>
                    <a:cubicBezTo>
                      <a:pt x="5" y="7"/>
                      <a:pt x="4" y="7"/>
                      <a:pt x="1" y="8"/>
                    </a:cubicBezTo>
                    <a:cubicBezTo>
                      <a:pt x="0" y="9"/>
                      <a:pt x="2" y="12"/>
                      <a:pt x="3" y="13"/>
                    </a:cubicBezTo>
                    <a:cubicBezTo>
                      <a:pt x="4" y="15"/>
                      <a:pt x="7" y="14"/>
                      <a:pt x="6" y="10"/>
                    </a:cubicBezTo>
                    <a:cubicBezTo>
                      <a:pt x="6" y="9"/>
                      <a:pt x="4" y="12"/>
                      <a:pt x="4" y="8"/>
                    </a:cubicBezTo>
                    <a:cubicBezTo>
                      <a:pt x="4" y="8"/>
                      <a:pt x="7" y="8"/>
                      <a:pt x="7" y="7"/>
                    </a:cubicBezTo>
                    <a:cubicBezTo>
                      <a:pt x="7" y="5"/>
                      <a:pt x="8" y="4"/>
                      <a:pt x="7" y="3"/>
                    </a:cubicBezTo>
                    <a:cubicBezTo>
                      <a:pt x="10" y="1"/>
                      <a:pt x="10" y="1"/>
                      <a:pt x="10" y="1"/>
                    </a:cubicBezTo>
                    <a:lnTo>
                      <a:pt x="9" y="0"/>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1" name="Google Shape;382;p5">
                <a:extLst>
                  <a:ext uri="{FF2B5EF4-FFF2-40B4-BE49-F238E27FC236}">
                    <a16:creationId xmlns:a16="http://schemas.microsoft.com/office/drawing/2014/main" id="{9C8453F8-F656-D54D-9F3F-73BC9AA463E6}"/>
                  </a:ext>
                </a:extLst>
              </p:cNvPr>
              <p:cNvSpPr/>
              <p:nvPr/>
            </p:nvSpPr>
            <p:spPr>
              <a:xfrm>
                <a:off x="8544021" y="374874"/>
                <a:ext cx="26200" cy="14971"/>
              </a:xfrm>
              <a:custGeom>
                <a:avLst/>
                <a:gdLst/>
                <a:ahLst/>
                <a:cxnLst/>
                <a:rect l="l" t="t" r="r" b="b"/>
                <a:pathLst>
                  <a:path w="7" h="4" extrusionOk="0">
                    <a:moveTo>
                      <a:pt x="4" y="2"/>
                    </a:moveTo>
                    <a:cubicBezTo>
                      <a:pt x="2" y="2"/>
                      <a:pt x="2" y="2"/>
                      <a:pt x="0" y="4"/>
                    </a:cubicBezTo>
                    <a:cubicBezTo>
                      <a:pt x="2" y="4"/>
                      <a:pt x="3" y="4"/>
                      <a:pt x="5" y="3"/>
                    </a:cubicBezTo>
                    <a:cubicBezTo>
                      <a:pt x="7" y="2"/>
                      <a:pt x="4" y="0"/>
                      <a:pt x="4"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2" name="Google Shape;383;p5">
                <a:extLst>
                  <a:ext uri="{FF2B5EF4-FFF2-40B4-BE49-F238E27FC236}">
                    <a16:creationId xmlns:a16="http://schemas.microsoft.com/office/drawing/2014/main" id="{9B85F8D3-B7B6-2042-B124-04265673E274}"/>
                  </a:ext>
                </a:extLst>
              </p:cNvPr>
              <p:cNvSpPr/>
              <p:nvPr/>
            </p:nvSpPr>
            <p:spPr>
              <a:xfrm>
                <a:off x="8456065" y="382360"/>
                <a:ext cx="147840" cy="129126"/>
              </a:xfrm>
              <a:custGeom>
                <a:avLst/>
                <a:gdLst/>
                <a:ahLst/>
                <a:cxnLst/>
                <a:rect l="l" t="t" r="r" b="b"/>
                <a:pathLst>
                  <a:path w="39" h="34" extrusionOk="0">
                    <a:moveTo>
                      <a:pt x="37" y="25"/>
                    </a:moveTo>
                    <a:cubicBezTo>
                      <a:pt x="34" y="23"/>
                      <a:pt x="35" y="23"/>
                      <a:pt x="32" y="22"/>
                    </a:cubicBezTo>
                    <a:cubicBezTo>
                      <a:pt x="31" y="21"/>
                      <a:pt x="33" y="17"/>
                      <a:pt x="32" y="17"/>
                    </a:cubicBezTo>
                    <a:cubicBezTo>
                      <a:pt x="32" y="15"/>
                      <a:pt x="32" y="9"/>
                      <a:pt x="31" y="7"/>
                    </a:cubicBezTo>
                    <a:cubicBezTo>
                      <a:pt x="29" y="7"/>
                      <a:pt x="29" y="7"/>
                      <a:pt x="29" y="7"/>
                    </a:cubicBezTo>
                    <a:cubicBezTo>
                      <a:pt x="26" y="5"/>
                      <a:pt x="26" y="5"/>
                      <a:pt x="26" y="5"/>
                    </a:cubicBezTo>
                    <a:cubicBezTo>
                      <a:pt x="23" y="5"/>
                      <a:pt x="23" y="5"/>
                      <a:pt x="23" y="5"/>
                    </a:cubicBezTo>
                    <a:cubicBezTo>
                      <a:pt x="15" y="3"/>
                      <a:pt x="15" y="3"/>
                      <a:pt x="15" y="3"/>
                    </a:cubicBezTo>
                    <a:cubicBezTo>
                      <a:pt x="12" y="1"/>
                      <a:pt x="12" y="1"/>
                      <a:pt x="12" y="1"/>
                    </a:cubicBezTo>
                    <a:cubicBezTo>
                      <a:pt x="8" y="0"/>
                      <a:pt x="8" y="0"/>
                      <a:pt x="8" y="0"/>
                    </a:cubicBezTo>
                    <a:cubicBezTo>
                      <a:pt x="8" y="0"/>
                      <a:pt x="4" y="1"/>
                      <a:pt x="3" y="1"/>
                    </a:cubicBezTo>
                    <a:cubicBezTo>
                      <a:pt x="3" y="1"/>
                      <a:pt x="1" y="3"/>
                      <a:pt x="1" y="3"/>
                    </a:cubicBezTo>
                    <a:cubicBezTo>
                      <a:pt x="2" y="5"/>
                      <a:pt x="2" y="5"/>
                      <a:pt x="2" y="5"/>
                    </a:cubicBezTo>
                    <a:cubicBezTo>
                      <a:pt x="7" y="5"/>
                      <a:pt x="7" y="5"/>
                      <a:pt x="7" y="5"/>
                    </a:cubicBezTo>
                    <a:cubicBezTo>
                      <a:pt x="1" y="8"/>
                      <a:pt x="2" y="4"/>
                      <a:pt x="3" y="9"/>
                    </a:cubicBezTo>
                    <a:cubicBezTo>
                      <a:pt x="3" y="9"/>
                      <a:pt x="1" y="10"/>
                      <a:pt x="1" y="10"/>
                    </a:cubicBezTo>
                    <a:cubicBezTo>
                      <a:pt x="0" y="11"/>
                      <a:pt x="3" y="11"/>
                      <a:pt x="4" y="10"/>
                    </a:cubicBezTo>
                    <a:cubicBezTo>
                      <a:pt x="4" y="10"/>
                      <a:pt x="5" y="10"/>
                      <a:pt x="6" y="10"/>
                    </a:cubicBezTo>
                    <a:cubicBezTo>
                      <a:pt x="6" y="10"/>
                      <a:pt x="7" y="10"/>
                      <a:pt x="7" y="10"/>
                    </a:cubicBezTo>
                    <a:cubicBezTo>
                      <a:pt x="7" y="9"/>
                      <a:pt x="8" y="11"/>
                      <a:pt x="8" y="12"/>
                    </a:cubicBezTo>
                    <a:cubicBezTo>
                      <a:pt x="8" y="13"/>
                      <a:pt x="5" y="13"/>
                      <a:pt x="7" y="15"/>
                    </a:cubicBezTo>
                    <a:cubicBezTo>
                      <a:pt x="8" y="15"/>
                      <a:pt x="9" y="14"/>
                      <a:pt x="10" y="14"/>
                    </a:cubicBezTo>
                    <a:cubicBezTo>
                      <a:pt x="10" y="16"/>
                      <a:pt x="10" y="16"/>
                      <a:pt x="10" y="16"/>
                    </a:cubicBezTo>
                    <a:cubicBezTo>
                      <a:pt x="7" y="16"/>
                      <a:pt x="5" y="19"/>
                      <a:pt x="10" y="19"/>
                    </a:cubicBezTo>
                    <a:cubicBezTo>
                      <a:pt x="11" y="18"/>
                      <a:pt x="12" y="18"/>
                      <a:pt x="12" y="17"/>
                    </a:cubicBezTo>
                    <a:cubicBezTo>
                      <a:pt x="12" y="17"/>
                      <a:pt x="14" y="18"/>
                      <a:pt x="14" y="19"/>
                    </a:cubicBezTo>
                    <a:cubicBezTo>
                      <a:pt x="12" y="19"/>
                      <a:pt x="12" y="19"/>
                      <a:pt x="10" y="20"/>
                    </a:cubicBezTo>
                    <a:cubicBezTo>
                      <a:pt x="8" y="21"/>
                      <a:pt x="8" y="22"/>
                      <a:pt x="9" y="23"/>
                    </a:cubicBezTo>
                    <a:cubicBezTo>
                      <a:pt x="10" y="23"/>
                      <a:pt x="12" y="21"/>
                      <a:pt x="13" y="21"/>
                    </a:cubicBezTo>
                    <a:cubicBezTo>
                      <a:pt x="13" y="21"/>
                      <a:pt x="12" y="22"/>
                      <a:pt x="12" y="22"/>
                    </a:cubicBezTo>
                    <a:cubicBezTo>
                      <a:pt x="12" y="26"/>
                      <a:pt x="14" y="24"/>
                      <a:pt x="16" y="22"/>
                    </a:cubicBezTo>
                    <a:cubicBezTo>
                      <a:pt x="17" y="24"/>
                      <a:pt x="16" y="24"/>
                      <a:pt x="16" y="26"/>
                    </a:cubicBezTo>
                    <a:cubicBezTo>
                      <a:pt x="16" y="26"/>
                      <a:pt x="13" y="27"/>
                      <a:pt x="13" y="27"/>
                    </a:cubicBezTo>
                    <a:cubicBezTo>
                      <a:pt x="13" y="27"/>
                      <a:pt x="15" y="28"/>
                      <a:pt x="15" y="29"/>
                    </a:cubicBezTo>
                    <a:cubicBezTo>
                      <a:pt x="17" y="29"/>
                      <a:pt x="18" y="29"/>
                      <a:pt x="19" y="28"/>
                    </a:cubicBezTo>
                    <a:cubicBezTo>
                      <a:pt x="19" y="28"/>
                      <a:pt x="20" y="28"/>
                      <a:pt x="20" y="28"/>
                    </a:cubicBezTo>
                    <a:cubicBezTo>
                      <a:pt x="22" y="29"/>
                      <a:pt x="22" y="29"/>
                      <a:pt x="22" y="29"/>
                    </a:cubicBezTo>
                    <a:cubicBezTo>
                      <a:pt x="27" y="26"/>
                      <a:pt x="27" y="26"/>
                      <a:pt x="27" y="26"/>
                    </a:cubicBezTo>
                    <a:cubicBezTo>
                      <a:pt x="28" y="24"/>
                      <a:pt x="22" y="30"/>
                      <a:pt x="20" y="30"/>
                    </a:cubicBezTo>
                    <a:cubicBezTo>
                      <a:pt x="20" y="30"/>
                      <a:pt x="20" y="32"/>
                      <a:pt x="19" y="32"/>
                    </a:cubicBezTo>
                    <a:cubicBezTo>
                      <a:pt x="19" y="32"/>
                      <a:pt x="22" y="34"/>
                      <a:pt x="23" y="34"/>
                    </a:cubicBezTo>
                    <a:cubicBezTo>
                      <a:pt x="39" y="30"/>
                      <a:pt x="39" y="30"/>
                      <a:pt x="39" y="30"/>
                    </a:cubicBezTo>
                    <a:cubicBezTo>
                      <a:pt x="39" y="27"/>
                      <a:pt x="39" y="27"/>
                      <a:pt x="37" y="2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3" name="Google Shape;384;p5">
                <a:extLst>
                  <a:ext uri="{FF2B5EF4-FFF2-40B4-BE49-F238E27FC236}">
                    <a16:creationId xmlns:a16="http://schemas.microsoft.com/office/drawing/2014/main" id="{87949454-37B3-9845-9C4A-659B2E75DB70}"/>
                  </a:ext>
                </a:extLst>
              </p:cNvPr>
              <p:cNvSpPr/>
              <p:nvPr/>
            </p:nvSpPr>
            <p:spPr>
              <a:xfrm>
                <a:off x="8527178" y="247619"/>
                <a:ext cx="28071" cy="26200"/>
              </a:xfrm>
              <a:custGeom>
                <a:avLst/>
                <a:gdLst/>
                <a:ahLst/>
                <a:cxnLst/>
                <a:rect l="l" t="t" r="r" b="b"/>
                <a:pathLst>
                  <a:path w="7" h="7" extrusionOk="0">
                    <a:moveTo>
                      <a:pt x="6" y="2"/>
                    </a:moveTo>
                    <a:cubicBezTo>
                      <a:pt x="7" y="1"/>
                      <a:pt x="6" y="1"/>
                      <a:pt x="5" y="0"/>
                    </a:cubicBezTo>
                    <a:cubicBezTo>
                      <a:pt x="5" y="0"/>
                      <a:pt x="4" y="2"/>
                      <a:pt x="3" y="3"/>
                    </a:cubicBezTo>
                    <a:cubicBezTo>
                      <a:pt x="2" y="3"/>
                      <a:pt x="1" y="3"/>
                      <a:pt x="1" y="3"/>
                    </a:cubicBezTo>
                    <a:cubicBezTo>
                      <a:pt x="1" y="3"/>
                      <a:pt x="0" y="5"/>
                      <a:pt x="0" y="5"/>
                    </a:cubicBezTo>
                    <a:cubicBezTo>
                      <a:pt x="1" y="7"/>
                      <a:pt x="1" y="7"/>
                      <a:pt x="3" y="5"/>
                    </a:cubicBezTo>
                    <a:cubicBezTo>
                      <a:pt x="3" y="4"/>
                      <a:pt x="4" y="4"/>
                      <a:pt x="4" y="4"/>
                    </a:cubicBezTo>
                    <a:cubicBezTo>
                      <a:pt x="5" y="4"/>
                      <a:pt x="6" y="3"/>
                      <a:pt x="6"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4" name="Google Shape;385;p5">
                <a:extLst>
                  <a:ext uri="{FF2B5EF4-FFF2-40B4-BE49-F238E27FC236}">
                    <a16:creationId xmlns:a16="http://schemas.microsoft.com/office/drawing/2014/main" id="{55F1E716-DFD4-0D42-AA4B-B1F24E8BBC46}"/>
                  </a:ext>
                </a:extLst>
              </p:cNvPr>
              <p:cNvSpPr/>
              <p:nvPr/>
            </p:nvSpPr>
            <p:spPr>
              <a:xfrm>
                <a:off x="10759755" y="305633"/>
                <a:ext cx="22457" cy="18714"/>
              </a:xfrm>
              <a:custGeom>
                <a:avLst/>
                <a:gdLst/>
                <a:ahLst/>
                <a:cxnLst/>
                <a:rect l="l" t="t" r="r" b="b"/>
                <a:pathLst>
                  <a:path w="12" h="10" extrusionOk="0">
                    <a:moveTo>
                      <a:pt x="10" y="8"/>
                    </a:moveTo>
                    <a:lnTo>
                      <a:pt x="12" y="0"/>
                    </a:lnTo>
                    <a:lnTo>
                      <a:pt x="2" y="4"/>
                    </a:lnTo>
                    <a:lnTo>
                      <a:pt x="0" y="10"/>
                    </a:lnTo>
                    <a:lnTo>
                      <a:pt x="10" y="8"/>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5" name="Google Shape;386;p5">
                <a:extLst>
                  <a:ext uri="{FF2B5EF4-FFF2-40B4-BE49-F238E27FC236}">
                    <a16:creationId xmlns:a16="http://schemas.microsoft.com/office/drawing/2014/main" id="{DCDA1E73-D9A7-294C-89B8-D73FC0BD09CB}"/>
                  </a:ext>
                </a:extLst>
              </p:cNvPr>
              <p:cNvSpPr/>
              <p:nvPr/>
            </p:nvSpPr>
            <p:spPr>
              <a:xfrm>
                <a:off x="8508464" y="262590"/>
                <a:ext cx="18714" cy="24328"/>
              </a:xfrm>
              <a:custGeom>
                <a:avLst/>
                <a:gdLst/>
                <a:ahLst/>
                <a:cxnLst/>
                <a:rect l="l" t="t" r="r" b="b"/>
                <a:pathLst>
                  <a:path w="5" h="6" extrusionOk="0">
                    <a:moveTo>
                      <a:pt x="2" y="2"/>
                    </a:moveTo>
                    <a:cubicBezTo>
                      <a:pt x="2" y="2"/>
                      <a:pt x="0" y="3"/>
                      <a:pt x="1" y="4"/>
                    </a:cubicBezTo>
                    <a:cubicBezTo>
                      <a:pt x="2" y="5"/>
                      <a:pt x="3" y="6"/>
                      <a:pt x="4" y="6"/>
                    </a:cubicBezTo>
                    <a:cubicBezTo>
                      <a:pt x="5" y="3"/>
                      <a:pt x="5" y="2"/>
                      <a:pt x="3" y="0"/>
                    </a:cubicBezTo>
                    <a:cubicBezTo>
                      <a:pt x="3" y="0"/>
                      <a:pt x="2" y="1"/>
                      <a:pt x="2"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6" name="Google Shape;387;p5">
                <a:extLst>
                  <a:ext uri="{FF2B5EF4-FFF2-40B4-BE49-F238E27FC236}">
                    <a16:creationId xmlns:a16="http://schemas.microsoft.com/office/drawing/2014/main" id="{9DB39CC2-200A-CF45-9303-8BFF13D6DB19}"/>
                  </a:ext>
                </a:extLst>
              </p:cNvPr>
              <p:cNvSpPr/>
              <p:nvPr/>
            </p:nvSpPr>
            <p:spPr>
              <a:xfrm>
                <a:off x="8536535" y="270076"/>
                <a:ext cx="7486" cy="16843"/>
              </a:xfrm>
              <a:custGeom>
                <a:avLst/>
                <a:gdLst/>
                <a:ahLst/>
                <a:cxnLst/>
                <a:rect l="l" t="t" r="r" b="b"/>
                <a:pathLst>
                  <a:path w="2" h="4" extrusionOk="0">
                    <a:moveTo>
                      <a:pt x="0" y="2"/>
                    </a:moveTo>
                    <a:cubicBezTo>
                      <a:pt x="0" y="4"/>
                      <a:pt x="2" y="4"/>
                      <a:pt x="2" y="2"/>
                    </a:cubicBezTo>
                    <a:cubicBezTo>
                      <a:pt x="2" y="0"/>
                      <a:pt x="0" y="2"/>
                      <a:pt x="0"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7" name="Google Shape;388;p5">
                <a:extLst>
                  <a:ext uri="{FF2B5EF4-FFF2-40B4-BE49-F238E27FC236}">
                    <a16:creationId xmlns:a16="http://schemas.microsoft.com/office/drawing/2014/main" id="{70CEB28F-74ED-044F-8A95-85A96DBD54F1}"/>
                  </a:ext>
                </a:extLst>
              </p:cNvPr>
              <p:cNvSpPr/>
              <p:nvPr/>
            </p:nvSpPr>
            <p:spPr>
              <a:xfrm>
                <a:off x="8512207" y="305633"/>
                <a:ext cx="31814" cy="37428"/>
              </a:xfrm>
              <a:custGeom>
                <a:avLst/>
                <a:gdLst/>
                <a:ahLst/>
                <a:cxnLst/>
                <a:rect l="l" t="t" r="r" b="b"/>
                <a:pathLst>
                  <a:path w="8" h="10" extrusionOk="0">
                    <a:moveTo>
                      <a:pt x="1" y="7"/>
                    </a:moveTo>
                    <a:cubicBezTo>
                      <a:pt x="0" y="9"/>
                      <a:pt x="0" y="9"/>
                      <a:pt x="0" y="9"/>
                    </a:cubicBezTo>
                    <a:cubicBezTo>
                      <a:pt x="1" y="10"/>
                      <a:pt x="1" y="10"/>
                      <a:pt x="2" y="10"/>
                    </a:cubicBezTo>
                    <a:cubicBezTo>
                      <a:pt x="3" y="8"/>
                      <a:pt x="3" y="7"/>
                      <a:pt x="4" y="6"/>
                    </a:cubicBezTo>
                    <a:cubicBezTo>
                      <a:pt x="6" y="5"/>
                      <a:pt x="4" y="4"/>
                      <a:pt x="6" y="3"/>
                    </a:cubicBezTo>
                    <a:cubicBezTo>
                      <a:pt x="7" y="2"/>
                      <a:pt x="8" y="0"/>
                      <a:pt x="6" y="0"/>
                    </a:cubicBezTo>
                    <a:cubicBezTo>
                      <a:pt x="5" y="0"/>
                      <a:pt x="3" y="2"/>
                      <a:pt x="3" y="3"/>
                    </a:cubicBezTo>
                    <a:lnTo>
                      <a:pt x="1" y="7"/>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8" name="Google Shape;389;p5">
                <a:extLst>
                  <a:ext uri="{FF2B5EF4-FFF2-40B4-BE49-F238E27FC236}">
                    <a16:creationId xmlns:a16="http://schemas.microsoft.com/office/drawing/2014/main" id="{B293C617-9CA6-8143-A870-F4411C548773}"/>
                  </a:ext>
                </a:extLst>
              </p:cNvPr>
              <p:cNvSpPr/>
              <p:nvPr/>
            </p:nvSpPr>
            <p:spPr>
              <a:xfrm>
                <a:off x="8555249" y="393588"/>
                <a:ext cx="18714" cy="7486"/>
              </a:xfrm>
              <a:custGeom>
                <a:avLst/>
                <a:gdLst/>
                <a:ahLst/>
                <a:cxnLst/>
                <a:rect l="l" t="t" r="r" b="b"/>
                <a:pathLst>
                  <a:path w="5" h="2" extrusionOk="0">
                    <a:moveTo>
                      <a:pt x="4" y="2"/>
                    </a:moveTo>
                    <a:cubicBezTo>
                      <a:pt x="5" y="2"/>
                      <a:pt x="4" y="0"/>
                      <a:pt x="3" y="0"/>
                    </a:cubicBezTo>
                    <a:cubicBezTo>
                      <a:pt x="3" y="0"/>
                      <a:pt x="0" y="0"/>
                      <a:pt x="0" y="0"/>
                    </a:cubicBezTo>
                    <a:cubicBezTo>
                      <a:pt x="1" y="2"/>
                      <a:pt x="1" y="2"/>
                      <a:pt x="4"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29" name="Google Shape;390;p5">
                <a:extLst>
                  <a:ext uri="{FF2B5EF4-FFF2-40B4-BE49-F238E27FC236}">
                    <a16:creationId xmlns:a16="http://schemas.microsoft.com/office/drawing/2014/main" id="{CD02F421-B038-FB40-8F16-1DBF94E575C1}"/>
                  </a:ext>
                </a:extLst>
              </p:cNvPr>
              <p:cNvSpPr/>
              <p:nvPr/>
            </p:nvSpPr>
            <p:spPr>
              <a:xfrm>
                <a:off x="11409130" y="438502"/>
                <a:ext cx="114155" cy="54271"/>
              </a:xfrm>
              <a:custGeom>
                <a:avLst/>
                <a:gdLst/>
                <a:ahLst/>
                <a:cxnLst/>
                <a:rect l="l" t="t" r="r" b="b"/>
                <a:pathLst>
                  <a:path w="30" h="14" extrusionOk="0">
                    <a:moveTo>
                      <a:pt x="21" y="13"/>
                    </a:moveTo>
                    <a:cubicBezTo>
                      <a:pt x="27" y="14"/>
                      <a:pt x="27" y="14"/>
                      <a:pt x="27" y="14"/>
                    </a:cubicBezTo>
                    <a:cubicBezTo>
                      <a:pt x="27" y="14"/>
                      <a:pt x="30" y="13"/>
                      <a:pt x="29" y="13"/>
                    </a:cubicBezTo>
                    <a:cubicBezTo>
                      <a:pt x="27" y="10"/>
                      <a:pt x="25" y="10"/>
                      <a:pt x="21" y="7"/>
                    </a:cubicBezTo>
                    <a:cubicBezTo>
                      <a:pt x="19" y="6"/>
                      <a:pt x="17" y="4"/>
                      <a:pt x="16" y="3"/>
                    </a:cubicBezTo>
                    <a:cubicBezTo>
                      <a:pt x="11" y="2"/>
                      <a:pt x="11" y="1"/>
                      <a:pt x="6" y="1"/>
                    </a:cubicBezTo>
                    <a:cubicBezTo>
                      <a:pt x="5" y="1"/>
                      <a:pt x="2" y="0"/>
                      <a:pt x="2" y="0"/>
                    </a:cubicBezTo>
                    <a:cubicBezTo>
                      <a:pt x="0" y="2"/>
                      <a:pt x="0" y="2"/>
                      <a:pt x="0" y="2"/>
                    </a:cubicBezTo>
                    <a:cubicBezTo>
                      <a:pt x="6" y="4"/>
                      <a:pt x="6" y="4"/>
                      <a:pt x="6" y="4"/>
                    </a:cubicBezTo>
                    <a:cubicBezTo>
                      <a:pt x="9" y="9"/>
                      <a:pt x="9" y="9"/>
                      <a:pt x="9" y="9"/>
                    </a:cubicBezTo>
                    <a:cubicBezTo>
                      <a:pt x="9" y="9"/>
                      <a:pt x="12" y="11"/>
                      <a:pt x="13" y="12"/>
                    </a:cubicBezTo>
                    <a:cubicBezTo>
                      <a:pt x="14" y="12"/>
                      <a:pt x="21" y="13"/>
                      <a:pt x="21" y="1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0" name="Google Shape;391;p5">
                <a:extLst>
                  <a:ext uri="{FF2B5EF4-FFF2-40B4-BE49-F238E27FC236}">
                    <a16:creationId xmlns:a16="http://schemas.microsoft.com/office/drawing/2014/main" id="{6E83610D-56C1-D447-8B79-318F294C04B2}"/>
                  </a:ext>
                </a:extLst>
              </p:cNvPr>
              <p:cNvSpPr/>
              <p:nvPr/>
            </p:nvSpPr>
            <p:spPr>
              <a:xfrm>
                <a:off x="10694257" y="243876"/>
                <a:ext cx="48656" cy="37428"/>
              </a:xfrm>
              <a:custGeom>
                <a:avLst/>
                <a:gdLst/>
                <a:ahLst/>
                <a:cxnLst/>
                <a:rect l="l" t="t" r="r" b="b"/>
                <a:pathLst>
                  <a:path w="13" h="10" extrusionOk="0">
                    <a:moveTo>
                      <a:pt x="1" y="1"/>
                    </a:moveTo>
                    <a:cubicBezTo>
                      <a:pt x="1" y="1"/>
                      <a:pt x="0" y="4"/>
                      <a:pt x="0" y="4"/>
                    </a:cubicBezTo>
                    <a:cubicBezTo>
                      <a:pt x="1" y="5"/>
                      <a:pt x="1" y="5"/>
                      <a:pt x="1" y="5"/>
                    </a:cubicBezTo>
                    <a:cubicBezTo>
                      <a:pt x="11" y="9"/>
                      <a:pt x="6" y="10"/>
                      <a:pt x="12" y="8"/>
                    </a:cubicBezTo>
                    <a:cubicBezTo>
                      <a:pt x="12" y="8"/>
                      <a:pt x="13" y="2"/>
                      <a:pt x="12" y="2"/>
                    </a:cubicBezTo>
                    <a:cubicBezTo>
                      <a:pt x="12" y="2"/>
                      <a:pt x="10" y="0"/>
                      <a:pt x="9" y="0"/>
                    </a:cubicBezTo>
                    <a:cubicBezTo>
                      <a:pt x="8" y="0"/>
                      <a:pt x="1" y="0"/>
                      <a:pt x="1" y="1"/>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1" name="Google Shape;392;p5">
                <a:extLst>
                  <a:ext uri="{FF2B5EF4-FFF2-40B4-BE49-F238E27FC236}">
                    <a16:creationId xmlns:a16="http://schemas.microsoft.com/office/drawing/2014/main" id="{BFCDEA65-2678-3341-B099-56A5B72F5F2F}"/>
                  </a:ext>
                </a:extLst>
              </p:cNvPr>
              <p:cNvSpPr/>
              <p:nvPr/>
            </p:nvSpPr>
            <p:spPr>
              <a:xfrm>
                <a:off x="11339889" y="610670"/>
                <a:ext cx="108541" cy="69242"/>
              </a:xfrm>
              <a:custGeom>
                <a:avLst/>
                <a:gdLst/>
                <a:ahLst/>
                <a:cxnLst/>
                <a:rect l="l" t="t" r="r" b="b"/>
                <a:pathLst>
                  <a:path w="28" h="18" extrusionOk="0">
                    <a:moveTo>
                      <a:pt x="28" y="10"/>
                    </a:moveTo>
                    <a:cubicBezTo>
                      <a:pt x="28" y="9"/>
                      <a:pt x="28" y="9"/>
                      <a:pt x="28" y="9"/>
                    </a:cubicBezTo>
                    <a:cubicBezTo>
                      <a:pt x="22" y="9"/>
                      <a:pt x="22" y="9"/>
                      <a:pt x="22" y="9"/>
                    </a:cubicBezTo>
                    <a:cubicBezTo>
                      <a:pt x="17" y="10"/>
                      <a:pt x="17" y="10"/>
                      <a:pt x="17" y="10"/>
                    </a:cubicBezTo>
                    <a:cubicBezTo>
                      <a:pt x="17" y="10"/>
                      <a:pt x="13" y="9"/>
                      <a:pt x="13" y="9"/>
                    </a:cubicBezTo>
                    <a:cubicBezTo>
                      <a:pt x="12" y="9"/>
                      <a:pt x="10" y="8"/>
                      <a:pt x="9" y="7"/>
                    </a:cubicBezTo>
                    <a:cubicBezTo>
                      <a:pt x="8" y="6"/>
                      <a:pt x="8" y="8"/>
                      <a:pt x="8" y="8"/>
                    </a:cubicBezTo>
                    <a:cubicBezTo>
                      <a:pt x="7" y="9"/>
                      <a:pt x="7" y="9"/>
                      <a:pt x="7" y="9"/>
                    </a:cubicBezTo>
                    <a:cubicBezTo>
                      <a:pt x="6" y="8"/>
                      <a:pt x="6" y="7"/>
                      <a:pt x="7" y="7"/>
                    </a:cubicBezTo>
                    <a:cubicBezTo>
                      <a:pt x="8" y="6"/>
                      <a:pt x="5" y="6"/>
                      <a:pt x="5" y="6"/>
                    </a:cubicBezTo>
                    <a:cubicBezTo>
                      <a:pt x="6" y="3"/>
                      <a:pt x="8" y="3"/>
                      <a:pt x="7" y="0"/>
                    </a:cubicBezTo>
                    <a:cubicBezTo>
                      <a:pt x="2" y="5"/>
                      <a:pt x="0" y="3"/>
                      <a:pt x="0" y="7"/>
                    </a:cubicBezTo>
                    <a:cubicBezTo>
                      <a:pt x="2" y="8"/>
                      <a:pt x="2" y="8"/>
                      <a:pt x="2" y="8"/>
                    </a:cubicBezTo>
                    <a:cubicBezTo>
                      <a:pt x="1" y="9"/>
                      <a:pt x="1" y="9"/>
                      <a:pt x="1" y="9"/>
                    </a:cubicBezTo>
                    <a:cubicBezTo>
                      <a:pt x="3" y="10"/>
                      <a:pt x="3" y="10"/>
                      <a:pt x="3" y="10"/>
                    </a:cubicBezTo>
                    <a:cubicBezTo>
                      <a:pt x="5" y="11"/>
                      <a:pt x="7" y="8"/>
                      <a:pt x="5" y="10"/>
                    </a:cubicBezTo>
                    <a:cubicBezTo>
                      <a:pt x="5" y="12"/>
                      <a:pt x="14" y="18"/>
                      <a:pt x="12" y="14"/>
                    </a:cubicBezTo>
                    <a:cubicBezTo>
                      <a:pt x="15" y="13"/>
                      <a:pt x="15" y="13"/>
                      <a:pt x="15" y="13"/>
                    </a:cubicBezTo>
                    <a:cubicBezTo>
                      <a:pt x="14" y="14"/>
                      <a:pt x="12" y="17"/>
                      <a:pt x="16" y="17"/>
                    </a:cubicBezTo>
                    <a:cubicBezTo>
                      <a:pt x="16" y="17"/>
                      <a:pt x="22" y="18"/>
                      <a:pt x="20" y="15"/>
                    </a:cubicBezTo>
                    <a:cubicBezTo>
                      <a:pt x="24" y="11"/>
                      <a:pt x="22" y="12"/>
                      <a:pt x="28" y="1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2" name="Google Shape;393;p5">
                <a:extLst>
                  <a:ext uri="{FF2B5EF4-FFF2-40B4-BE49-F238E27FC236}">
                    <a16:creationId xmlns:a16="http://schemas.microsoft.com/office/drawing/2014/main" id="{D7B26CF0-4421-1249-8371-637CA92ACECF}"/>
                  </a:ext>
                </a:extLst>
              </p:cNvPr>
              <p:cNvSpPr/>
              <p:nvPr/>
            </p:nvSpPr>
            <p:spPr>
              <a:xfrm>
                <a:off x="11596270" y="346803"/>
                <a:ext cx="329366" cy="295681"/>
              </a:xfrm>
              <a:custGeom>
                <a:avLst/>
                <a:gdLst/>
                <a:ahLst/>
                <a:cxnLst/>
                <a:rect l="l" t="t" r="r" b="b"/>
                <a:pathLst>
                  <a:path w="86" h="77" extrusionOk="0">
                    <a:moveTo>
                      <a:pt x="84" y="57"/>
                    </a:moveTo>
                    <a:cubicBezTo>
                      <a:pt x="82" y="57"/>
                      <a:pt x="81" y="61"/>
                      <a:pt x="80" y="62"/>
                    </a:cubicBezTo>
                    <a:cubicBezTo>
                      <a:pt x="79" y="63"/>
                      <a:pt x="77" y="63"/>
                      <a:pt x="76" y="64"/>
                    </a:cubicBezTo>
                    <a:cubicBezTo>
                      <a:pt x="76" y="64"/>
                      <a:pt x="76" y="62"/>
                      <a:pt x="77" y="61"/>
                    </a:cubicBezTo>
                    <a:cubicBezTo>
                      <a:pt x="78" y="61"/>
                      <a:pt x="82" y="57"/>
                      <a:pt x="82" y="57"/>
                    </a:cubicBezTo>
                    <a:cubicBezTo>
                      <a:pt x="82" y="56"/>
                      <a:pt x="84" y="54"/>
                      <a:pt x="83" y="53"/>
                    </a:cubicBezTo>
                    <a:cubicBezTo>
                      <a:pt x="82" y="52"/>
                      <a:pt x="80" y="54"/>
                      <a:pt x="78" y="55"/>
                    </a:cubicBezTo>
                    <a:cubicBezTo>
                      <a:pt x="77" y="56"/>
                      <a:pt x="76" y="57"/>
                      <a:pt x="75" y="58"/>
                    </a:cubicBezTo>
                    <a:cubicBezTo>
                      <a:pt x="75" y="58"/>
                      <a:pt x="73" y="61"/>
                      <a:pt x="73" y="61"/>
                    </a:cubicBezTo>
                    <a:cubicBezTo>
                      <a:pt x="72" y="61"/>
                      <a:pt x="71" y="61"/>
                      <a:pt x="71" y="61"/>
                    </a:cubicBezTo>
                    <a:cubicBezTo>
                      <a:pt x="71" y="61"/>
                      <a:pt x="71" y="58"/>
                      <a:pt x="72" y="58"/>
                    </a:cubicBezTo>
                    <a:cubicBezTo>
                      <a:pt x="73" y="58"/>
                      <a:pt x="76" y="54"/>
                      <a:pt x="76" y="54"/>
                    </a:cubicBezTo>
                    <a:cubicBezTo>
                      <a:pt x="77" y="53"/>
                      <a:pt x="77" y="51"/>
                      <a:pt x="78" y="50"/>
                    </a:cubicBezTo>
                    <a:cubicBezTo>
                      <a:pt x="78" y="50"/>
                      <a:pt x="84" y="50"/>
                      <a:pt x="84" y="49"/>
                    </a:cubicBezTo>
                    <a:cubicBezTo>
                      <a:pt x="84" y="44"/>
                      <a:pt x="86" y="46"/>
                      <a:pt x="81" y="46"/>
                    </a:cubicBezTo>
                    <a:cubicBezTo>
                      <a:pt x="79" y="46"/>
                      <a:pt x="78" y="45"/>
                      <a:pt x="76" y="45"/>
                    </a:cubicBezTo>
                    <a:cubicBezTo>
                      <a:pt x="75" y="46"/>
                      <a:pt x="74" y="49"/>
                      <a:pt x="73" y="48"/>
                    </a:cubicBezTo>
                    <a:cubicBezTo>
                      <a:pt x="72" y="47"/>
                      <a:pt x="74" y="45"/>
                      <a:pt x="74" y="44"/>
                    </a:cubicBezTo>
                    <a:cubicBezTo>
                      <a:pt x="74" y="44"/>
                      <a:pt x="74" y="41"/>
                      <a:pt x="75" y="41"/>
                    </a:cubicBezTo>
                    <a:cubicBezTo>
                      <a:pt x="76" y="41"/>
                      <a:pt x="80" y="38"/>
                      <a:pt x="81" y="38"/>
                    </a:cubicBezTo>
                    <a:cubicBezTo>
                      <a:pt x="82" y="38"/>
                      <a:pt x="81" y="35"/>
                      <a:pt x="81" y="35"/>
                    </a:cubicBezTo>
                    <a:cubicBezTo>
                      <a:pt x="80" y="34"/>
                      <a:pt x="75" y="31"/>
                      <a:pt x="73" y="33"/>
                    </a:cubicBezTo>
                    <a:cubicBezTo>
                      <a:pt x="73" y="34"/>
                      <a:pt x="71" y="34"/>
                      <a:pt x="71" y="34"/>
                    </a:cubicBezTo>
                    <a:cubicBezTo>
                      <a:pt x="70" y="33"/>
                      <a:pt x="71" y="31"/>
                      <a:pt x="70" y="31"/>
                    </a:cubicBezTo>
                    <a:cubicBezTo>
                      <a:pt x="69" y="30"/>
                      <a:pt x="67" y="31"/>
                      <a:pt x="66" y="31"/>
                    </a:cubicBezTo>
                    <a:cubicBezTo>
                      <a:pt x="66" y="32"/>
                      <a:pt x="65" y="33"/>
                      <a:pt x="66" y="33"/>
                    </a:cubicBezTo>
                    <a:cubicBezTo>
                      <a:pt x="67" y="34"/>
                      <a:pt x="69" y="32"/>
                      <a:pt x="69" y="33"/>
                    </a:cubicBezTo>
                    <a:cubicBezTo>
                      <a:pt x="68" y="34"/>
                      <a:pt x="67" y="35"/>
                      <a:pt x="66" y="35"/>
                    </a:cubicBezTo>
                    <a:cubicBezTo>
                      <a:pt x="64" y="36"/>
                      <a:pt x="65" y="33"/>
                      <a:pt x="60" y="37"/>
                    </a:cubicBezTo>
                    <a:cubicBezTo>
                      <a:pt x="59" y="38"/>
                      <a:pt x="58" y="40"/>
                      <a:pt x="58" y="39"/>
                    </a:cubicBezTo>
                    <a:cubicBezTo>
                      <a:pt x="59" y="35"/>
                      <a:pt x="62" y="34"/>
                      <a:pt x="63" y="33"/>
                    </a:cubicBezTo>
                    <a:cubicBezTo>
                      <a:pt x="63" y="32"/>
                      <a:pt x="62" y="31"/>
                      <a:pt x="61" y="31"/>
                    </a:cubicBezTo>
                    <a:cubicBezTo>
                      <a:pt x="60" y="31"/>
                      <a:pt x="59" y="33"/>
                      <a:pt x="58" y="33"/>
                    </a:cubicBezTo>
                    <a:cubicBezTo>
                      <a:pt x="55" y="33"/>
                      <a:pt x="53" y="30"/>
                      <a:pt x="55" y="28"/>
                    </a:cubicBezTo>
                    <a:cubicBezTo>
                      <a:pt x="56" y="27"/>
                      <a:pt x="58" y="28"/>
                      <a:pt x="60" y="27"/>
                    </a:cubicBezTo>
                    <a:cubicBezTo>
                      <a:pt x="61" y="27"/>
                      <a:pt x="62" y="26"/>
                      <a:pt x="62" y="25"/>
                    </a:cubicBezTo>
                    <a:cubicBezTo>
                      <a:pt x="62" y="24"/>
                      <a:pt x="58" y="24"/>
                      <a:pt x="56" y="24"/>
                    </a:cubicBezTo>
                    <a:cubicBezTo>
                      <a:pt x="54" y="24"/>
                      <a:pt x="53" y="26"/>
                      <a:pt x="55" y="22"/>
                    </a:cubicBezTo>
                    <a:cubicBezTo>
                      <a:pt x="52" y="22"/>
                      <a:pt x="52" y="22"/>
                      <a:pt x="52" y="22"/>
                    </a:cubicBezTo>
                    <a:cubicBezTo>
                      <a:pt x="51" y="24"/>
                      <a:pt x="51" y="25"/>
                      <a:pt x="50" y="26"/>
                    </a:cubicBezTo>
                    <a:cubicBezTo>
                      <a:pt x="49" y="27"/>
                      <a:pt x="47" y="27"/>
                      <a:pt x="46" y="27"/>
                    </a:cubicBezTo>
                    <a:cubicBezTo>
                      <a:pt x="45" y="28"/>
                      <a:pt x="45" y="29"/>
                      <a:pt x="44" y="29"/>
                    </a:cubicBezTo>
                    <a:cubicBezTo>
                      <a:pt x="44" y="30"/>
                      <a:pt x="42" y="30"/>
                      <a:pt x="42" y="30"/>
                    </a:cubicBezTo>
                    <a:cubicBezTo>
                      <a:pt x="42" y="29"/>
                      <a:pt x="45" y="24"/>
                      <a:pt x="46" y="24"/>
                    </a:cubicBezTo>
                    <a:cubicBezTo>
                      <a:pt x="51" y="20"/>
                      <a:pt x="51" y="20"/>
                      <a:pt x="51" y="20"/>
                    </a:cubicBezTo>
                    <a:cubicBezTo>
                      <a:pt x="57" y="14"/>
                      <a:pt x="57" y="14"/>
                      <a:pt x="57" y="14"/>
                    </a:cubicBezTo>
                    <a:cubicBezTo>
                      <a:pt x="59" y="11"/>
                      <a:pt x="59" y="11"/>
                      <a:pt x="59" y="11"/>
                    </a:cubicBezTo>
                    <a:cubicBezTo>
                      <a:pt x="63" y="9"/>
                      <a:pt x="63" y="9"/>
                      <a:pt x="63" y="9"/>
                    </a:cubicBezTo>
                    <a:cubicBezTo>
                      <a:pt x="65" y="7"/>
                      <a:pt x="65" y="7"/>
                      <a:pt x="65" y="7"/>
                    </a:cubicBezTo>
                    <a:cubicBezTo>
                      <a:pt x="62" y="6"/>
                      <a:pt x="62" y="6"/>
                      <a:pt x="62" y="6"/>
                    </a:cubicBezTo>
                    <a:cubicBezTo>
                      <a:pt x="63" y="3"/>
                      <a:pt x="63" y="3"/>
                      <a:pt x="63" y="3"/>
                    </a:cubicBezTo>
                    <a:cubicBezTo>
                      <a:pt x="70" y="4"/>
                      <a:pt x="70" y="4"/>
                      <a:pt x="70" y="4"/>
                    </a:cubicBezTo>
                    <a:cubicBezTo>
                      <a:pt x="71" y="1"/>
                      <a:pt x="71" y="1"/>
                      <a:pt x="71" y="1"/>
                    </a:cubicBezTo>
                    <a:cubicBezTo>
                      <a:pt x="68" y="0"/>
                      <a:pt x="69" y="0"/>
                      <a:pt x="66" y="1"/>
                    </a:cubicBezTo>
                    <a:cubicBezTo>
                      <a:pt x="64" y="0"/>
                      <a:pt x="64" y="0"/>
                      <a:pt x="64" y="0"/>
                    </a:cubicBezTo>
                    <a:cubicBezTo>
                      <a:pt x="60" y="2"/>
                      <a:pt x="60" y="2"/>
                      <a:pt x="60" y="2"/>
                    </a:cubicBezTo>
                    <a:cubicBezTo>
                      <a:pt x="58" y="2"/>
                      <a:pt x="55" y="2"/>
                      <a:pt x="54" y="4"/>
                    </a:cubicBezTo>
                    <a:cubicBezTo>
                      <a:pt x="50" y="10"/>
                      <a:pt x="50" y="10"/>
                      <a:pt x="50" y="10"/>
                    </a:cubicBezTo>
                    <a:cubicBezTo>
                      <a:pt x="47" y="12"/>
                      <a:pt x="47" y="12"/>
                      <a:pt x="47" y="12"/>
                    </a:cubicBezTo>
                    <a:cubicBezTo>
                      <a:pt x="41" y="12"/>
                      <a:pt x="41" y="12"/>
                      <a:pt x="41" y="12"/>
                    </a:cubicBezTo>
                    <a:cubicBezTo>
                      <a:pt x="41" y="16"/>
                      <a:pt x="41" y="16"/>
                      <a:pt x="41" y="16"/>
                    </a:cubicBezTo>
                    <a:cubicBezTo>
                      <a:pt x="37" y="18"/>
                      <a:pt x="37" y="18"/>
                      <a:pt x="37" y="18"/>
                    </a:cubicBezTo>
                    <a:cubicBezTo>
                      <a:pt x="36" y="20"/>
                      <a:pt x="34" y="23"/>
                      <a:pt x="32" y="25"/>
                    </a:cubicBezTo>
                    <a:cubicBezTo>
                      <a:pt x="31" y="26"/>
                      <a:pt x="30" y="27"/>
                      <a:pt x="29" y="29"/>
                    </a:cubicBezTo>
                    <a:cubicBezTo>
                      <a:pt x="29" y="30"/>
                      <a:pt x="30" y="31"/>
                      <a:pt x="29" y="32"/>
                    </a:cubicBezTo>
                    <a:cubicBezTo>
                      <a:pt x="28" y="33"/>
                      <a:pt x="28" y="31"/>
                      <a:pt x="27" y="31"/>
                    </a:cubicBezTo>
                    <a:cubicBezTo>
                      <a:pt x="25" y="32"/>
                      <a:pt x="23" y="33"/>
                      <a:pt x="23" y="35"/>
                    </a:cubicBezTo>
                    <a:cubicBezTo>
                      <a:pt x="23" y="36"/>
                      <a:pt x="26" y="36"/>
                      <a:pt x="27" y="37"/>
                    </a:cubicBezTo>
                    <a:cubicBezTo>
                      <a:pt x="27" y="38"/>
                      <a:pt x="25" y="37"/>
                      <a:pt x="24" y="38"/>
                    </a:cubicBezTo>
                    <a:cubicBezTo>
                      <a:pt x="24" y="38"/>
                      <a:pt x="23" y="38"/>
                      <a:pt x="23" y="38"/>
                    </a:cubicBezTo>
                    <a:cubicBezTo>
                      <a:pt x="22" y="38"/>
                      <a:pt x="21" y="36"/>
                      <a:pt x="20" y="37"/>
                    </a:cubicBezTo>
                    <a:cubicBezTo>
                      <a:pt x="19" y="37"/>
                      <a:pt x="17" y="42"/>
                      <a:pt x="15" y="44"/>
                    </a:cubicBezTo>
                    <a:cubicBezTo>
                      <a:pt x="12" y="45"/>
                      <a:pt x="12" y="45"/>
                      <a:pt x="12" y="45"/>
                    </a:cubicBezTo>
                    <a:cubicBezTo>
                      <a:pt x="12" y="45"/>
                      <a:pt x="13" y="44"/>
                      <a:pt x="13" y="44"/>
                    </a:cubicBezTo>
                    <a:cubicBezTo>
                      <a:pt x="11" y="44"/>
                      <a:pt x="6" y="46"/>
                      <a:pt x="7" y="48"/>
                    </a:cubicBezTo>
                    <a:cubicBezTo>
                      <a:pt x="7" y="49"/>
                      <a:pt x="9" y="47"/>
                      <a:pt x="10" y="47"/>
                    </a:cubicBezTo>
                    <a:cubicBezTo>
                      <a:pt x="12" y="47"/>
                      <a:pt x="15" y="46"/>
                      <a:pt x="17" y="47"/>
                    </a:cubicBezTo>
                    <a:cubicBezTo>
                      <a:pt x="18" y="48"/>
                      <a:pt x="15" y="48"/>
                      <a:pt x="14" y="49"/>
                    </a:cubicBezTo>
                    <a:cubicBezTo>
                      <a:pt x="12" y="50"/>
                      <a:pt x="11" y="51"/>
                      <a:pt x="9" y="52"/>
                    </a:cubicBezTo>
                    <a:cubicBezTo>
                      <a:pt x="9" y="52"/>
                      <a:pt x="6" y="54"/>
                      <a:pt x="6" y="55"/>
                    </a:cubicBezTo>
                    <a:cubicBezTo>
                      <a:pt x="5" y="55"/>
                      <a:pt x="2" y="57"/>
                      <a:pt x="2" y="57"/>
                    </a:cubicBezTo>
                    <a:cubicBezTo>
                      <a:pt x="2" y="60"/>
                      <a:pt x="0" y="61"/>
                      <a:pt x="7" y="62"/>
                    </a:cubicBezTo>
                    <a:cubicBezTo>
                      <a:pt x="8" y="62"/>
                      <a:pt x="15" y="61"/>
                      <a:pt x="18" y="61"/>
                    </a:cubicBezTo>
                    <a:cubicBezTo>
                      <a:pt x="20" y="61"/>
                      <a:pt x="22" y="61"/>
                      <a:pt x="23" y="61"/>
                    </a:cubicBezTo>
                    <a:cubicBezTo>
                      <a:pt x="26" y="62"/>
                      <a:pt x="31" y="62"/>
                      <a:pt x="34" y="62"/>
                    </a:cubicBezTo>
                    <a:cubicBezTo>
                      <a:pt x="35" y="62"/>
                      <a:pt x="37" y="61"/>
                      <a:pt x="38" y="61"/>
                    </a:cubicBezTo>
                    <a:cubicBezTo>
                      <a:pt x="40" y="60"/>
                      <a:pt x="42" y="60"/>
                      <a:pt x="44" y="59"/>
                    </a:cubicBezTo>
                    <a:cubicBezTo>
                      <a:pt x="45" y="59"/>
                      <a:pt x="47" y="56"/>
                      <a:pt x="47" y="57"/>
                    </a:cubicBezTo>
                    <a:cubicBezTo>
                      <a:pt x="47" y="58"/>
                      <a:pt x="45" y="60"/>
                      <a:pt x="44" y="61"/>
                    </a:cubicBezTo>
                    <a:cubicBezTo>
                      <a:pt x="43" y="62"/>
                      <a:pt x="41" y="62"/>
                      <a:pt x="42" y="62"/>
                    </a:cubicBezTo>
                    <a:cubicBezTo>
                      <a:pt x="43" y="63"/>
                      <a:pt x="45" y="63"/>
                      <a:pt x="47" y="63"/>
                    </a:cubicBezTo>
                    <a:cubicBezTo>
                      <a:pt x="49" y="63"/>
                      <a:pt x="49" y="61"/>
                      <a:pt x="51" y="61"/>
                    </a:cubicBezTo>
                    <a:cubicBezTo>
                      <a:pt x="54" y="61"/>
                      <a:pt x="52" y="61"/>
                      <a:pt x="55" y="60"/>
                    </a:cubicBezTo>
                    <a:cubicBezTo>
                      <a:pt x="55" y="60"/>
                      <a:pt x="57" y="62"/>
                      <a:pt x="56" y="62"/>
                    </a:cubicBezTo>
                    <a:cubicBezTo>
                      <a:pt x="55" y="62"/>
                      <a:pt x="51" y="63"/>
                      <a:pt x="51" y="63"/>
                    </a:cubicBezTo>
                    <a:cubicBezTo>
                      <a:pt x="51" y="64"/>
                      <a:pt x="50" y="66"/>
                      <a:pt x="50" y="67"/>
                    </a:cubicBezTo>
                    <a:cubicBezTo>
                      <a:pt x="48" y="69"/>
                      <a:pt x="41" y="69"/>
                      <a:pt x="41" y="70"/>
                    </a:cubicBezTo>
                    <a:cubicBezTo>
                      <a:pt x="40" y="71"/>
                      <a:pt x="39" y="72"/>
                      <a:pt x="40" y="73"/>
                    </a:cubicBezTo>
                    <a:cubicBezTo>
                      <a:pt x="41" y="73"/>
                      <a:pt x="42" y="73"/>
                      <a:pt x="43" y="73"/>
                    </a:cubicBezTo>
                    <a:cubicBezTo>
                      <a:pt x="47" y="73"/>
                      <a:pt x="47" y="73"/>
                      <a:pt x="50" y="70"/>
                    </a:cubicBezTo>
                    <a:cubicBezTo>
                      <a:pt x="53" y="67"/>
                      <a:pt x="53" y="65"/>
                      <a:pt x="57" y="64"/>
                    </a:cubicBezTo>
                    <a:cubicBezTo>
                      <a:pt x="58" y="63"/>
                      <a:pt x="60" y="64"/>
                      <a:pt x="61" y="63"/>
                    </a:cubicBezTo>
                    <a:cubicBezTo>
                      <a:pt x="62" y="63"/>
                      <a:pt x="66" y="55"/>
                      <a:pt x="67" y="57"/>
                    </a:cubicBezTo>
                    <a:cubicBezTo>
                      <a:pt x="68" y="59"/>
                      <a:pt x="66" y="63"/>
                      <a:pt x="66" y="65"/>
                    </a:cubicBezTo>
                    <a:cubicBezTo>
                      <a:pt x="66" y="65"/>
                      <a:pt x="63" y="70"/>
                      <a:pt x="63" y="70"/>
                    </a:cubicBezTo>
                    <a:cubicBezTo>
                      <a:pt x="63" y="71"/>
                      <a:pt x="62" y="73"/>
                      <a:pt x="62" y="73"/>
                    </a:cubicBezTo>
                    <a:cubicBezTo>
                      <a:pt x="63" y="73"/>
                      <a:pt x="65" y="73"/>
                      <a:pt x="66" y="72"/>
                    </a:cubicBezTo>
                    <a:cubicBezTo>
                      <a:pt x="67" y="72"/>
                      <a:pt x="69" y="67"/>
                      <a:pt x="70" y="69"/>
                    </a:cubicBezTo>
                    <a:cubicBezTo>
                      <a:pt x="70" y="70"/>
                      <a:pt x="69" y="73"/>
                      <a:pt x="68" y="75"/>
                    </a:cubicBezTo>
                    <a:cubicBezTo>
                      <a:pt x="68" y="76"/>
                      <a:pt x="70" y="77"/>
                      <a:pt x="70" y="77"/>
                    </a:cubicBezTo>
                    <a:cubicBezTo>
                      <a:pt x="72" y="76"/>
                      <a:pt x="73" y="77"/>
                      <a:pt x="74" y="77"/>
                    </a:cubicBezTo>
                    <a:cubicBezTo>
                      <a:pt x="76" y="75"/>
                      <a:pt x="77" y="72"/>
                      <a:pt x="78" y="70"/>
                    </a:cubicBezTo>
                    <a:cubicBezTo>
                      <a:pt x="80" y="68"/>
                      <a:pt x="83" y="66"/>
                      <a:pt x="84" y="63"/>
                    </a:cubicBezTo>
                    <a:cubicBezTo>
                      <a:pt x="84" y="62"/>
                      <a:pt x="85" y="58"/>
                      <a:pt x="84" y="5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3" name="Google Shape;394;p5">
                <a:extLst>
                  <a:ext uri="{FF2B5EF4-FFF2-40B4-BE49-F238E27FC236}">
                    <a16:creationId xmlns:a16="http://schemas.microsoft.com/office/drawing/2014/main" id="{D5A0247C-D992-0B43-A099-5798F3831367}"/>
                  </a:ext>
                </a:extLst>
              </p:cNvPr>
              <p:cNvSpPr/>
              <p:nvPr/>
            </p:nvSpPr>
            <p:spPr>
              <a:xfrm>
                <a:off x="10387347" y="661198"/>
                <a:ext cx="123512" cy="37428"/>
              </a:xfrm>
              <a:custGeom>
                <a:avLst/>
                <a:gdLst/>
                <a:ahLst/>
                <a:cxnLst/>
                <a:rect l="l" t="t" r="r" b="b"/>
                <a:pathLst>
                  <a:path w="32" h="10" extrusionOk="0">
                    <a:moveTo>
                      <a:pt x="13" y="6"/>
                    </a:moveTo>
                    <a:cubicBezTo>
                      <a:pt x="14" y="6"/>
                      <a:pt x="15" y="6"/>
                      <a:pt x="16" y="6"/>
                    </a:cubicBezTo>
                    <a:cubicBezTo>
                      <a:pt x="16" y="6"/>
                      <a:pt x="20" y="10"/>
                      <a:pt x="22" y="9"/>
                    </a:cubicBezTo>
                    <a:cubicBezTo>
                      <a:pt x="23" y="9"/>
                      <a:pt x="26" y="9"/>
                      <a:pt x="27" y="9"/>
                    </a:cubicBezTo>
                    <a:cubicBezTo>
                      <a:pt x="31" y="8"/>
                      <a:pt x="32" y="2"/>
                      <a:pt x="22" y="3"/>
                    </a:cubicBezTo>
                    <a:cubicBezTo>
                      <a:pt x="15" y="4"/>
                      <a:pt x="15" y="4"/>
                      <a:pt x="15" y="4"/>
                    </a:cubicBezTo>
                    <a:cubicBezTo>
                      <a:pt x="13" y="3"/>
                      <a:pt x="13" y="3"/>
                      <a:pt x="9" y="3"/>
                    </a:cubicBezTo>
                    <a:cubicBezTo>
                      <a:pt x="8" y="3"/>
                      <a:pt x="5" y="0"/>
                      <a:pt x="5" y="0"/>
                    </a:cubicBezTo>
                    <a:cubicBezTo>
                      <a:pt x="0" y="3"/>
                      <a:pt x="0" y="3"/>
                      <a:pt x="0" y="3"/>
                    </a:cubicBezTo>
                    <a:lnTo>
                      <a:pt x="13" y="6"/>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4" name="Google Shape;395;p5">
                <a:extLst>
                  <a:ext uri="{FF2B5EF4-FFF2-40B4-BE49-F238E27FC236}">
                    <a16:creationId xmlns:a16="http://schemas.microsoft.com/office/drawing/2014/main" id="{BB07A98C-F121-3244-9DED-056650AA873F}"/>
                  </a:ext>
                </a:extLst>
              </p:cNvPr>
              <p:cNvSpPr/>
              <p:nvPr/>
            </p:nvSpPr>
            <p:spPr>
              <a:xfrm>
                <a:off x="10192722" y="533943"/>
                <a:ext cx="44914" cy="31814"/>
              </a:xfrm>
              <a:custGeom>
                <a:avLst/>
                <a:gdLst/>
                <a:ahLst/>
                <a:cxnLst/>
                <a:rect l="l" t="t" r="r" b="b"/>
                <a:pathLst>
                  <a:path w="12" h="8" extrusionOk="0">
                    <a:moveTo>
                      <a:pt x="10" y="0"/>
                    </a:moveTo>
                    <a:cubicBezTo>
                      <a:pt x="9" y="0"/>
                      <a:pt x="8" y="1"/>
                      <a:pt x="7" y="2"/>
                    </a:cubicBezTo>
                    <a:cubicBezTo>
                      <a:pt x="6" y="3"/>
                      <a:pt x="2" y="3"/>
                      <a:pt x="1" y="4"/>
                    </a:cubicBezTo>
                    <a:cubicBezTo>
                      <a:pt x="1" y="5"/>
                      <a:pt x="0" y="6"/>
                      <a:pt x="0" y="7"/>
                    </a:cubicBezTo>
                    <a:cubicBezTo>
                      <a:pt x="1" y="8"/>
                      <a:pt x="1" y="6"/>
                      <a:pt x="2" y="6"/>
                    </a:cubicBezTo>
                    <a:cubicBezTo>
                      <a:pt x="3" y="6"/>
                      <a:pt x="5" y="6"/>
                      <a:pt x="6" y="6"/>
                    </a:cubicBezTo>
                    <a:cubicBezTo>
                      <a:pt x="8" y="5"/>
                      <a:pt x="10" y="3"/>
                      <a:pt x="11" y="2"/>
                    </a:cubicBezTo>
                    <a:cubicBezTo>
                      <a:pt x="12" y="1"/>
                      <a:pt x="11" y="0"/>
                      <a:pt x="10"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5" name="Google Shape;396;p5">
                <a:extLst>
                  <a:ext uri="{FF2B5EF4-FFF2-40B4-BE49-F238E27FC236}">
                    <a16:creationId xmlns:a16="http://schemas.microsoft.com/office/drawing/2014/main" id="{F9EB41E9-F9E4-FD4E-BF52-EC9BAA99D953}"/>
                  </a:ext>
                </a:extLst>
              </p:cNvPr>
              <p:cNvSpPr/>
              <p:nvPr/>
            </p:nvSpPr>
            <p:spPr>
              <a:xfrm>
                <a:off x="8588934" y="442245"/>
                <a:ext cx="18714" cy="24328"/>
              </a:xfrm>
              <a:custGeom>
                <a:avLst/>
                <a:gdLst/>
                <a:ahLst/>
                <a:cxnLst/>
                <a:rect l="l" t="t" r="r" b="b"/>
                <a:pathLst>
                  <a:path w="5" h="6" extrusionOk="0">
                    <a:moveTo>
                      <a:pt x="0" y="0"/>
                    </a:moveTo>
                    <a:cubicBezTo>
                      <a:pt x="0" y="1"/>
                      <a:pt x="2" y="3"/>
                      <a:pt x="2" y="3"/>
                    </a:cubicBezTo>
                    <a:cubicBezTo>
                      <a:pt x="2" y="4"/>
                      <a:pt x="3" y="4"/>
                      <a:pt x="3" y="4"/>
                    </a:cubicBezTo>
                    <a:cubicBezTo>
                      <a:pt x="5" y="6"/>
                      <a:pt x="5" y="5"/>
                      <a:pt x="5" y="4"/>
                    </a:cubicBezTo>
                    <a:cubicBezTo>
                      <a:pt x="4" y="2"/>
                      <a:pt x="5" y="1"/>
                      <a:pt x="0"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6" name="Google Shape;397;p5">
                <a:extLst>
                  <a:ext uri="{FF2B5EF4-FFF2-40B4-BE49-F238E27FC236}">
                    <a16:creationId xmlns:a16="http://schemas.microsoft.com/office/drawing/2014/main" id="{07103BE6-3D38-914A-BFF2-C149C5511C2D}"/>
                  </a:ext>
                </a:extLst>
              </p:cNvPr>
              <p:cNvSpPr/>
              <p:nvPr/>
            </p:nvSpPr>
            <p:spPr>
              <a:xfrm>
                <a:off x="10346177" y="-96718"/>
                <a:ext cx="733588" cy="486563"/>
              </a:xfrm>
              <a:custGeom>
                <a:avLst/>
                <a:gdLst/>
                <a:ahLst/>
                <a:cxnLst/>
                <a:rect l="l" t="t" r="r" b="b"/>
                <a:pathLst>
                  <a:path w="192" h="127" extrusionOk="0">
                    <a:moveTo>
                      <a:pt x="192" y="0"/>
                    </a:moveTo>
                    <a:cubicBezTo>
                      <a:pt x="191" y="1"/>
                      <a:pt x="191" y="1"/>
                      <a:pt x="191" y="1"/>
                    </a:cubicBezTo>
                    <a:cubicBezTo>
                      <a:pt x="188" y="2"/>
                      <a:pt x="188" y="2"/>
                      <a:pt x="188" y="2"/>
                    </a:cubicBezTo>
                    <a:cubicBezTo>
                      <a:pt x="186" y="4"/>
                      <a:pt x="186" y="4"/>
                      <a:pt x="186" y="4"/>
                    </a:cubicBezTo>
                    <a:cubicBezTo>
                      <a:pt x="184" y="4"/>
                      <a:pt x="184" y="4"/>
                      <a:pt x="184" y="4"/>
                    </a:cubicBezTo>
                    <a:cubicBezTo>
                      <a:pt x="181" y="9"/>
                      <a:pt x="181" y="9"/>
                      <a:pt x="181" y="9"/>
                    </a:cubicBezTo>
                    <a:cubicBezTo>
                      <a:pt x="185" y="12"/>
                      <a:pt x="185" y="12"/>
                      <a:pt x="185" y="12"/>
                    </a:cubicBezTo>
                    <a:cubicBezTo>
                      <a:pt x="189" y="16"/>
                      <a:pt x="189" y="16"/>
                      <a:pt x="189" y="16"/>
                    </a:cubicBezTo>
                    <a:cubicBezTo>
                      <a:pt x="192" y="24"/>
                      <a:pt x="192" y="24"/>
                      <a:pt x="192" y="24"/>
                    </a:cubicBezTo>
                    <a:cubicBezTo>
                      <a:pt x="187" y="35"/>
                      <a:pt x="187" y="35"/>
                      <a:pt x="187" y="35"/>
                    </a:cubicBezTo>
                    <a:cubicBezTo>
                      <a:pt x="179" y="47"/>
                      <a:pt x="179" y="47"/>
                      <a:pt x="179" y="47"/>
                    </a:cubicBezTo>
                    <a:cubicBezTo>
                      <a:pt x="179" y="47"/>
                      <a:pt x="162" y="57"/>
                      <a:pt x="161" y="57"/>
                    </a:cubicBezTo>
                    <a:cubicBezTo>
                      <a:pt x="160" y="57"/>
                      <a:pt x="145" y="63"/>
                      <a:pt x="144" y="63"/>
                    </a:cubicBezTo>
                    <a:cubicBezTo>
                      <a:pt x="137" y="65"/>
                      <a:pt x="136" y="66"/>
                      <a:pt x="132" y="68"/>
                    </a:cubicBezTo>
                    <a:cubicBezTo>
                      <a:pt x="131" y="75"/>
                      <a:pt x="131" y="72"/>
                      <a:pt x="133" y="79"/>
                    </a:cubicBezTo>
                    <a:cubicBezTo>
                      <a:pt x="131" y="82"/>
                      <a:pt x="131" y="82"/>
                      <a:pt x="131" y="82"/>
                    </a:cubicBezTo>
                    <a:cubicBezTo>
                      <a:pt x="129" y="87"/>
                      <a:pt x="129" y="87"/>
                      <a:pt x="129" y="87"/>
                    </a:cubicBezTo>
                    <a:cubicBezTo>
                      <a:pt x="128" y="90"/>
                      <a:pt x="128" y="90"/>
                      <a:pt x="128" y="90"/>
                    </a:cubicBezTo>
                    <a:cubicBezTo>
                      <a:pt x="127" y="93"/>
                      <a:pt x="127" y="93"/>
                      <a:pt x="127" y="93"/>
                    </a:cubicBezTo>
                    <a:cubicBezTo>
                      <a:pt x="127" y="95"/>
                      <a:pt x="127" y="95"/>
                      <a:pt x="127" y="95"/>
                    </a:cubicBezTo>
                    <a:cubicBezTo>
                      <a:pt x="127" y="95"/>
                      <a:pt x="126" y="97"/>
                      <a:pt x="126" y="97"/>
                    </a:cubicBezTo>
                    <a:cubicBezTo>
                      <a:pt x="125" y="97"/>
                      <a:pt x="126" y="101"/>
                      <a:pt x="126" y="101"/>
                    </a:cubicBezTo>
                    <a:cubicBezTo>
                      <a:pt x="125" y="105"/>
                      <a:pt x="125" y="105"/>
                      <a:pt x="125" y="105"/>
                    </a:cubicBezTo>
                    <a:cubicBezTo>
                      <a:pt x="120" y="109"/>
                      <a:pt x="120" y="109"/>
                      <a:pt x="120" y="109"/>
                    </a:cubicBezTo>
                    <a:cubicBezTo>
                      <a:pt x="117" y="110"/>
                      <a:pt x="117" y="110"/>
                      <a:pt x="117" y="110"/>
                    </a:cubicBezTo>
                    <a:cubicBezTo>
                      <a:pt x="115" y="112"/>
                      <a:pt x="115" y="112"/>
                      <a:pt x="115" y="112"/>
                    </a:cubicBezTo>
                    <a:cubicBezTo>
                      <a:pt x="115" y="113"/>
                      <a:pt x="115" y="113"/>
                      <a:pt x="115" y="113"/>
                    </a:cubicBezTo>
                    <a:cubicBezTo>
                      <a:pt x="115" y="116"/>
                      <a:pt x="115" y="116"/>
                      <a:pt x="115" y="116"/>
                    </a:cubicBezTo>
                    <a:cubicBezTo>
                      <a:pt x="114" y="117"/>
                      <a:pt x="114" y="117"/>
                      <a:pt x="114" y="117"/>
                    </a:cubicBezTo>
                    <a:cubicBezTo>
                      <a:pt x="112" y="120"/>
                      <a:pt x="112" y="120"/>
                      <a:pt x="112" y="120"/>
                    </a:cubicBezTo>
                    <a:cubicBezTo>
                      <a:pt x="113" y="116"/>
                      <a:pt x="113" y="117"/>
                      <a:pt x="111" y="114"/>
                    </a:cubicBezTo>
                    <a:cubicBezTo>
                      <a:pt x="110" y="114"/>
                      <a:pt x="110" y="114"/>
                      <a:pt x="108" y="115"/>
                    </a:cubicBezTo>
                    <a:cubicBezTo>
                      <a:pt x="108" y="116"/>
                      <a:pt x="105" y="117"/>
                      <a:pt x="105" y="117"/>
                    </a:cubicBezTo>
                    <a:cubicBezTo>
                      <a:pt x="101" y="121"/>
                      <a:pt x="101" y="121"/>
                      <a:pt x="101" y="121"/>
                    </a:cubicBezTo>
                    <a:cubicBezTo>
                      <a:pt x="104" y="127"/>
                      <a:pt x="104" y="127"/>
                      <a:pt x="104" y="127"/>
                    </a:cubicBezTo>
                    <a:cubicBezTo>
                      <a:pt x="103" y="127"/>
                      <a:pt x="103" y="127"/>
                      <a:pt x="103" y="127"/>
                    </a:cubicBezTo>
                    <a:cubicBezTo>
                      <a:pt x="101" y="122"/>
                      <a:pt x="101" y="122"/>
                      <a:pt x="101" y="122"/>
                    </a:cubicBezTo>
                    <a:cubicBezTo>
                      <a:pt x="98" y="119"/>
                      <a:pt x="98" y="119"/>
                      <a:pt x="98" y="119"/>
                    </a:cubicBezTo>
                    <a:cubicBezTo>
                      <a:pt x="96" y="118"/>
                      <a:pt x="96" y="118"/>
                      <a:pt x="96" y="118"/>
                    </a:cubicBezTo>
                    <a:cubicBezTo>
                      <a:pt x="85" y="123"/>
                      <a:pt x="85" y="123"/>
                      <a:pt x="85" y="123"/>
                    </a:cubicBezTo>
                    <a:cubicBezTo>
                      <a:pt x="85" y="123"/>
                      <a:pt x="85" y="123"/>
                      <a:pt x="85" y="123"/>
                    </a:cubicBezTo>
                    <a:cubicBezTo>
                      <a:pt x="96" y="117"/>
                      <a:pt x="96" y="117"/>
                      <a:pt x="96" y="117"/>
                    </a:cubicBezTo>
                    <a:cubicBezTo>
                      <a:pt x="95" y="113"/>
                      <a:pt x="95" y="113"/>
                      <a:pt x="95" y="113"/>
                    </a:cubicBezTo>
                    <a:cubicBezTo>
                      <a:pt x="94" y="110"/>
                      <a:pt x="94" y="110"/>
                      <a:pt x="94" y="110"/>
                    </a:cubicBezTo>
                    <a:cubicBezTo>
                      <a:pt x="94" y="110"/>
                      <a:pt x="90" y="106"/>
                      <a:pt x="90" y="106"/>
                    </a:cubicBezTo>
                    <a:cubicBezTo>
                      <a:pt x="90" y="105"/>
                      <a:pt x="88" y="103"/>
                      <a:pt x="88" y="103"/>
                    </a:cubicBezTo>
                    <a:cubicBezTo>
                      <a:pt x="91" y="102"/>
                      <a:pt x="91" y="102"/>
                      <a:pt x="91" y="102"/>
                    </a:cubicBezTo>
                    <a:cubicBezTo>
                      <a:pt x="90" y="99"/>
                      <a:pt x="90" y="99"/>
                      <a:pt x="90" y="99"/>
                    </a:cubicBezTo>
                    <a:cubicBezTo>
                      <a:pt x="89" y="98"/>
                      <a:pt x="87" y="94"/>
                      <a:pt x="86" y="93"/>
                    </a:cubicBezTo>
                    <a:cubicBezTo>
                      <a:pt x="88" y="90"/>
                      <a:pt x="88" y="90"/>
                      <a:pt x="88" y="90"/>
                    </a:cubicBezTo>
                    <a:cubicBezTo>
                      <a:pt x="90" y="89"/>
                      <a:pt x="90" y="89"/>
                      <a:pt x="90" y="89"/>
                    </a:cubicBezTo>
                    <a:cubicBezTo>
                      <a:pt x="91" y="89"/>
                      <a:pt x="92" y="85"/>
                      <a:pt x="93" y="84"/>
                    </a:cubicBezTo>
                    <a:cubicBezTo>
                      <a:pt x="95" y="81"/>
                      <a:pt x="95" y="81"/>
                      <a:pt x="95" y="81"/>
                    </a:cubicBezTo>
                    <a:cubicBezTo>
                      <a:pt x="96" y="76"/>
                      <a:pt x="96" y="76"/>
                      <a:pt x="96" y="76"/>
                    </a:cubicBezTo>
                    <a:cubicBezTo>
                      <a:pt x="96" y="76"/>
                      <a:pt x="95" y="73"/>
                      <a:pt x="96" y="73"/>
                    </a:cubicBezTo>
                    <a:cubicBezTo>
                      <a:pt x="96" y="73"/>
                      <a:pt x="100" y="68"/>
                      <a:pt x="101" y="68"/>
                    </a:cubicBezTo>
                    <a:cubicBezTo>
                      <a:pt x="104" y="66"/>
                      <a:pt x="104" y="64"/>
                      <a:pt x="106" y="61"/>
                    </a:cubicBezTo>
                    <a:cubicBezTo>
                      <a:pt x="106" y="61"/>
                      <a:pt x="103" y="61"/>
                      <a:pt x="103" y="61"/>
                    </a:cubicBezTo>
                    <a:cubicBezTo>
                      <a:pt x="98" y="61"/>
                      <a:pt x="100" y="61"/>
                      <a:pt x="98" y="59"/>
                    </a:cubicBezTo>
                    <a:cubicBezTo>
                      <a:pt x="94" y="60"/>
                      <a:pt x="96" y="59"/>
                      <a:pt x="92" y="59"/>
                    </a:cubicBezTo>
                    <a:cubicBezTo>
                      <a:pt x="89" y="58"/>
                      <a:pt x="74" y="59"/>
                      <a:pt x="73" y="58"/>
                    </a:cubicBezTo>
                    <a:cubicBezTo>
                      <a:pt x="71" y="57"/>
                      <a:pt x="71" y="57"/>
                      <a:pt x="71" y="57"/>
                    </a:cubicBezTo>
                    <a:cubicBezTo>
                      <a:pt x="71" y="57"/>
                      <a:pt x="69" y="52"/>
                      <a:pt x="68" y="52"/>
                    </a:cubicBezTo>
                    <a:cubicBezTo>
                      <a:pt x="67" y="51"/>
                      <a:pt x="63" y="49"/>
                      <a:pt x="63" y="49"/>
                    </a:cubicBezTo>
                    <a:cubicBezTo>
                      <a:pt x="55" y="47"/>
                      <a:pt x="55" y="47"/>
                      <a:pt x="55" y="47"/>
                    </a:cubicBezTo>
                    <a:cubicBezTo>
                      <a:pt x="53" y="46"/>
                      <a:pt x="53" y="46"/>
                      <a:pt x="53" y="46"/>
                    </a:cubicBezTo>
                    <a:cubicBezTo>
                      <a:pt x="52" y="42"/>
                      <a:pt x="52" y="42"/>
                      <a:pt x="52" y="42"/>
                    </a:cubicBezTo>
                    <a:cubicBezTo>
                      <a:pt x="48" y="39"/>
                      <a:pt x="48" y="40"/>
                      <a:pt x="45" y="36"/>
                    </a:cubicBezTo>
                    <a:cubicBezTo>
                      <a:pt x="40" y="36"/>
                      <a:pt x="40" y="36"/>
                      <a:pt x="40" y="36"/>
                    </a:cubicBezTo>
                    <a:cubicBezTo>
                      <a:pt x="28" y="30"/>
                      <a:pt x="28" y="30"/>
                      <a:pt x="28" y="30"/>
                    </a:cubicBezTo>
                    <a:cubicBezTo>
                      <a:pt x="24" y="28"/>
                      <a:pt x="26" y="29"/>
                      <a:pt x="22" y="29"/>
                    </a:cubicBezTo>
                    <a:cubicBezTo>
                      <a:pt x="16" y="29"/>
                      <a:pt x="13" y="32"/>
                      <a:pt x="10" y="32"/>
                    </a:cubicBezTo>
                    <a:cubicBezTo>
                      <a:pt x="8" y="32"/>
                      <a:pt x="7" y="31"/>
                      <a:pt x="5" y="32"/>
                    </a:cubicBezTo>
                    <a:cubicBezTo>
                      <a:pt x="3" y="34"/>
                      <a:pt x="4" y="33"/>
                      <a:pt x="2" y="33"/>
                    </a:cubicBezTo>
                    <a:cubicBezTo>
                      <a:pt x="2" y="33"/>
                      <a:pt x="3" y="33"/>
                      <a:pt x="4" y="33"/>
                    </a:cubicBezTo>
                    <a:cubicBezTo>
                      <a:pt x="4" y="32"/>
                      <a:pt x="4" y="31"/>
                      <a:pt x="7" y="30"/>
                    </a:cubicBezTo>
                    <a:cubicBezTo>
                      <a:pt x="8" y="30"/>
                      <a:pt x="8" y="28"/>
                      <a:pt x="8" y="28"/>
                    </a:cubicBezTo>
                    <a:cubicBezTo>
                      <a:pt x="10" y="26"/>
                      <a:pt x="10" y="26"/>
                      <a:pt x="10" y="26"/>
                    </a:cubicBezTo>
                    <a:cubicBezTo>
                      <a:pt x="10" y="26"/>
                      <a:pt x="10" y="22"/>
                      <a:pt x="10" y="21"/>
                    </a:cubicBezTo>
                    <a:cubicBezTo>
                      <a:pt x="12" y="19"/>
                      <a:pt x="12" y="19"/>
                      <a:pt x="12" y="19"/>
                    </a:cubicBezTo>
                    <a:cubicBezTo>
                      <a:pt x="13" y="15"/>
                      <a:pt x="13" y="15"/>
                      <a:pt x="13" y="15"/>
                    </a:cubicBezTo>
                    <a:cubicBezTo>
                      <a:pt x="13" y="10"/>
                      <a:pt x="13" y="11"/>
                      <a:pt x="15" y="7"/>
                    </a:cubicBezTo>
                    <a:cubicBezTo>
                      <a:pt x="11" y="6"/>
                      <a:pt x="11" y="6"/>
                      <a:pt x="11" y="6"/>
                    </a:cubicBezTo>
                    <a:cubicBezTo>
                      <a:pt x="4" y="5"/>
                      <a:pt x="7" y="7"/>
                      <a:pt x="0" y="4"/>
                    </a:cubicBezTo>
                    <a:cubicBezTo>
                      <a:pt x="0" y="2"/>
                      <a:pt x="0" y="2"/>
                      <a:pt x="0" y="2"/>
                    </a:cubicBezTo>
                    <a:cubicBezTo>
                      <a:pt x="0" y="2"/>
                      <a:pt x="2" y="0"/>
                      <a:pt x="2" y="0"/>
                    </a:cubicBezTo>
                    <a:cubicBezTo>
                      <a:pt x="2" y="0"/>
                      <a:pt x="2" y="0"/>
                      <a:pt x="2" y="0"/>
                    </a:cubicBezTo>
                  </a:path>
                </a:pathLst>
              </a:custGeom>
              <a:solidFill>
                <a:schemeClr val="lt1"/>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7" name="Google Shape;398;p5">
                <a:extLst>
                  <a:ext uri="{FF2B5EF4-FFF2-40B4-BE49-F238E27FC236}">
                    <a16:creationId xmlns:a16="http://schemas.microsoft.com/office/drawing/2014/main" id="{F60D6B30-ABE7-7B40-B6FF-A8752004ACA1}"/>
                  </a:ext>
                </a:extLst>
              </p:cNvPr>
              <p:cNvSpPr/>
              <p:nvPr/>
            </p:nvSpPr>
            <p:spPr>
              <a:xfrm>
                <a:off x="8573963" y="408559"/>
                <a:ext cx="26200" cy="22457"/>
              </a:xfrm>
              <a:custGeom>
                <a:avLst/>
                <a:gdLst/>
                <a:ahLst/>
                <a:cxnLst/>
                <a:rect l="l" t="t" r="r" b="b"/>
                <a:pathLst>
                  <a:path w="7" h="6" extrusionOk="0">
                    <a:moveTo>
                      <a:pt x="5" y="5"/>
                    </a:moveTo>
                    <a:cubicBezTo>
                      <a:pt x="6" y="5"/>
                      <a:pt x="7" y="2"/>
                      <a:pt x="5" y="2"/>
                    </a:cubicBezTo>
                    <a:cubicBezTo>
                      <a:pt x="0" y="0"/>
                      <a:pt x="3" y="1"/>
                      <a:pt x="1" y="1"/>
                    </a:cubicBezTo>
                    <a:cubicBezTo>
                      <a:pt x="1" y="2"/>
                      <a:pt x="1" y="4"/>
                      <a:pt x="1" y="4"/>
                    </a:cubicBezTo>
                    <a:cubicBezTo>
                      <a:pt x="2" y="5"/>
                      <a:pt x="3" y="6"/>
                      <a:pt x="5" y="5"/>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8" name="Google Shape;399;p5">
                <a:extLst>
                  <a:ext uri="{FF2B5EF4-FFF2-40B4-BE49-F238E27FC236}">
                    <a16:creationId xmlns:a16="http://schemas.microsoft.com/office/drawing/2014/main" id="{DC8C4089-357A-5844-8158-D0F051C78BF7}"/>
                  </a:ext>
                </a:extLst>
              </p:cNvPr>
              <p:cNvSpPr/>
              <p:nvPr/>
            </p:nvSpPr>
            <p:spPr>
              <a:xfrm>
                <a:off x="8452322" y="-5020"/>
                <a:ext cx="52399" cy="69242"/>
              </a:xfrm>
              <a:custGeom>
                <a:avLst/>
                <a:gdLst/>
                <a:ahLst/>
                <a:cxnLst/>
                <a:rect l="l" t="t" r="r" b="b"/>
                <a:pathLst>
                  <a:path w="14" h="18" extrusionOk="0">
                    <a:moveTo>
                      <a:pt x="8" y="12"/>
                    </a:moveTo>
                    <a:cubicBezTo>
                      <a:pt x="10" y="9"/>
                      <a:pt x="13" y="5"/>
                      <a:pt x="14" y="3"/>
                    </a:cubicBezTo>
                    <a:cubicBezTo>
                      <a:pt x="14" y="2"/>
                      <a:pt x="13" y="1"/>
                      <a:pt x="13" y="0"/>
                    </a:cubicBezTo>
                    <a:cubicBezTo>
                      <a:pt x="13" y="0"/>
                      <a:pt x="10" y="0"/>
                      <a:pt x="10" y="1"/>
                    </a:cubicBezTo>
                    <a:cubicBezTo>
                      <a:pt x="9" y="1"/>
                      <a:pt x="9" y="3"/>
                      <a:pt x="8" y="5"/>
                    </a:cubicBezTo>
                    <a:cubicBezTo>
                      <a:pt x="7" y="7"/>
                      <a:pt x="5" y="7"/>
                      <a:pt x="4" y="8"/>
                    </a:cubicBezTo>
                    <a:cubicBezTo>
                      <a:pt x="3" y="9"/>
                      <a:pt x="4" y="10"/>
                      <a:pt x="4" y="10"/>
                    </a:cubicBezTo>
                    <a:cubicBezTo>
                      <a:pt x="1" y="16"/>
                      <a:pt x="1" y="16"/>
                      <a:pt x="1" y="16"/>
                    </a:cubicBezTo>
                    <a:cubicBezTo>
                      <a:pt x="0" y="18"/>
                      <a:pt x="1" y="18"/>
                      <a:pt x="2" y="18"/>
                    </a:cubicBezTo>
                    <a:cubicBezTo>
                      <a:pt x="2" y="18"/>
                      <a:pt x="7" y="14"/>
                      <a:pt x="8" y="1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39" name="Google Shape;400;p5">
                <a:extLst>
                  <a:ext uri="{FF2B5EF4-FFF2-40B4-BE49-F238E27FC236}">
                    <a16:creationId xmlns:a16="http://schemas.microsoft.com/office/drawing/2014/main" id="{15E54555-8CF4-BA4A-99E9-16D3192BB5DD}"/>
                  </a:ext>
                </a:extLst>
              </p:cNvPr>
              <p:cNvSpPr/>
              <p:nvPr/>
            </p:nvSpPr>
            <p:spPr>
              <a:xfrm>
                <a:off x="8489750" y="60479"/>
                <a:ext cx="46785" cy="22457"/>
              </a:xfrm>
              <a:custGeom>
                <a:avLst/>
                <a:gdLst/>
                <a:ahLst/>
                <a:cxnLst/>
                <a:rect l="l" t="t" r="r" b="b"/>
                <a:pathLst>
                  <a:path w="12" h="6" extrusionOk="0">
                    <a:moveTo>
                      <a:pt x="4" y="1"/>
                    </a:moveTo>
                    <a:cubicBezTo>
                      <a:pt x="2" y="4"/>
                      <a:pt x="4" y="2"/>
                      <a:pt x="0" y="4"/>
                    </a:cubicBezTo>
                    <a:cubicBezTo>
                      <a:pt x="0" y="4"/>
                      <a:pt x="0" y="6"/>
                      <a:pt x="0" y="6"/>
                    </a:cubicBezTo>
                    <a:cubicBezTo>
                      <a:pt x="5" y="2"/>
                      <a:pt x="5" y="2"/>
                      <a:pt x="5" y="2"/>
                    </a:cubicBezTo>
                    <a:cubicBezTo>
                      <a:pt x="6" y="1"/>
                      <a:pt x="7" y="3"/>
                      <a:pt x="10" y="1"/>
                    </a:cubicBezTo>
                    <a:cubicBezTo>
                      <a:pt x="12" y="1"/>
                      <a:pt x="10" y="1"/>
                      <a:pt x="10" y="0"/>
                    </a:cubicBezTo>
                    <a:cubicBezTo>
                      <a:pt x="9" y="0"/>
                      <a:pt x="6" y="0"/>
                      <a:pt x="4" y="1"/>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0" name="Google Shape;401;p5">
                <a:extLst>
                  <a:ext uri="{FF2B5EF4-FFF2-40B4-BE49-F238E27FC236}">
                    <a16:creationId xmlns:a16="http://schemas.microsoft.com/office/drawing/2014/main" id="{E4AF1592-5042-0F4A-BB88-B800A2896905}"/>
                  </a:ext>
                </a:extLst>
              </p:cNvPr>
              <p:cNvSpPr/>
              <p:nvPr/>
            </p:nvSpPr>
            <p:spPr>
              <a:xfrm>
                <a:off x="8452322" y="-49933"/>
                <a:ext cx="91698" cy="74856"/>
              </a:xfrm>
              <a:custGeom>
                <a:avLst/>
                <a:gdLst/>
                <a:ahLst/>
                <a:cxnLst/>
                <a:rect l="l" t="t" r="r" b="b"/>
                <a:pathLst>
                  <a:path w="24" h="20" extrusionOk="0">
                    <a:moveTo>
                      <a:pt x="3" y="19"/>
                    </a:moveTo>
                    <a:cubicBezTo>
                      <a:pt x="4" y="18"/>
                      <a:pt x="4" y="17"/>
                      <a:pt x="5" y="16"/>
                    </a:cubicBezTo>
                    <a:cubicBezTo>
                      <a:pt x="7" y="15"/>
                      <a:pt x="9" y="10"/>
                      <a:pt x="10" y="9"/>
                    </a:cubicBezTo>
                    <a:cubicBezTo>
                      <a:pt x="11" y="9"/>
                      <a:pt x="12" y="9"/>
                      <a:pt x="13" y="9"/>
                    </a:cubicBezTo>
                    <a:cubicBezTo>
                      <a:pt x="13" y="9"/>
                      <a:pt x="13" y="10"/>
                      <a:pt x="14" y="11"/>
                    </a:cubicBezTo>
                    <a:cubicBezTo>
                      <a:pt x="17" y="12"/>
                      <a:pt x="18" y="9"/>
                      <a:pt x="20" y="8"/>
                    </a:cubicBezTo>
                    <a:cubicBezTo>
                      <a:pt x="21" y="8"/>
                      <a:pt x="21" y="8"/>
                      <a:pt x="22" y="6"/>
                    </a:cubicBezTo>
                    <a:cubicBezTo>
                      <a:pt x="23" y="4"/>
                      <a:pt x="24" y="3"/>
                      <a:pt x="24" y="3"/>
                    </a:cubicBezTo>
                    <a:cubicBezTo>
                      <a:pt x="23" y="3"/>
                      <a:pt x="20" y="0"/>
                      <a:pt x="19" y="1"/>
                    </a:cubicBezTo>
                    <a:cubicBezTo>
                      <a:pt x="17" y="1"/>
                      <a:pt x="16" y="3"/>
                      <a:pt x="13" y="3"/>
                    </a:cubicBezTo>
                    <a:cubicBezTo>
                      <a:pt x="11" y="3"/>
                      <a:pt x="13" y="2"/>
                      <a:pt x="11" y="3"/>
                    </a:cubicBezTo>
                    <a:cubicBezTo>
                      <a:pt x="9" y="3"/>
                      <a:pt x="8" y="4"/>
                      <a:pt x="8" y="4"/>
                    </a:cubicBezTo>
                    <a:cubicBezTo>
                      <a:pt x="8" y="5"/>
                      <a:pt x="9" y="4"/>
                      <a:pt x="7" y="5"/>
                    </a:cubicBezTo>
                    <a:cubicBezTo>
                      <a:pt x="6" y="6"/>
                      <a:pt x="5" y="5"/>
                      <a:pt x="5" y="8"/>
                    </a:cubicBezTo>
                    <a:cubicBezTo>
                      <a:pt x="6" y="12"/>
                      <a:pt x="6" y="9"/>
                      <a:pt x="4" y="15"/>
                    </a:cubicBezTo>
                    <a:cubicBezTo>
                      <a:pt x="4" y="15"/>
                      <a:pt x="2" y="18"/>
                      <a:pt x="2" y="18"/>
                    </a:cubicBezTo>
                    <a:cubicBezTo>
                      <a:pt x="2" y="18"/>
                      <a:pt x="0" y="19"/>
                      <a:pt x="0" y="19"/>
                    </a:cubicBezTo>
                    <a:cubicBezTo>
                      <a:pt x="1" y="19"/>
                      <a:pt x="2" y="20"/>
                      <a:pt x="3" y="19"/>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1" name="Google Shape;402;p5">
                <a:extLst>
                  <a:ext uri="{FF2B5EF4-FFF2-40B4-BE49-F238E27FC236}">
                    <a16:creationId xmlns:a16="http://schemas.microsoft.com/office/drawing/2014/main" id="{544DE0D8-2329-E446-AD9E-B5C5EC02ED67}"/>
                  </a:ext>
                </a:extLst>
              </p:cNvPr>
              <p:cNvSpPr/>
              <p:nvPr/>
            </p:nvSpPr>
            <p:spPr>
              <a:xfrm>
                <a:off x="8497236" y="-46190"/>
                <a:ext cx="80470" cy="76727"/>
              </a:xfrm>
              <a:custGeom>
                <a:avLst/>
                <a:gdLst/>
                <a:ahLst/>
                <a:cxnLst/>
                <a:rect l="l" t="t" r="r" b="b"/>
                <a:pathLst>
                  <a:path w="21" h="20" extrusionOk="0">
                    <a:moveTo>
                      <a:pt x="21" y="1"/>
                    </a:moveTo>
                    <a:cubicBezTo>
                      <a:pt x="21" y="1"/>
                      <a:pt x="20" y="0"/>
                      <a:pt x="18" y="1"/>
                    </a:cubicBezTo>
                    <a:cubicBezTo>
                      <a:pt x="16" y="2"/>
                      <a:pt x="16" y="1"/>
                      <a:pt x="15" y="3"/>
                    </a:cubicBezTo>
                    <a:cubicBezTo>
                      <a:pt x="8" y="12"/>
                      <a:pt x="8" y="12"/>
                      <a:pt x="8" y="12"/>
                    </a:cubicBezTo>
                    <a:cubicBezTo>
                      <a:pt x="7" y="13"/>
                      <a:pt x="4" y="15"/>
                      <a:pt x="4" y="15"/>
                    </a:cubicBezTo>
                    <a:cubicBezTo>
                      <a:pt x="0" y="20"/>
                      <a:pt x="7" y="16"/>
                      <a:pt x="9" y="15"/>
                    </a:cubicBezTo>
                    <a:cubicBezTo>
                      <a:pt x="9" y="15"/>
                      <a:pt x="13" y="12"/>
                      <a:pt x="13" y="12"/>
                    </a:cubicBezTo>
                    <a:cubicBezTo>
                      <a:pt x="13" y="12"/>
                      <a:pt x="16" y="12"/>
                      <a:pt x="16" y="11"/>
                    </a:cubicBezTo>
                    <a:cubicBezTo>
                      <a:pt x="17" y="7"/>
                      <a:pt x="17" y="8"/>
                      <a:pt x="19" y="5"/>
                    </a:cubicBezTo>
                    <a:cubicBezTo>
                      <a:pt x="20" y="3"/>
                      <a:pt x="21" y="1"/>
                      <a:pt x="21" y="1"/>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2" name="Google Shape;403;p5">
                <a:extLst>
                  <a:ext uri="{FF2B5EF4-FFF2-40B4-BE49-F238E27FC236}">
                    <a16:creationId xmlns:a16="http://schemas.microsoft.com/office/drawing/2014/main" id="{119CBAF7-5071-0C44-9EE5-37E37C9AA82B}"/>
                  </a:ext>
                </a:extLst>
              </p:cNvPr>
              <p:cNvSpPr/>
              <p:nvPr/>
            </p:nvSpPr>
            <p:spPr>
              <a:xfrm>
                <a:off x="8540278" y="52994"/>
                <a:ext cx="26200" cy="26200"/>
              </a:xfrm>
              <a:custGeom>
                <a:avLst/>
                <a:gdLst/>
                <a:ahLst/>
                <a:cxnLst/>
                <a:rect l="l" t="t" r="r" b="b"/>
                <a:pathLst>
                  <a:path w="7" h="7" extrusionOk="0">
                    <a:moveTo>
                      <a:pt x="1" y="4"/>
                    </a:moveTo>
                    <a:cubicBezTo>
                      <a:pt x="0" y="5"/>
                      <a:pt x="1" y="5"/>
                      <a:pt x="1" y="7"/>
                    </a:cubicBezTo>
                    <a:cubicBezTo>
                      <a:pt x="2" y="7"/>
                      <a:pt x="2" y="7"/>
                      <a:pt x="2" y="7"/>
                    </a:cubicBezTo>
                    <a:cubicBezTo>
                      <a:pt x="2" y="7"/>
                      <a:pt x="3" y="7"/>
                      <a:pt x="5" y="6"/>
                    </a:cubicBezTo>
                    <a:cubicBezTo>
                      <a:pt x="7" y="5"/>
                      <a:pt x="5" y="5"/>
                      <a:pt x="5" y="4"/>
                    </a:cubicBezTo>
                    <a:cubicBezTo>
                      <a:pt x="5" y="0"/>
                      <a:pt x="3" y="3"/>
                      <a:pt x="1" y="4"/>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3" name="Google Shape;404;p5">
                <a:extLst>
                  <a:ext uri="{FF2B5EF4-FFF2-40B4-BE49-F238E27FC236}">
                    <a16:creationId xmlns:a16="http://schemas.microsoft.com/office/drawing/2014/main" id="{BF06FF62-2C48-B34D-8D87-D5F3054184D0}"/>
                  </a:ext>
                </a:extLst>
              </p:cNvPr>
              <p:cNvSpPr/>
              <p:nvPr/>
            </p:nvSpPr>
            <p:spPr>
              <a:xfrm>
                <a:off x="8512207" y="9952"/>
                <a:ext cx="65499" cy="46785"/>
              </a:xfrm>
              <a:custGeom>
                <a:avLst/>
                <a:gdLst/>
                <a:ahLst/>
                <a:cxnLst/>
                <a:rect l="l" t="t" r="r" b="b"/>
                <a:pathLst>
                  <a:path w="17" h="12" extrusionOk="0">
                    <a:moveTo>
                      <a:pt x="13" y="4"/>
                    </a:moveTo>
                    <a:cubicBezTo>
                      <a:pt x="13" y="4"/>
                      <a:pt x="12" y="3"/>
                      <a:pt x="11" y="2"/>
                    </a:cubicBezTo>
                    <a:cubicBezTo>
                      <a:pt x="10" y="2"/>
                      <a:pt x="9" y="1"/>
                      <a:pt x="8" y="1"/>
                    </a:cubicBezTo>
                    <a:cubicBezTo>
                      <a:pt x="6" y="0"/>
                      <a:pt x="5" y="2"/>
                      <a:pt x="5" y="3"/>
                    </a:cubicBezTo>
                    <a:cubicBezTo>
                      <a:pt x="4" y="3"/>
                      <a:pt x="5" y="5"/>
                      <a:pt x="5" y="5"/>
                    </a:cubicBezTo>
                    <a:cubicBezTo>
                      <a:pt x="5" y="6"/>
                      <a:pt x="0" y="10"/>
                      <a:pt x="1" y="11"/>
                    </a:cubicBezTo>
                    <a:cubicBezTo>
                      <a:pt x="1" y="12"/>
                      <a:pt x="1" y="12"/>
                      <a:pt x="1" y="12"/>
                    </a:cubicBezTo>
                    <a:cubicBezTo>
                      <a:pt x="5" y="11"/>
                      <a:pt x="5" y="12"/>
                      <a:pt x="8" y="9"/>
                    </a:cubicBezTo>
                    <a:cubicBezTo>
                      <a:pt x="9" y="7"/>
                      <a:pt x="9" y="7"/>
                      <a:pt x="9" y="7"/>
                    </a:cubicBezTo>
                    <a:cubicBezTo>
                      <a:pt x="10" y="8"/>
                      <a:pt x="13" y="6"/>
                      <a:pt x="15" y="4"/>
                    </a:cubicBezTo>
                    <a:cubicBezTo>
                      <a:pt x="17" y="2"/>
                      <a:pt x="14" y="4"/>
                      <a:pt x="13" y="4"/>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4" name="Google Shape;405;p5">
                <a:extLst>
                  <a:ext uri="{FF2B5EF4-FFF2-40B4-BE49-F238E27FC236}">
                    <a16:creationId xmlns:a16="http://schemas.microsoft.com/office/drawing/2014/main" id="{0230B7F4-461B-CF42-9684-D4D61AF312FC}"/>
                  </a:ext>
                </a:extLst>
              </p:cNvPr>
              <p:cNvSpPr/>
              <p:nvPr/>
            </p:nvSpPr>
            <p:spPr>
              <a:xfrm>
                <a:off x="8611391" y="518972"/>
                <a:ext cx="20585" cy="35557"/>
              </a:xfrm>
              <a:custGeom>
                <a:avLst/>
                <a:gdLst/>
                <a:ahLst/>
                <a:cxnLst/>
                <a:rect l="l" t="t" r="r" b="b"/>
                <a:pathLst>
                  <a:path w="5" h="9" extrusionOk="0">
                    <a:moveTo>
                      <a:pt x="5" y="0"/>
                    </a:moveTo>
                    <a:cubicBezTo>
                      <a:pt x="4" y="1"/>
                      <a:pt x="4" y="1"/>
                      <a:pt x="3" y="3"/>
                    </a:cubicBezTo>
                    <a:cubicBezTo>
                      <a:pt x="2" y="4"/>
                      <a:pt x="0" y="5"/>
                      <a:pt x="2" y="7"/>
                    </a:cubicBezTo>
                    <a:cubicBezTo>
                      <a:pt x="2" y="7"/>
                      <a:pt x="2" y="8"/>
                      <a:pt x="3" y="8"/>
                    </a:cubicBezTo>
                    <a:cubicBezTo>
                      <a:pt x="4" y="9"/>
                      <a:pt x="3" y="8"/>
                      <a:pt x="4" y="8"/>
                    </a:cubicBezTo>
                    <a:cubicBezTo>
                      <a:pt x="4" y="7"/>
                      <a:pt x="4" y="7"/>
                      <a:pt x="4" y="7"/>
                    </a:cubicBezTo>
                    <a:cubicBezTo>
                      <a:pt x="5" y="6"/>
                      <a:pt x="3" y="5"/>
                      <a:pt x="4" y="3"/>
                    </a:cubicBezTo>
                    <a:cubicBezTo>
                      <a:pt x="5" y="2"/>
                      <a:pt x="5" y="0"/>
                      <a:pt x="5"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5" name="Google Shape;406;p5">
                <a:extLst>
                  <a:ext uri="{FF2B5EF4-FFF2-40B4-BE49-F238E27FC236}">
                    <a16:creationId xmlns:a16="http://schemas.microsoft.com/office/drawing/2014/main" id="{4390474F-0B86-4544-AD58-F3C4D5F277BA}"/>
                  </a:ext>
                </a:extLst>
              </p:cNvPr>
              <p:cNvSpPr/>
              <p:nvPr/>
            </p:nvSpPr>
            <p:spPr>
              <a:xfrm>
                <a:off x="8527178" y="-96718"/>
                <a:ext cx="134741" cy="245153"/>
              </a:xfrm>
              <a:custGeom>
                <a:avLst/>
                <a:gdLst/>
                <a:ahLst/>
                <a:cxnLst/>
                <a:rect l="l" t="t" r="r" b="b"/>
                <a:pathLst>
                  <a:path w="35" h="64" extrusionOk="0">
                    <a:moveTo>
                      <a:pt x="17" y="0"/>
                    </a:moveTo>
                    <a:cubicBezTo>
                      <a:pt x="17" y="1"/>
                      <a:pt x="16" y="1"/>
                      <a:pt x="16" y="2"/>
                    </a:cubicBezTo>
                    <a:cubicBezTo>
                      <a:pt x="16" y="5"/>
                      <a:pt x="16" y="5"/>
                      <a:pt x="16" y="5"/>
                    </a:cubicBezTo>
                    <a:cubicBezTo>
                      <a:pt x="15" y="6"/>
                      <a:pt x="13" y="7"/>
                      <a:pt x="13" y="10"/>
                    </a:cubicBezTo>
                    <a:cubicBezTo>
                      <a:pt x="14" y="13"/>
                      <a:pt x="15" y="11"/>
                      <a:pt x="13" y="15"/>
                    </a:cubicBezTo>
                    <a:cubicBezTo>
                      <a:pt x="15" y="15"/>
                      <a:pt x="15" y="15"/>
                      <a:pt x="17" y="14"/>
                    </a:cubicBezTo>
                    <a:cubicBezTo>
                      <a:pt x="19" y="12"/>
                      <a:pt x="17" y="12"/>
                      <a:pt x="20" y="11"/>
                    </a:cubicBezTo>
                    <a:cubicBezTo>
                      <a:pt x="16" y="14"/>
                      <a:pt x="19" y="12"/>
                      <a:pt x="17" y="15"/>
                    </a:cubicBezTo>
                    <a:cubicBezTo>
                      <a:pt x="15" y="16"/>
                      <a:pt x="18" y="16"/>
                      <a:pt x="19" y="16"/>
                    </a:cubicBezTo>
                    <a:cubicBezTo>
                      <a:pt x="19" y="16"/>
                      <a:pt x="17" y="17"/>
                      <a:pt x="16" y="18"/>
                    </a:cubicBezTo>
                    <a:cubicBezTo>
                      <a:pt x="19" y="21"/>
                      <a:pt x="18" y="21"/>
                      <a:pt x="15" y="21"/>
                    </a:cubicBezTo>
                    <a:cubicBezTo>
                      <a:pt x="15" y="21"/>
                      <a:pt x="13" y="23"/>
                      <a:pt x="13" y="23"/>
                    </a:cubicBezTo>
                    <a:cubicBezTo>
                      <a:pt x="13" y="24"/>
                      <a:pt x="14" y="26"/>
                      <a:pt x="13" y="26"/>
                    </a:cubicBezTo>
                    <a:cubicBezTo>
                      <a:pt x="13" y="26"/>
                      <a:pt x="10" y="27"/>
                      <a:pt x="9" y="27"/>
                    </a:cubicBezTo>
                    <a:cubicBezTo>
                      <a:pt x="8" y="28"/>
                      <a:pt x="9" y="29"/>
                      <a:pt x="9" y="29"/>
                    </a:cubicBezTo>
                    <a:cubicBezTo>
                      <a:pt x="13" y="31"/>
                      <a:pt x="13" y="31"/>
                      <a:pt x="13" y="31"/>
                    </a:cubicBezTo>
                    <a:cubicBezTo>
                      <a:pt x="12" y="33"/>
                      <a:pt x="12" y="33"/>
                      <a:pt x="13" y="35"/>
                    </a:cubicBezTo>
                    <a:cubicBezTo>
                      <a:pt x="15" y="35"/>
                      <a:pt x="15" y="35"/>
                      <a:pt x="15" y="35"/>
                    </a:cubicBezTo>
                    <a:cubicBezTo>
                      <a:pt x="15" y="35"/>
                      <a:pt x="14" y="37"/>
                      <a:pt x="14" y="37"/>
                    </a:cubicBezTo>
                    <a:cubicBezTo>
                      <a:pt x="14" y="41"/>
                      <a:pt x="13" y="39"/>
                      <a:pt x="10" y="41"/>
                    </a:cubicBezTo>
                    <a:cubicBezTo>
                      <a:pt x="7" y="42"/>
                      <a:pt x="9" y="43"/>
                      <a:pt x="10" y="44"/>
                    </a:cubicBezTo>
                    <a:cubicBezTo>
                      <a:pt x="13" y="43"/>
                      <a:pt x="13" y="43"/>
                      <a:pt x="13" y="43"/>
                    </a:cubicBezTo>
                    <a:cubicBezTo>
                      <a:pt x="12" y="44"/>
                      <a:pt x="12" y="45"/>
                      <a:pt x="10" y="46"/>
                    </a:cubicBezTo>
                    <a:cubicBezTo>
                      <a:pt x="9" y="46"/>
                      <a:pt x="8" y="47"/>
                      <a:pt x="8" y="47"/>
                    </a:cubicBezTo>
                    <a:cubicBezTo>
                      <a:pt x="8" y="47"/>
                      <a:pt x="5" y="48"/>
                      <a:pt x="4" y="49"/>
                    </a:cubicBezTo>
                    <a:cubicBezTo>
                      <a:pt x="3" y="49"/>
                      <a:pt x="2" y="51"/>
                      <a:pt x="1" y="51"/>
                    </a:cubicBezTo>
                    <a:cubicBezTo>
                      <a:pt x="0" y="51"/>
                      <a:pt x="1" y="54"/>
                      <a:pt x="1" y="54"/>
                    </a:cubicBezTo>
                    <a:cubicBezTo>
                      <a:pt x="4" y="53"/>
                      <a:pt x="7" y="52"/>
                      <a:pt x="10" y="50"/>
                    </a:cubicBezTo>
                    <a:cubicBezTo>
                      <a:pt x="13" y="48"/>
                      <a:pt x="12" y="48"/>
                      <a:pt x="15" y="46"/>
                    </a:cubicBezTo>
                    <a:cubicBezTo>
                      <a:pt x="19" y="45"/>
                      <a:pt x="18" y="46"/>
                      <a:pt x="22" y="44"/>
                    </a:cubicBezTo>
                    <a:cubicBezTo>
                      <a:pt x="22" y="45"/>
                      <a:pt x="22" y="45"/>
                      <a:pt x="22" y="45"/>
                    </a:cubicBezTo>
                    <a:cubicBezTo>
                      <a:pt x="19" y="46"/>
                      <a:pt x="19" y="46"/>
                      <a:pt x="19" y="46"/>
                    </a:cubicBezTo>
                    <a:cubicBezTo>
                      <a:pt x="19" y="46"/>
                      <a:pt x="17" y="47"/>
                      <a:pt x="17" y="47"/>
                    </a:cubicBezTo>
                    <a:cubicBezTo>
                      <a:pt x="16" y="47"/>
                      <a:pt x="13" y="48"/>
                      <a:pt x="13" y="48"/>
                    </a:cubicBezTo>
                    <a:cubicBezTo>
                      <a:pt x="13" y="48"/>
                      <a:pt x="11" y="51"/>
                      <a:pt x="10" y="51"/>
                    </a:cubicBezTo>
                    <a:cubicBezTo>
                      <a:pt x="9" y="51"/>
                      <a:pt x="7" y="52"/>
                      <a:pt x="5" y="54"/>
                    </a:cubicBezTo>
                    <a:cubicBezTo>
                      <a:pt x="2" y="55"/>
                      <a:pt x="3" y="55"/>
                      <a:pt x="3" y="55"/>
                    </a:cubicBezTo>
                    <a:cubicBezTo>
                      <a:pt x="7" y="58"/>
                      <a:pt x="6" y="58"/>
                      <a:pt x="8" y="53"/>
                    </a:cubicBezTo>
                    <a:cubicBezTo>
                      <a:pt x="11" y="53"/>
                      <a:pt x="11" y="53"/>
                      <a:pt x="11" y="53"/>
                    </a:cubicBezTo>
                    <a:cubicBezTo>
                      <a:pt x="11" y="53"/>
                      <a:pt x="10" y="54"/>
                      <a:pt x="10" y="55"/>
                    </a:cubicBezTo>
                    <a:cubicBezTo>
                      <a:pt x="10" y="56"/>
                      <a:pt x="7" y="55"/>
                      <a:pt x="7" y="58"/>
                    </a:cubicBezTo>
                    <a:cubicBezTo>
                      <a:pt x="12" y="56"/>
                      <a:pt x="12" y="56"/>
                      <a:pt x="12" y="56"/>
                    </a:cubicBezTo>
                    <a:cubicBezTo>
                      <a:pt x="12" y="56"/>
                      <a:pt x="12" y="57"/>
                      <a:pt x="10" y="57"/>
                    </a:cubicBezTo>
                    <a:cubicBezTo>
                      <a:pt x="10" y="57"/>
                      <a:pt x="6" y="59"/>
                      <a:pt x="9" y="59"/>
                    </a:cubicBezTo>
                    <a:cubicBezTo>
                      <a:pt x="13" y="59"/>
                      <a:pt x="13" y="59"/>
                      <a:pt x="13" y="59"/>
                    </a:cubicBezTo>
                    <a:cubicBezTo>
                      <a:pt x="9" y="60"/>
                      <a:pt x="9" y="60"/>
                      <a:pt x="9" y="60"/>
                    </a:cubicBezTo>
                    <a:cubicBezTo>
                      <a:pt x="9" y="60"/>
                      <a:pt x="7" y="61"/>
                      <a:pt x="7" y="61"/>
                    </a:cubicBezTo>
                    <a:cubicBezTo>
                      <a:pt x="6" y="61"/>
                      <a:pt x="5" y="63"/>
                      <a:pt x="6" y="64"/>
                    </a:cubicBezTo>
                    <a:cubicBezTo>
                      <a:pt x="9" y="62"/>
                      <a:pt x="9" y="62"/>
                      <a:pt x="9" y="62"/>
                    </a:cubicBezTo>
                    <a:cubicBezTo>
                      <a:pt x="7" y="64"/>
                      <a:pt x="7" y="64"/>
                      <a:pt x="7" y="64"/>
                    </a:cubicBezTo>
                    <a:cubicBezTo>
                      <a:pt x="11" y="64"/>
                      <a:pt x="11" y="64"/>
                      <a:pt x="11" y="64"/>
                    </a:cubicBezTo>
                    <a:cubicBezTo>
                      <a:pt x="12" y="63"/>
                      <a:pt x="16" y="60"/>
                      <a:pt x="17" y="59"/>
                    </a:cubicBezTo>
                    <a:cubicBezTo>
                      <a:pt x="18" y="60"/>
                      <a:pt x="18" y="60"/>
                      <a:pt x="18" y="60"/>
                    </a:cubicBezTo>
                    <a:cubicBezTo>
                      <a:pt x="20" y="58"/>
                      <a:pt x="20" y="58"/>
                      <a:pt x="20" y="58"/>
                    </a:cubicBezTo>
                    <a:cubicBezTo>
                      <a:pt x="22" y="57"/>
                      <a:pt x="26" y="49"/>
                      <a:pt x="29" y="49"/>
                    </a:cubicBezTo>
                    <a:cubicBezTo>
                      <a:pt x="31" y="49"/>
                      <a:pt x="35" y="45"/>
                      <a:pt x="33" y="45"/>
                    </a:cubicBezTo>
                    <a:cubicBezTo>
                      <a:pt x="32" y="44"/>
                      <a:pt x="27" y="39"/>
                      <a:pt x="27" y="39"/>
                    </a:cubicBezTo>
                    <a:cubicBezTo>
                      <a:pt x="25" y="38"/>
                      <a:pt x="25" y="38"/>
                      <a:pt x="25" y="38"/>
                    </a:cubicBezTo>
                    <a:cubicBezTo>
                      <a:pt x="21" y="37"/>
                      <a:pt x="21" y="37"/>
                      <a:pt x="21" y="37"/>
                    </a:cubicBezTo>
                    <a:cubicBezTo>
                      <a:pt x="22" y="32"/>
                      <a:pt x="22" y="32"/>
                      <a:pt x="22" y="32"/>
                    </a:cubicBezTo>
                    <a:cubicBezTo>
                      <a:pt x="22" y="30"/>
                      <a:pt x="22" y="30"/>
                      <a:pt x="22" y="30"/>
                    </a:cubicBezTo>
                    <a:cubicBezTo>
                      <a:pt x="26" y="24"/>
                      <a:pt x="26" y="24"/>
                      <a:pt x="26" y="24"/>
                    </a:cubicBezTo>
                    <a:cubicBezTo>
                      <a:pt x="26" y="24"/>
                      <a:pt x="26" y="21"/>
                      <a:pt x="26" y="21"/>
                    </a:cubicBezTo>
                    <a:cubicBezTo>
                      <a:pt x="26" y="20"/>
                      <a:pt x="27" y="15"/>
                      <a:pt x="27" y="15"/>
                    </a:cubicBezTo>
                    <a:cubicBezTo>
                      <a:pt x="28" y="12"/>
                      <a:pt x="28" y="12"/>
                      <a:pt x="28" y="12"/>
                    </a:cubicBezTo>
                    <a:cubicBezTo>
                      <a:pt x="27" y="7"/>
                      <a:pt x="27" y="7"/>
                      <a:pt x="27" y="7"/>
                    </a:cubicBezTo>
                    <a:cubicBezTo>
                      <a:pt x="26" y="5"/>
                      <a:pt x="26" y="5"/>
                      <a:pt x="26" y="5"/>
                    </a:cubicBezTo>
                    <a:cubicBezTo>
                      <a:pt x="25" y="1"/>
                      <a:pt x="25" y="1"/>
                      <a:pt x="25" y="1"/>
                    </a:cubicBezTo>
                    <a:cubicBezTo>
                      <a:pt x="25" y="0"/>
                      <a:pt x="25" y="0"/>
                      <a:pt x="25" y="0"/>
                    </a:cubicBezTo>
                    <a:lnTo>
                      <a:pt x="17" y="0"/>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6" name="Google Shape;407;p5">
                <a:extLst>
                  <a:ext uri="{FF2B5EF4-FFF2-40B4-BE49-F238E27FC236}">
                    <a16:creationId xmlns:a16="http://schemas.microsoft.com/office/drawing/2014/main" id="{9A312768-4481-E24C-9930-1E1AF5BB17FB}"/>
                  </a:ext>
                </a:extLst>
              </p:cNvPr>
              <p:cNvSpPr/>
              <p:nvPr/>
            </p:nvSpPr>
            <p:spPr>
              <a:xfrm>
                <a:off x="8459808" y="-96718"/>
                <a:ext cx="129126" cy="46785"/>
              </a:xfrm>
              <a:custGeom>
                <a:avLst/>
                <a:gdLst/>
                <a:ahLst/>
                <a:cxnLst/>
                <a:rect l="l" t="t" r="r" b="b"/>
                <a:pathLst>
                  <a:path w="34" h="12" extrusionOk="0">
                    <a:moveTo>
                      <a:pt x="2" y="7"/>
                    </a:moveTo>
                    <a:cubicBezTo>
                      <a:pt x="1" y="8"/>
                      <a:pt x="2" y="7"/>
                      <a:pt x="3" y="8"/>
                    </a:cubicBezTo>
                    <a:cubicBezTo>
                      <a:pt x="5" y="10"/>
                      <a:pt x="4" y="12"/>
                      <a:pt x="8" y="12"/>
                    </a:cubicBezTo>
                    <a:cubicBezTo>
                      <a:pt x="10" y="12"/>
                      <a:pt x="13" y="7"/>
                      <a:pt x="13" y="10"/>
                    </a:cubicBezTo>
                    <a:cubicBezTo>
                      <a:pt x="16" y="10"/>
                      <a:pt x="17" y="10"/>
                      <a:pt x="17" y="6"/>
                    </a:cubicBezTo>
                    <a:cubicBezTo>
                      <a:pt x="17" y="5"/>
                      <a:pt x="15" y="5"/>
                      <a:pt x="15" y="5"/>
                    </a:cubicBezTo>
                    <a:cubicBezTo>
                      <a:pt x="14" y="4"/>
                      <a:pt x="14" y="3"/>
                      <a:pt x="14" y="2"/>
                    </a:cubicBezTo>
                    <a:cubicBezTo>
                      <a:pt x="14" y="2"/>
                      <a:pt x="16" y="1"/>
                      <a:pt x="16" y="1"/>
                    </a:cubicBezTo>
                    <a:cubicBezTo>
                      <a:pt x="17" y="3"/>
                      <a:pt x="17" y="2"/>
                      <a:pt x="18" y="5"/>
                    </a:cubicBezTo>
                    <a:cubicBezTo>
                      <a:pt x="20" y="5"/>
                      <a:pt x="20" y="5"/>
                      <a:pt x="20" y="5"/>
                    </a:cubicBezTo>
                    <a:cubicBezTo>
                      <a:pt x="22" y="3"/>
                      <a:pt x="22" y="2"/>
                      <a:pt x="24" y="3"/>
                    </a:cubicBezTo>
                    <a:cubicBezTo>
                      <a:pt x="24" y="3"/>
                      <a:pt x="22" y="5"/>
                      <a:pt x="22" y="5"/>
                    </a:cubicBezTo>
                    <a:cubicBezTo>
                      <a:pt x="19" y="7"/>
                      <a:pt x="19" y="8"/>
                      <a:pt x="18" y="10"/>
                    </a:cubicBezTo>
                    <a:cubicBezTo>
                      <a:pt x="19" y="10"/>
                      <a:pt x="21" y="10"/>
                      <a:pt x="22" y="11"/>
                    </a:cubicBezTo>
                    <a:cubicBezTo>
                      <a:pt x="22" y="11"/>
                      <a:pt x="23" y="12"/>
                      <a:pt x="24" y="12"/>
                    </a:cubicBezTo>
                    <a:cubicBezTo>
                      <a:pt x="28" y="9"/>
                      <a:pt x="28" y="9"/>
                      <a:pt x="28" y="9"/>
                    </a:cubicBezTo>
                    <a:cubicBezTo>
                      <a:pt x="32" y="3"/>
                      <a:pt x="32" y="3"/>
                      <a:pt x="32" y="3"/>
                    </a:cubicBezTo>
                    <a:cubicBezTo>
                      <a:pt x="32" y="2"/>
                      <a:pt x="33" y="1"/>
                      <a:pt x="34" y="0"/>
                    </a:cubicBezTo>
                    <a:cubicBezTo>
                      <a:pt x="17" y="0"/>
                      <a:pt x="17" y="0"/>
                      <a:pt x="17" y="0"/>
                    </a:cubicBezTo>
                    <a:cubicBezTo>
                      <a:pt x="14" y="1"/>
                      <a:pt x="11" y="2"/>
                      <a:pt x="8" y="3"/>
                    </a:cubicBezTo>
                    <a:cubicBezTo>
                      <a:pt x="9" y="0"/>
                      <a:pt x="9" y="0"/>
                      <a:pt x="9" y="0"/>
                    </a:cubicBezTo>
                    <a:cubicBezTo>
                      <a:pt x="0" y="0"/>
                      <a:pt x="0" y="0"/>
                      <a:pt x="0" y="0"/>
                    </a:cubicBezTo>
                    <a:cubicBezTo>
                      <a:pt x="1" y="1"/>
                      <a:pt x="2" y="3"/>
                      <a:pt x="2" y="4"/>
                    </a:cubicBezTo>
                    <a:cubicBezTo>
                      <a:pt x="2" y="6"/>
                      <a:pt x="2" y="5"/>
                      <a:pt x="2" y="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7" name="Google Shape;408;p5">
                <a:extLst>
                  <a:ext uri="{FF2B5EF4-FFF2-40B4-BE49-F238E27FC236}">
                    <a16:creationId xmlns:a16="http://schemas.microsoft.com/office/drawing/2014/main" id="{DE57166B-A238-B34A-87BF-132CCEB79C44}"/>
                  </a:ext>
                </a:extLst>
              </p:cNvPr>
              <p:cNvSpPr/>
              <p:nvPr/>
            </p:nvSpPr>
            <p:spPr>
              <a:xfrm>
                <a:off x="8471036" y="60479"/>
                <a:ext cx="59885" cy="87956"/>
              </a:xfrm>
              <a:custGeom>
                <a:avLst/>
                <a:gdLst/>
                <a:ahLst/>
                <a:cxnLst/>
                <a:rect l="l" t="t" r="r" b="b"/>
                <a:pathLst>
                  <a:path w="16" h="23" extrusionOk="0">
                    <a:moveTo>
                      <a:pt x="16" y="7"/>
                    </a:moveTo>
                    <a:cubicBezTo>
                      <a:pt x="16" y="7"/>
                      <a:pt x="15" y="4"/>
                      <a:pt x="14" y="4"/>
                    </a:cubicBezTo>
                    <a:cubicBezTo>
                      <a:pt x="12" y="3"/>
                      <a:pt x="12" y="0"/>
                      <a:pt x="10" y="5"/>
                    </a:cubicBezTo>
                    <a:cubicBezTo>
                      <a:pt x="9" y="7"/>
                      <a:pt x="6" y="8"/>
                      <a:pt x="4" y="9"/>
                    </a:cubicBezTo>
                    <a:cubicBezTo>
                      <a:pt x="3" y="10"/>
                      <a:pt x="1" y="11"/>
                      <a:pt x="3" y="11"/>
                    </a:cubicBezTo>
                    <a:cubicBezTo>
                      <a:pt x="5" y="11"/>
                      <a:pt x="7" y="11"/>
                      <a:pt x="7" y="11"/>
                    </a:cubicBezTo>
                    <a:cubicBezTo>
                      <a:pt x="5" y="13"/>
                      <a:pt x="3" y="12"/>
                      <a:pt x="2" y="14"/>
                    </a:cubicBezTo>
                    <a:cubicBezTo>
                      <a:pt x="1" y="14"/>
                      <a:pt x="0" y="15"/>
                      <a:pt x="0" y="16"/>
                    </a:cubicBezTo>
                    <a:cubicBezTo>
                      <a:pt x="0" y="16"/>
                      <a:pt x="3" y="16"/>
                      <a:pt x="3" y="16"/>
                    </a:cubicBezTo>
                    <a:cubicBezTo>
                      <a:pt x="4" y="17"/>
                      <a:pt x="5" y="16"/>
                      <a:pt x="5" y="18"/>
                    </a:cubicBezTo>
                    <a:cubicBezTo>
                      <a:pt x="5" y="20"/>
                      <a:pt x="4" y="20"/>
                      <a:pt x="4" y="21"/>
                    </a:cubicBezTo>
                    <a:cubicBezTo>
                      <a:pt x="5" y="22"/>
                      <a:pt x="1" y="23"/>
                      <a:pt x="5" y="22"/>
                    </a:cubicBezTo>
                    <a:cubicBezTo>
                      <a:pt x="9" y="22"/>
                      <a:pt x="8" y="22"/>
                      <a:pt x="9" y="21"/>
                    </a:cubicBezTo>
                    <a:cubicBezTo>
                      <a:pt x="11" y="20"/>
                      <a:pt x="13" y="18"/>
                      <a:pt x="13" y="17"/>
                    </a:cubicBezTo>
                    <a:cubicBezTo>
                      <a:pt x="13" y="15"/>
                      <a:pt x="11" y="14"/>
                      <a:pt x="11" y="13"/>
                    </a:cubicBezTo>
                    <a:cubicBezTo>
                      <a:pt x="13" y="12"/>
                      <a:pt x="16" y="8"/>
                      <a:pt x="16" y="7"/>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8" name="Google Shape;409;p5">
                <a:extLst>
                  <a:ext uri="{FF2B5EF4-FFF2-40B4-BE49-F238E27FC236}">
                    <a16:creationId xmlns:a16="http://schemas.microsoft.com/office/drawing/2014/main" id="{23FE5823-B249-9B43-8A05-216FB7E1EFD2}"/>
                  </a:ext>
                </a:extLst>
              </p:cNvPr>
              <p:cNvSpPr/>
              <p:nvPr/>
            </p:nvSpPr>
            <p:spPr>
              <a:xfrm>
                <a:off x="8555249" y="34280"/>
                <a:ext cx="22457" cy="14971"/>
              </a:xfrm>
              <a:custGeom>
                <a:avLst/>
                <a:gdLst/>
                <a:ahLst/>
                <a:cxnLst/>
                <a:rect l="l" t="t" r="r" b="b"/>
                <a:pathLst>
                  <a:path w="6" h="4" extrusionOk="0">
                    <a:moveTo>
                      <a:pt x="4" y="0"/>
                    </a:moveTo>
                    <a:cubicBezTo>
                      <a:pt x="3" y="0"/>
                      <a:pt x="0" y="3"/>
                      <a:pt x="0" y="3"/>
                    </a:cubicBezTo>
                    <a:cubicBezTo>
                      <a:pt x="0" y="4"/>
                      <a:pt x="0" y="4"/>
                      <a:pt x="0" y="4"/>
                    </a:cubicBezTo>
                    <a:cubicBezTo>
                      <a:pt x="5" y="4"/>
                      <a:pt x="6" y="0"/>
                      <a:pt x="4"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49" name="Google Shape;410;p5">
                <a:extLst>
                  <a:ext uri="{FF2B5EF4-FFF2-40B4-BE49-F238E27FC236}">
                    <a16:creationId xmlns:a16="http://schemas.microsoft.com/office/drawing/2014/main" id="{5E76D3E6-541A-5E44-B38D-A3A70883A47B}"/>
                  </a:ext>
                </a:extLst>
              </p:cNvPr>
              <p:cNvSpPr/>
              <p:nvPr/>
            </p:nvSpPr>
            <p:spPr>
              <a:xfrm>
                <a:off x="8600163" y="507743"/>
                <a:ext cx="14971" cy="22457"/>
              </a:xfrm>
              <a:custGeom>
                <a:avLst/>
                <a:gdLst/>
                <a:ahLst/>
                <a:cxnLst/>
                <a:rect l="l" t="t" r="r" b="b"/>
                <a:pathLst>
                  <a:path w="4" h="6" extrusionOk="0">
                    <a:moveTo>
                      <a:pt x="4" y="4"/>
                    </a:moveTo>
                    <a:cubicBezTo>
                      <a:pt x="4" y="4"/>
                      <a:pt x="3" y="2"/>
                      <a:pt x="3" y="2"/>
                    </a:cubicBezTo>
                    <a:cubicBezTo>
                      <a:pt x="3" y="2"/>
                      <a:pt x="4" y="0"/>
                      <a:pt x="4" y="0"/>
                    </a:cubicBezTo>
                    <a:cubicBezTo>
                      <a:pt x="3" y="0"/>
                      <a:pt x="1" y="2"/>
                      <a:pt x="1" y="2"/>
                    </a:cubicBezTo>
                    <a:cubicBezTo>
                      <a:pt x="1" y="4"/>
                      <a:pt x="0" y="5"/>
                      <a:pt x="1" y="6"/>
                    </a:cubicBezTo>
                    <a:cubicBezTo>
                      <a:pt x="1" y="6"/>
                      <a:pt x="4" y="4"/>
                      <a:pt x="4" y="4"/>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0" name="Google Shape;411;p5">
                <a:extLst>
                  <a:ext uri="{FF2B5EF4-FFF2-40B4-BE49-F238E27FC236}">
                    <a16:creationId xmlns:a16="http://schemas.microsoft.com/office/drawing/2014/main" id="{FE01CEBA-3AC3-AC40-BD2D-6BF34BFB3A6A}"/>
                  </a:ext>
                </a:extLst>
              </p:cNvPr>
              <p:cNvSpPr/>
              <p:nvPr/>
            </p:nvSpPr>
            <p:spPr>
              <a:xfrm>
                <a:off x="8317582" y="1449057"/>
                <a:ext cx="14971" cy="18714"/>
              </a:xfrm>
              <a:custGeom>
                <a:avLst/>
                <a:gdLst/>
                <a:ahLst/>
                <a:cxnLst/>
                <a:rect l="l" t="t" r="r" b="b"/>
                <a:pathLst>
                  <a:path w="4" h="5" extrusionOk="0">
                    <a:moveTo>
                      <a:pt x="2" y="0"/>
                    </a:moveTo>
                    <a:cubicBezTo>
                      <a:pt x="0" y="5"/>
                      <a:pt x="0" y="5"/>
                      <a:pt x="3" y="4"/>
                    </a:cubicBezTo>
                    <a:cubicBezTo>
                      <a:pt x="4" y="4"/>
                      <a:pt x="4" y="2"/>
                      <a:pt x="2" y="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1" name="Google Shape;412;p5">
                <a:extLst>
                  <a:ext uri="{FF2B5EF4-FFF2-40B4-BE49-F238E27FC236}">
                    <a16:creationId xmlns:a16="http://schemas.microsoft.com/office/drawing/2014/main" id="{D0D372DC-9C69-7B42-8A2B-A4E01C767358}"/>
                  </a:ext>
                </a:extLst>
              </p:cNvPr>
              <p:cNvSpPr/>
              <p:nvPr/>
            </p:nvSpPr>
            <p:spPr>
              <a:xfrm>
                <a:off x="8280154" y="1387300"/>
                <a:ext cx="18714" cy="11228"/>
              </a:xfrm>
              <a:custGeom>
                <a:avLst/>
                <a:gdLst/>
                <a:ahLst/>
                <a:cxnLst/>
                <a:rect l="l" t="t" r="r" b="b"/>
                <a:pathLst>
                  <a:path w="5" h="3" extrusionOk="0">
                    <a:moveTo>
                      <a:pt x="0" y="3"/>
                    </a:moveTo>
                    <a:cubicBezTo>
                      <a:pt x="1" y="2"/>
                      <a:pt x="5" y="2"/>
                      <a:pt x="5" y="0"/>
                    </a:cubicBezTo>
                    <a:cubicBezTo>
                      <a:pt x="1" y="0"/>
                      <a:pt x="1" y="0"/>
                      <a:pt x="1" y="0"/>
                    </a:cubicBezTo>
                    <a:lnTo>
                      <a:pt x="0" y="3"/>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2" name="Google Shape;413;p5">
                <a:extLst>
                  <a:ext uri="{FF2B5EF4-FFF2-40B4-BE49-F238E27FC236}">
                    <a16:creationId xmlns:a16="http://schemas.microsoft.com/office/drawing/2014/main" id="{7C377E49-412B-9A41-9BC3-F60911BCA13D}"/>
                  </a:ext>
                </a:extLst>
              </p:cNvPr>
              <p:cNvSpPr/>
              <p:nvPr/>
            </p:nvSpPr>
            <p:spPr>
              <a:xfrm>
                <a:off x="8448580" y="129721"/>
                <a:ext cx="22457" cy="26200"/>
              </a:xfrm>
              <a:custGeom>
                <a:avLst/>
                <a:gdLst/>
                <a:ahLst/>
                <a:cxnLst/>
                <a:rect l="l" t="t" r="r" b="b"/>
                <a:pathLst>
                  <a:path w="6" h="7" extrusionOk="0">
                    <a:moveTo>
                      <a:pt x="3" y="6"/>
                    </a:moveTo>
                    <a:cubicBezTo>
                      <a:pt x="3" y="7"/>
                      <a:pt x="3" y="6"/>
                      <a:pt x="4" y="5"/>
                    </a:cubicBezTo>
                    <a:cubicBezTo>
                      <a:pt x="6" y="2"/>
                      <a:pt x="4" y="3"/>
                      <a:pt x="4" y="0"/>
                    </a:cubicBezTo>
                    <a:cubicBezTo>
                      <a:pt x="2" y="3"/>
                      <a:pt x="0" y="4"/>
                      <a:pt x="3" y="6"/>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3" name="Google Shape;414;p5">
                <a:extLst>
                  <a:ext uri="{FF2B5EF4-FFF2-40B4-BE49-F238E27FC236}">
                    <a16:creationId xmlns:a16="http://schemas.microsoft.com/office/drawing/2014/main" id="{21613504-2E25-B444-98D7-604D66BDAD06}"/>
                  </a:ext>
                </a:extLst>
              </p:cNvPr>
              <p:cNvSpPr/>
              <p:nvPr/>
            </p:nvSpPr>
            <p:spPr>
              <a:xfrm>
                <a:off x="8274540" y="1434085"/>
                <a:ext cx="13100" cy="7486"/>
              </a:xfrm>
              <a:custGeom>
                <a:avLst/>
                <a:gdLst/>
                <a:ahLst/>
                <a:cxnLst/>
                <a:rect l="l" t="t" r="r" b="b"/>
                <a:pathLst>
                  <a:path w="3" h="2" extrusionOk="0">
                    <a:moveTo>
                      <a:pt x="0" y="2"/>
                    </a:moveTo>
                    <a:cubicBezTo>
                      <a:pt x="3" y="2"/>
                      <a:pt x="3" y="2"/>
                      <a:pt x="3" y="2"/>
                    </a:cubicBezTo>
                    <a:cubicBezTo>
                      <a:pt x="3" y="0"/>
                      <a:pt x="3" y="0"/>
                      <a:pt x="3" y="0"/>
                    </a:cubicBezTo>
                    <a:cubicBezTo>
                      <a:pt x="3" y="0"/>
                      <a:pt x="0" y="0"/>
                      <a:pt x="0" y="0"/>
                    </a:cubicBezTo>
                    <a:lnTo>
                      <a:pt x="0" y="2"/>
                    </a:ln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4" name="Google Shape;415;p5">
                <a:extLst>
                  <a:ext uri="{FF2B5EF4-FFF2-40B4-BE49-F238E27FC236}">
                    <a16:creationId xmlns:a16="http://schemas.microsoft.com/office/drawing/2014/main" id="{056D69D5-599F-B248-902E-B31D0EEA25EA}"/>
                  </a:ext>
                </a:extLst>
              </p:cNvPr>
              <p:cNvSpPr/>
              <p:nvPr/>
            </p:nvSpPr>
            <p:spPr>
              <a:xfrm>
                <a:off x="8229626" y="474058"/>
                <a:ext cx="2953065" cy="1476533"/>
              </a:xfrm>
              <a:custGeom>
                <a:avLst/>
                <a:gdLst/>
                <a:ahLst/>
                <a:cxnLst/>
                <a:rect l="l" t="t" r="r" b="b"/>
                <a:pathLst>
                  <a:path w="772" h="386" extrusionOk="0">
                    <a:moveTo>
                      <a:pt x="771" y="66"/>
                    </a:moveTo>
                    <a:cubicBezTo>
                      <a:pt x="770" y="65"/>
                      <a:pt x="770" y="65"/>
                      <a:pt x="770" y="65"/>
                    </a:cubicBezTo>
                    <a:cubicBezTo>
                      <a:pt x="768" y="65"/>
                      <a:pt x="768" y="65"/>
                      <a:pt x="768" y="65"/>
                    </a:cubicBezTo>
                    <a:cubicBezTo>
                      <a:pt x="767" y="62"/>
                      <a:pt x="767" y="62"/>
                      <a:pt x="767" y="62"/>
                    </a:cubicBezTo>
                    <a:cubicBezTo>
                      <a:pt x="769" y="59"/>
                      <a:pt x="769" y="59"/>
                      <a:pt x="769" y="59"/>
                    </a:cubicBezTo>
                    <a:cubicBezTo>
                      <a:pt x="767" y="58"/>
                      <a:pt x="767" y="58"/>
                      <a:pt x="766" y="56"/>
                    </a:cubicBezTo>
                    <a:cubicBezTo>
                      <a:pt x="772" y="42"/>
                      <a:pt x="772" y="42"/>
                      <a:pt x="772" y="42"/>
                    </a:cubicBezTo>
                    <a:cubicBezTo>
                      <a:pt x="772" y="42"/>
                      <a:pt x="772" y="35"/>
                      <a:pt x="772" y="34"/>
                    </a:cubicBezTo>
                    <a:cubicBezTo>
                      <a:pt x="772" y="34"/>
                      <a:pt x="769" y="31"/>
                      <a:pt x="769" y="31"/>
                    </a:cubicBezTo>
                    <a:cubicBezTo>
                      <a:pt x="760" y="34"/>
                      <a:pt x="760" y="34"/>
                      <a:pt x="760" y="34"/>
                    </a:cubicBezTo>
                    <a:cubicBezTo>
                      <a:pt x="759" y="29"/>
                      <a:pt x="759" y="29"/>
                      <a:pt x="759" y="29"/>
                    </a:cubicBezTo>
                    <a:cubicBezTo>
                      <a:pt x="754" y="33"/>
                      <a:pt x="754" y="33"/>
                      <a:pt x="754" y="33"/>
                    </a:cubicBezTo>
                    <a:cubicBezTo>
                      <a:pt x="744" y="40"/>
                      <a:pt x="744" y="40"/>
                      <a:pt x="744" y="40"/>
                    </a:cubicBezTo>
                    <a:cubicBezTo>
                      <a:pt x="742" y="42"/>
                      <a:pt x="728" y="61"/>
                      <a:pt x="727" y="62"/>
                    </a:cubicBezTo>
                    <a:cubicBezTo>
                      <a:pt x="722" y="62"/>
                      <a:pt x="722" y="62"/>
                      <a:pt x="722" y="62"/>
                    </a:cubicBezTo>
                    <a:cubicBezTo>
                      <a:pt x="720" y="63"/>
                      <a:pt x="713" y="68"/>
                      <a:pt x="712" y="68"/>
                    </a:cubicBezTo>
                    <a:cubicBezTo>
                      <a:pt x="689" y="69"/>
                      <a:pt x="689" y="69"/>
                      <a:pt x="689" y="69"/>
                    </a:cubicBezTo>
                    <a:cubicBezTo>
                      <a:pt x="671" y="68"/>
                      <a:pt x="671" y="68"/>
                      <a:pt x="671" y="68"/>
                    </a:cubicBezTo>
                    <a:cubicBezTo>
                      <a:pt x="654" y="77"/>
                      <a:pt x="654" y="77"/>
                      <a:pt x="654" y="77"/>
                    </a:cubicBezTo>
                    <a:cubicBezTo>
                      <a:pt x="648" y="81"/>
                      <a:pt x="648" y="81"/>
                      <a:pt x="651" y="83"/>
                    </a:cubicBezTo>
                    <a:cubicBezTo>
                      <a:pt x="647" y="86"/>
                      <a:pt x="648" y="85"/>
                      <a:pt x="646" y="89"/>
                    </a:cubicBezTo>
                    <a:cubicBezTo>
                      <a:pt x="639" y="91"/>
                      <a:pt x="639" y="91"/>
                      <a:pt x="639" y="91"/>
                    </a:cubicBezTo>
                    <a:cubicBezTo>
                      <a:pt x="635" y="93"/>
                      <a:pt x="635" y="93"/>
                      <a:pt x="635" y="93"/>
                    </a:cubicBezTo>
                    <a:cubicBezTo>
                      <a:pt x="631" y="93"/>
                      <a:pt x="631" y="93"/>
                      <a:pt x="631" y="93"/>
                    </a:cubicBezTo>
                    <a:cubicBezTo>
                      <a:pt x="626" y="94"/>
                      <a:pt x="626" y="94"/>
                      <a:pt x="626" y="94"/>
                    </a:cubicBezTo>
                    <a:cubicBezTo>
                      <a:pt x="623" y="93"/>
                      <a:pt x="623" y="93"/>
                      <a:pt x="623" y="93"/>
                    </a:cubicBezTo>
                    <a:cubicBezTo>
                      <a:pt x="616" y="93"/>
                      <a:pt x="616" y="93"/>
                      <a:pt x="616" y="93"/>
                    </a:cubicBezTo>
                    <a:cubicBezTo>
                      <a:pt x="610" y="95"/>
                      <a:pt x="610" y="95"/>
                      <a:pt x="610" y="95"/>
                    </a:cubicBezTo>
                    <a:cubicBezTo>
                      <a:pt x="609" y="96"/>
                      <a:pt x="604" y="106"/>
                      <a:pt x="604" y="106"/>
                    </a:cubicBezTo>
                    <a:cubicBezTo>
                      <a:pt x="603" y="107"/>
                      <a:pt x="591" y="110"/>
                      <a:pt x="589" y="111"/>
                    </a:cubicBezTo>
                    <a:cubicBezTo>
                      <a:pt x="579" y="115"/>
                      <a:pt x="579" y="115"/>
                      <a:pt x="579" y="115"/>
                    </a:cubicBezTo>
                    <a:cubicBezTo>
                      <a:pt x="570" y="117"/>
                      <a:pt x="570" y="117"/>
                      <a:pt x="570" y="117"/>
                    </a:cubicBezTo>
                    <a:cubicBezTo>
                      <a:pt x="566" y="121"/>
                      <a:pt x="566" y="121"/>
                      <a:pt x="566" y="121"/>
                    </a:cubicBezTo>
                    <a:cubicBezTo>
                      <a:pt x="562" y="123"/>
                      <a:pt x="562" y="123"/>
                      <a:pt x="562" y="123"/>
                    </a:cubicBezTo>
                    <a:cubicBezTo>
                      <a:pt x="556" y="123"/>
                      <a:pt x="556" y="123"/>
                      <a:pt x="556" y="123"/>
                    </a:cubicBezTo>
                    <a:cubicBezTo>
                      <a:pt x="552" y="125"/>
                      <a:pt x="552" y="125"/>
                      <a:pt x="552" y="125"/>
                    </a:cubicBezTo>
                    <a:cubicBezTo>
                      <a:pt x="550" y="122"/>
                      <a:pt x="550" y="122"/>
                      <a:pt x="550" y="122"/>
                    </a:cubicBezTo>
                    <a:cubicBezTo>
                      <a:pt x="547" y="122"/>
                      <a:pt x="547" y="122"/>
                      <a:pt x="547" y="122"/>
                    </a:cubicBezTo>
                    <a:cubicBezTo>
                      <a:pt x="543" y="119"/>
                      <a:pt x="543" y="119"/>
                      <a:pt x="543" y="119"/>
                    </a:cubicBezTo>
                    <a:cubicBezTo>
                      <a:pt x="544" y="118"/>
                      <a:pt x="544" y="118"/>
                      <a:pt x="544" y="118"/>
                    </a:cubicBezTo>
                    <a:cubicBezTo>
                      <a:pt x="546" y="116"/>
                      <a:pt x="555" y="105"/>
                      <a:pt x="556" y="104"/>
                    </a:cubicBezTo>
                    <a:cubicBezTo>
                      <a:pt x="560" y="103"/>
                      <a:pt x="560" y="103"/>
                      <a:pt x="560" y="103"/>
                    </a:cubicBezTo>
                    <a:cubicBezTo>
                      <a:pt x="566" y="87"/>
                      <a:pt x="566" y="87"/>
                      <a:pt x="566" y="87"/>
                    </a:cubicBezTo>
                    <a:cubicBezTo>
                      <a:pt x="565" y="82"/>
                      <a:pt x="565" y="82"/>
                      <a:pt x="565" y="82"/>
                    </a:cubicBezTo>
                    <a:cubicBezTo>
                      <a:pt x="562" y="81"/>
                      <a:pt x="562" y="81"/>
                      <a:pt x="562" y="81"/>
                    </a:cubicBezTo>
                    <a:cubicBezTo>
                      <a:pt x="558" y="84"/>
                      <a:pt x="558" y="84"/>
                      <a:pt x="558" y="84"/>
                    </a:cubicBezTo>
                    <a:cubicBezTo>
                      <a:pt x="555" y="85"/>
                      <a:pt x="553" y="87"/>
                      <a:pt x="552" y="89"/>
                    </a:cubicBezTo>
                    <a:cubicBezTo>
                      <a:pt x="549" y="88"/>
                      <a:pt x="549" y="88"/>
                      <a:pt x="549" y="88"/>
                    </a:cubicBezTo>
                    <a:cubicBezTo>
                      <a:pt x="550" y="85"/>
                      <a:pt x="550" y="85"/>
                      <a:pt x="550" y="85"/>
                    </a:cubicBezTo>
                    <a:cubicBezTo>
                      <a:pt x="557" y="82"/>
                      <a:pt x="553" y="83"/>
                      <a:pt x="556" y="81"/>
                    </a:cubicBezTo>
                    <a:cubicBezTo>
                      <a:pt x="556" y="81"/>
                      <a:pt x="559" y="79"/>
                      <a:pt x="560" y="78"/>
                    </a:cubicBezTo>
                    <a:cubicBezTo>
                      <a:pt x="560" y="78"/>
                      <a:pt x="561" y="74"/>
                      <a:pt x="561" y="74"/>
                    </a:cubicBezTo>
                    <a:cubicBezTo>
                      <a:pt x="561" y="74"/>
                      <a:pt x="564" y="71"/>
                      <a:pt x="564" y="71"/>
                    </a:cubicBezTo>
                    <a:cubicBezTo>
                      <a:pt x="564" y="71"/>
                      <a:pt x="564" y="68"/>
                      <a:pt x="563" y="67"/>
                    </a:cubicBezTo>
                    <a:cubicBezTo>
                      <a:pt x="562" y="67"/>
                      <a:pt x="566" y="64"/>
                      <a:pt x="566" y="63"/>
                    </a:cubicBezTo>
                    <a:cubicBezTo>
                      <a:pt x="563" y="60"/>
                      <a:pt x="563" y="60"/>
                      <a:pt x="563" y="60"/>
                    </a:cubicBezTo>
                    <a:cubicBezTo>
                      <a:pt x="563" y="60"/>
                      <a:pt x="556" y="56"/>
                      <a:pt x="555" y="56"/>
                    </a:cubicBezTo>
                    <a:cubicBezTo>
                      <a:pt x="555" y="56"/>
                      <a:pt x="552" y="56"/>
                      <a:pt x="551" y="56"/>
                    </a:cubicBezTo>
                    <a:cubicBezTo>
                      <a:pt x="550" y="56"/>
                      <a:pt x="547" y="59"/>
                      <a:pt x="547" y="59"/>
                    </a:cubicBezTo>
                    <a:cubicBezTo>
                      <a:pt x="547" y="62"/>
                      <a:pt x="547" y="62"/>
                      <a:pt x="547" y="62"/>
                    </a:cubicBezTo>
                    <a:cubicBezTo>
                      <a:pt x="543" y="62"/>
                      <a:pt x="543" y="62"/>
                      <a:pt x="543" y="62"/>
                    </a:cubicBezTo>
                    <a:cubicBezTo>
                      <a:pt x="541" y="65"/>
                      <a:pt x="541" y="65"/>
                      <a:pt x="541" y="65"/>
                    </a:cubicBezTo>
                    <a:cubicBezTo>
                      <a:pt x="541" y="65"/>
                      <a:pt x="539" y="69"/>
                      <a:pt x="539" y="69"/>
                    </a:cubicBezTo>
                    <a:cubicBezTo>
                      <a:pt x="538" y="70"/>
                      <a:pt x="536" y="69"/>
                      <a:pt x="536" y="69"/>
                    </a:cubicBezTo>
                    <a:cubicBezTo>
                      <a:pt x="536" y="67"/>
                      <a:pt x="541" y="61"/>
                      <a:pt x="536" y="63"/>
                    </a:cubicBezTo>
                    <a:cubicBezTo>
                      <a:pt x="536" y="63"/>
                      <a:pt x="533" y="67"/>
                      <a:pt x="532" y="67"/>
                    </a:cubicBezTo>
                    <a:cubicBezTo>
                      <a:pt x="532" y="67"/>
                      <a:pt x="530" y="70"/>
                      <a:pt x="530" y="70"/>
                    </a:cubicBezTo>
                    <a:cubicBezTo>
                      <a:pt x="530" y="71"/>
                      <a:pt x="526" y="73"/>
                      <a:pt x="526" y="73"/>
                    </a:cubicBezTo>
                    <a:cubicBezTo>
                      <a:pt x="526" y="74"/>
                      <a:pt x="526" y="75"/>
                      <a:pt x="525" y="76"/>
                    </a:cubicBezTo>
                    <a:cubicBezTo>
                      <a:pt x="523" y="78"/>
                      <a:pt x="520" y="79"/>
                      <a:pt x="518" y="81"/>
                    </a:cubicBezTo>
                    <a:cubicBezTo>
                      <a:pt x="518" y="83"/>
                      <a:pt x="519" y="85"/>
                      <a:pt x="519" y="86"/>
                    </a:cubicBezTo>
                    <a:cubicBezTo>
                      <a:pt x="518" y="88"/>
                      <a:pt x="515" y="88"/>
                      <a:pt x="515" y="90"/>
                    </a:cubicBezTo>
                    <a:cubicBezTo>
                      <a:pt x="514" y="93"/>
                      <a:pt x="515" y="96"/>
                      <a:pt x="515" y="100"/>
                    </a:cubicBezTo>
                    <a:cubicBezTo>
                      <a:pt x="514" y="101"/>
                      <a:pt x="506" y="111"/>
                      <a:pt x="505" y="113"/>
                    </a:cubicBezTo>
                    <a:cubicBezTo>
                      <a:pt x="499" y="118"/>
                      <a:pt x="499" y="118"/>
                      <a:pt x="499" y="118"/>
                    </a:cubicBezTo>
                    <a:cubicBezTo>
                      <a:pt x="493" y="120"/>
                      <a:pt x="493" y="120"/>
                      <a:pt x="493" y="120"/>
                    </a:cubicBezTo>
                    <a:cubicBezTo>
                      <a:pt x="490" y="118"/>
                      <a:pt x="490" y="118"/>
                      <a:pt x="490" y="118"/>
                    </a:cubicBezTo>
                    <a:cubicBezTo>
                      <a:pt x="490" y="110"/>
                      <a:pt x="490" y="110"/>
                      <a:pt x="490" y="110"/>
                    </a:cubicBezTo>
                    <a:cubicBezTo>
                      <a:pt x="491" y="106"/>
                      <a:pt x="491" y="106"/>
                      <a:pt x="491" y="106"/>
                    </a:cubicBezTo>
                    <a:cubicBezTo>
                      <a:pt x="494" y="102"/>
                      <a:pt x="494" y="102"/>
                      <a:pt x="494" y="102"/>
                    </a:cubicBezTo>
                    <a:cubicBezTo>
                      <a:pt x="494" y="98"/>
                      <a:pt x="494" y="98"/>
                      <a:pt x="494" y="98"/>
                    </a:cubicBezTo>
                    <a:cubicBezTo>
                      <a:pt x="498" y="93"/>
                      <a:pt x="498" y="93"/>
                      <a:pt x="498" y="93"/>
                    </a:cubicBezTo>
                    <a:cubicBezTo>
                      <a:pt x="500" y="92"/>
                      <a:pt x="500" y="89"/>
                      <a:pt x="501" y="87"/>
                    </a:cubicBezTo>
                    <a:cubicBezTo>
                      <a:pt x="503" y="85"/>
                      <a:pt x="505" y="83"/>
                      <a:pt x="507" y="81"/>
                    </a:cubicBezTo>
                    <a:cubicBezTo>
                      <a:pt x="507" y="80"/>
                      <a:pt x="507" y="78"/>
                      <a:pt x="508" y="77"/>
                    </a:cubicBezTo>
                    <a:cubicBezTo>
                      <a:pt x="512" y="71"/>
                      <a:pt x="520" y="68"/>
                      <a:pt x="522" y="65"/>
                    </a:cubicBezTo>
                    <a:cubicBezTo>
                      <a:pt x="523" y="64"/>
                      <a:pt x="520" y="64"/>
                      <a:pt x="518" y="64"/>
                    </a:cubicBezTo>
                    <a:cubicBezTo>
                      <a:pt x="516" y="65"/>
                      <a:pt x="516" y="68"/>
                      <a:pt x="515" y="70"/>
                    </a:cubicBezTo>
                    <a:cubicBezTo>
                      <a:pt x="514" y="70"/>
                      <a:pt x="512" y="69"/>
                      <a:pt x="511" y="70"/>
                    </a:cubicBezTo>
                    <a:cubicBezTo>
                      <a:pt x="510" y="71"/>
                      <a:pt x="509" y="72"/>
                      <a:pt x="508" y="73"/>
                    </a:cubicBezTo>
                    <a:cubicBezTo>
                      <a:pt x="508" y="73"/>
                      <a:pt x="503" y="75"/>
                      <a:pt x="503" y="74"/>
                    </a:cubicBezTo>
                    <a:cubicBezTo>
                      <a:pt x="502" y="73"/>
                      <a:pt x="504" y="73"/>
                      <a:pt x="504" y="72"/>
                    </a:cubicBezTo>
                    <a:cubicBezTo>
                      <a:pt x="504" y="70"/>
                      <a:pt x="509" y="68"/>
                      <a:pt x="510" y="67"/>
                    </a:cubicBezTo>
                    <a:cubicBezTo>
                      <a:pt x="514" y="63"/>
                      <a:pt x="518" y="59"/>
                      <a:pt x="522" y="56"/>
                    </a:cubicBezTo>
                    <a:cubicBezTo>
                      <a:pt x="523" y="55"/>
                      <a:pt x="524" y="54"/>
                      <a:pt x="525" y="54"/>
                    </a:cubicBezTo>
                    <a:cubicBezTo>
                      <a:pt x="525" y="57"/>
                      <a:pt x="526" y="55"/>
                      <a:pt x="529" y="55"/>
                    </a:cubicBezTo>
                    <a:cubicBezTo>
                      <a:pt x="528" y="58"/>
                      <a:pt x="528" y="58"/>
                      <a:pt x="528" y="58"/>
                    </a:cubicBezTo>
                    <a:cubicBezTo>
                      <a:pt x="530" y="56"/>
                      <a:pt x="530" y="56"/>
                      <a:pt x="530" y="56"/>
                    </a:cubicBezTo>
                    <a:cubicBezTo>
                      <a:pt x="535" y="52"/>
                      <a:pt x="532" y="54"/>
                      <a:pt x="538" y="53"/>
                    </a:cubicBezTo>
                    <a:cubicBezTo>
                      <a:pt x="539" y="53"/>
                      <a:pt x="547" y="51"/>
                      <a:pt x="548" y="51"/>
                    </a:cubicBezTo>
                    <a:cubicBezTo>
                      <a:pt x="548" y="51"/>
                      <a:pt x="551" y="52"/>
                      <a:pt x="551" y="52"/>
                    </a:cubicBezTo>
                    <a:cubicBezTo>
                      <a:pt x="552" y="52"/>
                      <a:pt x="553" y="53"/>
                      <a:pt x="553" y="53"/>
                    </a:cubicBezTo>
                    <a:cubicBezTo>
                      <a:pt x="554" y="53"/>
                      <a:pt x="557" y="50"/>
                      <a:pt x="559" y="53"/>
                    </a:cubicBezTo>
                    <a:cubicBezTo>
                      <a:pt x="565" y="52"/>
                      <a:pt x="563" y="53"/>
                      <a:pt x="569" y="49"/>
                    </a:cubicBezTo>
                    <a:cubicBezTo>
                      <a:pt x="562" y="41"/>
                      <a:pt x="562" y="41"/>
                      <a:pt x="562" y="41"/>
                    </a:cubicBezTo>
                    <a:cubicBezTo>
                      <a:pt x="556" y="42"/>
                      <a:pt x="556" y="42"/>
                      <a:pt x="556" y="42"/>
                    </a:cubicBezTo>
                    <a:cubicBezTo>
                      <a:pt x="555" y="40"/>
                      <a:pt x="555" y="40"/>
                      <a:pt x="555" y="40"/>
                    </a:cubicBezTo>
                    <a:cubicBezTo>
                      <a:pt x="548" y="42"/>
                      <a:pt x="548" y="41"/>
                      <a:pt x="545" y="41"/>
                    </a:cubicBezTo>
                    <a:cubicBezTo>
                      <a:pt x="545" y="41"/>
                      <a:pt x="542" y="42"/>
                      <a:pt x="541" y="42"/>
                    </a:cubicBezTo>
                    <a:cubicBezTo>
                      <a:pt x="541" y="42"/>
                      <a:pt x="538" y="43"/>
                      <a:pt x="537" y="44"/>
                    </a:cubicBezTo>
                    <a:cubicBezTo>
                      <a:pt x="534" y="46"/>
                      <a:pt x="529" y="43"/>
                      <a:pt x="527" y="43"/>
                    </a:cubicBezTo>
                    <a:cubicBezTo>
                      <a:pt x="526" y="42"/>
                      <a:pt x="525" y="42"/>
                      <a:pt x="524" y="42"/>
                    </a:cubicBezTo>
                    <a:cubicBezTo>
                      <a:pt x="523" y="41"/>
                      <a:pt x="524" y="38"/>
                      <a:pt x="522" y="38"/>
                    </a:cubicBezTo>
                    <a:cubicBezTo>
                      <a:pt x="520" y="37"/>
                      <a:pt x="512" y="42"/>
                      <a:pt x="517" y="36"/>
                    </a:cubicBezTo>
                    <a:cubicBezTo>
                      <a:pt x="518" y="34"/>
                      <a:pt x="523" y="32"/>
                      <a:pt x="523" y="29"/>
                    </a:cubicBezTo>
                    <a:cubicBezTo>
                      <a:pt x="523" y="27"/>
                      <a:pt x="517" y="33"/>
                      <a:pt x="516" y="33"/>
                    </a:cubicBezTo>
                    <a:cubicBezTo>
                      <a:pt x="513" y="35"/>
                      <a:pt x="510" y="35"/>
                      <a:pt x="508" y="36"/>
                    </a:cubicBezTo>
                    <a:cubicBezTo>
                      <a:pt x="502" y="39"/>
                      <a:pt x="502" y="39"/>
                      <a:pt x="502" y="39"/>
                    </a:cubicBezTo>
                    <a:cubicBezTo>
                      <a:pt x="498" y="39"/>
                      <a:pt x="498" y="39"/>
                      <a:pt x="498" y="39"/>
                    </a:cubicBezTo>
                    <a:cubicBezTo>
                      <a:pt x="498" y="39"/>
                      <a:pt x="492" y="41"/>
                      <a:pt x="491" y="41"/>
                    </a:cubicBezTo>
                    <a:cubicBezTo>
                      <a:pt x="488" y="41"/>
                      <a:pt x="486" y="40"/>
                      <a:pt x="483" y="42"/>
                    </a:cubicBezTo>
                    <a:cubicBezTo>
                      <a:pt x="481" y="43"/>
                      <a:pt x="483" y="41"/>
                      <a:pt x="485" y="41"/>
                    </a:cubicBezTo>
                    <a:cubicBezTo>
                      <a:pt x="487" y="40"/>
                      <a:pt x="487" y="38"/>
                      <a:pt x="487" y="37"/>
                    </a:cubicBezTo>
                    <a:cubicBezTo>
                      <a:pt x="487" y="36"/>
                      <a:pt x="485" y="38"/>
                      <a:pt x="484" y="38"/>
                    </a:cubicBezTo>
                    <a:cubicBezTo>
                      <a:pt x="483" y="38"/>
                      <a:pt x="481" y="39"/>
                      <a:pt x="479" y="39"/>
                    </a:cubicBezTo>
                    <a:cubicBezTo>
                      <a:pt x="477" y="39"/>
                      <a:pt x="475" y="41"/>
                      <a:pt x="474" y="41"/>
                    </a:cubicBezTo>
                    <a:cubicBezTo>
                      <a:pt x="472" y="41"/>
                      <a:pt x="469" y="42"/>
                      <a:pt x="468" y="39"/>
                    </a:cubicBezTo>
                    <a:cubicBezTo>
                      <a:pt x="481" y="34"/>
                      <a:pt x="482" y="31"/>
                      <a:pt x="484" y="30"/>
                    </a:cubicBezTo>
                    <a:cubicBezTo>
                      <a:pt x="484" y="30"/>
                      <a:pt x="490" y="28"/>
                      <a:pt x="492" y="28"/>
                    </a:cubicBezTo>
                    <a:cubicBezTo>
                      <a:pt x="493" y="27"/>
                      <a:pt x="495" y="25"/>
                      <a:pt x="495" y="25"/>
                    </a:cubicBezTo>
                    <a:cubicBezTo>
                      <a:pt x="502" y="24"/>
                      <a:pt x="502" y="24"/>
                      <a:pt x="502" y="24"/>
                    </a:cubicBezTo>
                    <a:cubicBezTo>
                      <a:pt x="509" y="20"/>
                      <a:pt x="509" y="20"/>
                      <a:pt x="509" y="20"/>
                    </a:cubicBezTo>
                    <a:cubicBezTo>
                      <a:pt x="506" y="20"/>
                      <a:pt x="501" y="19"/>
                      <a:pt x="498" y="19"/>
                    </a:cubicBezTo>
                    <a:cubicBezTo>
                      <a:pt x="495" y="19"/>
                      <a:pt x="495" y="18"/>
                      <a:pt x="493" y="17"/>
                    </a:cubicBezTo>
                    <a:cubicBezTo>
                      <a:pt x="493" y="17"/>
                      <a:pt x="490" y="19"/>
                      <a:pt x="490" y="19"/>
                    </a:cubicBezTo>
                    <a:cubicBezTo>
                      <a:pt x="489" y="19"/>
                      <a:pt x="487" y="20"/>
                      <a:pt x="487" y="20"/>
                    </a:cubicBezTo>
                    <a:cubicBezTo>
                      <a:pt x="484" y="20"/>
                      <a:pt x="484" y="20"/>
                      <a:pt x="484" y="20"/>
                    </a:cubicBezTo>
                    <a:cubicBezTo>
                      <a:pt x="481" y="16"/>
                      <a:pt x="481" y="16"/>
                      <a:pt x="481" y="16"/>
                    </a:cubicBezTo>
                    <a:cubicBezTo>
                      <a:pt x="478" y="17"/>
                      <a:pt x="478" y="17"/>
                      <a:pt x="478" y="17"/>
                    </a:cubicBezTo>
                    <a:cubicBezTo>
                      <a:pt x="477" y="16"/>
                      <a:pt x="477" y="16"/>
                      <a:pt x="477" y="16"/>
                    </a:cubicBezTo>
                    <a:cubicBezTo>
                      <a:pt x="476" y="13"/>
                      <a:pt x="476" y="13"/>
                      <a:pt x="476" y="13"/>
                    </a:cubicBezTo>
                    <a:cubicBezTo>
                      <a:pt x="473" y="12"/>
                      <a:pt x="473" y="12"/>
                      <a:pt x="473" y="12"/>
                    </a:cubicBezTo>
                    <a:cubicBezTo>
                      <a:pt x="467" y="11"/>
                      <a:pt x="467" y="11"/>
                      <a:pt x="467" y="11"/>
                    </a:cubicBezTo>
                    <a:cubicBezTo>
                      <a:pt x="464" y="15"/>
                      <a:pt x="464" y="13"/>
                      <a:pt x="462" y="12"/>
                    </a:cubicBezTo>
                    <a:cubicBezTo>
                      <a:pt x="458" y="12"/>
                      <a:pt x="458" y="12"/>
                      <a:pt x="458" y="12"/>
                    </a:cubicBezTo>
                    <a:cubicBezTo>
                      <a:pt x="453" y="9"/>
                      <a:pt x="453" y="9"/>
                      <a:pt x="453" y="9"/>
                    </a:cubicBezTo>
                    <a:cubicBezTo>
                      <a:pt x="455" y="4"/>
                      <a:pt x="455" y="6"/>
                      <a:pt x="455" y="0"/>
                    </a:cubicBezTo>
                    <a:cubicBezTo>
                      <a:pt x="450" y="2"/>
                      <a:pt x="452" y="1"/>
                      <a:pt x="449" y="6"/>
                    </a:cubicBezTo>
                    <a:cubicBezTo>
                      <a:pt x="232" y="6"/>
                      <a:pt x="232" y="6"/>
                      <a:pt x="232" y="6"/>
                    </a:cubicBezTo>
                    <a:cubicBezTo>
                      <a:pt x="108" y="4"/>
                      <a:pt x="108" y="4"/>
                      <a:pt x="108" y="4"/>
                    </a:cubicBezTo>
                    <a:cubicBezTo>
                      <a:pt x="108" y="8"/>
                      <a:pt x="108" y="8"/>
                      <a:pt x="108" y="8"/>
                    </a:cubicBezTo>
                    <a:cubicBezTo>
                      <a:pt x="108" y="12"/>
                      <a:pt x="108" y="11"/>
                      <a:pt x="106" y="14"/>
                    </a:cubicBezTo>
                    <a:cubicBezTo>
                      <a:pt x="107" y="18"/>
                      <a:pt x="107" y="18"/>
                      <a:pt x="107" y="18"/>
                    </a:cubicBezTo>
                    <a:cubicBezTo>
                      <a:pt x="104" y="21"/>
                      <a:pt x="104" y="21"/>
                      <a:pt x="104" y="21"/>
                    </a:cubicBezTo>
                    <a:cubicBezTo>
                      <a:pt x="100" y="24"/>
                      <a:pt x="100" y="24"/>
                      <a:pt x="100" y="24"/>
                    </a:cubicBezTo>
                    <a:cubicBezTo>
                      <a:pt x="99" y="26"/>
                      <a:pt x="100" y="28"/>
                      <a:pt x="97" y="30"/>
                    </a:cubicBezTo>
                    <a:cubicBezTo>
                      <a:pt x="95" y="31"/>
                      <a:pt x="95" y="30"/>
                      <a:pt x="93" y="33"/>
                    </a:cubicBezTo>
                    <a:cubicBezTo>
                      <a:pt x="90" y="33"/>
                      <a:pt x="89" y="33"/>
                      <a:pt x="87" y="34"/>
                    </a:cubicBezTo>
                    <a:cubicBezTo>
                      <a:pt x="87" y="34"/>
                      <a:pt x="87" y="34"/>
                      <a:pt x="87" y="34"/>
                    </a:cubicBezTo>
                    <a:cubicBezTo>
                      <a:pt x="89" y="33"/>
                      <a:pt x="89" y="33"/>
                      <a:pt x="91" y="31"/>
                    </a:cubicBezTo>
                    <a:cubicBezTo>
                      <a:pt x="93" y="30"/>
                      <a:pt x="93" y="30"/>
                      <a:pt x="95" y="30"/>
                    </a:cubicBezTo>
                    <a:cubicBezTo>
                      <a:pt x="96" y="27"/>
                      <a:pt x="96" y="27"/>
                      <a:pt x="96" y="27"/>
                    </a:cubicBezTo>
                    <a:cubicBezTo>
                      <a:pt x="95" y="25"/>
                      <a:pt x="95" y="25"/>
                      <a:pt x="95" y="25"/>
                    </a:cubicBezTo>
                    <a:cubicBezTo>
                      <a:pt x="97" y="23"/>
                      <a:pt x="97" y="23"/>
                      <a:pt x="97" y="23"/>
                    </a:cubicBezTo>
                    <a:cubicBezTo>
                      <a:pt x="100" y="21"/>
                      <a:pt x="99" y="21"/>
                      <a:pt x="96" y="16"/>
                    </a:cubicBezTo>
                    <a:cubicBezTo>
                      <a:pt x="91" y="17"/>
                      <a:pt x="91" y="17"/>
                      <a:pt x="91" y="17"/>
                    </a:cubicBezTo>
                    <a:cubicBezTo>
                      <a:pt x="85" y="16"/>
                      <a:pt x="85" y="16"/>
                      <a:pt x="85" y="16"/>
                    </a:cubicBezTo>
                    <a:cubicBezTo>
                      <a:pt x="83" y="14"/>
                      <a:pt x="83" y="14"/>
                      <a:pt x="83" y="14"/>
                    </a:cubicBezTo>
                    <a:cubicBezTo>
                      <a:pt x="79" y="14"/>
                      <a:pt x="79" y="14"/>
                      <a:pt x="79" y="14"/>
                    </a:cubicBezTo>
                    <a:cubicBezTo>
                      <a:pt x="77" y="17"/>
                      <a:pt x="77" y="17"/>
                      <a:pt x="77" y="17"/>
                    </a:cubicBezTo>
                    <a:cubicBezTo>
                      <a:pt x="75" y="21"/>
                      <a:pt x="75" y="21"/>
                      <a:pt x="75" y="21"/>
                    </a:cubicBezTo>
                    <a:cubicBezTo>
                      <a:pt x="75" y="21"/>
                      <a:pt x="76" y="25"/>
                      <a:pt x="76" y="25"/>
                    </a:cubicBezTo>
                    <a:cubicBezTo>
                      <a:pt x="76" y="25"/>
                      <a:pt x="74" y="26"/>
                      <a:pt x="74" y="26"/>
                    </a:cubicBezTo>
                    <a:cubicBezTo>
                      <a:pt x="73" y="31"/>
                      <a:pt x="73" y="31"/>
                      <a:pt x="73" y="31"/>
                    </a:cubicBezTo>
                    <a:cubicBezTo>
                      <a:pt x="72" y="33"/>
                      <a:pt x="72" y="31"/>
                      <a:pt x="72" y="34"/>
                    </a:cubicBezTo>
                    <a:cubicBezTo>
                      <a:pt x="74" y="35"/>
                      <a:pt x="74" y="35"/>
                      <a:pt x="74" y="36"/>
                    </a:cubicBezTo>
                    <a:cubicBezTo>
                      <a:pt x="72" y="36"/>
                      <a:pt x="72" y="36"/>
                      <a:pt x="70" y="38"/>
                    </a:cubicBezTo>
                    <a:cubicBezTo>
                      <a:pt x="72" y="39"/>
                      <a:pt x="72" y="39"/>
                      <a:pt x="72" y="39"/>
                    </a:cubicBezTo>
                    <a:cubicBezTo>
                      <a:pt x="72" y="40"/>
                      <a:pt x="72" y="40"/>
                      <a:pt x="72" y="40"/>
                    </a:cubicBezTo>
                    <a:cubicBezTo>
                      <a:pt x="70" y="40"/>
                      <a:pt x="70" y="40"/>
                      <a:pt x="70" y="40"/>
                    </a:cubicBezTo>
                    <a:cubicBezTo>
                      <a:pt x="69" y="43"/>
                      <a:pt x="67" y="44"/>
                      <a:pt x="65" y="45"/>
                    </a:cubicBezTo>
                    <a:cubicBezTo>
                      <a:pt x="65" y="47"/>
                      <a:pt x="65" y="47"/>
                      <a:pt x="65" y="47"/>
                    </a:cubicBezTo>
                    <a:cubicBezTo>
                      <a:pt x="67" y="47"/>
                      <a:pt x="68" y="47"/>
                      <a:pt x="70" y="46"/>
                    </a:cubicBezTo>
                    <a:cubicBezTo>
                      <a:pt x="73" y="48"/>
                      <a:pt x="72" y="48"/>
                      <a:pt x="75" y="49"/>
                    </a:cubicBezTo>
                    <a:cubicBezTo>
                      <a:pt x="75" y="50"/>
                      <a:pt x="75" y="50"/>
                      <a:pt x="75" y="50"/>
                    </a:cubicBezTo>
                    <a:cubicBezTo>
                      <a:pt x="70" y="48"/>
                      <a:pt x="70" y="48"/>
                      <a:pt x="70" y="48"/>
                    </a:cubicBezTo>
                    <a:cubicBezTo>
                      <a:pt x="69" y="47"/>
                      <a:pt x="67" y="47"/>
                      <a:pt x="66" y="48"/>
                    </a:cubicBezTo>
                    <a:cubicBezTo>
                      <a:pt x="63" y="51"/>
                      <a:pt x="63" y="51"/>
                      <a:pt x="63" y="51"/>
                    </a:cubicBezTo>
                    <a:cubicBezTo>
                      <a:pt x="60" y="56"/>
                      <a:pt x="60" y="56"/>
                      <a:pt x="60" y="56"/>
                    </a:cubicBezTo>
                    <a:cubicBezTo>
                      <a:pt x="55" y="64"/>
                      <a:pt x="55" y="64"/>
                      <a:pt x="55" y="64"/>
                    </a:cubicBezTo>
                    <a:cubicBezTo>
                      <a:pt x="52" y="68"/>
                      <a:pt x="48" y="72"/>
                      <a:pt x="45" y="76"/>
                    </a:cubicBezTo>
                    <a:cubicBezTo>
                      <a:pt x="43" y="79"/>
                      <a:pt x="42" y="82"/>
                      <a:pt x="39" y="85"/>
                    </a:cubicBezTo>
                    <a:cubicBezTo>
                      <a:pt x="37" y="88"/>
                      <a:pt x="26" y="98"/>
                      <a:pt x="25" y="101"/>
                    </a:cubicBezTo>
                    <a:cubicBezTo>
                      <a:pt x="24" y="105"/>
                      <a:pt x="24" y="105"/>
                      <a:pt x="24" y="105"/>
                    </a:cubicBezTo>
                    <a:cubicBezTo>
                      <a:pt x="24" y="105"/>
                      <a:pt x="21" y="108"/>
                      <a:pt x="21" y="108"/>
                    </a:cubicBezTo>
                    <a:cubicBezTo>
                      <a:pt x="20" y="109"/>
                      <a:pt x="19" y="111"/>
                      <a:pt x="19" y="111"/>
                    </a:cubicBezTo>
                    <a:cubicBezTo>
                      <a:pt x="21" y="114"/>
                      <a:pt x="21" y="114"/>
                      <a:pt x="21" y="114"/>
                    </a:cubicBezTo>
                    <a:cubicBezTo>
                      <a:pt x="19" y="117"/>
                      <a:pt x="19" y="117"/>
                      <a:pt x="19" y="117"/>
                    </a:cubicBezTo>
                    <a:cubicBezTo>
                      <a:pt x="18" y="121"/>
                      <a:pt x="18" y="121"/>
                      <a:pt x="18" y="121"/>
                    </a:cubicBezTo>
                    <a:cubicBezTo>
                      <a:pt x="14" y="127"/>
                      <a:pt x="14" y="127"/>
                      <a:pt x="14" y="127"/>
                    </a:cubicBezTo>
                    <a:cubicBezTo>
                      <a:pt x="11" y="131"/>
                      <a:pt x="11" y="131"/>
                      <a:pt x="11" y="131"/>
                    </a:cubicBezTo>
                    <a:cubicBezTo>
                      <a:pt x="9" y="134"/>
                      <a:pt x="9" y="133"/>
                      <a:pt x="6" y="136"/>
                    </a:cubicBezTo>
                    <a:cubicBezTo>
                      <a:pt x="4" y="137"/>
                      <a:pt x="4" y="138"/>
                      <a:pt x="3" y="140"/>
                    </a:cubicBezTo>
                    <a:cubicBezTo>
                      <a:pt x="5" y="142"/>
                      <a:pt x="5" y="142"/>
                      <a:pt x="5" y="142"/>
                    </a:cubicBezTo>
                    <a:cubicBezTo>
                      <a:pt x="6" y="148"/>
                      <a:pt x="6" y="148"/>
                      <a:pt x="6" y="148"/>
                    </a:cubicBezTo>
                    <a:cubicBezTo>
                      <a:pt x="6" y="151"/>
                      <a:pt x="4" y="152"/>
                      <a:pt x="3" y="154"/>
                    </a:cubicBezTo>
                    <a:cubicBezTo>
                      <a:pt x="1" y="158"/>
                      <a:pt x="2" y="158"/>
                      <a:pt x="1" y="159"/>
                    </a:cubicBezTo>
                    <a:cubicBezTo>
                      <a:pt x="0" y="161"/>
                      <a:pt x="0" y="161"/>
                      <a:pt x="0" y="161"/>
                    </a:cubicBezTo>
                    <a:cubicBezTo>
                      <a:pt x="0" y="162"/>
                      <a:pt x="1" y="163"/>
                      <a:pt x="1" y="164"/>
                    </a:cubicBezTo>
                    <a:cubicBezTo>
                      <a:pt x="2" y="167"/>
                      <a:pt x="2" y="167"/>
                      <a:pt x="2" y="167"/>
                    </a:cubicBezTo>
                    <a:cubicBezTo>
                      <a:pt x="3" y="170"/>
                      <a:pt x="3" y="170"/>
                      <a:pt x="3" y="170"/>
                    </a:cubicBezTo>
                    <a:cubicBezTo>
                      <a:pt x="3" y="173"/>
                      <a:pt x="3" y="173"/>
                      <a:pt x="3" y="173"/>
                    </a:cubicBezTo>
                    <a:cubicBezTo>
                      <a:pt x="3" y="175"/>
                      <a:pt x="3" y="175"/>
                      <a:pt x="3" y="175"/>
                    </a:cubicBezTo>
                    <a:cubicBezTo>
                      <a:pt x="4" y="176"/>
                      <a:pt x="4" y="176"/>
                      <a:pt x="4" y="176"/>
                    </a:cubicBezTo>
                    <a:cubicBezTo>
                      <a:pt x="5" y="179"/>
                      <a:pt x="4" y="179"/>
                      <a:pt x="6" y="181"/>
                    </a:cubicBezTo>
                    <a:cubicBezTo>
                      <a:pt x="8" y="181"/>
                      <a:pt x="8" y="181"/>
                      <a:pt x="8" y="181"/>
                    </a:cubicBezTo>
                    <a:cubicBezTo>
                      <a:pt x="8" y="178"/>
                      <a:pt x="8" y="178"/>
                      <a:pt x="8" y="178"/>
                    </a:cubicBezTo>
                    <a:cubicBezTo>
                      <a:pt x="9" y="176"/>
                      <a:pt x="9" y="176"/>
                      <a:pt x="9" y="176"/>
                    </a:cubicBezTo>
                    <a:cubicBezTo>
                      <a:pt x="11" y="174"/>
                      <a:pt x="11" y="174"/>
                      <a:pt x="11" y="174"/>
                    </a:cubicBezTo>
                    <a:cubicBezTo>
                      <a:pt x="12" y="176"/>
                      <a:pt x="12" y="176"/>
                      <a:pt x="12" y="176"/>
                    </a:cubicBezTo>
                    <a:cubicBezTo>
                      <a:pt x="15" y="175"/>
                      <a:pt x="15" y="175"/>
                      <a:pt x="15" y="175"/>
                    </a:cubicBezTo>
                    <a:cubicBezTo>
                      <a:pt x="17" y="176"/>
                      <a:pt x="17" y="176"/>
                      <a:pt x="19" y="176"/>
                    </a:cubicBezTo>
                    <a:cubicBezTo>
                      <a:pt x="20" y="174"/>
                      <a:pt x="20" y="174"/>
                      <a:pt x="20" y="174"/>
                    </a:cubicBezTo>
                    <a:cubicBezTo>
                      <a:pt x="22" y="176"/>
                      <a:pt x="22" y="176"/>
                      <a:pt x="22" y="176"/>
                    </a:cubicBezTo>
                    <a:cubicBezTo>
                      <a:pt x="22" y="177"/>
                      <a:pt x="22" y="177"/>
                      <a:pt x="22" y="177"/>
                    </a:cubicBezTo>
                    <a:cubicBezTo>
                      <a:pt x="20" y="176"/>
                      <a:pt x="20" y="176"/>
                      <a:pt x="20" y="176"/>
                    </a:cubicBezTo>
                    <a:cubicBezTo>
                      <a:pt x="20" y="177"/>
                      <a:pt x="20" y="177"/>
                      <a:pt x="20" y="177"/>
                    </a:cubicBezTo>
                    <a:cubicBezTo>
                      <a:pt x="17" y="177"/>
                      <a:pt x="18" y="177"/>
                      <a:pt x="16" y="176"/>
                    </a:cubicBezTo>
                    <a:cubicBezTo>
                      <a:pt x="14" y="176"/>
                      <a:pt x="9" y="177"/>
                      <a:pt x="9" y="179"/>
                    </a:cubicBezTo>
                    <a:cubicBezTo>
                      <a:pt x="10" y="182"/>
                      <a:pt x="10" y="182"/>
                      <a:pt x="10" y="182"/>
                    </a:cubicBezTo>
                    <a:cubicBezTo>
                      <a:pt x="10" y="184"/>
                      <a:pt x="10" y="184"/>
                      <a:pt x="10" y="184"/>
                    </a:cubicBezTo>
                    <a:cubicBezTo>
                      <a:pt x="7" y="182"/>
                      <a:pt x="7" y="182"/>
                      <a:pt x="7" y="182"/>
                    </a:cubicBezTo>
                    <a:cubicBezTo>
                      <a:pt x="5" y="183"/>
                      <a:pt x="5" y="182"/>
                      <a:pt x="4" y="183"/>
                    </a:cubicBezTo>
                    <a:cubicBezTo>
                      <a:pt x="4" y="189"/>
                      <a:pt x="3" y="186"/>
                      <a:pt x="3" y="191"/>
                    </a:cubicBezTo>
                    <a:cubicBezTo>
                      <a:pt x="6" y="193"/>
                      <a:pt x="6" y="193"/>
                      <a:pt x="6" y="193"/>
                    </a:cubicBezTo>
                    <a:cubicBezTo>
                      <a:pt x="8" y="193"/>
                      <a:pt x="6" y="191"/>
                      <a:pt x="9" y="194"/>
                    </a:cubicBezTo>
                    <a:cubicBezTo>
                      <a:pt x="6" y="199"/>
                      <a:pt x="8" y="196"/>
                      <a:pt x="5" y="199"/>
                    </a:cubicBezTo>
                    <a:cubicBezTo>
                      <a:pt x="3" y="200"/>
                      <a:pt x="3" y="201"/>
                      <a:pt x="2" y="203"/>
                    </a:cubicBezTo>
                    <a:cubicBezTo>
                      <a:pt x="3" y="204"/>
                      <a:pt x="6" y="208"/>
                      <a:pt x="6" y="209"/>
                    </a:cubicBezTo>
                    <a:cubicBezTo>
                      <a:pt x="7" y="210"/>
                      <a:pt x="6" y="212"/>
                      <a:pt x="8" y="215"/>
                    </a:cubicBezTo>
                    <a:cubicBezTo>
                      <a:pt x="10" y="217"/>
                      <a:pt x="10" y="217"/>
                      <a:pt x="10" y="217"/>
                    </a:cubicBezTo>
                    <a:cubicBezTo>
                      <a:pt x="10" y="219"/>
                      <a:pt x="9" y="219"/>
                      <a:pt x="8" y="220"/>
                    </a:cubicBezTo>
                    <a:cubicBezTo>
                      <a:pt x="9" y="221"/>
                      <a:pt x="10" y="221"/>
                      <a:pt x="11" y="222"/>
                    </a:cubicBezTo>
                    <a:cubicBezTo>
                      <a:pt x="11" y="224"/>
                      <a:pt x="11" y="224"/>
                      <a:pt x="11" y="224"/>
                    </a:cubicBezTo>
                    <a:cubicBezTo>
                      <a:pt x="8" y="226"/>
                      <a:pt x="10" y="227"/>
                      <a:pt x="9" y="229"/>
                    </a:cubicBezTo>
                    <a:cubicBezTo>
                      <a:pt x="8" y="231"/>
                      <a:pt x="8" y="231"/>
                      <a:pt x="8" y="231"/>
                    </a:cubicBezTo>
                    <a:cubicBezTo>
                      <a:pt x="9" y="233"/>
                      <a:pt x="9" y="233"/>
                      <a:pt x="9" y="233"/>
                    </a:cubicBezTo>
                    <a:cubicBezTo>
                      <a:pt x="11" y="232"/>
                      <a:pt x="11" y="232"/>
                      <a:pt x="11" y="232"/>
                    </a:cubicBezTo>
                    <a:cubicBezTo>
                      <a:pt x="11" y="232"/>
                      <a:pt x="16" y="233"/>
                      <a:pt x="16" y="233"/>
                    </a:cubicBezTo>
                    <a:cubicBezTo>
                      <a:pt x="17" y="233"/>
                      <a:pt x="18" y="234"/>
                      <a:pt x="18" y="234"/>
                    </a:cubicBezTo>
                    <a:cubicBezTo>
                      <a:pt x="20" y="233"/>
                      <a:pt x="20" y="233"/>
                      <a:pt x="20" y="233"/>
                    </a:cubicBezTo>
                    <a:cubicBezTo>
                      <a:pt x="22" y="235"/>
                      <a:pt x="22" y="235"/>
                      <a:pt x="22" y="235"/>
                    </a:cubicBezTo>
                    <a:cubicBezTo>
                      <a:pt x="25" y="239"/>
                      <a:pt x="25" y="239"/>
                      <a:pt x="25" y="239"/>
                    </a:cubicBezTo>
                    <a:cubicBezTo>
                      <a:pt x="32" y="239"/>
                      <a:pt x="32" y="239"/>
                      <a:pt x="32" y="239"/>
                    </a:cubicBezTo>
                    <a:cubicBezTo>
                      <a:pt x="32" y="242"/>
                      <a:pt x="32" y="242"/>
                      <a:pt x="32" y="242"/>
                    </a:cubicBezTo>
                    <a:cubicBezTo>
                      <a:pt x="31" y="243"/>
                      <a:pt x="31" y="243"/>
                      <a:pt x="31" y="243"/>
                    </a:cubicBezTo>
                    <a:cubicBezTo>
                      <a:pt x="32" y="245"/>
                      <a:pt x="32" y="245"/>
                      <a:pt x="32" y="245"/>
                    </a:cubicBezTo>
                    <a:cubicBezTo>
                      <a:pt x="33" y="244"/>
                      <a:pt x="34" y="244"/>
                      <a:pt x="35" y="244"/>
                    </a:cubicBezTo>
                    <a:cubicBezTo>
                      <a:pt x="36" y="245"/>
                      <a:pt x="41" y="251"/>
                      <a:pt x="42" y="253"/>
                    </a:cubicBezTo>
                    <a:cubicBezTo>
                      <a:pt x="42" y="257"/>
                      <a:pt x="42" y="257"/>
                      <a:pt x="42" y="257"/>
                    </a:cubicBezTo>
                    <a:cubicBezTo>
                      <a:pt x="41" y="260"/>
                      <a:pt x="41" y="260"/>
                      <a:pt x="41" y="260"/>
                    </a:cubicBezTo>
                    <a:cubicBezTo>
                      <a:pt x="42" y="261"/>
                      <a:pt x="42" y="261"/>
                      <a:pt x="42" y="261"/>
                    </a:cubicBezTo>
                    <a:cubicBezTo>
                      <a:pt x="74" y="261"/>
                      <a:pt x="74" y="261"/>
                      <a:pt x="74" y="261"/>
                    </a:cubicBezTo>
                    <a:cubicBezTo>
                      <a:pt x="72" y="265"/>
                      <a:pt x="72" y="265"/>
                      <a:pt x="72" y="265"/>
                    </a:cubicBezTo>
                    <a:cubicBezTo>
                      <a:pt x="114" y="282"/>
                      <a:pt x="114" y="282"/>
                      <a:pt x="114" y="282"/>
                    </a:cubicBezTo>
                    <a:cubicBezTo>
                      <a:pt x="152" y="282"/>
                      <a:pt x="152" y="282"/>
                      <a:pt x="152" y="282"/>
                    </a:cubicBezTo>
                    <a:cubicBezTo>
                      <a:pt x="156" y="276"/>
                      <a:pt x="156" y="276"/>
                      <a:pt x="156" y="276"/>
                    </a:cubicBezTo>
                    <a:cubicBezTo>
                      <a:pt x="179" y="276"/>
                      <a:pt x="179" y="276"/>
                      <a:pt x="179" y="276"/>
                    </a:cubicBezTo>
                    <a:cubicBezTo>
                      <a:pt x="180" y="278"/>
                      <a:pt x="181" y="280"/>
                      <a:pt x="182" y="283"/>
                    </a:cubicBezTo>
                    <a:cubicBezTo>
                      <a:pt x="183" y="283"/>
                      <a:pt x="186" y="286"/>
                      <a:pt x="186" y="286"/>
                    </a:cubicBezTo>
                    <a:cubicBezTo>
                      <a:pt x="190" y="292"/>
                      <a:pt x="190" y="292"/>
                      <a:pt x="190" y="292"/>
                    </a:cubicBezTo>
                    <a:cubicBezTo>
                      <a:pt x="195" y="296"/>
                      <a:pt x="195" y="296"/>
                      <a:pt x="195" y="296"/>
                    </a:cubicBezTo>
                    <a:cubicBezTo>
                      <a:pt x="196" y="301"/>
                      <a:pt x="196" y="301"/>
                      <a:pt x="196" y="301"/>
                    </a:cubicBezTo>
                    <a:cubicBezTo>
                      <a:pt x="196" y="307"/>
                      <a:pt x="196" y="307"/>
                      <a:pt x="196" y="307"/>
                    </a:cubicBezTo>
                    <a:cubicBezTo>
                      <a:pt x="197" y="311"/>
                      <a:pt x="197" y="311"/>
                      <a:pt x="197" y="311"/>
                    </a:cubicBezTo>
                    <a:cubicBezTo>
                      <a:pt x="201" y="314"/>
                      <a:pt x="201" y="314"/>
                      <a:pt x="201" y="314"/>
                    </a:cubicBezTo>
                    <a:cubicBezTo>
                      <a:pt x="207" y="320"/>
                      <a:pt x="207" y="320"/>
                      <a:pt x="207" y="320"/>
                    </a:cubicBezTo>
                    <a:cubicBezTo>
                      <a:pt x="213" y="317"/>
                      <a:pt x="213" y="317"/>
                      <a:pt x="213" y="317"/>
                    </a:cubicBezTo>
                    <a:cubicBezTo>
                      <a:pt x="217" y="312"/>
                      <a:pt x="217" y="312"/>
                      <a:pt x="217" y="312"/>
                    </a:cubicBezTo>
                    <a:cubicBezTo>
                      <a:pt x="220" y="309"/>
                      <a:pt x="220" y="309"/>
                      <a:pt x="220" y="309"/>
                    </a:cubicBezTo>
                    <a:cubicBezTo>
                      <a:pt x="224" y="308"/>
                      <a:pt x="224" y="308"/>
                      <a:pt x="224" y="308"/>
                    </a:cubicBezTo>
                    <a:cubicBezTo>
                      <a:pt x="233" y="308"/>
                      <a:pt x="233" y="308"/>
                      <a:pt x="233" y="308"/>
                    </a:cubicBezTo>
                    <a:cubicBezTo>
                      <a:pt x="237" y="310"/>
                      <a:pt x="237" y="310"/>
                      <a:pt x="237" y="310"/>
                    </a:cubicBezTo>
                    <a:cubicBezTo>
                      <a:pt x="243" y="315"/>
                      <a:pt x="243" y="315"/>
                      <a:pt x="243" y="315"/>
                    </a:cubicBezTo>
                    <a:cubicBezTo>
                      <a:pt x="245" y="320"/>
                      <a:pt x="245" y="320"/>
                      <a:pt x="245" y="320"/>
                    </a:cubicBezTo>
                    <a:cubicBezTo>
                      <a:pt x="245" y="320"/>
                      <a:pt x="245" y="325"/>
                      <a:pt x="245" y="326"/>
                    </a:cubicBezTo>
                    <a:cubicBezTo>
                      <a:pt x="245" y="328"/>
                      <a:pt x="247" y="332"/>
                      <a:pt x="247" y="332"/>
                    </a:cubicBezTo>
                    <a:cubicBezTo>
                      <a:pt x="248" y="336"/>
                      <a:pt x="248" y="335"/>
                      <a:pt x="247" y="339"/>
                    </a:cubicBezTo>
                    <a:cubicBezTo>
                      <a:pt x="254" y="343"/>
                      <a:pt x="254" y="343"/>
                      <a:pt x="254" y="343"/>
                    </a:cubicBezTo>
                    <a:cubicBezTo>
                      <a:pt x="254" y="343"/>
                      <a:pt x="253" y="347"/>
                      <a:pt x="253" y="348"/>
                    </a:cubicBezTo>
                    <a:cubicBezTo>
                      <a:pt x="253" y="350"/>
                      <a:pt x="254" y="360"/>
                      <a:pt x="254" y="362"/>
                    </a:cubicBezTo>
                    <a:cubicBezTo>
                      <a:pt x="257" y="362"/>
                      <a:pt x="257" y="362"/>
                      <a:pt x="257" y="362"/>
                    </a:cubicBezTo>
                    <a:cubicBezTo>
                      <a:pt x="260" y="364"/>
                      <a:pt x="260" y="364"/>
                      <a:pt x="260" y="364"/>
                    </a:cubicBezTo>
                    <a:cubicBezTo>
                      <a:pt x="264" y="364"/>
                      <a:pt x="263" y="364"/>
                      <a:pt x="266" y="367"/>
                    </a:cubicBezTo>
                    <a:cubicBezTo>
                      <a:pt x="270" y="366"/>
                      <a:pt x="270" y="366"/>
                      <a:pt x="270" y="366"/>
                    </a:cubicBezTo>
                    <a:cubicBezTo>
                      <a:pt x="275" y="369"/>
                      <a:pt x="275" y="369"/>
                      <a:pt x="275" y="369"/>
                    </a:cubicBezTo>
                    <a:cubicBezTo>
                      <a:pt x="278" y="368"/>
                      <a:pt x="278" y="368"/>
                      <a:pt x="278" y="368"/>
                    </a:cubicBezTo>
                    <a:cubicBezTo>
                      <a:pt x="278" y="368"/>
                      <a:pt x="278" y="368"/>
                      <a:pt x="278" y="368"/>
                    </a:cubicBezTo>
                    <a:cubicBezTo>
                      <a:pt x="278" y="363"/>
                      <a:pt x="278" y="363"/>
                      <a:pt x="278" y="363"/>
                    </a:cubicBezTo>
                    <a:cubicBezTo>
                      <a:pt x="278" y="363"/>
                      <a:pt x="279" y="361"/>
                      <a:pt x="279" y="361"/>
                    </a:cubicBezTo>
                    <a:cubicBezTo>
                      <a:pt x="279" y="361"/>
                      <a:pt x="278" y="357"/>
                      <a:pt x="278" y="357"/>
                    </a:cubicBezTo>
                    <a:cubicBezTo>
                      <a:pt x="277" y="356"/>
                      <a:pt x="278" y="352"/>
                      <a:pt x="278" y="352"/>
                    </a:cubicBezTo>
                    <a:cubicBezTo>
                      <a:pt x="281" y="349"/>
                      <a:pt x="281" y="349"/>
                      <a:pt x="281" y="349"/>
                    </a:cubicBezTo>
                    <a:cubicBezTo>
                      <a:pt x="277" y="347"/>
                      <a:pt x="277" y="347"/>
                      <a:pt x="277" y="347"/>
                    </a:cubicBezTo>
                    <a:cubicBezTo>
                      <a:pt x="282" y="347"/>
                      <a:pt x="282" y="348"/>
                      <a:pt x="285" y="343"/>
                    </a:cubicBezTo>
                    <a:cubicBezTo>
                      <a:pt x="286" y="342"/>
                      <a:pt x="284" y="341"/>
                      <a:pt x="284" y="341"/>
                    </a:cubicBezTo>
                    <a:cubicBezTo>
                      <a:pt x="283" y="341"/>
                      <a:pt x="283" y="339"/>
                      <a:pt x="282" y="339"/>
                    </a:cubicBezTo>
                    <a:cubicBezTo>
                      <a:pt x="285" y="339"/>
                      <a:pt x="285" y="339"/>
                      <a:pt x="288" y="339"/>
                    </a:cubicBezTo>
                    <a:cubicBezTo>
                      <a:pt x="290" y="338"/>
                      <a:pt x="287" y="339"/>
                      <a:pt x="287" y="337"/>
                    </a:cubicBezTo>
                    <a:cubicBezTo>
                      <a:pt x="288" y="336"/>
                      <a:pt x="287" y="334"/>
                      <a:pt x="287" y="334"/>
                    </a:cubicBezTo>
                    <a:cubicBezTo>
                      <a:pt x="295" y="336"/>
                      <a:pt x="292" y="334"/>
                      <a:pt x="292" y="333"/>
                    </a:cubicBezTo>
                    <a:cubicBezTo>
                      <a:pt x="292" y="333"/>
                      <a:pt x="294" y="331"/>
                      <a:pt x="295" y="331"/>
                    </a:cubicBezTo>
                    <a:cubicBezTo>
                      <a:pt x="295" y="331"/>
                      <a:pt x="297" y="332"/>
                      <a:pt x="297" y="332"/>
                    </a:cubicBezTo>
                    <a:cubicBezTo>
                      <a:pt x="300" y="330"/>
                      <a:pt x="298" y="330"/>
                      <a:pt x="298" y="328"/>
                    </a:cubicBezTo>
                    <a:cubicBezTo>
                      <a:pt x="298" y="326"/>
                      <a:pt x="298" y="326"/>
                      <a:pt x="298" y="326"/>
                    </a:cubicBezTo>
                    <a:cubicBezTo>
                      <a:pt x="304" y="327"/>
                      <a:pt x="304" y="327"/>
                      <a:pt x="304" y="327"/>
                    </a:cubicBezTo>
                    <a:cubicBezTo>
                      <a:pt x="304" y="327"/>
                      <a:pt x="306" y="326"/>
                      <a:pt x="306" y="325"/>
                    </a:cubicBezTo>
                    <a:cubicBezTo>
                      <a:pt x="307" y="325"/>
                      <a:pt x="315" y="323"/>
                      <a:pt x="319" y="320"/>
                    </a:cubicBezTo>
                    <a:cubicBezTo>
                      <a:pt x="322" y="316"/>
                      <a:pt x="323" y="317"/>
                      <a:pt x="323" y="317"/>
                    </a:cubicBezTo>
                    <a:cubicBezTo>
                      <a:pt x="324" y="315"/>
                      <a:pt x="326" y="314"/>
                      <a:pt x="323" y="313"/>
                    </a:cubicBezTo>
                    <a:cubicBezTo>
                      <a:pt x="325" y="311"/>
                      <a:pt x="324" y="311"/>
                      <a:pt x="327" y="310"/>
                    </a:cubicBezTo>
                    <a:cubicBezTo>
                      <a:pt x="327" y="312"/>
                      <a:pt x="327" y="312"/>
                      <a:pt x="327" y="312"/>
                    </a:cubicBezTo>
                    <a:cubicBezTo>
                      <a:pt x="329" y="313"/>
                      <a:pt x="329" y="313"/>
                      <a:pt x="329" y="313"/>
                    </a:cubicBezTo>
                    <a:cubicBezTo>
                      <a:pt x="331" y="313"/>
                      <a:pt x="333" y="311"/>
                      <a:pt x="335" y="311"/>
                    </a:cubicBezTo>
                    <a:cubicBezTo>
                      <a:pt x="337" y="311"/>
                      <a:pt x="338" y="310"/>
                      <a:pt x="339" y="309"/>
                    </a:cubicBezTo>
                    <a:cubicBezTo>
                      <a:pt x="339" y="307"/>
                      <a:pt x="339" y="307"/>
                      <a:pt x="339" y="307"/>
                    </a:cubicBezTo>
                    <a:cubicBezTo>
                      <a:pt x="341" y="308"/>
                      <a:pt x="340" y="308"/>
                      <a:pt x="341" y="310"/>
                    </a:cubicBezTo>
                    <a:cubicBezTo>
                      <a:pt x="346" y="308"/>
                      <a:pt x="345" y="309"/>
                      <a:pt x="348" y="306"/>
                    </a:cubicBezTo>
                    <a:cubicBezTo>
                      <a:pt x="348" y="306"/>
                      <a:pt x="347" y="308"/>
                      <a:pt x="348" y="308"/>
                    </a:cubicBezTo>
                    <a:cubicBezTo>
                      <a:pt x="349" y="308"/>
                      <a:pt x="349" y="309"/>
                      <a:pt x="350" y="309"/>
                    </a:cubicBezTo>
                    <a:cubicBezTo>
                      <a:pt x="351" y="310"/>
                      <a:pt x="354" y="311"/>
                      <a:pt x="357" y="312"/>
                    </a:cubicBezTo>
                    <a:cubicBezTo>
                      <a:pt x="360" y="313"/>
                      <a:pt x="361" y="312"/>
                      <a:pt x="361" y="310"/>
                    </a:cubicBezTo>
                    <a:cubicBezTo>
                      <a:pt x="361" y="310"/>
                      <a:pt x="364" y="309"/>
                      <a:pt x="364" y="309"/>
                    </a:cubicBezTo>
                    <a:cubicBezTo>
                      <a:pt x="365" y="308"/>
                      <a:pt x="367" y="309"/>
                      <a:pt x="368" y="309"/>
                    </a:cubicBezTo>
                    <a:cubicBezTo>
                      <a:pt x="368" y="309"/>
                      <a:pt x="368" y="311"/>
                      <a:pt x="369" y="312"/>
                    </a:cubicBezTo>
                    <a:cubicBezTo>
                      <a:pt x="369" y="312"/>
                      <a:pt x="371" y="314"/>
                      <a:pt x="371" y="314"/>
                    </a:cubicBezTo>
                    <a:cubicBezTo>
                      <a:pt x="371" y="314"/>
                      <a:pt x="371" y="317"/>
                      <a:pt x="371" y="317"/>
                    </a:cubicBezTo>
                    <a:cubicBezTo>
                      <a:pt x="371" y="318"/>
                      <a:pt x="379" y="319"/>
                      <a:pt x="381" y="318"/>
                    </a:cubicBezTo>
                    <a:cubicBezTo>
                      <a:pt x="384" y="315"/>
                      <a:pt x="384" y="316"/>
                      <a:pt x="385" y="319"/>
                    </a:cubicBezTo>
                    <a:cubicBezTo>
                      <a:pt x="385" y="321"/>
                      <a:pt x="385" y="320"/>
                      <a:pt x="386" y="320"/>
                    </a:cubicBezTo>
                    <a:cubicBezTo>
                      <a:pt x="387" y="320"/>
                      <a:pt x="388" y="318"/>
                      <a:pt x="389" y="317"/>
                    </a:cubicBezTo>
                    <a:cubicBezTo>
                      <a:pt x="390" y="315"/>
                      <a:pt x="388" y="314"/>
                      <a:pt x="389" y="313"/>
                    </a:cubicBezTo>
                    <a:cubicBezTo>
                      <a:pt x="391" y="312"/>
                      <a:pt x="393" y="316"/>
                      <a:pt x="396" y="318"/>
                    </a:cubicBezTo>
                    <a:cubicBezTo>
                      <a:pt x="399" y="321"/>
                      <a:pt x="400" y="321"/>
                      <a:pt x="403" y="319"/>
                    </a:cubicBezTo>
                    <a:cubicBezTo>
                      <a:pt x="404" y="319"/>
                      <a:pt x="403" y="318"/>
                      <a:pt x="402" y="317"/>
                    </a:cubicBezTo>
                    <a:cubicBezTo>
                      <a:pt x="401" y="316"/>
                      <a:pt x="399" y="315"/>
                      <a:pt x="398" y="315"/>
                    </a:cubicBezTo>
                    <a:cubicBezTo>
                      <a:pt x="398" y="315"/>
                      <a:pt x="395" y="312"/>
                      <a:pt x="395" y="312"/>
                    </a:cubicBezTo>
                    <a:cubicBezTo>
                      <a:pt x="397" y="312"/>
                      <a:pt x="397" y="312"/>
                      <a:pt x="398" y="310"/>
                    </a:cubicBezTo>
                    <a:cubicBezTo>
                      <a:pt x="400" y="308"/>
                      <a:pt x="404" y="308"/>
                      <a:pt x="400" y="305"/>
                    </a:cubicBezTo>
                    <a:cubicBezTo>
                      <a:pt x="399" y="305"/>
                      <a:pt x="398" y="307"/>
                      <a:pt x="397" y="307"/>
                    </a:cubicBezTo>
                    <a:cubicBezTo>
                      <a:pt x="396" y="308"/>
                      <a:pt x="396" y="307"/>
                      <a:pt x="396" y="306"/>
                    </a:cubicBezTo>
                    <a:cubicBezTo>
                      <a:pt x="396" y="306"/>
                      <a:pt x="394" y="305"/>
                      <a:pt x="394" y="305"/>
                    </a:cubicBezTo>
                    <a:cubicBezTo>
                      <a:pt x="393" y="305"/>
                      <a:pt x="391" y="304"/>
                      <a:pt x="389" y="304"/>
                    </a:cubicBezTo>
                    <a:cubicBezTo>
                      <a:pt x="386" y="303"/>
                      <a:pt x="391" y="300"/>
                      <a:pt x="391" y="299"/>
                    </a:cubicBezTo>
                    <a:cubicBezTo>
                      <a:pt x="391" y="298"/>
                      <a:pt x="393" y="299"/>
                      <a:pt x="394" y="299"/>
                    </a:cubicBezTo>
                    <a:cubicBezTo>
                      <a:pt x="394" y="299"/>
                      <a:pt x="397" y="302"/>
                      <a:pt x="397" y="302"/>
                    </a:cubicBezTo>
                    <a:cubicBezTo>
                      <a:pt x="398" y="302"/>
                      <a:pt x="401" y="302"/>
                      <a:pt x="401" y="300"/>
                    </a:cubicBezTo>
                    <a:cubicBezTo>
                      <a:pt x="407" y="300"/>
                      <a:pt x="408" y="301"/>
                      <a:pt x="408" y="298"/>
                    </a:cubicBezTo>
                    <a:cubicBezTo>
                      <a:pt x="411" y="300"/>
                      <a:pt x="411" y="300"/>
                      <a:pt x="411" y="300"/>
                    </a:cubicBezTo>
                    <a:cubicBezTo>
                      <a:pt x="413" y="300"/>
                      <a:pt x="416" y="299"/>
                      <a:pt x="418" y="299"/>
                    </a:cubicBezTo>
                    <a:cubicBezTo>
                      <a:pt x="419" y="299"/>
                      <a:pt x="419" y="299"/>
                      <a:pt x="419" y="299"/>
                    </a:cubicBezTo>
                    <a:cubicBezTo>
                      <a:pt x="419" y="298"/>
                      <a:pt x="421" y="294"/>
                      <a:pt x="422" y="294"/>
                    </a:cubicBezTo>
                    <a:cubicBezTo>
                      <a:pt x="423" y="293"/>
                      <a:pt x="423" y="296"/>
                      <a:pt x="423" y="297"/>
                    </a:cubicBezTo>
                    <a:cubicBezTo>
                      <a:pt x="423" y="297"/>
                      <a:pt x="422" y="298"/>
                      <a:pt x="422" y="299"/>
                    </a:cubicBezTo>
                    <a:cubicBezTo>
                      <a:pt x="422" y="300"/>
                      <a:pt x="425" y="301"/>
                      <a:pt x="426" y="300"/>
                    </a:cubicBezTo>
                    <a:cubicBezTo>
                      <a:pt x="426" y="299"/>
                      <a:pt x="429" y="299"/>
                      <a:pt x="429" y="299"/>
                    </a:cubicBezTo>
                    <a:cubicBezTo>
                      <a:pt x="432" y="297"/>
                      <a:pt x="432" y="297"/>
                      <a:pt x="432" y="297"/>
                    </a:cubicBezTo>
                    <a:cubicBezTo>
                      <a:pt x="435" y="296"/>
                      <a:pt x="435" y="296"/>
                      <a:pt x="435" y="296"/>
                    </a:cubicBezTo>
                    <a:cubicBezTo>
                      <a:pt x="437" y="299"/>
                      <a:pt x="436" y="298"/>
                      <a:pt x="441" y="298"/>
                    </a:cubicBezTo>
                    <a:cubicBezTo>
                      <a:pt x="442" y="298"/>
                      <a:pt x="444" y="297"/>
                      <a:pt x="444" y="297"/>
                    </a:cubicBezTo>
                    <a:cubicBezTo>
                      <a:pt x="447" y="301"/>
                      <a:pt x="446" y="302"/>
                      <a:pt x="451" y="301"/>
                    </a:cubicBezTo>
                    <a:cubicBezTo>
                      <a:pt x="450" y="302"/>
                      <a:pt x="450" y="302"/>
                      <a:pt x="450" y="302"/>
                    </a:cubicBezTo>
                    <a:cubicBezTo>
                      <a:pt x="453" y="304"/>
                      <a:pt x="453" y="304"/>
                      <a:pt x="453" y="308"/>
                    </a:cubicBezTo>
                    <a:cubicBezTo>
                      <a:pt x="458" y="311"/>
                      <a:pt x="458" y="311"/>
                      <a:pt x="458" y="311"/>
                    </a:cubicBezTo>
                    <a:cubicBezTo>
                      <a:pt x="460" y="311"/>
                      <a:pt x="460" y="311"/>
                      <a:pt x="460" y="311"/>
                    </a:cubicBezTo>
                    <a:cubicBezTo>
                      <a:pt x="460" y="311"/>
                      <a:pt x="463" y="309"/>
                      <a:pt x="464" y="308"/>
                    </a:cubicBezTo>
                    <a:cubicBezTo>
                      <a:pt x="465" y="307"/>
                      <a:pt x="470" y="305"/>
                      <a:pt x="471" y="304"/>
                    </a:cubicBezTo>
                    <a:cubicBezTo>
                      <a:pt x="471" y="304"/>
                      <a:pt x="475" y="306"/>
                      <a:pt x="476" y="306"/>
                    </a:cubicBezTo>
                    <a:cubicBezTo>
                      <a:pt x="478" y="307"/>
                      <a:pt x="481" y="315"/>
                      <a:pt x="482" y="316"/>
                    </a:cubicBezTo>
                    <a:cubicBezTo>
                      <a:pt x="486" y="319"/>
                      <a:pt x="486" y="319"/>
                      <a:pt x="486" y="319"/>
                    </a:cubicBezTo>
                    <a:cubicBezTo>
                      <a:pt x="487" y="322"/>
                      <a:pt x="487" y="322"/>
                      <a:pt x="487" y="322"/>
                    </a:cubicBezTo>
                    <a:cubicBezTo>
                      <a:pt x="487" y="327"/>
                      <a:pt x="487" y="327"/>
                      <a:pt x="487" y="327"/>
                    </a:cubicBezTo>
                    <a:cubicBezTo>
                      <a:pt x="485" y="332"/>
                      <a:pt x="485" y="332"/>
                      <a:pt x="485" y="332"/>
                    </a:cubicBezTo>
                    <a:cubicBezTo>
                      <a:pt x="482" y="338"/>
                      <a:pt x="479" y="338"/>
                      <a:pt x="482" y="341"/>
                    </a:cubicBezTo>
                    <a:cubicBezTo>
                      <a:pt x="482" y="342"/>
                      <a:pt x="484" y="341"/>
                      <a:pt x="484" y="341"/>
                    </a:cubicBezTo>
                    <a:cubicBezTo>
                      <a:pt x="485" y="338"/>
                      <a:pt x="485" y="338"/>
                      <a:pt x="485" y="338"/>
                    </a:cubicBezTo>
                    <a:cubicBezTo>
                      <a:pt x="485" y="338"/>
                      <a:pt x="487" y="339"/>
                      <a:pt x="487" y="340"/>
                    </a:cubicBezTo>
                    <a:cubicBezTo>
                      <a:pt x="488" y="340"/>
                      <a:pt x="484" y="343"/>
                      <a:pt x="484" y="343"/>
                    </a:cubicBezTo>
                    <a:cubicBezTo>
                      <a:pt x="482" y="346"/>
                      <a:pt x="482" y="346"/>
                      <a:pt x="482" y="346"/>
                    </a:cubicBezTo>
                    <a:cubicBezTo>
                      <a:pt x="485" y="356"/>
                      <a:pt x="485" y="356"/>
                      <a:pt x="485" y="356"/>
                    </a:cubicBezTo>
                    <a:cubicBezTo>
                      <a:pt x="485" y="357"/>
                      <a:pt x="486" y="355"/>
                      <a:pt x="487" y="355"/>
                    </a:cubicBezTo>
                    <a:cubicBezTo>
                      <a:pt x="487" y="354"/>
                      <a:pt x="489" y="355"/>
                      <a:pt x="489" y="355"/>
                    </a:cubicBezTo>
                    <a:cubicBezTo>
                      <a:pt x="487" y="358"/>
                      <a:pt x="487" y="358"/>
                      <a:pt x="487" y="358"/>
                    </a:cubicBezTo>
                    <a:cubicBezTo>
                      <a:pt x="488" y="361"/>
                      <a:pt x="488" y="361"/>
                      <a:pt x="488" y="361"/>
                    </a:cubicBezTo>
                    <a:cubicBezTo>
                      <a:pt x="491" y="363"/>
                      <a:pt x="491" y="363"/>
                      <a:pt x="491" y="363"/>
                    </a:cubicBezTo>
                    <a:cubicBezTo>
                      <a:pt x="490" y="370"/>
                      <a:pt x="489" y="370"/>
                      <a:pt x="492" y="371"/>
                    </a:cubicBezTo>
                    <a:cubicBezTo>
                      <a:pt x="496" y="373"/>
                      <a:pt x="494" y="373"/>
                      <a:pt x="496" y="377"/>
                    </a:cubicBezTo>
                    <a:cubicBezTo>
                      <a:pt x="497" y="379"/>
                      <a:pt x="496" y="379"/>
                      <a:pt x="496" y="381"/>
                    </a:cubicBezTo>
                    <a:cubicBezTo>
                      <a:pt x="496" y="382"/>
                      <a:pt x="498" y="383"/>
                      <a:pt x="498" y="383"/>
                    </a:cubicBezTo>
                    <a:cubicBezTo>
                      <a:pt x="500" y="382"/>
                      <a:pt x="500" y="382"/>
                      <a:pt x="500" y="382"/>
                    </a:cubicBezTo>
                    <a:cubicBezTo>
                      <a:pt x="502" y="383"/>
                      <a:pt x="502" y="383"/>
                      <a:pt x="502" y="383"/>
                    </a:cubicBezTo>
                    <a:cubicBezTo>
                      <a:pt x="504" y="382"/>
                      <a:pt x="504" y="382"/>
                      <a:pt x="504" y="382"/>
                    </a:cubicBezTo>
                    <a:cubicBezTo>
                      <a:pt x="506" y="381"/>
                      <a:pt x="506" y="381"/>
                      <a:pt x="506" y="381"/>
                    </a:cubicBezTo>
                    <a:cubicBezTo>
                      <a:pt x="503" y="386"/>
                      <a:pt x="503" y="386"/>
                      <a:pt x="503" y="386"/>
                    </a:cubicBezTo>
                    <a:cubicBezTo>
                      <a:pt x="505" y="385"/>
                      <a:pt x="505" y="385"/>
                      <a:pt x="505" y="385"/>
                    </a:cubicBezTo>
                    <a:cubicBezTo>
                      <a:pt x="508" y="381"/>
                      <a:pt x="508" y="381"/>
                      <a:pt x="508" y="381"/>
                    </a:cubicBezTo>
                    <a:cubicBezTo>
                      <a:pt x="508" y="380"/>
                      <a:pt x="512" y="377"/>
                      <a:pt x="509" y="377"/>
                    </a:cubicBezTo>
                    <a:cubicBezTo>
                      <a:pt x="511" y="374"/>
                      <a:pt x="511" y="374"/>
                      <a:pt x="511" y="374"/>
                    </a:cubicBezTo>
                    <a:cubicBezTo>
                      <a:pt x="512" y="368"/>
                      <a:pt x="512" y="368"/>
                      <a:pt x="512" y="368"/>
                    </a:cubicBezTo>
                    <a:cubicBezTo>
                      <a:pt x="516" y="361"/>
                      <a:pt x="516" y="361"/>
                      <a:pt x="516" y="361"/>
                    </a:cubicBezTo>
                    <a:cubicBezTo>
                      <a:pt x="515" y="351"/>
                      <a:pt x="515" y="351"/>
                      <a:pt x="515" y="351"/>
                    </a:cubicBezTo>
                    <a:cubicBezTo>
                      <a:pt x="515" y="351"/>
                      <a:pt x="513" y="336"/>
                      <a:pt x="513" y="335"/>
                    </a:cubicBezTo>
                    <a:cubicBezTo>
                      <a:pt x="513" y="334"/>
                      <a:pt x="515" y="331"/>
                      <a:pt x="515" y="329"/>
                    </a:cubicBezTo>
                    <a:cubicBezTo>
                      <a:pt x="515" y="328"/>
                      <a:pt x="512" y="321"/>
                      <a:pt x="512" y="321"/>
                    </a:cubicBezTo>
                    <a:cubicBezTo>
                      <a:pt x="511" y="319"/>
                      <a:pt x="509" y="307"/>
                      <a:pt x="509" y="304"/>
                    </a:cubicBezTo>
                    <a:cubicBezTo>
                      <a:pt x="509" y="304"/>
                      <a:pt x="510" y="298"/>
                      <a:pt x="510" y="297"/>
                    </a:cubicBezTo>
                    <a:cubicBezTo>
                      <a:pt x="510" y="296"/>
                      <a:pt x="510" y="290"/>
                      <a:pt x="510" y="290"/>
                    </a:cubicBezTo>
                    <a:cubicBezTo>
                      <a:pt x="514" y="286"/>
                      <a:pt x="514" y="286"/>
                      <a:pt x="514" y="286"/>
                    </a:cubicBezTo>
                    <a:cubicBezTo>
                      <a:pt x="515" y="282"/>
                      <a:pt x="515" y="282"/>
                      <a:pt x="515" y="282"/>
                    </a:cubicBezTo>
                    <a:cubicBezTo>
                      <a:pt x="522" y="276"/>
                      <a:pt x="522" y="276"/>
                      <a:pt x="522" y="276"/>
                    </a:cubicBezTo>
                    <a:cubicBezTo>
                      <a:pt x="522" y="276"/>
                      <a:pt x="525" y="272"/>
                      <a:pt x="525" y="271"/>
                    </a:cubicBezTo>
                    <a:cubicBezTo>
                      <a:pt x="525" y="270"/>
                      <a:pt x="528" y="268"/>
                      <a:pt x="528" y="268"/>
                    </a:cubicBezTo>
                    <a:cubicBezTo>
                      <a:pt x="529" y="267"/>
                      <a:pt x="529" y="267"/>
                      <a:pt x="529" y="267"/>
                    </a:cubicBezTo>
                    <a:cubicBezTo>
                      <a:pt x="530" y="266"/>
                      <a:pt x="543" y="262"/>
                      <a:pt x="545" y="258"/>
                    </a:cubicBezTo>
                    <a:cubicBezTo>
                      <a:pt x="546" y="257"/>
                      <a:pt x="547" y="257"/>
                      <a:pt x="549" y="257"/>
                    </a:cubicBezTo>
                    <a:cubicBezTo>
                      <a:pt x="550" y="256"/>
                      <a:pt x="550" y="256"/>
                      <a:pt x="551" y="255"/>
                    </a:cubicBezTo>
                    <a:cubicBezTo>
                      <a:pt x="552" y="252"/>
                      <a:pt x="555" y="250"/>
                      <a:pt x="558" y="247"/>
                    </a:cubicBezTo>
                    <a:cubicBezTo>
                      <a:pt x="560" y="246"/>
                      <a:pt x="565" y="243"/>
                      <a:pt x="566" y="243"/>
                    </a:cubicBezTo>
                    <a:cubicBezTo>
                      <a:pt x="571" y="244"/>
                      <a:pt x="571" y="244"/>
                      <a:pt x="571" y="244"/>
                    </a:cubicBezTo>
                    <a:cubicBezTo>
                      <a:pt x="573" y="239"/>
                      <a:pt x="572" y="241"/>
                      <a:pt x="575" y="239"/>
                    </a:cubicBezTo>
                    <a:cubicBezTo>
                      <a:pt x="579" y="235"/>
                      <a:pt x="579" y="235"/>
                      <a:pt x="579" y="235"/>
                    </a:cubicBezTo>
                    <a:cubicBezTo>
                      <a:pt x="581" y="234"/>
                      <a:pt x="581" y="234"/>
                      <a:pt x="581" y="234"/>
                    </a:cubicBezTo>
                    <a:cubicBezTo>
                      <a:pt x="582" y="230"/>
                      <a:pt x="582" y="230"/>
                      <a:pt x="582" y="230"/>
                    </a:cubicBezTo>
                    <a:cubicBezTo>
                      <a:pt x="583" y="231"/>
                      <a:pt x="583" y="231"/>
                      <a:pt x="583" y="231"/>
                    </a:cubicBezTo>
                    <a:cubicBezTo>
                      <a:pt x="584" y="231"/>
                      <a:pt x="584" y="231"/>
                      <a:pt x="584" y="231"/>
                    </a:cubicBezTo>
                    <a:cubicBezTo>
                      <a:pt x="585" y="231"/>
                      <a:pt x="587" y="232"/>
                      <a:pt x="592" y="231"/>
                    </a:cubicBezTo>
                    <a:cubicBezTo>
                      <a:pt x="594" y="231"/>
                      <a:pt x="596" y="228"/>
                      <a:pt x="597" y="228"/>
                    </a:cubicBezTo>
                    <a:cubicBezTo>
                      <a:pt x="597" y="228"/>
                      <a:pt x="598" y="226"/>
                      <a:pt x="598" y="226"/>
                    </a:cubicBezTo>
                    <a:cubicBezTo>
                      <a:pt x="593" y="225"/>
                      <a:pt x="594" y="227"/>
                      <a:pt x="592" y="227"/>
                    </a:cubicBezTo>
                    <a:cubicBezTo>
                      <a:pt x="592" y="227"/>
                      <a:pt x="590" y="226"/>
                      <a:pt x="590" y="226"/>
                    </a:cubicBezTo>
                    <a:cubicBezTo>
                      <a:pt x="590" y="226"/>
                      <a:pt x="590" y="225"/>
                      <a:pt x="590" y="225"/>
                    </a:cubicBezTo>
                    <a:cubicBezTo>
                      <a:pt x="592" y="226"/>
                      <a:pt x="592" y="226"/>
                      <a:pt x="592" y="226"/>
                    </a:cubicBezTo>
                    <a:cubicBezTo>
                      <a:pt x="592" y="226"/>
                      <a:pt x="594" y="225"/>
                      <a:pt x="594" y="225"/>
                    </a:cubicBezTo>
                    <a:cubicBezTo>
                      <a:pt x="594" y="223"/>
                      <a:pt x="595" y="223"/>
                      <a:pt x="596" y="222"/>
                    </a:cubicBezTo>
                    <a:cubicBezTo>
                      <a:pt x="595" y="219"/>
                      <a:pt x="596" y="220"/>
                      <a:pt x="594" y="220"/>
                    </a:cubicBezTo>
                    <a:cubicBezTo>
                      <a:pt x="591" y="218"/>
                      <a:pt x="591" y="218"/>
                      <a:pt x="591" y="218"/>
                    </a:cubicBezTo>
                    <a:cubicBezTo>
                      <a:pt x="592" y="218"/>
                      <a:pt x="592" y="219"/>
                      <a:pt x="595" y="219"/>
                    </a:cubicBezTo>
                    <a:cubicBezTo>
                      <a:pt x="596" y="218"/>
                      <a:pt x="596" y="217"/>
                      <a:pt x="596" y="217"/>
                    </a:cubicBezTo>
                    <a:cubicBezTo>
                      <a:pt x="598" y="216"/>
                      <a:pt x="598" y="223"/>
                      <a:pt x="603" y="220"/>
                    </a:cubicBezTo>
                    <a:cubicBezTo>
                      <a:pt x="604" y="219"/>
                      <a:pt x="603" y="219"/>
                      <a:pt x="603" y="218"/>
                    </a:cubicBezTo>
                    <a:cubicBezTo>
                      <a:pt x="604" y="218"/>
                      <a:pt x="607" y="218"/>
                      <a:pt x="609" y="216"/>
                    </a:cubicBezTo>
                    <a:cubicBezTo>
                      <a:pt x="610" y="215"/>
                      <a:pt x="611" y="211"/>
                      <a:pt x="609" y="211"/>
                    </a:cubicBezTo>
                    <a:cubicBezTo>
                      <a:pt x="607" y="211"/>
                      <a:pt x="609" y="210"/>
                      <a:pt x="606" y="211"/>
                    </a:cubicBezTo>
                    <a:cubicBezTo>
                      <a:pt x="606" y="210"/>
                      <a:pt x="607" y="209"/>
                      <a:pt x="604" y="210"/>
                    </a:cubicBezTo>
                    <a:cubicBezTo>
                      <a:pt x="603" y="210"/>
                      <a:pt x="598" y="210"/>
                      <a:pt x="597" y="209"/>
                    </a:cubicBezTo>
                    <a:cubicBezTo>
                      <a:pt x="597" y="208"/>
                      <a:pt x="597" y="208"/>
                      <a:pt x="597" y="208"/>
                    </a:cubicBezTo>
                    <a:cubicBezTo>
                      <a:pt x="599" y="209"/>
                      <a:pt x="600" y="209"/>
                      <a:pt x="602" y="209"/>
                    </a:cubicBezTo>
                    <a:cubicBezTo>
                      <a:pt x="602" y="209"/>
                      <a:pt x="603" y="207"/>
                      <a:pt x="603" y="207"/>
                    </a:cubicBezTo>
                    <a:cubicBezTo>
                      <a:pt x="605" y="207"/>
                      <a:pt x="605" y="207"/>
                      <a:pt x="606" y="206"/>
                    </a:cubicBezTo>
                    <a:cubicBezTo>
                      <a:pt x="608" y="208"/>
                      <a:pt x="609" y="209"/>
                      <a:pt x="612" y="208"/>
                    </a:cubicBezTo>
                    <a:cubicBezTo>
                      <a:pt x="610" y="205"/>
                      <a:pt x="610" y="205"/>
                      <a:pt x="610" y="205"/>
                    </a:cubicBezTo>
                    <a:cubicBezTo>
                      <a:pt x="609" y="204"/>
                      <a:pt x="611" y="199"/>
                      <a:pt x="611" y="198"/>
                    </a:cubicBezTo>
                    <a:cubicBezTo>
                      <a:pt x="611" y="195"/>
                      <a:pt x="611" y="196"/>
                      <a:pt x="606" y="196"/>
                    </a:cubicBezTo>
                    <a:cubicBezTo>
                      <a:pt x="604" y="193"/>
                      <a:pt x="604" y="192"/>
                      <a:pt x="603" y="190"/>
                    </a:cubicBezTo>
                    <a:cubicBezTo>
                      <a:pt x="597" y="189"/>
                      <a:pt x="597" y="189"/>
                      <a:pt x="597" y="189"/>
                    </a:cubicBezTo>
                    <a:cubicBezTo>
                      <a:pt x="599" y="189"/>
                      <a:pt x="601" y="189"/>
                      <a:pt x="603" y="189"/>
                    </a:cubicBezTo>
                    <a:cubicBezTo>
                      <a:pt x="604" y="189"/>
                      <a:pt x="605" y="196"/>
                      <a:pt x="608" y="195"/>
                    </a:cubicBezTo>
                    <a:cubicBezTo>
                      <a:pt x="608" y="193"/>
                      <a:pt x="608" y="193"/>
                      <a:pt x="608" y="191"/>
                    </a:cubicBezTo>
                    <a:cubicBezTo>
                      <a:pt x="605" y="190"/>
                      <a:pt x="605" y="190"/>
                      <a:pt x="605" y="190"/>
                    </a:cubicBezTo>
                    <a:cubicBezTo>
                      <a:pt x="604" y="188"/>
                      <a:pt x="604" y="188"/>
                      <a:pt x="604" y="188"/>
                    </a:cubicBezTo>
                    <a:cubicBezTo>
                      <a:pt x="604" y="186"/>
                      <a:pt x="604" y="186"/>
                      <a:pt x="604" y="186"/>
                    </a:cubicBezTo>
                    <a:cubicBezTo>
                      <a:pt x="605" y="189"/>
                      <a:pt x="605" y="190"/>
                      <a:pt x="607" y="189"/>
                    </a:cubicBezTo>
                    <a:cubicBezTo>
                      <a:pt x="608" y="188"/>
                      <a:pt x="608" y="188"/>
                      <a:pt x="608" y="188"/>
                    </a:cubicBezTo>
                    <a:cubicBezTo>
                      <a:pt x="609" y="188"/>
                      <a:pt x="609" y="188"/>
                      <a:pt x="609" y="188"/>
                    </a:cubicBezTo>
                    <a:cubicBezTo>
                      <a:pt x="610" y="186"/>
                      <a:pt x="610" y="186"/>
                      <a:pt x="610" y="186"/>
                    </a:cubicBezTo>
                    <a:cubicBezTo>
                      <a:pt x="603" y="176"/>
                      <a:pt x="603" y="176"/>
                      <a:pt x="603" y="176"/>
                    </a:cubicBezTo>
                    <a:cubicBezTo>
                      <a:pt x="604" y="177"/>
                      <a:pt x="604" y="177"/>
                      <a:pt x="604" y="177"/>
                    </a:cubicBezTo>
                    <a:cubicBezTo>
                      <a:pt x="604" y="177"/>
                      <a:pt x="606" y="180"/>
                      <a:pt x="608" y="183"/>
                    </a:cubicBezTo>
                    <a:cubicBezTo>
                      <a:pt x="610" y="186"/>
                      <a:pt x="609" y="184"/>
                      <a:pt x="609" y="184"/>
                    </a:cubicBezTo>
                    <a:cubicBezTo>
                      <a:pt x="612" y="179"/>
                      <a:pt x="612" y="182"/>
                      <a:pt x="612" y="178"/>
                    </a:cubicBezTo>
                    <a:cubicBezTo>
                      <a:pt x="612" y="178"/>
                      <a:pt x="610" y="176"/>
                      <a:pt x="610" y="176"/>
                    </a:cubicBezTo>
                    <a:cubicBezTo>
                      <a:pt x="607" y="176"/>
                      <a:pt x="607" y="176"/>
                      <a:pt x="607" y="176"/>
                    </a:cubicBezTo>
                    <a:cubicBezTo>
                      <a:pt x="601" y="172"/>
                      <a:pt x="601" y="172"/>
                      <a:pt x="601" y="172"/>
                    </a:cubicBezTo>
                    <a:cubicBezTo>
                      <a:pt x="601" y="172"/>
                      <a:pt x="603" y="171"/>
                      <a:pt x="604" y="171"/>
                    </a:cubicBezTo>
                    <a:cubicBezTo>
                      <a:pt x="605" y="170"/>
                      <a:pt x="603" y="167"/>
                      <a:pt x="606" y="168"/>
                    </a:cubicBezTo>
                    <a:cubicBezTo>
                      <a:pt x="606" y="168"/>
                      <a:pt x="604" y="172"/>
                      <a:pt x="605" y="172"/>
                    </a:cubicBezTo>
                    <a:cubicBezTo>
                      <a:pt x="606" y="172"/>
                      <a:pt x="610" y="175"/>
                      <a:pt x="611" y="175"/>
                    </a:cubicBezTo>
                    <a:cubicBezTo>
                      <a:pt x="613" y="174"/>
                      <a:pt x="613" y="170"/>
                      <a:pt x="613" y="168"/>
                    </a:cubicBezTo>
                    <a:cubicBezTo>
                      <a:pt x="614" y="165"/>
                      <a:pt x="615" y="163"/>
                      <a:pt x="617" y="161"/>
                    </a:cubicBezTo>
                    <a:cubicBezTo>
                      <a:pt x="618" y="158"/>
                      <a:pt x="618" y="158"/>
                      <a:pt x="621" y="156"/>
                    </a:cubicBezTo>
                    <a:cubicBezTo>
                      <a:pt x="623" y="155"/>
                      <a:pt x="623" y="155"/>
                      <a:pt x="625" y="153"/>
                    </a:cubicBezTo>
                    <a:cubicBezTo>
                      <a:pt x="626" y="155"/>
                      <a:pt x="626" y="155"/>
                      <a:pt x="626" y="155"/>
                    </a:cubicBezTo>
                    <a:cubicBezTo>
                      <a:pt x="623" y="157"/>
                      <a:pt x="624" y="157"/>
                      <a:pt x="620" y="158"/>
                    </a:cubicBezTo>
                    <a:cubicBezTo>
                      <a:pt x="620" y="164"/>
                      <a:pt x="620" y="161"/>
                      <a:pt x="618" y="163"/>
                    </a:cubicBezTo>
                    <a:cubicBezTo>
                      <a:pt x="616" y="165"/>
                      <a:pt x="616" y="166"/>
                      <a:pt x="618" y="168"/>
                    </a:cubicBezTo>
                    <a:cubicBezTo>
                      <a:pt x="618" y="168"/>
                      <a:pt x="617" y="169"/>
                      <a:pt x="617" y="169"/>
                    </a:cubicBezTo>
                    <a:cubicBezTo>
                      <a:pt x="616" y="169"/>
                      <a:pt x="616" y="171"/>
                      <a:pt x="616" y="171"/>
                    </a:cubicBezTo>
                    <a:cubicBezTo>
                      <a:pt x="616" y="172"/>
                      <a:pt x="618" y="174"/>
                      <a:pt x="620" y="173"/>
                    </a:cubicBezTo>
                    <a:cubicBezTo>
                      <a:pt x="618" y="178"/>
                      <a:pt x="618" y="178"/>
                      <a:pt x="618" y="178"/>
                    </a:cubicBezTo>
                    <a:cubicBezTo>
                      <a:pt x="620" y="180"/>
                      <a:pt x="620" y="180"/>
                      <a:pt x="620" y="180"/>
                    </a:cubicBezTo>
                    <a:cubicBezTo>
                      <a:pt x="618" y="182"/>
                      <a:pt x="618" y="182"/>
                      <a:pt x="618" y="182"/>
                    </a:cubicBezTo>
                    <a:cubicBezTo>
                      <a:pt x="613" y="186"/>
                      <a:pt x="616" y="182"/>
                      <a:pt x="612" y="189"/>
                    </a:cubicBezTo>
                    <a:cubicBezTo>
                      <a:pt x="613" y="192"/>
                      <a:pt x="613" y="192"/>
                      <a:pt x="613" y="192"/>
                    </a:cubicBezTo>
                    <a:cubicBezTo>
                      <a:pt x="619" y="186"/>
                      <a:pt x="619" y="186"/>
                      <a:pt x="619" y="186"/>
                    </a:cubicBezTo>
                    <a:cubicBezTo>
                      <a:pt x="624" y="178"/>
                      <a:pt x="624" y="178"/>
                      <a:pt x="624" y="178"/>
                    </a:cubicBezTo>
                    <a:cubicBezTo>
                      <a:pt x="630" y="170"/>
                      <a:pt x="630" y="170"/>
                      <a:pt x="630" y="170"/>
                    </a:cubicBezTo>
                    <a:cubicBezTo>
                      <a:pt x="632" y="168"/>
                      <a:pt x="631" y="170"/>
                      <a:pt x="632" y="166"/>
                    </a:cubicBezTo>
                    <a:cubicBezTo>
                      <a:pt x="629" y="161"/>
                      <a:pt x="630" y="162"/>
                      <a:pt x="631" y="159"/>
                    </a:cubicBezTo>
                    <a:cubicBezTo>
                      <a:pt x="631" y="157"/>
                      <a:pt x="631" y="154"/>
                      <a:pt x="630" y="153"/>
                    </a:cubicBezTo>
                    <a:cubicBezTo>
                      <a:pt x="636" y="147"/>
                      <a:pt x="636" y="147"/>
                      <a:pt x="636" y="147"/>
                    </a:cubicBezTo>
                    <a:cubicBezTo>
                      <a:pt x="637" y="147"/>
                      <a:pt x="637" y="147"/>
                      <a:pt x="637" y="147"/>
                    </a:cubicBezTo>
                    <a:cubicBezTo>
                      <a:pt x="633" y="151"/>
                      <a:pt x="633" y="151"/>
                      <a:pt x="633" y="151"/>
                    </a:cubicBezTo>
                    <a:cubicBezTo>
                      <a:pt x="631" y="153"/>
                      <a:pt x="632" y="153"/>
                      <a:pt x="631" y="156"/>
                    </a:cubicBezTo>
                    <a:cubicBezTo>
                      <a:pt x="634" y="158"/>
                      <a:pt x="633" y="158"/>
                      <a:pt x="636" y="158"/>
                    </a:cubicBezTo>
                    <a:cubicBezTo>
                      <a:pt x="636" y="160"/>
                      <a:pt x="636" y="160"/>
                      <a:pt x="636" y="160"/>
                    </a:cubicBezTo>
                    <a:cubicBezTo>
                      <a:pt x="634" y="162"/>
                      <a:pt x="634" y="162"/>
                      <a:pt x="634" y="162"/>
                    </a:cubicBezTo>
                    <a:cubicBezTo>
                      <a:pt x="636" y="163"/>
                      <a:pt x="636" y="163"/>
                      <a:pt x="636" y="163"/>
                    </a:cubicBezTo>
                    <a:cubicBezTo>
                      <a:pt x="638" y="163"/>
                      <a:pt x="638" y="163"/>
                      <a:pt x="638" y="163"/>
                    </a:cubicBezTo>
                    <a:cubicBezTo>
                      <a:pt x="643" y="156"/>
                      <a:pt x="643" y="156"/>
                      <a:pt x="643" y="156"/>
                    </a:cubicBezTo>
                    <a:cubicBezTo>
                      <a:pt x="648" y="153"/>
                      <a:pt x="648" y="153"/>
                      <a:pt x="648" y="153"/>
                    </a:cubicBezTo>
                    <a:cubicBezTo>
                      <a:pt x="649" y="150"/>
                      <a:pt x="649" y="150"/>
                      <a:pt x="649" y="150"/>
                    </a:cubicBezTo>
                    <a:cubicBezTo>
                      <a:pt x="650" y="149"/>
                      <a:pt x="655" y="144"/>
                      <a:pt x="655" y="142"/>
                    </a:cubicBezTo>
                    <a:cubicBezTo>
                      <a:pt x="655" y="142"/>
                      <a:pt x="656" y="140"/>
                      <a:pt x="656" y="140"/>
                    </a:cubicBezTo>
                    <a:cubicBezTo>
                      <a:pt x="655" y="139"/>
                      <a:pt x="652" y="140"/>
                      <a:pt x="652" y="138"/>
                    </a:cubicBezTo>
                    <a:cubicBezTo>
                      <a:pt x="652" y="138"/>
                      <a:pt x="656" y="135"/>
                      <a:pt x="656" y="135"/>
                    </a:cubicBezTo>
                    <a:cubicBezTo>
                      <a:pt x="659" y="133"/>
                      <a:pt x="658" y="133"/>
                      <a:pt x="660" y="131"/>
                    </a:cubicBezTo>
                    <a:cubicBezTo>
                      <a:pt x="661" y="130"/>
                      <a:pt x="661" y="130"/>
                      <a:pt x="661" y="130"/>
                    </a:cubicBezTo>
                    <a:cubicBezTo>
                      <a:pt x="661" y="130"/>
                      <a:pt x="660" y="128"/>
                      <a:pt x="661" y="127"/>
                    </a:cubicBezTo>
                    <a:cubicBezTo>
                      <a:pt x="661" y="130"/>
                      <a:pt x="661" y="130"/>
                      <a:pt x="661" y="130"/>
                    </a:cubicBezTo>
                    <a:cubicBezTo>
                      <a:pt x="661" y="131"/>
                      <a:pt x="659" y="132"/>
                      <a:pt x="659" y="133"/>
                    </a:cubicBezTo>
                    <a:cubicBezTo>
                      <a:pt x="662" y="132"/>
                      <a:pt x="662" y="132"/>
                      <a:pt x="662" y="132"/>
                    </a:cubicBezTo>
                    <a:cubicBezTo>
                      <a:pt x="660" y="133"/>
                      <a:pt x="660" y="133"/>
                      <a:pt x="660" y="133"/>
                    </a:cubicBezTo>
                    <a:cubicBezTo>
                      <a:pt x="659" y="134"/>
                      <a:pt x="658" y="134"/>
                      <a:pt x="657" y="135"/>
                    </a:cubicBezTo>
                    <a:cubicBezTo>
                      <a:pt x="657" y="135"/>
                      <a:pt x="657" y="137"/>
                      <a:pt x="657" y="137"/>
                    </a:cubicBezTo>
                    <a:cubicBezTo>
                      <a:pt x="657" y="138"/>
                      <a:pt x="660" y="137"/>
                      <a:pt x="660" y="137"/>
                    </a:cubicBezTo>
                    <a:cubicBezTo>
                      <a:pt x="663" y="137"/>
                      <a:pt x="667" y="135"/>
                      <a:pt x="669" y="134"/>
                    </a:cubicBezTo>
                    <a:cubicBezTo>
                      <a:pt x="673" y="133"/>
                      <a:pt x="673" y="134"/>
                      <a:pt x="676" y="134"/>
                    </a:cubicBezTo>
                    <a:cubicBezTo>
                      <a:pt x="676" y="133"/>
                      <a:pt x="677" y="133"/>
                      <a:pt x="677" y="133"/>
                    </a:cubicBezTo>
                    <a:cubicBezTo>
                      <a:pt x="677" y="133"/>
                      <a:pt x="680" y="132"/>
                      <a:pt x="681" y="132"/>
                    </a:cubicBezTo>
                    <a:cubicBezTo>
                      <a:pt x="682" y="131"/>
                      <a:pt x="684" y="131"/>
                      <a:pt x="684" y="129"/>
                    </a:cubicBezTo>
                    <a:cubicBezTo>
                      <a:pt x="681" y="129"/>
                      <a:pt x="681" y="129"/>
                      <a:pt x="681" y="129"/>
                    </a:cubicBezTo>
                    <a:cubicBezTo>
                      <a:pt x="683" y="128"/>
                      <a:pt x="683" y="128"/>
                      <a:pt x="683" y="128"/>
                    </a:cubicBezTo>
                    <a:cubicBezTo>
                      <a:pt x="681" y="128"/>
                      <a:pt x="681" y="128"/>
                      <a:pt x="681" y="128"/>
                    </a:cubicBezTo>
                    <a:cubicBezTo>
                      <a:pt x="678" y="129"/>
                      <a:pt x="678" y="129"/>
                      <a:pt x="678" y="129"/>
                    </a:cubicBezTo>
                    <a:cubicBezTo>
                      <a:pt x="675" y="131"/>
                      <a:pt x="675" y="131"/>
                      <a:pt x="675" y="131"/>
                    </a:cubicBezTo>
                    <a:cubicBezTo>
                      <a:pt x="674" y="131"/>
                      <a:pt x="664" y="132"/>
                      <a:pt x="662" y="131"/>
                    </a:cubicBezTo>
                    <a:cubicBezTo>
                      <a:pt x="661" y="130"/>
                      <a:pt x="663" y="130"/>
                      <a:pt x="663" y="130"/>
                    </a:cubicBezTo>
                    <a:cubicBezTo>
                      <a:pt x="663" y="130"/>
                      <a:pt x="665" y="129"/>
                      <a:pt x="666" y="129"/>
                    </a:cubicBezTo>
                    <a:cubicBezTo>
                      <a:pt x="667" y="128"/>
                      <a:pt x="670" y="128"/>
                      <a:pt x="670" y="128"/>
                    </a:cubicBezTo>
                    <a:cubicBezTo>
                      <a:pt x="673" y="126"/>
                      <a:pt x="673" y="126"/>
                      <a:pt x="673" y="126"/>
                    </a:cubicBezTo>
                    <a:cubicBezTo>
                      <a:pt x="675" y="125"/>
                      <a:pt x="676" y="126"/>
                      <a:pt x="679" y="126"/>
                    </a:cubicBezTo>
                    <a:cubicBezTo>
                      <a:pt x="681" y="126"/>
                      <a:pt x="683" y="126"/>
                      <a:pt x="685" y="126"/>
                    </a:cubicBezTo>
                    <a:cubicBezTo>
                      <a:pt x="691" y="125"/>
                      <a:pt x="691" y="125"/>
                      <a:pt x="691" y="125"/>
                    </a:cubicBezTo>
                    <a:cubicBezTo>
                      <a:pt x="691" y="125"/>
                      <a:pt x="695" y="124"/>
                      <a:pt x="695" y="123"/>
                    </a:cubicBezTo>
                    <a:cubicBezTo>
                      <a:pt x="695" y="123"/>
                      <a:pt x="695" y="120"/>
                      <a:pt x="695" y="120"/>
                    </a:cubicBezTo>
                    <a:cubicBezTo>
                      <a:pt x="697" y="118"/>
                      <a:pt x="697" y="118"/>
                      <a:pt x="697" y="118"/>
                    </a:cubicBezTo>
                    <a:cubicBezTo>
                      <a:pt x="700" y="119"/>
                      <a:pt x="700" y="119"/>
                      <a:pt x="700" y="119"/>
                    </a:cubicBezTo>
                    <a:cubicBezTo>
                      <a:pt x="697" y="122"/>
                      <a:pt x="697" y="122"/>
                      <a:pt x="697" y="122"/>
                    </a:cubicBezTo>
                    <a:cubicBezTo>
                      <a:pt x="699" y="122"/>
                      <a:pt x="699" y="122"/>
                      <a:pt x="699" y="122"/>
                    </a:cubicBezTo>
                    <a:cubicBezTo>
                      <a:pt x="705" y="119"/>
                      <a:pt x="705" y="119"/>
                      <a:pt x="705" y="119"/>
                    </a:cubicBezTo>
                    <a:cubicBezTo>
                      <a:pt x="706" y="120"/>
                      <a:pt x="706" y="120"/>
                      <a:pt x="706" y="120"/>
                    </a:cubicBezTo>
                    <a:cubicBezTo>
                      <a:pt x="704" y="121"/>
                      <a:pt x="704" y="121"/>
                      <a:pt x="704" y="121"/>
                    </a:cubicBezTo>
                    <a:cubicBezTo>
                      <a:pt x="706" y="122"/>
                      <a:pt x="706" y="122"/>
                      <a:pt x="706" y="122"/>
                    </a:cubicBezTo>
                    <a:cubicBezTo>
                      <a:pt x="708" y="121"/>
                      <a:pt x="708" y="121"/>
                      <a:pt x="708" y="121"/>
                    </a:cubicBezTo>
                    <a:cubicBezTo>
                      <a:pt x="710" y="120"/>
                      <a:pt x="711" y="120"/>
                      <a:pt x="711" y="120"/>
                    </a:cubicBezTo>
                    <a:cubicBezTo>
                      <a:pt x="714" y="119"/>
                      <a:pt x="714" y="119"/>
                      <a:pt x="714" y="119"/>
                    </a:cubicBezTo>
                    <a:cubicBezTo>
                      <a:pt x="717" y="117"/>
                      <a:pt x="716" y="115"/>
                      <a:pt x="715" y="113"/>
                    </a:cubicBezTo>
                    <a:cubicBezTo>
                      <a:pt x="714" y="113"/>
                      <a:pt x="714" y="113"/>
                      <a:pt x="714" y="113"/>
                    </a:cubicBezTo>
                    <a:cubicBezTo>
                      <a:pt x="712" y="113"/>
                      <a:pt x="712" y="113"/>
                      <a:pt x="712" y="113"/>
                    </a:cubicBezTo>
                    <a:cubicBezTo>
                      <a:pt x="714" y="113"/>
                      <a:pt x="714" y="113"/>
                      <a:pt x="714" y="113"/>
                    </a:cubicBezTo>
                    <a:cubicBezTo>
                      <a:pt x="714" y="115"/>
                      <a:pt x="715" y="115"/>
                      <a:pt x="715" y="117"/>
                    </a:cubicBezTo>
                    <a:cubicBezTo>
                      <a:pt x="715" y="117"/>
                      <a:pt x="714" y="118"/>
                      <a:pt x="713" y="118"/>
                    </a:cubicBezTo>
                    <a:cubicBezTo>
                      <a:pt x="712" y="119"/>
                      <a:pt x="710" y="118"/>
                      <a:pt x="710" y="118"/>
                    </a:cubicBezTo>
                    <a:cubicBezTo>
                      <a:pt x="709" y="118"/>
                      <a:pt x="707" y="115"/>
                      <a:pt x="707" y="115"/>
                    </a:cubicBezTo>
                    <a:cubicBezTo>
                      <a:pt x="708" y="112"/>
                      <a:pt x="708" y="112"/>
                      <a:pt x="708" y="112"/>
                    </a:cubicBezTo>
                    <a:cubicBezTo>
                      <a:pt x="706" y="109"/>
                      <a:pt x="706" y="109"/>
                      <a:pt x="706" y="109"/>
                    </a:cubicBezTo>
                    <a:cubicBezTo>
                      <a:pt x="709" y="106"/>
                      <a:pt x="709" y="106"/>
                      <a:pt x="709" y="106"/>
                    </a:cubicBezTo>
                    <a:cubicBezTo>
                      <a:pt x="712" y="104"/>
                      <a:pt x="713" y="105"/>
                      <a:pt x="709" y="102"/>
                    </a:cubicBezTo>
                    <a:cubicBezTo>
                      <a:pt x="711" y="100"/>
                      <a:pt x="711" y="100"/>
                      <a:pt x="711" y="100"/>
                    </a:cubicBezTo>
                    <a:cubicBezTo>
                      <a:pt x="712" y="98"/>
                      <a:pt x="721" y="89"/>
                      <a:pt x="723" y="88"/>
                    </a:cubicBezTo>
                    <a:cubicBezTo>
                      <a:pt x="725" y="86"/>
                      <a:pt x="724" y="87"/>
                      <a:pt x="728" y="84"/>
                    </a:cubicBezTo>
                    <a:cubicBezTo>
                      <a:pt x="730" y="85"/>
                      <a:pt x="730" y="85"/>
                      <a:pt x="730" y="85"/>
                    </a:cubicBezTo>
                    <a:cubicBezTo>
                      <a:pt x="733" y="82"/>
                      <a:pt x="732" y="83"/>
                      <a:pt x="737" y="84"/>
                    </a:cubicBezTo>
                    <a:cubicBezTo>
                      <a:pt x="738" y="82"/>
                      <a:pt x="738" y="82"/>
                      <a:pt x="738" y="82"/>
                    </a:cubicBezTo>
                    <a:cubicBezTo>
                      <a:pt x="742" y="79"/>
                      <a:pt x="742" y="79"/>
                      <a:pt x="742" y="79"/>
                    </a:cubicBezTo>
                    <a:cubicBezTo>
                      <a:pt x="744" y="76"/>
                      <a:pt x="744" y="76"/>
                      <a:pt x="744" y="76"/>
                    </a:cubicBezTo>
                    <a:cubicBezTo>
                      <a:pt x="746" y="75"/>
                      <a:pt x="746" y="75"/>
                      <a:pt x="746" y="75"/>
                    </a:cubicBezTo>
                    <a:cubicBezTo>
                      <a:pt x="745" y="79"/>
                      <a:pt x="745" y="79"/>
                      <a:pt x="745" y="79"/>
                    </a:cubicBezTo>
                    <a:cubicBezTo>
                      <a:pt x="748" y="77"/>
                      <a:pt x="748" y="76"/>
                      <a:pt x="751" y="76"/>
                    </a:cubicBezTo>
                    <a:cubicBezTo>
                      <a:pt x="753" y="75"/>
                      <a:pt x="753" y="76"/>
                      <a:pt x="755" y="77"/>
                    </a:cubicBezTo>
                    <a:cubicBezTo>
                      <a:pt x="760" y="74"/>
                      <a:pt x="757" y="75"/>
                      <a:pt x="761" y="74"/>
                    </a:cubicBezTo>
                    <a:cubicBezTo>
                      <a:pt x="766" y="73"/>
                      <a:pt x="766" y="73"/>
                      <a:pt x="766" y="73"/>
                    </a:cubicBezTo>
                    <a:cubicBezTo>
                      <a:pt x="767" y="71"/>
                      <a:pt x="767" y="71"/>
                      <a:pt x="767" y="71"/>
                    </a:cubicBezTo>
                    <a:cubicBezTo>
                      <a:pt x="770" y="72"/>
                      <a:pt x="769" y="71"/>
                      <a:pt x="771" y="73"/>
                    </a:cubicBezTo>
                    <a:cubicBezTo>
                      <a:pt x="772" y="72"/>
                      <a:pt x="772" y="72"/>
                      <a:pt x="772" y="72"/>
                    </a:cubicBezTo>
                    <a:cubicBezTo>
                      <a:pt x="771" y="69"/>
                      <a:pt x="771" y="69"/>
                      <a:pt x="771" y="66"/>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5" name="Google Shape;416;p5">
                <a:extLst>
                  <a:ext uri="{FF2B5EF4-FFF2-40B4-BE49-F238E27FC236}">
                    <a16:creationId xmlns:a16="http://schemas.microsoft.com/office/drawing/2014/main" id="{AE568B70-2CF1-B84D-9D02-E26E3161AE66}"/>
                  </a:ext>
                </a:extLst>
              </p:cNvPr>
              <p:cNvSpPr/>
              <p:nvPr/>
            </p:nvSpPr>
            <p:spPr>
              <a:xfrm>
                <a:off x="8332553" y="1422857"/>
                <a:ext cx="14971" cy="11228"/>
              </a:xfrm>
              <a:custGeom>
                <a:avLst/>
                <a:gdLst/>
                <a:ahLst/>
                <a:cxnLst/>
                <a:rect l="l" t="t" r="r" b="b"/>
                <a:pathLst>
                  <a:path w="4" h="3" extrusionOk="0">
                    <a:moveTo>
                      <a:pt x="4" y="3"/>
                    </a:moveTo>
                    <a:cubicBezTo>
                      <a:pt x="4" y="1"/>
                      <a:pt x="4" y="1"/>
                      <a:pt x="4" y="1"/>
                    </a:cubicBezTo>
                    <a:cubicBezTo>
                      <a:pt x="0" y="0"/>
                      <a:pt x="0" y="0"/>
                      <a:pt x="0" y="0"/>
                    </a:cubicBezTo>
                    <a:cubicBezTo>
                      <a:pt x="0" y="2"/>
                      <a:pt x="3" y="3"/>
                      <a:pt x="4" y="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6" name="Google Shape;417;p5">
                <a:extLst>
                  <a:ext uri="{FF2B5EF4-FFF2-40B4-BE49-F238E27FC236}">
                    <a16:creationId xmlns:a16="http://schemas.microsoft.com/office/drawing/2014/main" id="{60BD0D3C-C6DD-1243-8B8A-516211D1EB75}"/>
                  </a:ext>
                </a:extLst>
              </p:cNvPr>
              <p:cNvSpPr/>
              <p:nvPr/>
            </p:nvSpPr>
            <p:spPr>
              <a:xfrm>
                <a:off x="8467293" y="30537"/>
                <a:ext cx="59885" cy="48656"/>
              </a:xfrm>
              <a:custGeom>
                <a:avLst/>
                <a:gdLst/>
                <a:ahLst/>
                <a:cxnLst/>
                <a:rect l="l" t="t" r="r" b="b"/>
                <a:pathLst>
                  <a:path w="16" h="13" extrusionOk="0">
                    <a:moveTo>
                      <a:pt x="4" y="10"/>
                    </a:moveTo>
                    <a:cubicBezTo>
                      <a:pt x="6" y="10"/>
                      <a:pt x="6" y="9"/>
                      <a:pt x="8" y="7"/>
                    </a:cubicBezTo>
                    <a:cubicBezTo>
                      <a:pt x="10" y="6"/>
                      <a:pt x="10" y="5"/>
                      <a:pt x="11" y="4"/>
                    </a:cubicBezTo>
                    <a:cubicBezTo>
                      <a:pt x="12" y="3"/>
                      <a:pt x="13" y="3"/>
                      <a:pt x="14" y="1"/>
                    </a:cubicBezTo>
                    <a:cubicBezTo>
                      <a:pt x="16" y="0"/>
                      <a:pt x="14" y="0"/>
                      <a:pt x="13" y="0"/>
                    </a:cubicBezTo>
                    <a:cubicBezTo>
                      <a:pt x="5" y="2"/>
                      <a:pt x="9" y="3"/>
                      <a:pt x="5" y="8"/>
                    </a:cubicBezTo>
                    <a:cubicBezTo>
                      <a:pt x="4" y="9"/>
                      <a:pt x="4" y="9"/>
                      <a:pt x="2" y="9"/>
                    </a:cubicBezTo>
                    <a:cubicBezTo>
                      <a:pt x="0" y="10"/>
                      <a:pt x="2" y="10"/>
                      <a:pt x="1" y="11"/>
                    </a:cubicBezTo>
                    <a:cubicBezTo>
                      <a:pt x="0" y="13"/>
                      <a:pt x="3" y="11"/>
                      <a:pt x="4" y="10"/>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7" name="Google Shape;418;p5">
                <a:extLst>
                  <a:ext uri="{FF2B5EF4-FFF2-40B4-BE49-F238E27FC236}">
                    <a16:creationId xmlns:a16="http://schemas.microsoft.com/office/drawing/2014/main" id="{6F05EC0F-411B-8744-9A5D-DD4E5DB59FFE}"/>
                  </a:ext>
                </a:extLst>
              </p:cNvPr>
              <p:cNvSpPr/>
              <p:nvPr/>
            </p:nvSpPr>
            <p:spPr>
              <a:xfrm>
                <a:off x="8530921" y="112879"/>
                <a:ext cx="9357" cy="20585"/>
              </a:xfrm>
              <a:custGeom>
                <a:avLst/>
                <a:gdLst/>
                <a:ahLst/>
                <a:cxnLst/>
                <a:rect l="l" t="t" r="r" b="b"/>
                <a:pathLst>
                  <a:path w="2" h="5" extrusionOk="0">
                    <a:moveTo>
                      <a:pt x="2" y="2"/>
                    </a:moveTo>
                    <a:cubicBezTo>
                      <a:pt x="2" y="0"/>
                      <a:pt x="0" y="1"/>
                      <a:pt x="0" y="2"/>
                    </a:cubicBezTo>
                    <a:cubicBezTo>
                      <a:pt x="0" y="5"/>
                      <a:pt x="2" y="2"/>
                      <a:pt x="2"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8" name="Google Shape;419;p5">
                <a:extLst>
                  <a:ext uri="{FF2B5EF4-FFF2-40B4-BE49-F238E27FC236}">
                    <a16:creationId xmlns:a16="http://schemas.microsoft.com/office/drawing/2014/main" id="{96C52F0C-E975-764E-A3CD-76564EB7E562}"/>
                  </a:ext>
                </a:extLst>
              </p:cNvPr>
              <p:cNvSpPr/>
              <p:nvPr/>
            </p:nvSpPr>
            <p:spPr>
              <a:xfrm>
                <a:off x="8544021" y="496515"/>
                <a:ext cx="63628" cy="33685"/>
              </a:xfrm>
              <a:custGeom>
                <a:avLst/>
                <a:gdLst/>
                <a:ahLst/>
                <a:cxnLst/>
                <a:rect l="l" t="t" r="r" b="b"/>
                <a:pathLst>
                  <a:path w="17" h="9" extrusionOk="0">
                    <a:moveTo>
                      <a:pt x="13" y="8"/>
                    </a:moveTo>
                    <a:cubicBezTo>
                      <a:pt x="13" y="8"/>
                      <a:pt x="14" y="5"/>
                      <a:pt x="14" y="5"/>
                    </a:cubicBezTo>
                    <a:cubicBezTo>
                      <a:pt x="14" y="5"/>
                      <a:pt x="17" y="4"/>
                      <a:pt x="17" y="3"/>
                    </a:cubicBezTo>
                    <a:cubicBezTo>
                      <a:pt x="16" y="0"/>
                      <a:pt x="16" y="0"/>
                      <a:pt x="16" y="0"/>
                    </a:cubicBezTo>
                    <a:cubicBezTo>
                      <a:pt x="0" y="4"/>
                      <a:pt x="0" y="4"/>
                      <a:pt x="0" y="4"/>
                    </a:cubicBezTo>
                    <a:cubicBezTo>
                      <a:pt x="2" y="4"/>
                      <a:pt x="7" y="9"/>
                      <a:pt x="9" y="9"/>
                    </a:cubicBezTo>
                    <a:cubicBezTo>
                      <a:pt x="9" y="9"/>
                      <a:pt x="12" y="8"/>
                      <a:pt x="13" y="8"/>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59" name="Google Shape;420;p5">
                <a:extLst>
                  <a:ext uri="{FF2B5EF4-FFF2-40B4-BE49-F238E27FC236}">
                    <a16:creationId xmlns:a16="http://schemas.microsoft.com/office/drawing/2014/main" id="{234CC3E2-AEF9-8440-8241-E728D6C56D65}"/>
                  </a:ext>
                </a:extLst>
              </p:cNvPr>
              <p:cNvSpPr/>
              <p:nvPr/>
            </p:nvSpPr>
            <p:spPr>
              <a:xfrm>
                <a:off x="8259568" y="1383558"/>
                <a:ext cx="14971" cy="14971"/>
              </a:xfrm>
              <a:custGeom>
                <a:avLst/>
                <a:gdLst/>
                <a:ahLst/>
                <a:cxnLst/>
                <a:rect l="l" t="t" r="r" b="b"/>
                <a:pathLst>
                  <a:path w="4" h="4" extrusionOk="0">
                    <a:moveTo>
                      <a:pt x="0" y="2"/>
                    </a:moveTo>
                    <a:cubicBezTo>
                      <a:pt x="2" y="4"/>
                      <a:pt x="2" y="4"/>
                      <a:pt x="2" y="4"/>
                    </a:cubicBezTo>
                    <a:cubicBezTo>
                      <a:pt x="2" y="4"/>
                      <a:pt x="4" y="2"/>
                      <a:pt x="4" y="2"/>
                    </a:cubicBezTo>
                    <a:cubicBezTo>
                      <a:pt x="4" y="0"/>
                      <a:pt x="0" y="2"/>
                      <a:pt x="0" y="2"/>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460" name="Google Shape;421;p5">
                <a:extLst>
                  <a:ext uri="{FF2B5EF4-FFF2-40B4-BE49-F238E27FC236}">
                    <a16:creationId xmlns:a16="http://schemas.microsoft.com/office/drawing/2014/main" id="{5B736B72-062D-5648-9E90-2101FDFFFF6D}"/>
                  </a:ext>
                </a:extLst>
              </p:cNvPr>
              <p:cNvSpPr/>
              <p:nvPr/>
            </p:nvSpPr>
            <p:spPr>
              <a:xfrm>
                <a:off x="8536535" y="118493"/>
                <a:ext cx="18714" cy="18714"/>
              </a:xfrm>
              <a:custGeom>
                <a:avLst/>
                <a:gdLst/>
                <a:ahLst/>
                <a:cxnLst/>
                <a:rect l="l" t="t" r="r" b="b"/>
                <a:pathLst>
                  <a:path w="5" h="5" extrusionOk="0">
                    <a:moveTo>
                      <a:pt x="3" y="3"/>
                    </a:moveTo>
                    <a:cubicBezTo>
                      <a:pt x="5" y="1"/>
                      <a:pt x="3" y="2"/>
                      <a:pt x="2" y="1"/>
                    </a:cubicBezTo>
                    <a:cubicBezTo>
                      <a:pt x="1" y="0"/>
                      <a:pt x="2" y="2"/>
                      <a:pt x="1" y="2"/>
                    </a:cubicBezTo>
                    <a:cubicBezTo>
                      <a:pt x="1" y="2"/>
                      <a:pt x="0" y="4"/>
                      <a:pt x="0" y="4"/>
                    </a:cubicBezTo>
                    <a:cubicBezTo>
                      <a:pt x="1" y="5"/>
                      <a:pt x="1" y="5"/>
                      <a:pt x="3" y="3"/>
                    </a:cubicBezTo>
                    <a:close/>
                  </a:path>
                </a:pathLst>
              </a:custGeom>
              <a:solidFill>
                <a:srgbClr val="DFDFDF"/>
              </a:solidFill>
              <a:ln w="9525" cap="sq" cmpd="sng">
                <a:solidFill>
                  <a:srgbClr val="D8D8D8"/>
                </a:solidFill>
                <a:prstDash val="solid"/>
                <a:bevel/>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06" name="Google Shape;425;p5">
              <a:extLst>
                <a:ext uri="{FF2B5EF4-FFF2-40B4-BE49-F238E27FC236}">
                  <a16:creationId xmlns:a16="http://schemas.microsoft.com/office/drawing/2014/main" id="{5AB4A25A-EAAA-954C-AEA2-56039963C375}"/>
                </a:ext>
              </a:extLst>
            </p:cNvPr>
            <p:cNvGrpSpPr/>
            <p:nvPr/>
          </p:nvGrpSpPr>
          <p:grpSpPr>
            <a:xfrm>
              <a:off x="1094907" y="208385"/>
              <a:ext cx="2767623" cy="5464247"/>
              <a:chOff x="7778354" y="910695"/>
              <a:chExt cx="2347765" cy="4635312"/>
            </a:xfrm>
          </p:grpSpPr>
          <p:sp>
            <p:nvSpPr>
              <p:cNvPr id="362" name="Google Shape;426;p5">
                <a:extLst>
                  <a:ext uri="{FF2B5EF4-FFF2-40B4-BE49-F238E27FC236}">
                    <a16:creationId xmlns:a16="http://schemas.microsoft.com/office/drawing/2014/main" id="{D765DDB6-7540-1C4B-8577-8A62C9EEF417}"/>
                  </a:ext>
                </a:extLst>
              </p:cNvPr>
              <p:cNvSpPr txBox="1"/>
              <p:nvPr/>
            </p:nvSpPr>
            <p:spPr>
              <a:xfrm>
                <a:off x="8100892" y="910695"/>
                <a:ext cx="328806"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CANADA</a:t>
                </a:r>
                <a:endParaRPr dirty="0"/>
              </a:p>
            </p:txBody>
          </p:sp>
          <p:sp>
            <p:nvSpPr>
              <p:cNvPr id="363" name="Google Shape;427;p5">
                <a:extLst>
                  <a:ext uri="{FF2B5EF4-FFF2-40B4-BE49-F238E27FC236}">
                    <a16:creationId xmlns:a16="http://schemas.microsoft.com/office/drawing/2014/main" id="{575550B6-2B8B-2C44-9D79-32A2D52658A6}"/>
                  </a:ext>
                </a:extLst>
              </p:cNvPr>
              <p:cNvSpPr txBox="1"/>
              <p:nvPr/>
            </p:nvSpPr>
            <p:spPr>
              <a:xfrm>
                <a:off x="7778354" y="2647465"/>
                <a:ext cx="316566"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MEXICO</a:t>
                </a:r>
                <a:endParaRPr dirty="0"/>
              </a:p>
            </p:txBody>
          </p:sp>
          <p:sp>
            <p:nvSpPr>
              <p:cNvPr id="364" name="Google Shape;428;p5">
                <a:extLst>
                  <a:ext uri="{FF2B5EF4-FFF2-40B4-BE49-F238E27FC236}">
                    <a16:creationId xmlns:a16="http://schemas.microsoft.com/office/drawing/2014/main" id="{549D802A-81DF-DE43-BD42-E111CE072BAA}"/>
                  </a:ext>
                </a:extLst>
              </p:cNvPr>
              <p:cNvSpPr txBox="1"/>
              <p:nvPr/>
            </p:nvSpPr>
            <p:spPr>
              <a:xfrm>
                <a:off x="9835388" y="4034858"/>
                <a:ext cx="290731"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BRAZIL</a:t>
                </a:r>
                <a:endParaRPr dirty="0"/>
              </a:p>
            </p:txBody>
          </p:sp>
          <p:sp>
            <p:nvSpPr>
              <p:cNvPr id="365" name="Google Shape;429;p5">
                <a:extLst>
                  <a:ext uri="{FF2B5EF4-FFF2-40B4-BE49-F238E27FC236}">
                    <a16:creationId xmlns:a16="http://schemas.microsoft.com/office/drawing/2014/main" id="{4AFBFF07-6B6B-554F-B55B-C1590E058579}"/>
                  </a:ext>
                </a:extLst>
              </p:cNvPr>
              <p:cNvSpPr txBox="1"/>
              <p:nvPr/>
            </p:nvSpPr>
            <p:spPr>
              <a:xfrm>
                <a:off x="9516413" y="5480736"/>
                <a:ext cx="469411"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ARGENTINA</a:t>
                </a:r>
                <a:endParaRPr dirty="0"/>
              </a:p>
            </p:txBody>
          </p:sp>
          <p:sp>
            <p:nvSpPr>
              <p:cNvPr id="366" name="Google Shape;430;p5">
                <a:extLst>
                  <a:ext uri="{FF2B5EF4-FFF2-40B4-BE49-F238E27FC236}">
                    <a16:creationId xmlns:a16="http://schemas.microsoft.com/office/drawing/2014/main" id="{BF925239-43C4-5A42-A7BB-0CEBACF5ED2F}"/>
                  </a:ext>
                </a:extLst>
              </p:cNvPr>
              <p:cNvSpPr txBox="1"/>
              <p:nvPr/>
            </p:nvSpPr>
            <p:spPr>
              <a:xfrm>
                <a:off x="8919236" y="5002210"/>
                <a:ext cx="240688"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rgbClr val="A5A5A5"/>
                    </a:solidFill>
                    <a:latin typeface="Calibri"/>
                    <a:ea typeface="Calibri"/>
                    <a:cs typeface="Calibri"/>
                    <a:sym typeface="Calibri"/>
                  </a:rPr>
                  <a:t>CHILE</a:t>
                </a:r>
                <a:endParaRPr dirty="0"/>
              </a:p>
            </p:txBody>
          </p:sp>
          <p:cxnSp>
            <p:nvCxnSpPr>
              <p:cNvPr id="367" name="Google Shape;431;p5">
                <a:extLst>
                  <a:ext uri="{FF2B5EF4-FFF2-40B4-BE49-F238E27FC236}">
                    <a16:creationId xmlns:a16="http://schemas.microsoft.com/office/drawing/2014/main" id="{4B3CB7A1-9AA4-5749-8C52-B6152334A1F6}"/>
                  </a:ext>
                </a:extLst>
              </p:cNvPr>
              <p:cNvCxnSpPr/>
              <p:nvPr/>
            </p:nvCxnSpPr>
            <p:spPr>
              <a:xfrm rot="10800000" flipH="1">
                <a:off x="9190474" y="4968715"/>
                <a:ext cx="164913" cy="48389"/>
              </a:xfrm>
              <a:prstGeom prst="straightConnector1">
                <a:avLst/>
              </a:prstGeom>
              <a:noFill/>
              <a:ln w="9525" cap="flat" cmpd="sng">
                <a:solidFill>
                  <a:schemeClr val="dk1"/>
                </a:solidFill>
                <a:prstDash val="solid"/>
                <a:miter lim="800000"/>
                <a:headEnd type="none" w="sm" len="sm"/>
                <a:tailEnd type="none" w="sm" len="sm"/>
              </a:ln>
            </p:spPr>
          </p:cxnSp>
          <p:sp>
            <p:nvSpPr>
              <p:cNvPr id="368" name="Google Shape;432;p5">
                <a:extLst>
                  <a:ext uri="{FF2B5EF4-FFF2-40B4-BE49-F238E27FC236}">
                    <a16:creationId xmlns:a16="http://schemas.microsoft.com/office/drawing/2014/main" id="{C01A0614-504E-9845-855F-97CA21EABBB0}"/>
                  </a:ext>
                </a:extLst>
              </p:cNvPr>
              <p:cNvSpPr txBox="1"/>
              <p:nvPr/>
            </p:nvSpPr>
            <p:spPr>
              <a:xfrm>
                <a:off x="9411499" y="4463886"/>
                <a:ext cx="338051"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BOLIVIA</a:t>
                </a:r>
                <a:endParaRPr dirty="0"/>
              </a:p>
            </p:txBody>
          </p:sp>
          <p:sp>
            <p:nvSpPr>
              <p:cNvPr id="369" name="Google Shape;433;p5">
                <a:extLst>
                  <a:ext uri="{FF2B5EF4-FFF2-40B4-BE49-F238E27FC236}">
                    <a16:creationId xmlns:a16="http://schemas.microsoft.com/office/drawing/2014/main" id="{807D4B9B-A686-A74F-9F2E-34D1182B101D}"/>
                  </a:ext>
                </a:extLst>
              </p:cNvPr>
              <p:cNvSpPr txBox="1"/>
              <p:nvPr/>
            </p:nvSpPr>
            <p:spPr>
              <a:xfrm>
                <a:off x="8957854" y="4189883"/>
                <a:ext cx="212405"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chemeClr val="lt1"/>
                    </a:solidFill>
                    <a:latin typeface="Calibri"/>
                    <a:ea typeface="Calibri"/>
                    <a:cs typeface="Calibri"/>
                    <a:sym typeface="Calibri"/>
                  </a:rPr>
                  <a:t>PERU</a:t>
                </a:r>
                <a:endParaRPr dirty="0"/>
              </a:p>
            </p:txBody>
          </p:sp>
          <p:sp>
            <p:nvSpPr>
              <p:cNvPr id="370" name="Google Shape;434;p5">
                <a:extLst>
                  <a:ext uri="{FF2B5EF4-FFF2-40B4-BE49-F238E27FC236}">
                    <a16:creationId xmlns:a16="http://schemas.microsoft.com/office/drawing/2014/main" id="{4CEAD12E-FD59-B740-8303-1428D9E03BE9}"/>
                  </a:ext>
                </a:extLst>
              </p:cNvPr>
              <p:cNvSpPr txBox="1"/>
              <p:nvPr/>
            </p:nvSpPr>
            <p:spPr>
              <a:xfrm>
                <a:off x="8521861" y="2769645"/>
                <a:ext cx="491168" cy="65271"/>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500" cap="none" dirty="0">
                    <a:solidFill>
                      <a:srgbClr val="A5A5A5"/>
                    </a:solidFill>
                    <a:latin typeface="Calibri"/>
                    <a:ea typeface="Calibri"/>
                    <a:cs typeface="Calibri"/>
                    <a:sym typeface="Calibri"/>
                  </a:rPr>
                  <a:t>GUATEMALA</a:t>
                </a:r>
                <a:endParaRPr dirty="0"/>
              </a:p>
            </p:txBody>
          </p:sp>
        </p:grpSp>
        <p:sp>
          <p:nvSpPr>
            <p:cNvPr id="207" name="Google Shape;435;p5">
              <a:extLst>
                <a:ext uri="{FF2B5EF4-FFF2-40B4-BE49-F238E27FC236}">
                  <a16:creationId xmlns:a16="http://schemas.microsoft.com/office/drawing/2014/main" id="{E9C71959-00F1-A44E-997D-441D496B1FAD}"/>
                </a:ext>
              </a:extLst>
            </p:cNvPr>
            <p:cNvSpPr txBox="1"/>
            <p:nvPr/>
          </p:nvSpPr>
          <p:spPr>
            <a:xfrm>
              <a:off x="2838272" y="555214"/>
              <a:ext cx="365485"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b="1" dirty="0">
                  <a:solidFill>
                    <a:srgbClr val="000000"/>
                  </a:solidFill>
                  <a:latin typeface="Calibri"/>
                  <a:ea typeface="Calibri"/>
                  <a:cs typeface="Calibri"/>
                  <a:sym typeface="Calibri"/>
                </a:rPr>
                <a:t>Timmins</a:t>
              </a:r>
              <a:endParaRPr dirty="0"/>
            </a:p>
          </p:txBody>
        </p:sp>
        <p:sp>
          <p:nvSpPr>
            <p:cNvPr id="208" name="Google Shape;436;p5">
              <a:extLst>
                <a:ext uri="{FF2B5EF4-FFF2-40B4-BE49-F238E27FC236}">
                  <a16:creationId xmlns:a16="http://schemas.microsoft.com/office/drawing/2014/main" id="{7179D39F-9647-9F44-B411-2E0BFC8A5CD2}"/>
                </a:ext>
              </a:extLst>
            </p:cNvPr>
            <p:cNvSpPr txBox="1"/>
            <p:nvPr/>
          </p:nvSpPr>
          <p:spPr>
            <a:xfrm>
              <a:off x="573130" y="2047284"/>
              <a:ext cx="500138"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La Colorada</a:t>
              </a:r>
              <a:endParaRPr sz="800" b="1" dirty="0">
                <a:solidFill>
                  <a:srgbClr val="000000"/>
                </a:solidFill>
                <a:latin typeface="Calibri"/>
                <a:ea typeface="Calibri"/>
                <a:cs typeface="Calibri"/>
                <a:sym typeface="Calibri"/>
              </a:endParaRPr>
            </a:p>
          </p:txBody>
        </p:sp>
        <p:sp>
          <p:nvSpPr>
            <p:cNvPr id="209" name="Google Shape;437;p5">
              <a:extLst>
                <a:ext uri="{FF2B5EF4-FFF2-40B4-BE49-F238E27FC236}">
                  <a16:creationId xmlns:a16="http://schemas.microsoft.com/office/drawing/2014/main" id="{F6759762-0FB8-FE47-A80E-29F9CB17EAB7}"/>
                </a:ext>
              </a:extLst>
            </p:cNvPr>
            <p:cNvSpPr txBox="1"/>
            <p:nvPr/>
          </p:nvSpPr>
          <p:spPr>
            <a:xfrm>
              <a:off x="1478002" y="2682961"/>
              <a:ext cx="320601" cy="230832"/>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Escobal</a:t>
              </a:r>
              <a:br>
                <a:rPr lang="en-US" sz="800" b="1" dirty="0">
                  <a:solidFill>
                    <a:srgbClr val="000000"/>
                  </a:solidFill>
                  <a:latin typeface="Calibri"/>
                  <a:ea typeface="Calibri"/>
                  <a:cs typeface="Calibri"/>
                  <a:sym typeface="Calibri"/>
                </a:rPr>
              </a:br>
              <a:r>
                <a:rPr lang="en-US" sz="700" dirty="0">
                  <a:solidFill>
                    <a:srgbClr val="000000"/>
                  </a:solidFill>
                  <a:latin typeface="Calibri"/>
                  <a:ea typeface="Calibri"/>
                  <a:cs typeface="Calibri"/>
                  <a:sym typeface="Calibri"/>
                </a:rPr>
                <a:t>(C&amp;M)</a:t>
              </a:r>
              <a:endParaRPr sz="800" b="1" dirty="0">
                <a:solidFill>
                  <a:srgbClr val="000000"/>
                </a:solidFill>
                <a:latin typeface="Calibri"/>
                <a:ea typeface="Calibri"/>
                <a:cs typeface="Calibri"/>
                <a:sym typeface="Calibri"/>
              </a:endParaRPr>
            </a:p>
          </p:txBody>
        </p:sp>
        <p:sp>
          <p:nvSpPr>
            <p:cNvPr id="210" name="Google Shape;438;p5">
              <a:extLst>
                <a:ext uri="{FF2B5EF4-FFF2-40B4-BE49-F238E27FC236}">
                  <a16:creationId xmlns:a16="http://schemas.microsoft.com/office/drawing/2014/main" id="{76A179AF-96A7-D849-B520-CE9634076D9C}"/>
                </a:ext>
              </a:extLst>
            </p:cNvPr>
            <p:cNvSpPr txBox="1"/>
            <p:nvPr/>
          </p:nvSpPr>
          <p:spPr>
            <a:xfrm>
              <a:off x="4064426" y="4235467"/>
              <a:ext cx="362279"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dirty="0">
                  <a:solidFill>
                    <a:srgbClr val="000000"/>
                  </a:solidFill>
                  <a:latin typeface="Calibri"/>
                  <a:ea typeface="Calibri"/>
                  <a:cs typeface="Calibri"/>
                  <a:sym typeface="Calibri"/>
                </a:rPr>
                <a:t>Jacobina</a:t>
              </a:r>
              <a:endParaRPr dirty="0"/>
            </a:p>
          </p:txBody>
        </p:sp>
        <p:sp>
          <p:nvSpPr>
            <p:cNvPr id="211" name="Google Shape;439;p5">
              <a:extLst>
                <a:ext uri="{FF2B5EF4-FFF2-40B4-BE49-F238E27FC236}">
                  <a16:creationId xmlns:a16="http://schemas.microsoft.com/office/drawing/2014/main" id="{BD005735-33DB-3B4C-A085-405B85C4B903}"/>
                </a:ext>
              </a:extLst>
            </p:cNvPr>
            <p:cNvSpPr txBox="1"/>
            <p:nvPr/>
          </p:nvSpPr>
          <p:spPr>
            <a:xfrm>
              <a:off x="1865747" y="3817412"/>
              <a:ext cx="452047"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Shahuindo</a:t>
              </a:r>
              <a:endParaRPr sz="800" b="1" dirty="0">
                <a:solidFill>
                  <a:srgbClr val="000000"/>
                </a:solidFill>
                <a:latin typeface="Calibri"/>
                <a:ea typeface="Calibri"/>
                <a:cs typeface="Calibri"/>
                <a:sym typeface="Calibri"/>
              </a:endParaRPr>
            </a:p>
          </p:txBody>
        </p:sp>
        <p:sp>
          <p:nvSpPr>
            <p:cNvPr id="212" name="Google Shape;440;p5">
              <a:extLst>
                <a:ext uri="{FF2B5EF4-FFF2-40B4-BE49-F238E27FC236}">
                  <a16:creationId xmlns:a16="http://schemas.microsoft.com/office/drawing/2014/main" id="{8D6FA0E5-7C8B-854A-A311-975643B88177}"/>
                </a:ext>
              </a:extLst>
            </p:cNvPr>
            <p:cNvSpPr txBox="1"/>
            <p:nvPr/>
          </p:nvSpPr>
          <p:spPr>
            <a:xfrm>
              <a:off x="1977372" y="3962424"/>
              <a:ext cx="373500"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b="1" dirty="0">
                  <a:solidFill>
                    <a:srgbClr val="000000"/>
                  </a:solidFill>
                  <a:latin typeface="Calibri"/>
                  <a:ea typeface="Calibri"/>
                  <a:cs typeface="Calibri"/>
                  <a:sym typeface="Calibri"/>
                </a:rPr>
                <a:t>La Arena</a:t>
              </a:r>
              <a:endParaRPr dirty="0"/>
            </a:p>
          </p:txBody>
        </p:sp>
        <p:sp>
          <p:nvSpPr>
            <p:cNvPr id="213" name="Google Shape;441;p5">
              <a:extLst>
                <a:ext uri="{FF2B5EF4-FFF2-40B4-BE49-F238E27FC236}">
                  <a16:creationId xmlns:a16="http://schemas.microsoft.com/office/drawing/2014/main" id="{4D63449F-A493-3C4A-AE65-B03F88E9A736}"/>
                </a:ext>
              </a:extLst>
            </p:cNvPr>
            <p:cNvSpPr txBox="1"/>
            <p:nvPr/>
          </p:nvSpPr>
          <p:spPr>
            <a:xfrm>
              <a:off x="2219653" y="4249053"/>
              <a:ext cx="315791"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Huaron</a:t>
              </a:r>
              <a:endParaRPr sz="800" b="1" dirty="0">
                <a:solidFill>
                  <a:srgbClr val="000000"/>
                </a:solidFill>
                <a:latin typeface="Calibri"/>
                <a:ea typeface="Calibri"/>
                <a:cs typeface="Calibri"/>
                <a:sym typeface="Calibri"/>
              </a:endParaRPr>
            </a:p>
          </p:txBody>
        </p:sp>
        <p:sp>
          <p:nvSpPr>
            <p:cNvPr id="215" name="Google Shape;443;p5">
              <a:extLst>
                <a:ext uri="{FF2B5EF4-FFF2-40B4-BE49-F238E27FC236}">
                  <a16:creationId xmlns:a16="http://schemas.microsoft.com/office/drawing/2014/main" id="{6E8004DD-7DEB-124C-8ED7-9FCF98334870}"/>
                </a:ext>
              </a:extLst>
            </p:cNvPr>
            <p:cNvSpPr txBox="1"/>
            <p:nvPr/>
          </p:nvSpPr>
          <p:spPr>
            <a:xfrm>
              <a:off x="3181163" y="4721473"/>
              <a:ext cx="498533"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San Vicente</a:t>
              </a:r>
              <a:endParaRPr dirty="0"/>
            </a:p>
          </p:txBody>
        </p:sp>
        <p:sp>
          <p:nvSpPr>
            <p:cNvPr id="216" name="Google Shape;444;p5">
              <a:extLst>
                <a:ext uri="{FF2B5EF4-FFF2-40B4-BE49-F238E27FC236}">
                  <a16:creationId xmlns:a16="http://schemas.microsoft.com/office/drawing/2014/main" id="{43FFD2BA-91CA-FA46-B22E-D017E9AEB387}"/>
                </a:ext>
              </a:extLst>
            </p:cNvPr>
            <p:cNvSpPr txBox="1"/>
            <p:nvPr/>
          </p:nvSpPr>
          <p:spPr>
            <a:xfrm>
              <a:off x="2529493" y="4846027"/>
              <a:ext cx="367088"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El Peñon</a:t>
              </a:r>
              <a:endParaRPr sz="800" b="1" dirty="0">
                <a:solidFill>
                  <a:srgbClr val="000000"/>
                </a:solidFill>
                <a:latin typeface="Calibri"/>
                <a:ea typeface="Calibri"/>
                <a:cs typeface="Calibri"/>
                <a:sym typeface="Calibri"/>
              </a:endParaRPr>
            </a:p>
          </p:txBody>
        </p:sp>
        <p:sp>
          <p:nvSpPr>
            <p:cNvPr id="218" name="Google Shape;446;p5">
              <a:extLst>
                <a:ext uri="{FF2B5EF4-FFF2-40B4-BE49-F238E27FC236}">
                  <a16:creationId xmlns:a16="http://schemas.microsoft.com/office/drawing/2014/main" id="{884BEC84-F094-5F4F-A6FC-BC53346B0BF8}"/>
                </a:ext>
              </a:extLst>
            </p:cNvPr>
            <p:cNvSpPr txBox="1"/>
            <p:nvPr/>
          </p:nvSpPr>
          <p:spPr>
            <a:xfrm>
              <a:off x="2348237" y="5487704"/>
              <a:ext cx="626774"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Minera Florida</a:t>
              </a:r>
              <a:endParaRPr dirty="0"/>
            </a:p>
          </p:txBody>
        </p:sp>
        <p:sp>
          <p:nvSpPr>
            <p:cNvPr id="219" name="Google Shape;447;p5">
              <a:extLst>
                <a:ext uri="{FF2B5EF4-FFF2-40B4-BE49-F238E27FC236}">
                  <a16:creationId xmlns:a16="http://schemas.microsoft.com/office/drawing/2014/main" id="{182C6133-D841-FE4D-8D9A-7C629B63E088}"/>
                </a:ext>
              </a:extLst>
            </p:cNvPr>
            <p:cNvSpPr txBox="1"/>
            <p:nvPr/>
          </p:nvSpPr>
          <p:spPr>
            <a:xfrm>
              <a:off x="3104176" y="5781919"/>
              <a:ext cx="352661"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Navidad</a:t>
              </a:r>
              <a:endParaRPr dirty="0"/>
            </a:p>
          </p:txBody>
        </p:sp>
        <p:sp>
          <p:nvSpPr>
            <p:cNvPr id="222" name="Google Shape;450;p5">
              <a:extLst>
                <a:ext uri="{FF2B5EF4-FFF2-40B4-BE49-F238E27FC236}">
                  <a16:creationId xmlns:a16="http://schemas.microsoft.com/office/drawing/2014/main" id="{CBE656F8-CC2E-B542-A9F0-E4E2A9C5312B}"/>
                </a:ext>
              </a:extLst>
            </p:cNvPr>
            <p:cNvSpPr txBox="1"/>
            <p:nvPr/>
          </p:nvSpPr>
          <p:spPr>
            <a:xfrm>
              <a:off x="1054908" y="1687462"/>
              <a:ext cx="328616"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Dolores</a:t>
              </a:r>
              <a:endParaRPr dirty="0"/>
            </a:p>
          </p:txBody>
        </p:sp>
        <p:grpSp>
          <p:nvGrpSpPr>
            <p:cNvPr id="223" name="Google Shape;451;p5">
              <a:extLst>
                <a:ext uri="{FF2B5EF4-FFF2-40B4-BE49-F238E27FC236}">
                  <a16:creationId xmlns:a16="http://schemas.microsoft.com/office/drawing/2014/main" id="{7614A825-8329-D648-A755-A4AE5428E99C}"/>
                </a:ext>
              </a:extLst>
            </p:cNvPr>
            <p:cNvGrpSpPr/>
            <p:nvPr/>
          </p:nvGrpSpPr>
          <p:grpSpPr>
            <a:xfrm>
              <a:off x="947184" y="1661922"/>
              <a:ext cx="94117" cy="130135"/>
              <a:chOff x="8853530" y="2868943"/>
              <a:chExt cx="154316" cy="213372"/>
            </a:xfrm>
          </p:grpSpPr>
          <p:sp>
            <p:nvSpPr>
              <p:cNvPr id="360" name="Google Shape;452;p5">
                <a:extLst>
                  <a:ext uri="{FF2B5EF4-FFF2-40B4-BE49-F238E27FC236}">
                    <a16:creationId xmlns:a16="http://schemas.microsoft.com/office/drawing/2014/main" id="{E3DBB86A-4842-284F-8297-B993AE26E5EA}"/>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61" name="Google Shape;453;p5">
                <a:extLst>
                  <a:ext uri="{FF2B5EF4-FFF2-40B4-BE49-F238E27FC236}">
                    <a16:creationId xmlns:a16="http://schemas.microsoft.com/office/drawing/2014/main" id="{236A2579-DF0C-E544-8C8B-B97DAC08A26C}"/>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24" name="Google Shape;454;p5">
              <a:extLst>
                <a:ext uri="{FF2B5EF4-FFF2-40B4-BE49-F238E27FC236}">
                  <a16:creationId xmlns:a16="http://schemas.microsoft.com/office/drawing/2014/main" id="{84EAF129-DFDD-D741-B23C-99B026DED09D}"/>
                </a:ext>
              </a:extLst>
            </p:cNvPr>
            <p:cNvGrpSpPr/>
            <p:nvPr/>
          </p:nvGrpSpPr>
          <p:grpSpPr>
            <a:xfrm>
              <a:off x="1713447" y="2497842"/>
              <a:ext cx="94117" cy="130135"/>
              <a:chOff x="8853530" y="2868943"/>
              <a:chExt cx="154316" cy="213372"/>
            </a:xfrm>
          </p:grpSpPr>
          <p:sp>
            <p:nvSpPr>
              <p:cNvPr id="358" name="Google Shape;455;p5">
                <a:extLst>
                  <a:ext uri="{FF2B5EF4-FFF2-40B4-BE49-F238E27FC236}">
                    <a16:creationId xmlns:a16="http://schemas.microsoft.com/office/drawing/2014/main" id="{6E03BAFD-6C7C-F74A-8831-E981D63AF145}"/>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59" name="Google Shape;456;p5">
                <a:extLst>
                  <a:ext uri="{FF2B5EF4-FFF2-40B4-BE49-F238E27FC236}">
                    <a16:creationId xmlns:a16="http://schemas.microsoft.com/office/drawing/2014/main" id="{C82C375E-E8CE-5E4A-AEE9-5B0C10C7469D}"/>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sp>
          <p:nvSpPr>
            <p:cNvPr id="225" name="Google Shape;457;p5">
              <a:extLst>
                <a:ext uri="{FF2B5EF4-FFF2-40B4-BE49-F238E27FC236}">
                  <a16:creationId xmlns:a16="http://schemas.microsoft.com/office/drawing/2014/main" id="{899F9C33-1BC9-4342-959D-6F143160362A}"/>
                </a:ext>
              </a:extLst>
            </p:cNvPr>
            <p:cNvSpPr txBox="1"/>
            <p:nvPr/>
          </p:nvSpPr>
          <p:spPr>
            <a:xfrm>
              <a:off x="624427" y="2138597"/>
              <a:ext cx="589905"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Skarn Deposit</a:t>
              </a:r>
              <a:endParaRPr dirty="0"/>
            </a:p>
          </p:txBody>
        </p:sp>
        <p:grpSp>
          <p:nvGrpSpPr>
            <p:cNvPr id="226" name="Google Shape;458;p5">
              <a:extLst>
                <a:ext uri="{FF2B5EF4-FFF2-40B4-BE49-F238E27FC236}">
                  <a16:creationId xmlns:a16="http://schemas.microsoft.com/office/drawing/2014/main" id="{8011EF5D-7F24-FD4B-84B5-A710BE019D70}"/>
                </a:ext>
              </a:extLst>
            </p:cNvPr>
            <p:cNvGrpSpPr/>
            <p:nvPr/>
          </p:nvGrpSpPr>
          <p:grpSpPr>
            <a:xfrm>
              <a:off x="1124674" y="2008462"/>
              <a:ext cx="94117" cy="130135"/>
              <a:chOff x="8853530" y="2868943"/>
              <a:chExt cx="154316" cy="213372"/>
            </a:xfrm>
          </p:grpSpPr>
          <p:sp>
            <p:nvSpPr>
              <p:cNvPr id="356" name="Google Shape;459;p5">
                <a:extLst>
                  <a:ext uri="{FF2B5EF4-FFF2-40B4-BE49-F238E27FC236}">
                    <a16:creationId xmlns:a16="http://schemas.microsoft.com/office/drawing/2014/main" id="{14281429-E328-9D4D-987B-AE528896D8AB}"/>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57" name="Google Shape;460;p5">
                <a:extLst>
                  <a:ext uri="{FF2B5EF4-FFF2-40B4-BE49-F238E27FC236}">
                    <a16:creationId xmlns:a16="http://schemas.microsoft.com/office/drawing/2014/main" id="{A51B3747-897E-F246-B11C-298F4C13CF45}"/>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27" name="Google Shape;461;p5">
              <a:extLst>
                <a:ext uri="{FF2B5EF4-FFF2-40B4-BE49-F238E27FC236}">
                  <a16:creationId xmlns:a16="http://schemas.microsoft.com/office/drawing/2014/main" id="{81A38081-2255-0942-9AF3-74EE9D71F906}"/>
                </a:ext>
              </a:extLst>
            </p:cNvPr>
            <p:cNvGrpSpPr/>
            <p:nvPr/>
          </p:nvGrpSpPr>
          <p:grpSpPr>
            <a:xfrm>
              <a:off x="2723357" y="536851"/>
              <a:ext cx="94117" cy="130135"/>
              <a:chOff x="8853530" y="2868943"/>
              <a:chExt cx="154316" cy="213372"/>
            </a:xfrm>
          </p:grpSpPr>
          <p:sp>
            <p:nvSpPr>
              <p:cNvPr id="354" name="Google Shape;462;p5">
                <a:extLst>
                  <a:ext uri="{FF2B5EF4-FFF2-40B4-BE49-F238E27FC236}">
                    <a16:creationId xmlns:a16="http://schemas.microsoft.com/office/drawing/2014/main" id="{210E98E3-B50F-354F-9967-4F3B0920398B}"/>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55" name="Google Shape;463;p5">
                <a:extLst>
                  <a:ext uri="{FF2B5EF4-FFF2-40B4-BE49-F238E27FC236}">
                    <a16:creationId xmlns:a16="http://schemas.microsoft.com/office/drawing/2014/main" id="{3E02C268-6A8B-6D4A-9286-7B0EFA46F3B6}"/>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28" name="Google Shape;464;p5">
              <a:extLst>
                <a:ext uri="{FF2B5EF4-FFF2-40B4-BE49-F238E27FC236}">
                  <a16:creationId xmlns:a16="http://schemas.microsoft.com/office/drawing/2014/main" id="{67671A46-4231-424A-B057-B69636B3335C}"/>
                </a:ext>
              </a:extLst>
            </p:cNvPr>
            <p:cNvGrpSpPr/>
            <p:nvPr/>
          </p:nvGrpSpPr>
          <p:grpSpPr>
            <a:xfrm>
              <a:off x="3084211" y="4674211"/>
              <a:ext cx="94117" cy="130135"/>
              <a:chOff x="8853530" y="2868943"/>
              <a:chExt cx="154316" cy="213372"/>
            </a:xfrm>
          </p:grpSpPr>
          <p:sp>
            <p:nvSpPr>
              <p:cNvPr id="352" name="Google Shape;465;p5">
                <a:extLst>
                  <a:ext uri="{FF2B5EF4-FFF2-40B4-BE49-F238E27FC236}">
                    <a16:creationId xmlns:a16="http://schemas.microsoft.com/office/drawing/2014/main" id="{CF58214D-A9E5-1E4C-AF06-65FD950C70B6}"/>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53" name="Google Shape;466;p5">
                <a:extLst>
                  <a:ext uri="{FF2B5EF4-FFF2-40B4-BE49-F238E27FC236}">
                    <a16:creationId xmlns:a16="http://schemas.microsoft.com/office/drawing/2014/main" id="{766A2792-415E-D444-A0AA-A7DF01AA6A90}"/>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29" name="Google Shape;467;p5">
              <a:extLst>
                <a:ext uri="{FF2B5EF4-FFF2-40B4-BE49-F238E27FC236}">
                  <a16:creationId xmlns:a16="http://schemas.microsoft.com/office/drawing/2014/main" id="{83642634-B8DE-0748-95CE-3DDC7C09FA9C}"/>
                </a:ext>
              </a:extLst>
            </p:cNvPr>
            <p:cNvGrpSpPr/>
            <p:nvPr/>
          </p:nvGrpSpPr>
          <p:grpSpPr>
            <a:xfrm>
              <a:off x="4193891" y="4113850"/>
              <a:ext cx="94117" cy="130135"/>
              <a:chOff x="8853530" y="2868943"/>
              <a:chExt cx="154316" cy="213372"/>
            </a:xfrm>
          </p:grpSpPr>
          <p:sp>
            <p:nvSpPr>
              <p:cNvPr id="350" name="Google Shape;468;p5">
                <a:extLst>
                  <a:ext uri="{FF2B5EF4-FFF2-40B4-BE49-F238E27FC236}">
                    <a16:creationId xmlns:a16="http://schemas.microsoft.com/office/drawing/2014/main" id="{60A02515-29B1-694A-8466-DAA59B7D8DC8}"/>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51" name="Google Shape;469;p5">
                <a:extLst>
                  <a:ext uri="{FF2B5EF4-FFF2-40B4-BE49-F238E27FC236}">
                    <a16:creationId xmlns:a16="http://schemas.microsoft.com/office/drawing/2014/main" id="{CEEA6616-4D5B-6441-995F-E3AAD816141B}"/>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1" name="Google Shape;473;p5">
              <a:extLst>
                <a:ext uri="{FF2B5EF4-FFF2-40B4-BE49-F238E27FC236}">
                  <a16:creationId xmlns:a16="http://schemas.microsoft.com/office/drawing/2014/main" id="{8B5DC342-247E-C94A-8FD4-09835BB83225}"/>
                </a:ext>
              </a:extLst>
            </p:cNvPr>
            <p:cNvGrpSpPr/>
            <p:nvPr/>
          </p:nvGrpSpPr>
          <p:grpSpPr>
            <a:xfrm>
              <a:off x="3401425" y="6445648"/>
              <a:ext cx="94117" cy="130135"/>
              <a:chOff x="8853530" y="2868943"/>
              <a:chExt cx="154316" cy="213372"/>
            </a:xfrm>
          </p:grpSpPr>
          <p:sp>
            <p:nvSpPr>
              <p:cNvPr id="346" name="Google Shape;474;p5">
                <a:extLst>
                  <a:ext uri="{FF2B5EF4-FFF2-40B4-BE49-F238E27FC236}">
                    <a16:creationId xmlns:a16="http://schemas.microsoft.com/office/drawing/2014/main" id="{0777AE10-7A1F-DB4B-A0E3-953591E1C249}"/>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47" name="Google Shape;475;p5">
                <a:extLst>
                  <a:ext uri="{FF2B5EF4-FFF2-40B4-BE49-F238E27FC236}">
                    <a16:creationId xmlns:a16="http://schemas.microsoft.com/office/drawing/2014/main" id="{40A1B3FD-A285-5F4C-A1B3-73A0674C159D}"/>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2" name="Google Shape;476;p5">
              <a:extLst>
                <a:ext uri="{FF2B5EF4-FFF2-40B4-BE49-F238E27FC236}">
                  <a16:creationId xmlns:a16="http://schemas.microsoft.com/office/drawing/2014/main" id="{3177F0E1-2C35-034F-BB8C-4F99C25F6D3A}"/>
                </a:ext>
              </a:extLst>
            </p:cNvPr>
            <p:cNvGrpSpPr/>
            <p:nvPr/>
          </p:nvGrpSpPr>
          <p:grpSpPr>
            <a:xfrm>
              <a:off x="3168130" y="5921369"/>
              <a:ext cx="94117" cy="130135"/>
              <a:chOff x="8853530" y="2868943"/>
              <a:chExt cx="154316" cy="213372"/>
            </a:xfrm>
          </p:grpSpPr>
          <p:sp>
            <p:nvSpPr>
              <p:cNvPr id="344" name="Google Shape;477;p5">
                <a:extLst>
                  <a:ext uri="{FF2B5EF4-FFF2-40B4-BE49-F238E27FC236}">
                    <a16:creationId xmlns:a16="http://schemas.microsoft.com/office/drawing/2014/main" id="{1D51F138-6518-B044-992A-25ED33F6B47D}"/>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45" name="Google Shape;478;p5">
                <a:extLst>
                  <a:ext uri="{FF2B5EF4-FFF2-40B4-BE49-F238E27FC236}">
                    <a16:creationId xmlns:a16="http://schemas.microsoft.com/office/drawing/2014/main" id="{B9F3C2A5-8D04-F74F-9D8A-0EE8F58221B5}"/>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3" name="Google Shape;479;p5">
              <a:extLst>
                <a:ext uri="{FF2B5EF4-FFF2-40B4-BE49-F238E27FC236}">
                  <a16:creationId xmlns:a16="http://schemas.microsoft.com/office/drawing/2014/main" id="{6DB45D1C-42AE-6B44-90C6-84A5EEF79B9E}"/>
                </a:ext>
              </a:extLst>
            </p:cNvPr>
            <p:cNvGrpSpPr/>
            <p:nvPr/>
          </p:nvGrpSpPr>
          <p:grpSpPr>
            <a:xfrm>
              <a:off x="2966427" y="5397844"/>
              <a:ext cx="94117" cy="130135"/>
              <a:chOff x="8853530" y="2868943"/>
              <a:chExt cx="154316" cy="213372"/>
            </a:xfrm>
          </p:grpSpPr>
          <p:sp>
            <p:nvSpPr>
              <p:cNvPr id="342" name="Google Shape;480;p5">
                <a:extLst>
                  <a:ext uri="{FF2B5EF4-FFF2-40B4-BE49-F238E27FC236}">
                    <a16:creationId xmlns:a16="http://schemas.microsoft.com/office/drawing/2014/main" id="{8E541075-231D-A44F-926F-D862B7A1F15A}"/>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43" name="Google Shape;481;p5">
                <a:extLst>
                  <a:ext uri="{FF2B5EF4-FFF2-40B4-BE49-F238E27FC236}">
                    <a16:creationId xmlns:a16="http://schemas.microsoft.com/office/drawing/2014/main" id="{1DC4E0EA-8451-8F41-84BC-C986486BD066}"/>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5" name="Google Shape;485;p5">
              <a:extLst>
                <a:ext uri="{FF2B5EF4-FFF2-40B4-BE49-F238E27FC236}">
                  <a16:creationId xmlns:a16="http://schemas.microsoft.com/office/drawing/2014/main" id="{513370F3-6BE9-7341-AC60-527999FBA394}"/>
                </a:ext>
              </a:extLst>
            </p:cNvPr>
            <p:cNvGrpSpPr/>
            <p:nvPr/>
          </p:nvGrpSpPr>
          <p:grpSpPr>
            <a:xfrm>
              <a:off x="2926897" y="4830939"/>
              <a:ext cx="94117" cy="130135"/>
              <a:chOff x="8853530" y="2868943"/>
              <a:chExt cx="154316" cy="213372"/>
            </a:xfrm>
          </p:grpSpPr>
          <p:sp>
            <p:nvSpPr>
              <p:cNvPr id="338" name="Google Shape;486;p5">
                <a:extLst>
                  <a:ext uri="{FF2B5EF4-FFF2-40B4-BE49-F238E27FC236}">
                    <a16:creationId xmlns:a16="http://schemas.microsoft.com/office/drawing/2014/main" id="{E580ADCF-6D40-6A4A-8D6F-944754E972B0}"/>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339" name="Google Shape;487;p5">
                <a:extLst>
                  <a:ext uri="{FF2B5EF4-FFF2-40B4-BE49-F238E27FC236}">
                    <a16:creationId xmlns:a16="http://schemas.microsoft.com/office/drawing/2014/main" id="{3E264C84-024C-8A41-AFC1-203905EBDC69}"/>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7" name="Google Shape;491;p5">
              <a:extLst>
                <a:ext uri="{FF2B5EF4-FFF2-40B4-BE49-F238E27FC236}">
                  <a16:creationId xmlns:a16="http://schemas.microsoft.com/office/drawing/2014/main" id="{F6FEC16E-D600-A341-B7CC-F80D885885A5}"/>
                </a:ext>
              </a:extLst>
            </p:cNvPr>
            <p:cNvGrpSpPr/>
            <p:nvPr/>
          </p:nvGrpSpPr>
          <p:grpSpPr>
            <a:xfrm>
              <a:off x="2532934" y="4212381"/>
              <a:ext cx="94117" cy="130135"/>
              <a:chOff x="8853530" y="2868943"/>
              <a:chExt cx="154316" cy="213372"/>
            </a:xfrm>
          </p:grpSpPr>
          <p:sp>
            <p:nvSpPr>
              <p:cNvPr id="256" name="Google Shape;492;p5">
                <a:extLst>
                  <a:ext uri="{FF2B5EF4-FFF2-40B4-BE49-F238E27FC236}">
                    <a16:creationId xmlns:a16="http://schemas.microsoft.com/office/drawing/2014/main" id="{69DE7C26-5548-454A-9B01-C311911971E9}"/>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57" name="Google Shape;493;p5">
                <a:extLst>
                  <a:ext uri="{FF2B5EF4-FFF2-40B4-BE49-F238E27FC236}">
                    <a16:creationId xmlns:a16="http://schemas.microsoft.com/office/drawing/2014/main" id="{67C63303-AEAF-B44B-9318-B451714CF4E2}"/>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8" name="Google Shape;494;p5">
              <a:extLst>
                <a:ext uri="{FF2B5EF4-FFF2-40B4-BE49-F238E27FC236}">
                  <a16:creationId xmlns:a16="http://schemas.microsoft.com/office/drawing/2014/main" id="{4A5A43DA-85D2-3140-8E03-92955A9AACF1}"/>
                </a:ext>
              </a:extLst>
            </p:cNvPr>
            <p:cNvGrpSpPr/>
            <p:nvPr/>
          </p:nvGrpSpPr>
          <p:grpSpPr>
            <a:xfrm>
              <a:off x="2337768" y="3823541"/>
              <a:ext cx="94117" cy="130135"/>
              <a:chOff x="8853530" y="2868943"/>
              <a:chExt cx="154316" cy="213372"/>
            </a:xfrm>
          </p:grpSpPr>
          <p:sp>
            <p:nvSpPr>
              <p:cNvPr id="254" name="Google Shape;495;p5">
                <a:extLst>
                  <a:ext uri="{FF2B5EF4-FFF2-40B4-BE49-F238E27FC236}">
                    <a16:creationId xmlns:a16="http://schemas.microsoft.com/office/drawing/2014/main" id="{C89F4CE7-4340-3E42-BD3A-E74F4DCCAF91}"/>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55" name="Google Shape;496;p5">
                <a:extLst>
                  <a:ext uri="{FF2B5EF4-FFF2-40B4-BE49-F238E27FC236}">
                    <a16:creationId xmlns:a16="http://schemas.microsoft.com/office/drawing/2014/main" id="{BEC3313D-412E-6E47-97F4-166C9DE108CB}"/>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39" name="Google Shape;497;p5">
              <a:extLst>
                <a:ext uri="{FF2B5EF4-FFF2-40B4-BE49-F238E27FC236}">
                  <a16:creationId xmlns:a16="http://schemas.microsoft.com/office/drawing/2014/main" id="{A178E1C6-A247-2F4E-BB4E-1DC645812124}"/>
                </a:ext>
              </a:extLst>
            </p:cNvPr>
            <p:cNvGrpSpPr/>
            <p:nvPr/>
          </p:nvGrpSpPr>
          <p:grpSpPr>
            <a:xfrm>
              <a:off x="2382915" y="3906916"/>
              <a:ext cx="94117" cy="130135"/>
              <a:chOff x="8853530" y="2868943"/>
              <a:chExt cx="154316" cy="213372"/>
            </a:xfrm>
          </p:grpSpPr>
          <p:sp>
            <p:nvSpPr>
              <p:cNvPr id="252" name="Google Shape;498;p5">
                <a:extLst>
                  <a:ext uri="{FF2B5EF4-FFF2-40B4-BE49-F238E27FC236}">
                    <a16:creationId xmlns:a16="http://schemas.microsoft.com/office/drawing/2014/main" id="{F042A193-4422-4E49-919E-1F4A7A7FBF90}"/>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53" name="Google Shape;499;p5">
                <a:extLst>
                  <a:ext uri="{FF2B5EF4-FFF2-40B4-BE49-F238E27FC236}">
                    <a16:creationId xmlns:a16="http://schemas.microsoft.com/office/drawing/2014/main" id="{351283B3-3B5A-CC45-A477-648531C85BAF}"/>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40" name="Google Shape;500;p5">
              <a:extLst>
                <a:ext uri="{FF2B5EF4-FFF2-40B4-BE49-F238E27FC236}">
                  <a16:creationId xmlns:a16="http://schemas.microsoft.com/office/drawing/2014/main" id="{71390E4B-5455-A14C-8FD6-1CCCFC529C49}"/>
                </a:ext>
              </a:extLst>
            </p:cNvPr>
            <p:cNvGrpSpPr/>
            <p:nvPr/>
          </p:nvGrpSpPr>
          <p:grpSpPr>
            <a:xfrm>
              <a:off x="1080232" y="1988490"/>
              <a:ext cx="94117" cy="130135"/>
              <a:chOff x="8853530" y="2868943"/>
              <a:chExt cx="154316" cy="213372"/>
            </a:xfrm>
          </p:grpSpPr>
          <p:sp>
            <p:nvSpPr>
              <p:cNvPr id="250" name="Google Shape;501;p5">
                <a:extLst>
                  <a:ext uri="{FF2B5EF4-FFF2-40B4-BE49-F238E27FC236}">
                    <a16:creationId xmlns:a16="http://schemas.microsoft.com/office/drawing/2014/main" id="{C14DB3CE-4B22-EA4B-AF81-8E7725C57FCB}"/>
                  </a:ext>
                </a:extLst>
              </p:cNvPr>
              <p:cNvSpPr/>
              <p:nvPr/>
            </p:nvSpPr>
            <p:spPr>
              <a:xfrm flipH="1">
                <a:off x="8853530" y="2868943"/>
                <a:ext cx="154316"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51" name="Google Shape;502;p5">
                <a:extLst>
                  <a:ext uri="{FF2B5EF4-FFF2-40B4-BE49-F238E27FC236}">
                    <a16:creationId xmlns:a16="http://schemas.microsoft.com/office/drawing/2014/main" id="{936B0E06-91B3-4C4D-B6C2-4C4114C5CC24}"/>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41" name="Google Shape;505;p5">
              <a:extLst>
                <a:ext uri="{FF2B5EF4-FFF2-40B4-BE49-F238E27FC236}">
                  <a16:creationId xmlns:a16="http://schemas.microsoft.com/office/drawing/2014/main" id="{463E6586-9FC2-7D4C-A98E-03F73EED1923}"/>
                </a:ext>
              </a:extLst>
            </p:cNvPr>
            <p:cNvGrpSpPr/>
            <p:nvPr/>
          </p:nvGrpSpPr>
          <p:grpSpPr>
            <a:xfrm>
              <a:off x="406143" y="4461056"/>
              <a:ext cx="1673949" cy="633458"/>
              <a:chOff x="406143" y="4461056"/>
              <a:chExt cx="1673949" cy="633458"/>
            </a:xfrm>
          </p:grpSpPr>
          <p:grpSp>
            <p:nvGrpSpPr>
              <p:cNvPr id="242" name="Google Shape;506;p5">
                <a:extLst>
                  <a:ext uri="{FF2B5EF4-FFF2-40B4-BE49-F238E27FC236}">
                    <a16:creationId xmlns:a16="http://schemas.microsoft.com/office/drawing/2014/main" id="{25A24551-8763-B44A-A033-6A96F683237E}"/>
                  </a:ext>
                </a:extLst>
              </p:cNvPr>
              <p:cNvGrpSpPr/>
              <p:nvPr/>
            </p:nvGrpSpPr>
            <p:grpSpPr>
              <a:xfrm>
                <a:off x="536695" y="4619584"/>
                <a:ext cx="94117" cy="130135"/>
                <a:chOff x="8853472" y="2868943"/>
                <a:chExt cx="154315" cy="213372"/>
              </a:xfrm>
            </p:grpSpPr>
            <p:sp>
              <p:nvSpPr>
                <p:cNvPr id="248" name="Google Shape;507;p5">
                  <a:extLst>
                    <a:ext uri="{FF2B5EF4-FFF2-40B4-BE49-F238E27FC236}">
                      <a16:creationId xmlns:a16="http://schemas.microsoft.com/office/drawing/2014/main" id="{95918C88-EFD9-C344-AE5B-216A28CCCD37}"/>
                    </a:ext>
                  </a:extLst>
                </p:cNvPr>
                <p:cNvSpPr/>
                <p:nvPr/>
              </p:nvSpPr>
              <p:spPr>
                <a:xfrm flipH="1">
                  <a:off x="8853472" y="2868943"/>
                  <a:ext cx="154315"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49" name="Google Shape;508;p5">
                  <a:extLst>
                    <a:ext uri="{FF2B5EF4-FFF2-40B4-BE49-F238E27FC236}">
                      <a16:creationId xmlns:a16="http://schemas.microsoft.com/office/drawing/2014/main" id="{D6E09652-4F42-D74B-9963-A0B99AE00540}"/>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grpSp>
            <p:nvGrpSpPr>
              <p:cNvPr id="243" name="Google Shape;509;p5">
                <a:extLst>
                  <a:ext uri="{FF2B5EF4-FFF2-40B4-BE49-F238E27FC236}">
                    <a16:creationId xmlns:a16="http://schemas.microsoft.com/office/drawing/2014/main" id="{9736FD90-6C3B-CF47-A9C3-F72CA79D0E43}"/>
                  </a:ext>
                </a:extLst>
              </p:cNvPr>
              <p:cNvGrpSpPr/>
              <p:nvPr/>
            </p:nvGrpSpPr>
            <p:grpSpPr>
              <a:xfrm>
                <a:off x="542042" y="4829527"/>
                <a:ext cx="94117" cy="130135"/>
                <a:chOff x="8853472" y="2868943"/>
                <a:chExt cx="154315" cy="213372"/>
              </a:xfrm>
            </p:grpSpPr>
            <p:sp>
              <p:nvSpPr>
                <p:cNvPr id="246" name="Google Shape;510;p5">
                  <a:extLst>
                    <a:ext uri="{FF2B5EF4-FFF2-40B4-BE49-F238E27FC236}">
                      <a16:creationId xmlns:a16="http://schemas.microsoft.com/office/drawing/2014/main" id="{730E8D1C-943D-2941-AC88-B860B3E5170C}"/>
                    </a:ext>
                  </a:extLst>
                </p:cNvPr>
                <p:cNvSpPr/>
                <p:nvPr/>
              </p:nvSpPr>
              <p:spPr>
                <a:xfrm flipH="1">
                  <a:off x="8853472" y="2868943"/>
                  <a:ext cx="154315" cy="213372"/>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247" name="Google Shape;511;p5">
                  <a:extLst>
                    <a:ext uri="{FF2B5EF4-FFF2-40B4-BE49-F238E27FC236}">
                      <a16:creationId xmlns:a16="http://schemas.microsoft.com/office/drawing/2014/main" id="{717F25E4-F956-3046-A690-DCFE07A83A0F}"/>
                    </a:ext>
                  </a:extLst>
                </p:cNvPr>
                <p:cNvSpPr/>
                <p:nvPr/>
              </p:nvSpPr>
              <p:spPr>
                <a:xfrm flipH="1">
                  <a:off x="8888663" y="2904756"/>
                  <a:ext cx="84050" cy="8389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grpSp>
          <p:sp>
            <p:nvSpPr>
              <p:cNvPr id="244" name="Google Shape;512;p5">
                <a:extLst>
                  <a:ext uri="{FF2B5EF4-FFF2-40B4-BE49-F238E27FC236}">
                    <a16:creationId xmlns:a16="http://schemas.microsoft.com/office/drawing/2014/main" id="{7063F9A3-466A-C746-A684-394AB9DC73E1}"/>
                  </a:ext>
                </a:extLst>
              </p:cNvPr>
              <p:cNvSpPr txBox="1"/>
              <p:nvPr/>
            </p:nvSpPr>
            <p:spPr>
              <a:xfrm>
                <a:off x="623170" y="4568776"/>
                <a:ext cx="1456922" cy="446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dirty="0">
                    <a:solidFill>
                      <a:srgbClr val="000000"/>
                    </a:solidFill>
                    <a:latin typeface="Calibri"/>
                    <a:ea typeface="Calibri"/>
                    <a:cs typeface="Calibri"/>
                    <a:sym typeface="Calibri"/>
                  </a:rPr>
                  <a:t>Mining Operations</a:t>
                </a:r>
                <a:endParaRPr dirty="0"/>
              </a:p>
              <a:p>
                <a:pPr marL="0" marR="0" lvl="0" indent="0" algn="l" rtl="0">
                  <a:spcBef>
                    <a:spcPts val="600"/>
                  </a:spcBef>
                  <a:spcAft>
                    <a:spcPts val="0"/>
                  </a:spcAft>
                  <a:buNone/>
                </a:pPr>
                <a:r>
                  <a:rPr lang="en-US" sz="900" b="1" dirty="0">
                    <a:solidFill>
                      <a:srgbClr val="000000"/>
                    </a:solidFill>
                    <a:latin typeface="Calibri"/>
                    <a:ea typeface="Calibri"/>
                    <a:cs typeface="Calibri"/>
                    <a:sym typeface="Calibri"/>
                  </a:rPr>
                  <a:t>Development Projects </a:t>
                </a:r>
                <a:endParaRPr dirty="0"/>
              </a:p>
            </p:txBody>
          </p:sp>
          <p:sp>
            <p:nvSpPr>
              <p:cNvPr id="245" name="Google Shape;513;p5">
                <a:extLst>
                  <a:ext uri="{FF2B5EF4-FFF2-40B4-BE49-F238E27FC236}">
                    <a16:creationId xmlns:a16="http://schemas.microsoft.com/office/drawing/2014/main" id="{6A1B8DD4-889D-614B-A017-C0451C392A4A}"/>
                  </a:ext>
                </a:extLst>
              </p:cNvPr>
              <p:cNvSpPr/>
              <p:nvPr/>
            </p:nvSpPr>
            <p:spPr>
              <a:xfrm>
                <a:off x="406143" y="4461056"/>
                <a:ext cx="1509743" cy="633458"/>
              </a:xfrm>
              <a:prstGeom prst="rect">
                <a:avLst/>
              </a:prstGeom>
              <a:noFill/>
              <a:ln w="9525"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pen Sans Light"/>
                  <a:ea typeface="Open Sans Light"/>
                  <a:cs typeface="Open Sans Light"/>
                  <a:sym typeface="Open Sans Light"/>
                </a:endParaRPr>
              </a:p>
            </p:txBody>
          </p:sp>
        </p:grpSp>
      </p:grpSp>
      <p:sp>
        <p:nvSpPr>
          <p:cNvPr id="2" name="Title 1">
            <a:extLst>
              <a:ext uri="{FF2B5EF4-FFF2-40B4-BE49-F238E27FC236}">
                <a16:creationId xmlns:a16="http://schemas.microsoft.com/office/drawing/2014/main" id="{0F597514-1546-2C41-AAC3-6E3C1EB16555}"/>
              </a:ext>
            </a:extLst>
          </p:cNvPr>
          <p:cNvSpPr>
            <a:spLocks noGrp="1"/>
          </p:cNvSpPr>
          <p:nvPr>
            <p:ph type="title"/>
          </p:nvPr>
        </p:nvSpPr>
        <p:spPr>
          <a:xfrm>
            <a:off x="3804385" y="1296795"/>
            <a:ext cx="8064342" cy="590931"/>
          </a:xfrm>
        </p:spPr>
        <p:txBody>
          <a:bodyPr/>
          <a:lstStyle/>
          <a:p>
            <a:r>
              <a:rPr lang="en-CA" dirty="0"/>
              <a:t>TRANSFORMATIVE YAMANA TRANSACTION</a:t>
            </a:r>
          </a:p>
        </p:txBody>
      </p:sp>
      <p:sp>
        <p:nvSpPr>
          <p:cNvPr id="179" name="TextBox 178">
            <a:extLst>
              <a:ext uri="{FF2B5EF4-FFF2-40B4-BE49-F238E27FC236}">
                <a16:creationId xmlns:a16="http://schemas.microsoft.com/office/drawing/2014/main" id="{98319D7A-9399-5E4F-B0E1-0C72CFC3AEFF}"/>
              </a:ext>
            </a:extLst>
          </p:cNvPr>
          <p:cNvSpPr txBox="1"/>
          <p:nvPr/>
        </p:nvSpPr>
        <p:spPr>
          <a:xfrm>
            <a:off x="3872693" y="1952083"/>
            <a:ext cx="7218640" cy="738664"/>
          </a:xfrm>
          <a:prstGeom prst="rect">
            <a:avLst/>
          </a:prstGeom>
          <a:noFill/>
        </p:spPr>
        <p:txBody>
          <a:bodyPr wrap="square" rtlCol="0">
            <a:spAutoFit/>
          </a:bodyPr>
          <a:lstStyle/>
          <a:p>
            <a:r>
              <a:rPr lang="en-US" sz="1400" spc="30" dirty="0">
                <a:solidFill>
                  <a:schemeClr val="accent5"/>
                </a:solidFill>
                <a:latin typeface="+mj-lt"/>
              </a:rPr>
              <a:t>//</a:t>
            </a:r>
            <a:r>
              <a:rPr lang="en-US" sz="1400" spc="30" dirty="0">
                <a:solidFill>
                  <a:schemeClr val="accent1"/>
                </a:solidFill>
                <a:latin typeface="+mj-lt"/>
              </a:rPr>
              <a:t> The acquisition of Yamana Gold Inc. enhanced the scale and quality of Pan American’s portfolio in the Americas, where we have been operating for nearly 3 decades</a:t>
            </a:r>
            <a:endParaRPr lang="en-US" sz="1400" spc="30" baseline="30000" dirty="0">
              <a:solidFill>
                <a:schemeClr val="accent1"/>
              </a:solidFill>
              <a:latin typeface="+mj-lt"/>
            </a:endParaRPr>
          </a:p>
        </p:txBody>
      </p:sp>
      <p:sp>
        <p:nvSpPr>
          <p:cNvPr id="180" name="Rectangle 179">
            <a:extLst>
              <a:ext uri="{FF2B5EF4-FFF2-40B4-BE49-F238E27FC236}">
                <a16:creationId xmlns:a16="http://schemas.microsoft.com/office/drawing/2014/main" id="{26A84D90-7D72-0448-B800-19CA8415C383}"/>
              </a:ext>
            </a:extLst>
          </p:cNvPr>
          <p:cNvSpPr/>
          <p:nvPr/>
        </p:nvSpPr>
        <p:spPr>
          <a:xfrm>
            <a:off x="5104236" y="2902594"/>
            <a:ext cx="5125642" cy="1403910"/>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400" b="1" dirty="0">
                <a:solidFill>
                  <a:srgbClr val="000000"/>
                </a:solidFill>
                <a:latin typeface="Calibri" panose="020F0502020204030204" pitchFamily="34" charset="0"/>
                <a:cs typeface="Calibri" panose="020F0502020204030204" pitchFamily="34" charset="0"/>
              </a:rPr>
              <a:t>4 producing mines: </a:t>
            </a:r>
            <a:r>
              <a:rPr lang="en-US" sz="1400" dirty="0">
                <a:solidFill>
                  <a:srgbClr val="000000"/>
                </a:solidFill>
                <a:latin typeface="Calibri" panose="020F0502020204030204" pitchFamily="34" charset="0"/>
                <a:cs typeface="Calibri" panose="020F0502020204030204" pitchFamily="34" charset="0"/>
              </a:rPr>
              <a:t>Jacobina, </a:t>
            </a:r>
            <a:r>
              <a:rPr lang="en-CA" sz="1400" dirty="0">
                <a:solidFill>
                  <a:srgbClr val="000000"/>
                </a:solidFill>
                <a:latin typeface="Calibri" panose="020F0502020204030204" pitchFamily="34" charset="0"/>
                <a:cs typeface="Calibri" panose="020F0502020204030204" pitchFamily="34" charset="0"/>
              </a:rPr>
              <a:t>El Peñon, Minera Florida &amp; </a:t>
            </a:r>
            <a:br>
              <a:rPr lang="en-CA" sz="1400" dirty="0">
                <a:solidFill>
                  <a:srgbClr val="000000"/>
                </a:solidFill>
                <a:latin typeface="Calibri" panose="020F0502020204030204" pitchFamily="34" charset="0"/>
                <a:cs typeface="Calibri" panose="020F0502020204030204" pitchFamily="34" charset="0"/>
              </a:rPr>
            </a:br>
            <a:r>
              <a:rPr lang="en-CA" sz="1400" dirty="0">
                <a:solidFill>
                  <a:srgbClr val="000000"/>
                </a:solidFill>
                <a:latin typeface="Calibri" panose="020F0502020204030204" pitchFamily="34" charset="0"/>
                <a:cs typeface="Calibri" panose="020F0502020204030204" pitchFamily="34" charset="0"/>
              </a:rPr>
              <a:t>Cerro Moro</a:t>
            </a:r>
            <a:endParaRPr lang="en-CA" sz="1400" b="0" dirty="0">
              <a:solidFill>
                <a:srgbClr val="000000"/>
              </a:solidFill>
              <a:latin typeface="Calibri" panose="020F0502020204030204" pitchFamily="34" charset="0"/>
              <a:cs typeface="Calibri" panose="020F0502020204030204" pitchFamily="34" charset="0"/>
            </a:endParaRPr>
          </a:p>
          <a:p>
            <a:pPr marL="171450" indent="-171450">
              <a:lnSpc>
                <a:spcPct val="110000"/>
              </a:lnSpc>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Enhanced</a:t>
            </a:r>
            <a:r>
              <a:rPr lang="en-US" sz="1400" b="1" dirty="0">
                <a:solidFill>
                  <a:srgbClr val="000000"/>
                </a:solidFill>
                <a:latin typeface="Calibri" panose="020F0502020204030204" pitchFamily="34" charset="0"/>
                <a:cs typeface="Calibri" panose="020F0502020204030204" pitchFamily="34" charset="0"/>
              </a:rPr>
              <a:t> diversification </a:t>
            </a:r>
            <a:r>
              <a:rPr lang="en-US" sz="1400" dirty="0">
                <a:solidFill>
                  <a:srgbClr val="000000"/>
                </a:solidFill>
                <a:latin typeface="Calibri" panose="020F0502020204030204" pitchFamily="34" charset="0"/>
                <a:cs typeface="Calibri" panose="020F0502020204030204" pitchFamily="34" charset="0"/>
              </a:rPr>
              <a:t>with addition of Chile &amp; Brazil</a:t>
            </a:r>
          </a:p>
          <a:p>
            <a:pPr marL="171450" indent="-171450">
              <a:lnSpc>
                <a:spcPct val="110000"/>
              </a:lnSpc>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Adds</a:t>
            </a:r>
            <a:r>
              <a:rPr lang="en-US" sz="1400" b="1" dirty="0">
                <a:solidFill>
                  <a:srgbClr val="000000"/>
                </a:solidFill>
                <a:latin typeface="Calibri" panose="020F0502020204030204" pitchFamily="34" charset="0"/>
                <a:cs typeface="Calibri" panose="020F0502020204030204" pitchFamily="34" charset="0"/>
              </a:rPr>
              <a:t> significant proven and probable reserves</a:t>
            </a:r>
          </a:p>
          <a:p>
            <a:pPr marL="171450" indent="-171450">
              <a:lnSpc>
                <a:spcPct val="110000"/>
              </a:lnSpc>
              <a:spcAft>
                <a:spcPts val="600"/>
              </a:spcAft>
              <a:buClr>
                <a:schemeClr val="accent1"/>
              </a:buClr>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Extensive</a:t>
            </a:r>
            <a:r>
              <a:rPr lang="en-US" sz="1400" b="1" dirty="0">
                <a:solidFill>
                  <a:srgbClr val="000000"/>
                </a:solidFill>
                <a:latin typeface="Calibri" panose="020F0502020204030204" pitchFamily="34" charset="0"/>
                <a:cs typeface="Calibri" panose="020F0502020204030204" pitchFamily="34" charset="0"/>
              </a:rPr>
              <a:t> exploration portfolio</a:t>
            </a:r>
          </a:p>
        </p:txBody>
      </p:sp>
      <p:sp>
        <p:nvSpPr>
          <p:cNvPr id="198" name="TextBox 197">
            <a:extLst>
              <a:ext uri="{FF2B5EF4-FFF2-40B4-BE49-F238E27FC236}">
                <a16:creationId xmlns:a16="http://schemas.microsoft.com/office/drawing/2014/main" id="{430B04AB-BB96-794E-84DB-8775FF24A7CC}"/>
              </a:ext>
            </a:extLst>
          </p:cNvPr>
          <p:cNvSpPr txBox="1"/>
          <p:nvPr/>
        </p:nvSpPr>
        <p:spPr>
          <a:xfrm>
            <a:off x="5101100" y="4555631"/>
            <a:ext cx="3991133" cy="684803"/>
          </a:xfrm>
          <a:prstGeom prst="rect">
            <a:avLst/>
          </a:prstGeom>
          <a:noFill/>
        </p:spPr>
        <p:txBody>
          <a:bodyPr wrap="square" rtlCol="0">
            <a:spAutoFit/>
          </a:bodyPr>
          <a:lstStyle/>
          <a:p>
            <a:pPr>
              <a:spcAft>
                <a:spcPts val="300"/>
              </a:spcAft>
            </a:pPr>
            <a:r>
              <a:rPr lang="en-CA" sz="1200" spc="30" dirty="0">
                <a:solidFill>
                  <a:schemeClr val="accent1"/>
                </a:solidFill>
                <a:latin typeface="+mj-lt"/>
              </a:rPr>
              <a:t>              Pro Forma Revenue does not exceed 25% from any single jurisdiction</a:t>
            </a:r>
            <a:r>
              <a:rPr lang="en-CA" sz="1400" spc="30" dirty="0">
                <a:solidFill>
                  <a:schemeClr val="accent1"/>
                </a:solidFill>
                <a:latin typeface="Calibri" panose="020F0502020204030204" pitchFamily="34" charset="0"/>
                <a:cs typeface="Calibri" panose="020F0502020204030204" pitchFamily="34" charset="0"/>
              </a:rPr>
              <a:t>  </a:t>
            </a:r>
          </a:p>
          <a:p>
            <a:pPr>
              <a:spcAft>
                <a:spcPts val="300"/>
              </a:spcAft>
            </a:pPr>
            <a:r>
              <a:rPr lang="en-CA" sz="1000" dirty="0">
                <a:latin typeface="Calibri" panose="020F0502020204030204" pitchFamily="34" charset="0"/>
                <a:cs typeface="Calibri" panose="020F0502020204030204" pitchFamily="34" charset="0"/>
              </a:rPr>
              <a:t>( For the three months ended June 30, 2023)</a:t>
            </a:r>
            <a:endParaRPr lang="en-CA" sz="1200" dirty="0">
              <a:latin typeface="Calibri" panose="020F0502020204030204" pitchFamily="34" charset="0"/>
              <a:cs typeface="Calibri" panose="020F0502020204030204" pitchFamily="34" charset="0"/>
            </a:endParaRPr>
          </a:p>
        </p:txBody>
      </p:sp>
      <p:cxnSp>
        <p:nvCxnSpPr>
          <p:cNvPr id="202" name="Straight Arrow Connector 201">
            <a:extLst>
              <a:ext uri="{FF2B5EF4-FFF2-40B4-BE49-F238E27FC236}">
                <a16:creationId xmlns:a16="http://schemas.microsoft.com/office/drawing/2014/main" id="{0BF402C7-4043-5D41-88CF-971B5A3E62CF}"/>
              </a:ext>
            </a:extLst>
          </p:cNvPr>
          <p:cNvCxnSpPr/>
          <p:nvPr/>
        </p:nvCxnSpPr>
        <p:spPr>
          <a:xfrm>
            <a:off x="5200611" y="4680992"/>
            <a:ext cx="427382" cy="0"/>
          </a:xfrm>
          <a:prstGeom prst="straightConnector1">
            <a:avLst/>
          </a:prstGeom>
          <a:ln w="34925">
            <a:solidFill>
              <a:srgbClr val="84BF4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61" name="Chart 460">
            <a:extLst>
              <a:ext uri="{FF2B5EF4-FFF2-40B4-BE49-F238E27FC236}">
                <a16:creationId xmlns:a16="http://schemas.microsoft.com/office/drawing/2014/main" id="{9C99EB67-9980-5A4D-BF53-27C1D24C5B56}"/>
              </a:ext>
            </a:extLst>
          </p:cNvPr>
          <p:cNvGraphicFramePr/>
          <p:nvPr>
            <p:extLst>
              <p:ext uri="{D42A27DB-BD31-4B8C-83A1-F6EECF244321}">
                <p14:modId xmlns:p14="http://schemas.microsoft.com/office/powerpoint/2010/main" val="2729322397"/>
              </p:ext>
            </p:extLst>
          </p:nvPr>
        </p:nvGraphicFramePr>
        <p:xfrm>
          <a:off x="7947981" y="2436915"/>
          <a:ext cx="4412155" cy="3911444"/>
        </p:xfrm>
        <a:graphic>
          <a:graphicData uri="http://schemas.openxmlformats.org/drawingml/2006/chart">
            <c:chart xmlns:c="http://schemas.openxmlformats.org/drawingml/2006/chart" xmlns:r="http://schemas.openxmlformats.org/officeDocument/2006/relationships" r:id="rId3"/>
          </a:graphicData>
        </a:graphic>
      </p:graphicFrame>
      <p:sp>
        <p:nvSpPr>
          <p:cNvPr id="462" name="TextBox 461">
            <a:extLst>
              <a:ext uri="{FF2B5EF4-FFF2-40B4-BE49-F238E27FC236}">
                <a16:creationId xmlns:a16="http://schemas.microsoft.com/office/drawing/2014/main" id="{B0A49CBC-6A8E-394A-BD3A-AB66E599BC73}"/>
              </a:ext>
            </a:extLst>
          </p:cNvPr>
          <p:cNvSpPr txBox="1"/>
          <p:nvPr/>
        </p:nvSpPr>
        <p:spPr>
          <a:xfrm>
            <a:off x="9995010" y="4061957"/>
            <a:ext cx="1110619" cy="584775"/>
          </a:xfrm>
          <a:prstGeom prst="rect">
            <a:avLst/>
          </a:prstGeom>
          <a:noFill/>
        </p:spPr>
        <p:txBody>
          <a:bodyPr wrap="square" rtlCol="0">
            <a:spAutoFit/>
          </a:bodyPr>
          <a:lstStyle/>
          <a:p>
            <a:pPr algn="ctr"/>
            <a:r>
              <a:rPr lang="en-CA" sz="1600" spc="30" dirty="0">
                <a:solidFill>
                  <a:schemeClr val="accent1"/>
                </a:solidFill>
                <a:latin typeface="+mj-lt"/>
              </a:rPr>
              <a:t>$639.9M</a:t>
            </a:r>
          </a:p>
          <a:p>
            <a:pPr algn="ctr"/>
            <a:r>
              <a:rPr lang="en-CA" sz="1600" spc="30" dirty="0">
                <a:solidFill>
                  <a:schemeClr val="accent1"/>
                </a:solidFill>
                <a:latin typeface="+mj-lt"/>
              </a:rPr>
              <a:t>Q2 2023</a:t>
            </a:r>
          </a:p>
        </p:txBody>
      </p:sp>
      <p:sp>
        <p:nvSpPr>
          <p:cNvPr id="3" name="Google Shape;435;p5">
            <a:extLst>
              <a:ext uri="{FF2B5EF4-FFF2-40B4-BE49-F238E27FC236}">
                <a16:creationId xmlns:a16="http://schemas.microsoft.com/office/drawing/2014/main" id="{63BC8A0E-9310-C7AB-FE18-712BC29B369E}"/>
              </a:ext>
            </a:extLst>
          </p:cNvPr>
          <p:cNvSpPr txBox="1"/>
          <p:nvPr/>
        </p:nvSpPr>
        <p:spPr>
          <a:xfrm>
            <a:off x="892121" y="416247"/>
            <a:ext cx="571988" cy="123111"/>
          </a:xfrm>
          <a:prstGeom prst="rect">
            <a:avLst/>
          </a:prstGeom>
          <a:noFill/>
          <a:ln>
            <a:noFill/>
          </a:ln>
        </p:spPr>
        <p:txBody>
          <a:bodyPr spcFirstLastPara="1" wrap="squar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s-AR" sz="800" b="1" dirty="0">
                <a:solidFill>
                  <a:srgbClr val="000000"/>
                </a:solidFill>
                <a:latin typeface="Calibri"/>
                <a:ea typeface="Calibri"/>
                <a:cs typeface="Calibri"/>
                <a:sym typeface="Calibri"/>
              </a:rPr>
              <a:t>H</a:t>
            </a:r>
            <a:r>
              <a:rPr lang="en-US" sz="800" b="1" dirty="0">
                <a:solidFill>
                  <a:srgbClr val="000000"/>
                </a:solidFill>
                <a:latin typeface="Calibri"/>
                <a:ea typeface="Calibri"/>
                <a:cs typeface="Calibri"/>
                <a:sym typeface="Calibri"/>
              </a:rPr>
              <a:t>ead Office</a:t>
            </a:r>
            <a:endParaRPr dirty="0"/>
          </a:p>
        </p:txBody>
      </p:sp>
      <p:pic>
        <p:nvPicPr>
          <p:cNvPr id="5" name="Picture 4" descr="Logo&#10;&#10;Description automatically generated with low confidence">
            <a:extLst>
              <a:ext uri="{FF2B5EF4-FFF2-40B4-BE49-F238E27FC236}">
                <a16:creationId xmlns:a16="http://schemas.microsoft.com/office/drawing/2014/main" id="{C8DB245A-F67F-8DEE-40F4-51CAF1AC548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618" t="1" r="18506" b="35789"/>
          <a:stretch/>
        </p:blipFill>
        <p:spPr>
          <a:xfrm>
            <a:off x="680040" y="353544"/>
            <a:ext cx="225580" cy="202074"/>
          </a:xfrm>
          <a:prstGeom prst="rect">
            <a:avLst/>
          </a:prstGeom>
          <a:noFill/>
          <a:effectLst/>
        </p:spPr>
      </p:pic>
      <p:sp>
        <p:nvSpPr>
          <p:cNvPr id="6" name="Google Shape;448;p5">
            <a:extLst>
              <a:ext uri="{FF2B5EF4-FFF2-40B4-BE49-F238E27FC236}">
                <a16:creationId xmlns:a16="http://schemas.microsoft.com/office/drawing/2014/main" id="{65B10205-35B2-AEFE-7B70-AC370DFAD52B}"/>
              </a:ext>
            </a:extLst>
          </p:cNvPr>
          <p:cNvSpPr txBox="1"/>
          <p:nvPr/>
        </p:nvSpPr>
        <p:spPr>
          <a:xfrm>
            <a:off x="2587055" y="6505997"/>
            <a:ext cx="738985" cy="2308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800" b="1" dirty="0">
                <a:solidFill>
                  <a:srgbClr val="000000"/>
                </a:solidFill>
                <a:latin typeface="Calibri"/>
                <a:ea typeface="Calibri"/>
                <a:cs typeface="Calibri"/>
                <a:sym typeface="Calibri"/>
              </a:rPr>
              <a:t>Manantial Espejo</a:t>
            </a:r>
            <a:endParaRPr dirty="0"/>
          </a:p>
          <a:p>
            <a:pPr marL="0" marR="0" lvl="0" indent="0" algn="l" rtl="0">
              <a:spcBef>
                <a:spcPts val="0"/>
              </a:spcBef>
              <a:spcAft>
                <a:spcPts val="0"/>
              </a:spcAft>
              <a:buNone/>
            </a:pPr>
            <a:r>
              <a:rPr lang="en-US" sz="700" dirty="0">
                <a:solidFill>
                  <a:srgbClr val="000000"/>
                </a:solidFill>
                <a:latin typeface="Calibri"/>
                <a:ea typeface="Calibri"/>
                <a:cs typeface="Calibri"/>
                <a:sym typeface="Calibri"/>
              </a:rPr>
              <a:t>(C&amp;M)</a:t>
            </a:r>
            <a:endParaRPr sz="700" b="1" dirty="0">
              <a:solidFill>
                <a:srgbClr val="000000"/>
              </a:solidFill>
              <a:latin typeface="Calibri"/>
              <a:ea typeface="Calibri"/>
              <a:cs typeface="Calibri"/>
              <a:sym typeface="Calibri"/>
            </a:endParaRPr>
          </a:p>
        </p:txBody>
      </p:sp>
      <p:sp>
        <p:nvSpPr>
          <p:cNvPr id="7" name="Google Shape;449;p5">
            <a:extLst>
              <a:ext uri="{FF2B5EF4-FFF2-40B4-BE49-F238E27FC236}">
                <a16:creationId xmlns:a16="http://schemas.microsoft.com/office/drawing/2014/main" id="{C7AD15F7-1114-BDC2-89FD-837D4D9FB969}"/>
              </a:ext>
            </a:extLst>
          </p:cNvPr>
          <p:cNvSpPr txBox="1"/>
          <p:nvPr/>
        </p:nvSpPr>
        <p:spPr>
          <a:xfrm>
            <a:off x="3522843" y="6375957"/>
            <a:ext cx="492121" cy="123111"/>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800" b="1" dirty="0">
                <a:solidFill>
                  <a:srgbClr val="000000"/>
                </a:solidFill>
                <a:latin typeface="Calibri"/>
                <a:ea typeface="Calibri"/>
                <a:cs typeface="Calibri"/>
                <a:sym typeface="Calibri"/>
              </a:rPr>
              <a:t>Cerro Moro</a:t>
            </a:r>
            <a:endParaRPr dirty="0"/>
          </a:p>
        </p:txBody>
      </p:sp>
      <p:sp>
        <p:nvSpPr>
          <p:cNvPr id="8" name="Google Shape;471;p5">
            <a:extLst>
              <a:ext uri="{FF2B5EF4-FFF2-40B4-BE49-F238E27FC236}">
                <a16:creationId xmlns:a16="http://schemas.microsoft.com/office/drawing/2014/main" id="{DE22D4FF-0A61-9AB6-1F25-423C8441A483}"/>
              </a:ext>
            </a:extLst>
          </p:cNvPr>
          <p:cNvSpPr/>
          <p:nvPr/>
        </p:nvSpPr>
        <p:spPr>
          <a:xfrm flipH="1">
            <a:off x="3332368" y="6481164"/>
            <a:ext cx="94117" cy="130135"/>
          </a:xfrm>
          <a:custGeom>
            <a:avLst/>
            <a:gdLst/>
            <a:ahLst/>
            <a:cxnLst/>
            <a:rect l="l" t="t" r="r" b="b"/>
            <a:pathLst>
              <a:path w="380" h="526" extrusionOk="0">
                <a:moveTo>
                  <a:pt x="341" y="305"/>
                </a:moveTo>
                <a:cubicBezTo>
                  <a:pt x="366" y="273"/>
                  <a:pt x="380" y="233"/>
                  <a:pt x="380" y="190"/>
                </a:cubicBezTo>
                <a:cubicBezTo>
                  <a:pt x="380" y="85"/>
                  <a:pt x="295" y="0"/>
                  <a:pt x="190" y="0"/>
                </a:cubicBezTo>
                <a:cubicBezTo>
                  <a:pt x="85" y="0"/>
                  <a:pt x="0" y="85"/>
                  <a:pt x="0" y="190"/>
                </a:cubicBezTo>
                <a:cubicBezTo>
                  <a:pt x="0" y="233"/>
                  <a:pt x="15" y="273"/>
                  <a:pt x="39" y="305"/>
                </a:cubicBezTo>
                <a:cubicBezTo>
                  <a:pt x="190" y="526"/>
                  <a:pt x="190" y="526"/>
                  <a:pt x="190" y="526"/>
                </a:cubicBezTo>
                <a:lnTo>
                  <a:pt x="341" y="305"/>
                </a:lnTo>
                <a:close/>
              </a:path>
            </a:pathLst>
          </a:custGeom>
          <a:solidFill>
            <a:srgbClr val="84BF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9" name="Google Shape;475;p5">
            <a:extLst>
              <a:ext uri="{FF2B5EF4-FFF2-40B4-BE49-F238E27FC236}">
                <a16:creationId xmlns:a16="http://schemas.microsoft.com/office/drawing/2014/main" id="{E473046F-1A75-06E0-950C-D7CC89BA045D}"/>
              </a:ext>
            </a:extLst>
          </p:cNvPr>
          <p:cNvSpPr/>
          <p:nvPr/>
        </p:nvSpPr>
        <p:spPr>
          <a:xfrm flipH="1">
            <a:off x="3360569" y="6508576"/>
            <a:ext cx="51262" cy="51164"/>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Open Sans Light"/>
              <a:ea typeface="Open Sans Light"/>
              <a:cs typeface="Open Sans Light"/>
              <a:sym typeface="Open Sans Light"/>
            </a:endParaRPr>
          </a:p>
        </p:txBody>
      </p:sp>
      <p:sp>
        <p:nvSpPr>
          <p:cNvPr id="12" name="TextBox 11">
            <a:extLst>
              <a:ext uri="{FF2B5EF4-FFF2-40B4-BE49-F238E27FC236}">
                <a16:creationId xmlns:a16="http://schemas.microsoft.com/office/drawing/2014/main" id="{A72D6CFE-8531-ACF8-99CB-33A367B10855}"/>
              </a:ext>
            </a:extLst>
          </p:cNvPr>
          <p:cNvSpPr txBox="1"/>
          <p:nvPr/>
        </p:nvSpPr>
        <p:spPr>
          <a:xfrm>
            <a:off x="4012143" y="6452018"/>
            <a:ext cx="5588823" cy="215444"/>
          </a:xfrm>
          <a:prstGeom prst="rect">
            <a:avLst/>
          </a:prstGeom>
          <a:noFill/>
        </p:spPr>
        <p:txBody>
          <a:bodyPr wrap="square">
            <a:spAutoFit/>
          </a:bodyPr>
          <a:lstStyle/>
          <a:p>
            <a:pPr marL="228600" lvl="1" indent="-228600" fontAlgn="base">
              <a:spcBef>
                <a:spcPct val="0"/>
              </a:spcBef>
              <a:spcAft>
                <a:spcPct val="0"/>
              </a:spcAft>
              <a:buFont typeface="+mj-lt"/>
              <a:buAutoNum type="arabicPeriod"/>
            </a:pPr>
            <a:r>
              <a:rPr lang="en-US" sz="800" dirty="0">
                <a:solidFill>
                  <a:schemeClr val="accent6"/>
                </a:solidFill>
                <a:latin typeface="Calibri" panose="020F0502020204030204" pitchFamily="34" charset="0"/>
                <a:ea typeface="Verdana" panose="020B0604030504040204" pitchFamily="34" charset="0"/>
              </a:rPr>
              <a:t>Pan American completed the sale of MARA on September 20, 2023 and the sale of Morococha on September 22, 2023. </a:t>
            </a:r>
            <a:endParaRPr lang="en-CA" sz="800" dirty="0">
              <a:solidFill>
                <a:schemeClr val="accent6"/>
              </a:solidFill>
              <a:latin typeface="Calibri" panose="020F0502020204030204" pitchFamily="34" charset="0"/>
              <a:ea typeface="Verdana" panose="020B0604030504040204" pitchFamily="34" charset="0"/>
            </a:endParaRPr>
          </a:p>
        </p:txBody>
      </p:sp>
      <p:sp>
        <p:nvSpPr>
          <p:cNvPr id="194" name="Slide Number Placeholder 3">
            <a:extLst>
              <a:ext uri="{FF2B5EF4-FFF2-40B4-BE49-F238E27FC236}">
                <a16:creationId xmlns:a16="http://schemas.microsoft.com/office/drawing/2014/main" id="{A83EEDB7-2DC4-3F44-9E37-1E5477DC1039}"/>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4</a:t>
            </a:fld>
            <a:endParaRPr lang="en-US" dirty="0"/>
          </a:p>
        </p:txBody>
      </p:sp>
    </p:spTree>
    <p:extLst>
      <p:ext uri="{BB962C8B-B14F-4D97-AF65-F5344CB8AC3E}">
        <p14:creationId xmlns:p14="http://schemas.microsoft.com/office/powerpoint/2010/main" val="2897293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E3DB6D67-6936-394C-B09E-D479CC7521D1}"/>
              </a:ext>
            </a:extLst>
          </p:cNvPr>
          <p:cNvSpPr/>
          <p:nvPr/>
        </p:nvSpPr>
        <p:spPr>
          <a:xfrm>
            <a:off x="11660949" y="277249"/>
            <a:ext cx="380996" cy="38099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Slide Number Placeholder 1">
            <a:extLst>
              <a:ext uri="{FF2B5EF4-FFF2-40B4-BE49-F238E27FC236}">
                <a16:creationId xmlns:a16="http://schemas.microsoft.com/office/drawing/2014/main" id="{37782813-7339-4D8E-A430-3446471DEB18}"/>
              </a:ext>
            </a:extLst>
          </p:cNvPr>
          <p:cNvSpPr>
            <a:spLocks noGrp="1"/>
          </p:cNvSpPr>
          <p:nvPr>
            <p:ph type="sldNum" sz="quarter" idx="4"/>
          </p:nvPr>
        </p:nvSpPr>
        <p:spPr/>
        <p:txBody>
          <a:bodyPr/>
          <a:lstStyle/>
          <a:p>
            <a:fld id="{3C6DF47B-3BED-4C75-ACAB-4344E1B376FE}" type="slidenum">
              <a:rPr lang="en-US" smtClean="0"/>
              <a:t>40</a:t>
            </a:fld>
            <a:endParaRPr lang="en-US" dirty="0"/>
          </a:p>
        </p:txBody>
      </p:sp>
      <p:sp>
        <p:nvSpPr>
          <p:cNvPr id="7" name="TextBox 6">
            <a:extLst>
              <a:ext uri="{FF2B5EF4-FFF2-40B4-BE49-F238E27FC236}">
                <a16:creationId xmlns:a16="http://schemas.microsoft.com/office/drawing/2014/main" id="{6203303E-EF9A-4C16-93B4-11758C388604}"/>
              </a:ext>
            </a:extLst>
          </p:cNvPr>
          <p:cNvSpPr txBox="1"/>
          <p:nvPr/>
        </p:nvSpPr>
        <p:spPr>
          <a:xfrm>
            <a:off x="937301" y="2062401"/>
            <a:ext cx="3427521" cy="461665"/>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One of the largest undeveloped primary silver deposits</a:t>
            </a:r>
          </a:p>
        </p:txBody>
      </p:sp>
      <p:sp>
        <p:nvSpPr>
          <p:cNvPr id="8" name="TextBox 7">
            <a:extLst>
              <a:ext uri="{FF2B5EF4-FFF2-40B4-BE49-F238E27FC236}">
                <a16:creationId xmlns:a16="http://schemas.microsoft.com/office/drawing/2014/main" id="{646F68A0-CE3A-45C5-94DC-B2E018A0C0EE}"/>
              </a:ext>
            </a:extLst>
          </p:cNvPr>
          <p:cNvSpPr txBox="1"/>
          <p:nvPr/>
        </p:nvSpPr>
        <p:spPr>
          <a:xfrm>
            <a:off x="937301" y="1561818"/>
            <a:ext cx="3427521"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NAVIDAD</a:t>
            </a:r>
          </a:p>
        </p:txBody>
      </p:sp>
      <p:sp>
        <p:nvSpPr>
          <p:cNvPr id="9" name="Rectangle 8">
            <a:extLst>
              <a:ext uri="{FF2B5EF4-FFF2-40B4-BE49-F238E27FC236}">
                <a16:creationId xmlns:a16="http://schemas.microsoft.com/office/drawing/2014/main" id="{4A2DB520-345E-4051-96CB-B987153A5EC6}"/>
              </a:ext>
            </a:extLst>
          </p:cNvPr>
          <p:cNvSpPr/>
          <p:nvPr/>
        </p:nvSpPr>
        <p:spPr>
          <a:xfrm>
            <a:off x="950468" y="2584025"/>
            <a:ext cx="4919391" cy="1516441"/>
          </a:xfrm>
          <a:prstGeom prst="rect">
            <a:avLst/>
          </a:prstGeom>
        </p:spPr>
        <p:txBody>
          <a:bodyPr wrap="square" lIns="0" tIns="0" rIns="0" bIns="0">
            <a:spAutoFit/>
          </a:bodyPr>
          <a:lstStyle/>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100% owned silver project</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Project comprises 8 individual mineral deposits in </a:t>
            </a:r>
            <a:br>
              <a:rPr lang="en-US" sz="1200" dirty="0">
                <a:solidFill>
                  <a:srgbClr val="000000"/>
                </a:solidFill>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3 separate mineralized trends </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Scalable production profile with high-grade mineralization at surface</a:t>
            </a:r>
          </a:p>
          <a:p>
            <a:pPr marL="171450" indent="-171450">
              <a:lnSpc>
                <a:spcPct val="110000"/>
              </a:lnSpc>
              <a:spcAft>
                <a:spcPts val="600"/>
              </a:spcAft>
              <a:buClr>
                <a:schemeClr val="accent1"/>
              </a:buClr>
              <a:buFont typeface="Arial" panose="020B0604020202020204" pitchFamily="34" charset="0"/>
              <a:buChar char="•"/>
            </a:pPr>
            <a:r>
              <a:rPr lang="en-US" sz="1200" dirty="0">
                <a:solidFill>
                  <a:srgbClr val="000000"/>
                </a:solidFill>
                <a:latin typeface="Calibri" panose="020F0502020204030204" pitchFamily="34" charset="0"/>
                <a:cs typeface="Calibri" panose="020F0502020204030204" pitchFamily="34" charset="0"/>
              </a:rPr>
              <a:t>Development contingent on provincial mining law change</a:t>
            </a:r>
          </a:p>
          <a:p>
            <a:pPr marL="171450" indent="-171450">
              <a:lnSpc>
                <a:spcPct val="110000"/>
              </a:lnSpc>
              <a:spcAft>
                <a:spcPts val="600"/>
              </a:spcAft>
              <a:buClr>
                <a:schemeClr val="accent1"/>
              </a:buClr>
              <a:buFont typeface="Arial" panose="020B0604020202020204" pitchFamily="34" charset="0"/>
              <a:buChar char="•"/>
            </a:pPr>
            <a:endParaRPr lang="en-US" sz="1200" dirty="0">
              <a:solidFill>
                <a:srgbClr val="0000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97575C51-DB12-5B45-B929-5D5007E049A3}"/>
              </a:ext>
            </a:extLst>
          </p:cNvPr>
          <p:cNvSpPr/>
          <p:nvPr/>
        </p:nvSpPr>
        <p:spPr>
          <a:xfrm>
            <a:off x="950469" y="99021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9A8F2EE1-3EAB-9E4D-BBB0-1FC924423567}"/>
              </a:ext>
            </a:extLst>
          </p:cNvPr>
          <p:cNvSpPr/>
          <p:nvPr/>
        </p:nvSpPr>
        <p:spPr>
          <a:xfrm>
            <a:off x="1129050"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CHUBUT, ARGENTINA</a:t>
            </a:r>
          </a:p>
        </p:txBody>
      </p:sp>
      <p:sp>
        <p:nvSpPr>
          <p:cNvPr id="45" name="TextBox 44">
            <a:extLst>
              <a:ext uri="{FF2B5EF4-FFF2-40B4-BE49-F238E27FC236}">
                <a16:creationId xmlns:a16="http://schemas.microsoft.com/office/drawing/2014/main" id="{7862C495-DAD5-9142-AAB2-A2E728D5ED73}"/>
              </a:ext>
            </a:extLst>
          </p:cNvPr>
          <p:cNvSpPr txBox="1"/>
          <p:nvPr/>
        </p:nvSpPr>
        <p:spPr>
          <a:xfrm>
            <a:off x="937301" y="3997650"/>
            <a:ext cx="2893945" cy="261610"/>
          </a:xfrm>
          <a:prstGeom prst="rect">
            <a:avLst/>
          </a:prstGeom>
          <a:noFill/>
        </p:spPr>
        <p:txBody>
          <a:bodyPr wrap="square" rtlCol="0">
            <a:spAutoFit/>
          </a:bodyPr>
          <a:lstStyle/>
          <a:p>
            <a:r>
              <a:rPr lang="en-US" sz="1100" spc="30" dirty="0">
                <a:solidFill>
                  <a:schemeClr val="accent1"/>
                </a:solidFill>
                <a:latin typeface="+mj-lt"/>
              </a:rPr>
              <a:t>Mineral Resources</a:t>
            </a:r>
            <a:endParaRPr lang="en-US" sz="1100" spc="30"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92F88B-A306-A449-93A4-F3609033EF48}"/>
              </a:ext>
            </a:extLst>
          </p:cNvPr>
          <p:cNvSpPr/>
          <p:nvPr/>
        </p:nvSpPr>
        <p:spPr>
          <a:xfrm>
            <a:off x="1017002" y="4257773"/>
            <a:ext cx="4766706" cy="20525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Placeholder 3" descr="A picture containing outdoor, person, ground, mountain&#10;&#10;Description automatically generated">
            <a:extLst>
              <a:ext uri="{FF2B5EF4-FFF2-40B4-BE49-F238E27FC236}">
                <a16:creationId xmlns:a16="http://schemas.microsoft.com/office/drawing/2014/main" id="{0F596846-BB3F-1D4B-9DBE-E07A354DC7F7}"/>
              </a:ext>
            </a:extLst>
          </p:cNvPr>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21559" r="21559"/>
          <a:stretch>
            <a:fillRect/>
          </a:stretch>
        </p:blipFill>
        <p:spPr/>
      </p:pic>
      <p:graphicFrame>
        <p:nvGraphicFramePr>
          <p:cNvPr id="31" name="Table 30">
            <a:extLst>
              <a:ext uri="{FF2B5EF4-FFF2-40B4-BE49-F238E27FC236}">
                <a16:creationId xmlns:a16="http://schemas.microsoft.com/office/drawing/2014/main" id="{3D582295-6812-1E40-92C9-07444B207738}"/>
              </a:ext>
            </a:extLst>
          </p:cNvPr>
          <p:cNvGraphicFramePr>
            <a:graphicFrameLocks noGrp="1"/>
          </p:cNvGraphicFramePr>
          <p:nvPr/>
        </p:nvGraphicFramePr>
        <p:xfrm>
          <a:off x="1262714" y="4499095"/>
          <a:ext cx="4275281" cy="1205230"/>
        </p:xfrm>
        <a:graphic>
          <a:graphicData uri="http://schemas.openxmlformats.org/drawingml/2006/table">
            <a:tbl>
              <a:tblPr/>
              <a:tblGrid>
                <a:gridCol w="837430">
                  <a:extLst>
                    <a:ext uri="{9D8B030D-6E8A-4147-A177-3AD203B41FA5}">
                      <a16:colId xmlns:a16="http://schemas.microsoft.com/office/drawing/2014/main" val="3781513896"/>
                    </a:ext>
                  </a:extLst>
                </a:gridCol>
                <a:gridCol w="566497">
                  <a:extLst>
                    <a:ext uri="{9D8B030D-6E8A-4147-A177-3AD203B41FA5}">
                      <a16:colId xmlns:a16="http://schemas.microsoft.com/office/drawing/2014/main" val="4224632706"/>
                    </a:ext>
                  </a:extLst>
                </a:gridCol>
                <a:gridCol w="44450">
                  <a:extLst>
                    <a:ext uri="{9D8B030D-6E8A-4147-A177-3AD203B41FA5}">
                      <a16:colId xmlns:a16="http://schemas.microsoft.com/office/drawing/2014/main" val="502417064"/>
                    </a:ext>
                  </a:extLst>
                </a:gridCol>
                <a:gridCol w="434109">
                  <a:extLst>
                    <a:ext uri="{9D8B030D-6E8A-4147-A177-3AD203B41FA5}">
                      <a16:colId xmlns:a16="http://schemas.microsoft.com/office/drawing/2014/main" val="3030708270"/>
                    </a:ext>
                  </a:extLst>
                </a:gridCol>
                <a:gridCol w="44450">
                  <a:extLst>
                    <a:ext uri="{9D8B030D-6E8A-4147-A177-3AD203B41FA5}">
                      <a16:colId xmlns:a16="http://schemas.microsoft.com/office/drawing/2014/main" val="1529541377"/>
                    </a:ext>
                  </a:extLst>
                </a:gridCol>
                <a:gridCol w="434109">
                  <a:extLst>
                    <a:ext uri="{9D8B030D-6E8A-4147-A177-3AD203B41FA5}">
                      <a16:colId xmlns:a16="http://schemas.microsoft.com/office/drawing/2014/main" val="690687139"/>
                    </a:ext>
                  </a:extLst>
                </a:gridCol>
                <a:gridCol w="44450">
                  <a:extLst>
                    <a:ext uri="{9D8B030D-6E8A-4147-A177-3AD203B41FA5}">
                      <a16:colId xmlns:a16="http://schemas.microsoft.com/office/drawing/2014/main" val="850627068"/>
                    </a:ext>
                  </a:extLst>
                </a:gridCol>
                <a:gridCol w="434109">
                  <a:extLst>
                    <a:ext uri="{9D8B030D-6E8A-4147-A177-3AD203B41FA5}">
                      <a16:colId xmlns:a16="http://schemas.microsoft.com/office/drawing/2014/main" val="3378150932"/>
                    </a:ext>
                  </a:extLst>
                </a:gridCol>
                <a:gridCol w="44450">
                  <a:extLst>
                    <a:ext uri="{9D8B030D-6E8A-4147-A177-3AD203B41FA5}">
                      <a16:colId xmlns:a16="http://schemas.microsoft.com/office/drawing/2014/main" val="3193328159"/>
                    </a:ext>
                  </a:extLst>
                </a:gridCol>
                <a:gridCol w="434109">
                  <a:extLst>
                    <a:ext uri="{9D8B030D-6E8A-4147-A177-3AD203B41FA5}">
                      <a16:colId xmlns:a16="http://schemas.microsoft.com/office/drawing/2014/main" val="2544176701"/>
                    </a:ext>
                  </a:extLst>
                </a:gridCol>
                <a:gridCol w="44450">
                  <a:extLst>
                    <a:ext uri="{9D8B030D-6E8A-4147-A177-3AD203B41FA5}">
                      <a16:colId xmlns:a16="http://schemas.microsoft.com/office/drawing/2014/main" val="1967791671"/>
                    </a:ext>
                  </a:extLst>
                </a:gridCol>
                <a:gridCol w="434109">
                  <a:extLst>
                    <a:ext uri="{9D8B030D-6E8A-4147-A177-3AD203B41FA5}">
                      <a16:colId xmlns:a16="http://schemas.microsoft.com/office/drawing/2014/main" val="1349811171"/>
                    </a:ext>
                  </a:extLst>
                </a:gridCol>
                <a:gridCol w="44450">
                  <a:extLst>
                    <a:ext uri="{9D8B030D-6E8A-4147-A177-3AD203B41FA5}">
                      <a16:colId xmlns:a16="http://schemas.microsoft.com/office/drawing/2014/main" val="729454697"/>
                    </a:ext>
                  </a:extLst>
                </a:gridCol>
                <a:gridCol w="434109">
                  <a:extLst>
                    <a:ext uri="{9D8B030D-6E8A-4147-A177-3AD203B41FA5}">
                      <a16:colId xmlns:a16="http://schemas.microsoft.com/office/drawing/2014/main" val="2651485474"/>
                    </a:ext>
                  </a:extLst>
                </a:gridCol>
              </a:tblGrid>
              <a:tr h="190500">
                <a:tc>
                  <a:txBody>
                    <a:bodyPr/>
                    <a:lstStyle/>
                    <a:p>
                      <a:pPr algn="l" fontAlgn="b"/>
                      <a:endParaRPr lang="en-US" sz="1000" b="0" i="0" u="none" strike="noStrike" dirty="0">
                        <a:solidFill>
                          <a:srgbClr val="262626"/>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5">
                  <a:txBody>
                    <a:bodyPr/>
                    <a:lstStyle/>
                    <a:p>
                      <a:pPr algn="ctr" fontAlgn="ctr"/>
                      <a:r>
                        <a:rPr lang="en-US" sz="1000" b="0" i="0" u="none" strike="noStrike" kern="1200" dirty="0">
                          <a:solidFill>
                            <a:schemeClr val="accent1"/>
                          </a:solidFill>
                          <a:effectLst/>
                          <a:latin typeface="+mj-lt"/>
                          <a:ea typeface="+mn-ea"/>
                          <a:cs typeface="+mn-cs"/>
                        </a:rPr>
                        <a:t>Grade</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fontAlgn="ctr"/>
                      <a:r>
                        <a:rPr lang="en-US" sz="1000" b="0" i="0" u="none" strike="noStrike" dirty="0">
                          <a:solidFill>
                            <a:schemeClr val="accent1"/>
                          </a:solidFill>
                          <a:effectLst/>
                          <a:latin typeface="+mj-lt"/>
                        </a:rPr>
                        <a:t>Contained Metal</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pPr algn="ctr" fontAlgn="ctr"/>
                      <a:endParaRPr lang="en-US" sz="1000" b="0" i="0" u="none" strike="noStrike" dirty="0">
                        <a:solidFill>
                          <a:srgbClr val="262626"/>
                        </a:solidFill>
                        <a:effectLst/>
                        <a:latin typeface="Calibri" panose="020F0502020204030204" pitchFamily="34" charset="0"/>
                      </a:endParaRP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4720786"/>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ctr" fontAlgn="ctr"/>
                      <a:r>
                        <a:rPr lang="en-US" sz="1000" b="0" i="0" u="none" strike="noStrike" dirty="0">
                          <a:solidFill>
                            <a:srgbClr val="262626"/>
                          </a:solidFill>
                          <a:effectLst/>
                          <a:latin typeface="Calibri" panose="020F0502020204030204" pitchFamily="34" charset="0"/>
                        </a:rPr>
                        <a:t>Tonnes</a:t>
                      </a:r>
                    </a:p>
                  </a:txBody>
                  <a:tcPr marL="9525" marR="9525" marT="9525"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Ag</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Cu</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000" b="0" i="0" u="none" strike="noStrike" dirty="0">
                          <a:solidFill>
                            <a:srgbClr val="262626"/>
                          </a:solidFill>
                          <a:effectLst/>
                          <a:latin typeface="Calibri" panose="020F0502020204030204" pitchFamily="34" charset="0"/>
                        </a:rPr>
                        <a:t>Pb</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3520537"/>
                  </a:ext>
                </a:extLst>
              </a:tr>
              <a:tr h="190500">
                <a:tc>
                  <a:txBody>
                    <a:bodyPr/>
                    <a:lstStyle/>
                    <a:p>
                      <a:pPr algn="l" fontAlgn="b"/>
                      <a:r>
                        <a:rPr lang="en-US" sz="1000" b="0" i="0" u="none" strike="noStrike" dirty="0">
                          <a:solidFill>
                            <a:srgbClr val="262626"/>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l"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(g/t)</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(Moz)</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 </a:t>
                      </a:r>
                    </a:p>
                  </a:txBody>
                  <a:tcPr marL="9525" marR="9525" marT="9525" marB="0" anchor="ctr">
                    <a:lnL>
                      <a:noFill/>
                    </a:lnL>
                    <a:lnR>
                      <a:noFill/>
                    </a:lnR>
                    <a:lnT>
                      <a:noFill/>
                    </a:lnT>
                    <a:lnB w="6350" cap="flat" cmpd="sng" algn="ctr">
                      <a:solidFill>
                        <a:srgbClr val="262626"/>
                      </a:solidFill>
                      <a:prstDash val="solid"/>
                      <a:round/>
                      <a:headEnd type="none" w="med" len="med"/>
                      <a:tailEnd type="none" w="med" len="med"/>
                    </a:lnB>
                    <a:noFill/>
                  </a:tcPr>
                </a:tc>
                <a:tc>
                  <a:txBody>
                    <a:bodyPr/>
                    <a:lstStyle/>
                    <a:p>
                      <a:pPr algn="ctr" fontAlgn="ctr"/>
                      <a:r>
                        <a:rPr lang="en-US" sz="1000" b="0" i="1" u="none" strike="noStrike" dirty="0">
                          <a:solidFill>
                            <a:srgbClr val="262626"/>
                          </a:solidFill>
                          <a:effectLst/>
                          <a:latin typeface="Calibri" panose="020F0502020204030204" pitchFamily="34" charset="0"/>
                        </a:rPr>
                        <a:t>(kt)</a:t>
                      </a:r>
                    </a:p>
                  </a:txBody>
                  <a:tcPr marL="9525" marR="9525" marT="9525" marB="0" anchor="ctr">
                    <a:lnL>
                      <a:noFill/>
                    </a:lnL>
                    <a:lnR>
                      <a:noFill/>
                    </a:lnR>
                    <a:lnT w="6350" cap="flat" cmpd="sng" algn="ctr">
                      <a:no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534498280"/>
                  </a:ext>
                </a:extLst>
              </a:tr>
              <a:tr h="316865">
                <a:tc>
                  <a:txBody>
                    <a:bodyPr/>
                    <a:lstStyle/>
                    <a:p>
                      <a:pPr algn="l" fontAlgn="ctr"/>
                      <a:r>
                        <a:rPr lang="en-US" sz="1000" b="0" i="0" u="none" strike="noStrike" dirty="0">
                          <a:solidFill>
                            <a:srgbClr val="262626"/>
                          </a:solidFill>
                          <a:effectLst/>
                          <a:latin typeface="Calibri" panose="020F0502020204030204" pitchFamily="34" charset="0"/>
                        </a:rPr>
                        <a:t>M&amp;I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155.2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127</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0.06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0.86</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632.4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71</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1,326</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2280402087"/>
                  </a:ext>
                </a:extLst>
              </a:tr>
              <a:tr h="316865">
                <a:tc>
                  <a:txBody>
                    <a:bodyPr/>
                    <a:lstStyle/>
                    <a:p>
                      <a:pPr algn="l" fontAlgn="ctr"/>
                      <a:r>
                        <a:rPr lang="en-US" sz="1000" b="0" i="0" u="none" strike="noStrike" dirty="0">
                          <a:solidFill>
                            <a:srgbClr val="262626"/>
                          </a:solidFill>
                          <a:effectLst/>
                          <a:latin typeface="Calibri" panose="020F0502020204030204" pitchFamily="34" charset="0"/>
                        </a:rPr>
                        <a:t>Inferred Resources</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45.9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81</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0.02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0.57</a:t>
                      </a:r>
                    </a:p>
                  </a:txBody>
                  <a:tcPr marL="9525" marR="9525" marT="9525" marB="0" anchor="ctr">
                    <a:lnL>
                      <a:noFill/>
                    </a:lnL>
                    <a:lnR w="12700" cap="flat" cmpd="sng" algn="ctr">
                      <a:solidFill>
                        <a:schemeClr val="tx2">
                          <a:lumMod val="20000"/>
                          <a:lumOff val="80000"/>
                        </a:schemeClr>
                      </a:solidFill>
                      <a:prstDash val="solid"/>
                      <a:round/>
                      <a:headEnd type="none" w="med" len="med"/>
                      <a:tailEnd type="none" w="med" len="med"/>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w="12700" cap="flat" cmpd="sng" algn="ctr">
                      <a:solidFill>
                        <a:schemeClr val="tx2">
                          <a:lumMod val="20000"/>
                          <a:lumOff val="80000"/>
                        </a:schemeClr>
                      </a:solidFill>
                      <a:prstDash val="solid"/>
                      <a:round/>
                      <a:headEnd type="none" w="med" len="med"/>
                      <a:tailEnd type="none" w="med" len="med"/>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119.4</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9</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 </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tc>
                  <a:txBody>
                    <a:bodyPr/>
                    <a:lstStyle/>
                    <a:p>
                      <a:pPr algn="ctr" fontAlgn="ctr"/>
                      <a:r>
                        <a:rPr lang="en-US" sz="1000" b="0" i="0" u="none" strike="noStrike" dirty="0">
                          <a:solidFill>
                            <a:srgbClr val="262626"/>
                          </a:solidFill>
                          <a:effectLst/>
                          <a:latin typeface="Calibri" panose="020F0502020204030204" pitchFamily="34" charset="0"/>
                        </a:rPr>
                        <a:t>262</a:t>
                      </a:r>
                    </a:p>
                  </a:txBody>
                  <a:tcPr marL="9525" marR="9525" marT="9525" marB="0" anchor="ctr">
                    <a:lnL>
                      <a:noFill/>
                    </a:lnL>
                    <a:lnR>
                      <a:noFill/>
                    </a:lnR>
                    <a:lnT w="6350" cap="flat" cmpd="sng" algn="ctr">
                      <a:solidFill>
                        <a:srgbClr val="262626"/>
                      </a:solidFill>
                      <a:prstDash val="solid"/>
                      <a:round/>
                      <a:headEnd type="none" w="med" len="med"/>
                      <a:tailEnd type="none" w="med" len="med"/>
                    </a:lnT>
                    <a:lnB w="6350" cap="flat" cmpd="sng" algn="ctr">
                      <a:solidFill>
                        <a:srgbClr val="262626"/>
                      </a:solidFill>
                      <a:prstDash val="solid"/>
                      <a:round/>
                      <a:headEnd type="none" w="med" len="med"/>
                      <a:tailEnd type="none" w="med" len="med"/>
                    </a:lnB>
                    <a:noFill/>
                  </a:tcPr>
                </a:tc>
                <a:extLst>
                  <a:ext uri="{0D108BD9-81ED-4DB2-BD59-A6C34878D82A}">
                    <a16:rowId xmlns:a16="http://schemas.microsoft.com/office/drawing/2014/main" val="1665779957"/>
                  </a:ext>
                </a:extLst>
              </a:tr>
            </a:tbl>
          </a:graphicData>
        </a:graphic>
      </p:graphicFrame>
      <p:sp>
        <p:nvSpPr>
          <p:cNvPr id="17" name="Slide Number Placeholder 1">
            <a:extLst>
              <a:ext uri="{FF2B5EF4-FFF2-40B4-BE49-F238E27FC236}">
                <a16:creationId xmlns:a16="http://schemas.microsoft.com/office/drawing/2014/main" id="{37782813-7339-4D8E-A430-3446471DEB18}"/>
              </a:ext>
            </a:extLst>
          </p:cNvPr>
          <p:cNvSpPr txBox="1">
            <a:spLocks/>
          </p:cNvSpPr>
          <p:nvPr/>
        </p:nvSpPr>
        <p:spPr>
          <a:xfrm>
            <a:off x="11565215" y="29496"/>
            <a:ext cx="572464"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bg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6DF47B-3BED-4C75-ACAB-4344E1B376FE}" type="slidenum">
              <a:rPr lang="en-US" smtClean="0"/>
              <a:pPr/>
              <a:t>40</a:t>
            </a:fld>
            <a:endParaRPr lang="en-US" dirty="0"/>
          </a:p>
        </p:txBody>
      </p:sp>
      <p:graphicFrame>
        <p:nvGraphicFramePr>
          <p:cNvPr id="19" name="Titlebar">
            <a:extLst>
              <a:ext uri="{FF2B5EF4-FFF2-40B4-BE49-F238E27FC236}">
                <a16:creationId xmlns:a16="http://schemas.microsoft.com/office/drawing/2014/main" id="{F5324197-466A-EE40-A764-A0DEFCF15C2C}"/>
              </a:ext>
            </a:extLst>
          </p:cNvPr>
          <p:cNvGraphicFramePr>
            <a:graphicFrameLocks noGrp="1"/>
          </p:cNvGraphicFramePr>
          <p:nvPr>
            <p:custDataLst>
              <p:tags r:id="rId1"/>
            </p:custDataLst>
          </p:nvPr>
        </p:nvGraphicFramePr>
        <p:xfrm>
          <a:off x="1262714" y="5863252"/>
          <a:ext cx="4458470" cy="274320"/>
        </p:xfrm>
        <a:graphic>
          <a:graphicData uri="http://schemas.openxmlformats.org/drawingml/2006/table">
            <a:tbl>
              <a:tblPr firstRow="1" bandRow="1">
                <a:tableStyleId>{5C22544A-7EE6-4342-B048-85BDC9FD1C3A}</a:tableStyleId>
              </a:tblPr>
              <a:tblGrid>
                <a:gridCol w="4458470">
                  <a:extLst>
                    <a:ext uri="{9D8B030D-6E8A-4147-A177-3AD203B41FA5}">
                      <a16:colId xmlns:a16="http://schemas.microsoft.com/office/drawing/2014/main" val="20000"/>
                    </a:ext>
                  </a:extLst>
                </a:gridCol>
              </a:tblGrid>
              <a:tr h="246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kern="1200" dirty="0">
                          <a:solidFill>
                            <a:schemeClr val="tx1"/>
                          </a:solidFill>
                          <a:latin typeface="Calibri" panose="020F0502020204030204" pitchFamily="34" charset="0"/>
                          <a:ea typeface="+mn-ea"/>
                          <a:cs typeface="Calibri" panose="020F0502020204030204" pitchFamily="34" charset="0"/>
                        </a:rPr>
                        <a:t>(as of June 30, 2023; see presentation Appendix for more detailed information on the Company's reserves and resources and the metal price assumptions used for these estimates.</a:t>
                      </a:r>
                      <a:r>
                        <a:rPr lang="en-US" sz="900" b="0" i="1" dirty="0">
                          <a:solidFill>
                            <a:schemeClr val="tx1"/>
                          </a:solidFill>
                          <a:latin typeface="Calibri" panose="020F0502020204030204" pitchFamily="34" charset="0"/>
                          <a:cs typeface="Calibri" panose="020F0502020204030204" pitchFamily="34" charset="0"/>
                        </a:rPr>
                        <a:t>)</a:t>
                      </a:r>
                    </a:p>
                  </a:txBody>
                  <a:tcPr marL="45724" marR="457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0" name="Picture 9" descr="A map of south america with blue highlighted&#10;&#10;Description automatically generated">
            <a:extLst>
              <a:ext uri="{FF2B5EF4-FFF2-40B4-BE49-F238E27FC236}">
                <a16:creationId xmlns:a16="http://schemas.microsoft.com/office/drawing/2014/main" id="{F471914D-2F84-58BC-704F-127015E3A8A0}"/>
              </a:ext>
            </a:extLst>
          </p:cNvPr>
          <p:cNvPicPr>
            <a:picLocks noChangeAspect="1"/>
          </p:cNvPicPr>
          <p:nvPr/>
        </p:nvPicPr>
        <p:blipFill rotWithShape="1">
          <a:blip r:embed="rId5">
            <a:extLst>
              <a:ext uri="{28A0092B-C50C-407E-A947-70E740481C1C}">
                <a14:useLocalDpi xmlns:a14="http://schemas.microsoft.com/office/drawing/2010/main" val="0"/>
              </a:ext>
            </a:extLst>
          </a:blip>
          <a:srcRect l="3731" t="41411" r="7476" b="215"/>
          <a:stretch/>
        </p:blipFill>
        <p:spPr>
          <a:xfrm>
            <a:off x="3843064" y="751493"/>
            <a:ext cx="1878120" cy="1898922"/>
          </a:xfrm>
          <a:prstGeom prst="rect">
            <a:avLst/>
          </a:prstGeom>
        </p:spPr>
      </p:pic>
      <p:sp>
        <p:nvSpPr>
          <p:cNvPr id="5" name="Rectangle 313">
            <a:extLst>
              <a:ext uri="{FF2B5EF4-FFF2-40B4-BE49-F238E27FC236}">
                <a16:creationId xmlns:a16="http://schemas.microsoft.com/office/drawing/2014/main" id="{5811F087-C488-33C4-7D45-AEBB67E0FE86}"/>
              </a:ext>
            </a:extLst>
          </p:cNvPr>
          <p:cNvSpPr>
            <a:spLocks noChangeArrowheads="1"/>
          </p:cNvSpPr>
          <p:nvPr/>
        </p:nvSpPr>
        <p:spPr bwMode="auto">
          <a:xfrm>
            <a:off x="4924030" y="1992706"/>
            <a:ext cx="344646" cy="12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a:solidFill>
                  <a:srgbClr val="000000"/>
                </a:solidFill>
                <a:latin typeface="Calibri" panose="020F0502020204030204" pitchFamily="34" charset="0"/>
                <a:cs typeface="Calibri" panose="020F0502020204030204" pitchFamily="34" charset="0"/>
              </a:rPr>
              <a:t>Navidad</a:t>
            </a:r>
            <a:endParaRPr lang="en-US" altLang="en-US" sz="800" dirty="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1EDB8636-75C8-D153-019C-F75AE98751DB}"/>
              </a:ext>
            </a:extLst>
          </p:cNvPr>
          <p:cNvSpPr>
            <a:spLocks noChangeAspect="1"/>
          </p:cNvSpPr>
          <p:nvPr/>
        </p:nvSpPr>
        <p:spPr>
          <a:xfrm flipH="1" flipV="1">
            <a:off x="4716523" y="2021133"/>
            <a:ext cx="36000" cy="36000"/>
          </a:xfrm>
          <a:prstGeom prst="ellipse">
            <a:avLst/>
          </a:prstGeom>
          <a:solidFill>
            <a:srgbClr val="F3DC6F"/>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1100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03303E-EF9A-4C16-93B4-11758C388604}"/>
              </a:ext>
            </a:extLst>
          </p:cNvPr>
          <p:cNvSpPr txBox="1"/>
          <p:nvPr/>
        </p:nvSpPr>
        <p:spPr>
          <a:xfrm>
            <a:off x="937301" y="1927076"/>
            <a:ext cx="7016075" cy="276999"/>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200" spc="30" dirty="0">
                <a:solidFill>
                  <a:schemeClr val="accent1"/>
                </a:solidFill>
                <a:latin typeface="+mj-lt"/>
              </a:rPr>
              <a:t>Mineral Resource Estimate at Different Cut-off Values and Mining Methods</a:t>
            </a:r>
            <a:endParaRPr lang="en-US" sz="1200" spc="30" baseline="30000" dirty="0">
              <a:solidFill>
                <a:schemeClr val="accent1"/>
              </a:solidFill>
              <a:latin typeface="+mj-lt"/>
            </a:endParaRPr>
          </a:p>
        </p:txBody>
      </p:sp>
      <p:sp>
        <p:nvSpPr>
          <p:cNvPr id="30" name="Rectangle 29">
            <a:extLst>
              <a:ext uri="{FF2B5EF4-FFF2-40B4-BE49-F238E27FC236}">
                <a16:creationId xmlns:a16="http://schemas.microsoft.com/office/drawing/2014/main" id="{9A8F2EE1-3EAB-9E4D-BBB0-1FC924423567}"/>
              </a:ext>
            </a:extLst>
          </p:cNvPr>
          <p:cNvSpPr/>
          <p:nvPr/>
        </p:nvSpPr>
        <p:spPr>
          <a:xfrm>
            <a:off x="953534" y="1035931"/>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ZACATECAS, MEXICO</a:t>
            </a:r>
          </a:p>
        </p:txBody>
      </p:sp>
      <p:graphicFrame>
        <p:nvGraphicFramePr>
          <p:cNvPr id="5" name="Table 4">
            <a:extLst>
              <a:ext uri="{FF2B5EF4-FFF2-40B4-BE49-F238E27FC236}">
                <a16:creationId xmlns:a16="http://schemas.microsoft.com/office/drawing/2014/main" id="{49564518-2F50-B1A0-2A6B-DEA851A52DAC}"/>
              </a:ext>
            </a:extLst>
          </p:cNvPr>
          <p:cNvGraphicFramePr>
            <a:graphicFrameLocks noGrp="1"/>
          </p:cNvGraphicFramePr>
          <p:nvPr>
            <p:custDataLst>
              <p:tags r:id="rId1"/>
            </p:custDataLst>
            <p:extLst>
              <p:ext uri="{D42A27DB-BD31-4B8C-83A1-F6EECF244321}">
                <p14:modId xmlns:p14="http://schemas.microsoft.com/office/powerpoint/2010/main" val="80971363"/>
              </p:ext>
            </p:extLst>
          </p:nvPr>
        </p:nvGraphicFramePr>
        <p:xfrm>
          <a:off x="861587" y="2269249"/>
          <a:ext cx="7925902" cy="3558348"/>
        </p:xfrm>
        <a:graphic>
          <a:graphicData uri="http://schemas.openxmlformats.org/drawingml/2006/table">
            <a:tbl>
              <a:tblPr firstRow="1" firstCol="1" bandRow="1">
                <a:tableStyleId>{2D5ABB26-0587-4C30-8999-92F81FD0307C}</a:tableStyleId>
              </a:tblPr>
              <a:tblGrid>
                <a:gridCol w="1368985">
                  <a:extLst>
                    <a:ext uri="{9D8B030D-6E8A-4147-A177-3AD203B41FA5}">
                      <a16:colId xmlns:a16="http://schemas.microsoft.com/office/drawing/2014/main" val="4103538782"/>
                    </a:ext>
                  </a:extLst>
                </a:gridCol>
                <a:gridCol w="880946">
                  <a:extLst>
                    <a:ext uri="{9D8B030D-6E8A-4147-A177-3AD203B41FA5}">
                      <a16:colId xmlns:a16="http://schemas.microsoft.com/office/drawing/2014/main" val="1547476556"/>
                    </a:ext>
                  </a:extLst>
                </a:gridCol>
                <a:gridCol w="1103971">
                  <a:extLst>
                    <a:ext uri="{9D8B030D-6E8A-4147-A177-3AD203B41FA5}">
                      <a16:colId xmlns:a16="http://schemas.microsoft.com/office/drawing/2014/main" val="1385731524"/>
                    </a:ext>
                  </a:extLst>
                </a:gridCol>
                <a:gridCol w="914400">
                  <a:extLst>
                    <a:ext uri="{9D8B030D-6E8A-4147-A177-3AD203B41FA5}">
                      <a16:colId xmlns:a16="http://schemas.microsoft.com/office/drawing/2014/main" val="913628898"/>
                    </a:ext>
                  </a:extLst>
                </a:gridCol>
                <a:gridCol w="613317">
                  <a:extLst>
                    <a:ext uri="{9D8B030D-6E8A-4147-A177-3AD203B41FA5}">
                      <a16:colId xmlns:a16="http://schemas.microsoft.com/office/drawing/2014/main" val="1770504286"/>
                    </a:ext>
                  </a:extLst>
                </a:gridCol>
                <a:gridCol w="602166">
                  <a:extLst>
                    <a:ext uri="{9D8B030D-6E8A-4147-A177-3AD203B41FA5}">
                      <a16:colId xmlns:a16="http://schemas.microsoft.com/office/drawing/2014/main" val="2585296155"/>
                    </a:ext>
                  </a:extLst>
                </a:gridCol>
                <a:gridCol w="568712">
                  <a:extLst>
                    <a:ext uri="{9D8B030D-6E8A-4147-A177-3AD203B41FA5}">
                      <a16:colId xmlns:a16="http://schemas.microsoft.com/office/drawing/2014/main" val="4115073010"/>
                    </a:ext>
                  </a:extLst>
                </a:gridCol>
                <a:gridCol w="624468">
                  <a:extLst>
                    <a:ext uri="{9D8B030D-6E8A-4147-A177-3AD203B41FA5}">
                      <a16:colId xmlns:a16="http://schemas.microsoft.com/office/drawing/2014/main" val="1101932838"/>
                    </a:ext>
                  </a:extLst>
                </a:gridCol>
                <a:gridCol w="635620">
                  <a:extLst>
                    <a:ext uri="{9D8B030D-6E8A-4147-A177-3AD203B41FA5}">
                      <a16:colId xmlns:a16="http://schemas.microsoft.com/office/drawing/2014/main" val="3469826656"/>
                    </a:ext>
                  </a:extLst>
                </a:gridCol>
                <a:gridCol w="613317">
                  <a:extLst>
                    <a:ext uri="{9D8B030D-6E8A-4147-A177-3AD203B41FA5}">
                      <a16:colId xmlns:a16="http://schemas.microsoft.com/office/drawing/2014/main" val="2729099912"/>
                    </a:ext>
                  </a:extLst>
                </a:gridCol>
              </a:tblGrid>
              <a:tr h="708168">
                <a:tc>
                  <a:txBody>
                    <a:bodyPr/>
                    <a:lstStyle/>
                    <a:p>
                      <a:pPr marL="0" algn="l" defTabSz="914400" rtl="0" eaLnBrk="1" latinLnBrk="0" hangingPunct="1">
                        <a:lnSpc>
                          <a:spcPct val="82000"/>
                        </a:lnSpc>
                      </a:pPr>
                      <a:r>
                        <a:rPr lang="en-US" sz="1200" b="0" kern="1200" dirty="0">
                          <a:solidFill>
                            <a:srgbClr val="000000"/>
                          </a:solidFill>
                          <a:latin typeface="Poppins" pitchFamily="2" charset="77"/>
                          <a:ea typeface="+mn-ea"/>
                          <a:cs typeface="Poppins" pitchFamily="2" charset="77"/>
                        </a:rPr>
                        <a:t>Mining Method</a:t>
                      </a:r>
                      <a:endParaRPr lang="en-CA" sz="1200" b="0" kern="1200" dirty="0">
                        <a:solidFill>
                          <a:srgbClr val="000000"/>
                        </a:solidFill>
                        <a:latin typeface="Poppins" pitchFamily="2" charset="77"/>
                        <a:ea typeface="+mn-ea"/>
                        <a:cs typeface="Poppins" pitchFamily="2" charset="77"/>
                      </a:endParaRPr>
                    </a:p>
                  </a:txBody>
                  <a:tcPr marL="216000"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pPr>
                      <a:r>
                        <a:rPr lang="en-US" sz="1200" b="0" kern="1200" dirty="0">
                          <a:solidFill>
                            <a:srgbClr val="000000"/>
                          </a:solidFill>
                          <a:latin typeface="Poppins" pitchFamily="2" charset="77"/>
                          <a:ea typeface="+mn-ea"/>
                          <a:cs typeface="Poppins" pitchFamily="2" charset="77"/>
                        </a:rPr>
                        <a:t>Cut-off Value</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pPr>
                      <a:r>
                        <a:rPr lang="en-US" sz="900" b="0" kern="1200" dirty="0">
                          <a:solidFill>
                            <a:srgbClr val="000000"/>
                          </a:solidFill>
                          <a:latin typeface="Poppins" pitchFamily="2" charset="77"/>
                          <a:ea typeface="+mn-ea"/>
                          <a:cs typeface="Poppins" pitchFamily="2" charset="77"/>
                        </a:rPr>
                        <a:t>(US$/tonne)</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pPr>
                      <a:r>
                        <a:rPr lang="en-US" sz="1200" b="0" kern="1200" dirty="0">
                          <a:solidFill>
                            <a:srgbClr val="000000"/>
                          </a:solidFill>
                          <a:latin typeface="Poppins" pitchFamily="2" charset="77"/>
                          <a:ea typeface="+mn-ea"/>
                          <a:cs typeface="Poppins" pitchFamily="2" charset="77"/>
                        </a:rPr>
                        <a:t>Classification</a:t>
                      </a:r>
                      <a:endParaRPr lang="en-CA" sz="12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Tonnes</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(millions)</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Zn</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Pb</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Ag</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(g/t)</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Bef>
                          <a:spcPts val="0"/>
                        </a:spcBef>
                        <a:spcAft>
                          <a:spcPts val="600"/>
                        </a:spcAft>
                      </a:pPr>
                      <a:r>
                        <a:rPr lang="en-US" sz="1200" b="0" kern="1200" dirty="0">
                          <a:solidFill>
                            <a:srgbClr val="000000"/>
                          </a:solidFill>
                          <a:latin typeface="Poppins" pitchFamily="2" charset="77"/>
                          <a:ea typeface="+mn-ea"/>
                          <a:cs typeface="Poppins" pitchFamily="2" charset="77"/>
                        </a:rPr>
                        <a:t>Zn</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Bef>
                          <a:spcPts val="0"/>
                        </a:spcBef>
                        <a:spcAft>
                          <a:spcPts val="600"/>
                        </a:spcAft>
                      </a:pPr>
                      <a:r>
                        <a:rPr lang="en-US" sz="900" b="0" kern="1200" dirty="0">
                          <a:solidFill>
                            <a:srgbClr val="000000"/>
                          </a:solidFill>
                          <a:latin typeface="Poppins" pitchFamily="2" charset="77"/>
                          <a:ea typeface="+mn-ea"/>
                          <a:cs typeface="Poppins" pitchFamily="2" charset="77"/>
                        </a:rPr>
                        <a:t>(Mt)</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Pb</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(Mt)</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tc>
                  <a:txBody>
                    <a:bodyPr/>
                    <a:lstStyle/>
                    <a:p>
                      <a:pPr marL="0" algn="ctr" defTabSz="914400" rtl="0" eaLnBrk="1" latinLnBrk="0" hangingPunct="1">
                        <a:lnSpc>
                          <a:spcPct val="82000"/>
                        </a:lnSpc>
                        <a:spcAft>
                          <a:spcPts val="600"/>
                        </a:spcAft>
                      </a:pPr>
                      <a:r>
                        <a:rPr lang="en-US" sz="1200" b="0" kern="1200" dirty="0">
                          <a:solidFill>
                            <a:srgbClr val="000000"/>
                          </a:solidFill>
                          <a:latin typeface="Poppins" pitchFamily="2" charset="77"/>
                          <a:ea typeface="+mn-ea"/>
                          <a:cs typeface="Poppins" pitchFamily="2" charset="77"/>
                        </a:rPr>
                        <a:t>Ag</a:t>
                      </a:r>
                      <a:endParaRPr lang="en-CA" sz="1200" b="0" kern="1200" dirty="0">
                        <a:solidFill>
                          <a:srgbClr val="000000"/>
                        </a:solidFill>
                        <a:latin typeface="Poppins" pitchFamily="2" charset="77"/>
                        <a:ea typeface="+mn-ea"/>
                        <a:cs typeface="Poppins" pitchFamily="2" charset="77"/>
                      </a:endParaRPr>
                    </a:p>
                    <a:p>
                      <a:pPr marL="0" algn="ctr" defTabSz="914400" rtl="0" eaLnBrk="1" latinLnBrk="0" hangingPunct="1">
                        <a:lnSpc>
                          <a:spcPct val="82000"/>
                        </a:lnSpc>
                        <a:spcAft>
                          <a:spcPts val="600"/>
                        </a:spcAft>
                      </a:pPr>
                      <a:r>
                        <a:rPr lang="en-US" sz="900" b="0" kern="1200" dirty="0">
                          <a:solidFill>
                            <a:srgbClr val="000000"/>
                          </a:solidFill>
                          <a:latin typeface="Poppins" pitchFamily="2" charset="77"/>
                          <a:ea typeface="+mn-ea"/>
                          <a:cs typeface="Poppins" pitchFamily="2" charset="77"/>
                        </a:rPr>
                        <a:t>(Moz)</a:t>
                      </a:r>
                      <a:endParaRPr lang="en-CA" sz="900" b="0" kern="1200" dirty="0">
                        <a:solidFill>
                          <a:srgbClr val="000000"/>
                        </a:solidFill>
                        <a:latin typeface="Poppins" pitchFamily="2" charset="77"/>
                        <a:ea typeface="+mn-ea"/>
                        <a:cs typeface="Poppins" pitchFamily="2" charset="77"/>
                      </a:endParaRPr>
                    </a:p>
                  </a:txBody>
                  <a:tcPr marL="33655" marR="33655" marT="180000" marB="0">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41336716"/>
                  </a:ext>
                </a:extLst>
              </a:tr>
              <a:tr h="285018">
                <a:tc rowSpan="2">
                  <a:txBody>
                    <a:bodyPr/>
                    <a:lstStyle/>
                    <a:p>
                      <a:pPr algn="l">
                        <a:lnSpc>
                          <a:spcPct val="100000"/>
                        </a:lnSpc>
                      </a:pPr>
                      <a:r>
                        <a:rPr lang="en-US" sz="1200" kern="800" dirty="0">
                          <a:solidFill>
                            <a:srgbClr val="000000"/>
                          </a:solidFill>
                          <a:effectLst/>
                          <a:latin typeface="Calibri" panose="020F0502020204030204" pitchFamily="34" charset="0"/>
                          <a:cs typeface="Calibri" panose="020F0502020204030204" pitchFamily="34" charset="0"/>
                        </a:rPr>
                        <a:t>Sub-level Caving (SLC)</a:t>
                      </a:r>
                      <a:endParaRPr lang="en-CA" sz="12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16000"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rowSpan="2">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45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Indicated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95.9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2.77</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31</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2.66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94.4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accent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952834363"/>
                  </a:ext>
                </a:extLst>
              </a:tr>
              <a:tr h="285018">
                <a:tc vMerge="1">
                  <a:txBody>
                    <a:bodyPr/>
                    <a:lstStyle/>
                    <a:p>
                      <a:endParaRPr lang="en-CA"/>
                    </a:p>
                  </a:txBody>
                  <a:tcPr/>
                </a:tc>
                <a:tc vMerge="1">
                  <a:txBody>
                    <a:bodyPr/>
                    <a:lstStyle/>
                    <a:p>
                      <a:endParaRPr lang="en-CA"/>
                    </a:p>
                  </a:txBody>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Inferred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147.8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2.29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1.04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3.39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1.54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132.9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57488787"/>
                  </a:ext>
                </a:extLst>
              </a:tr>
              <a:tr h="285018">
                <a:tc rowSpan="4">
                  <a:txBody>
                    <a:bodyPr/>
                    <a:lstStyle/>
                    <a:p>
                      <a:pPr marL="0" algn="l" defTabSz="914400" rtl="0" eaLnBrk="1" latinLnBrk="0" hangingPunct="1">
                        <a:lnSpc>
                          <a:spcPct val="100000"/>
                        </a:lnSpc>
                      </a:pPr>
                      <a:r>
                        <a:rPr lang="en-US" sz="1200" kern="800" dirty="0">
                          <a:solidFill>
                            <a:srgbClr val="000000"/>
                          </a:solidFill>
                          <a:effectLst/>
                          <a:latin typeface="Calibri" panose="020F0502020204030204" pitchFamily="34" charset="0"/>
                          <a:ea typeface="+mn-ea"/>
                          <a:cs typeface="Calibri" panose="020F0502020204030204" pitchFamily="34" charset="0"/>
                        </a:rPr>
                        <a:t>Sub-level Shrinkage </a:t>
                      </a:r>
                    </a:p>
                    <a:p>
                      <a:pPr marL="0" algn="l" defTabSz="914400" rtl="0" eaLnBrk="1" latinLnBrk="0" hangingPunct="1">
                        <a:lnSpc>
                          <a:spcPct val="100000"/>
                        </a:lnSpc>
                      </a:pPr>
                      <a:r>
                        <a:rPr lang="en-US" sz="1200" kern="800" dirty="0">
                          <a:solidFill>
                            <a:srgbClr val="000000"/>
                          </a:solidFill>
                          <a:effectLst/>
                          <a:latin typeface="Calibri" panose="020F0502020204030204" pitchFamily="34" charset="0"/>
                          <a:ea typeface="+mn-ea"/>
                          <a:cs typeface="Calibri" panose="020F0502020204030204" pitchFamily="34" charset="0"/>
                        </a:rPr>
                        <a:t>(SLS)</a:t>
                      </a:r>
                      <a:endParaRPr lang="en-CA" sz="1200" kern="800" dirty="0">
                        <a:solidFill>
                          <a:srgbClr val="000000"/>
                        </a:solidFill>
                        <a:effectLst/>
                        <a:latin typeface="Calibri" panose="020F0502020204030204" pitchFamily="34" charset="0"/>
                        <a:ea typeface="+mn-ea"/>
                        <a:cs typeface="Calibri" panose="020F0502020204030204" pitchFamily="34" charset="0"/>
                      </a:endParaRPr>
                    </a:p>
                  </a:txBody>
                  <a:tcPr marL="216000" marR="33655" marT="0" marB="0" anchor="ctr">
                    <a:lnT w="12700" cap="flat" cmpd="sng" algn="ctr">
                      <a:solidFill>
                        <a:schemeClr val="bg1">
                          <a:lumMod val="75000"/>
                        </a:schemeClr>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lumMod val="95000"/>
                        <a:alpha val="25000"/>
                      </a:schemeClr>
                    </a:solidFill>
                  </a:tcPr>
                </a:tc>
                <a:tc rowSpan="2">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45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Indicated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101.5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2.66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2.70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96.3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12700" cap="flat" cmpd="sng" algn="ctr">
                      <a:solidFill>
                        <a:schemeClr val="bg1">
                          <a:lumMod val="75000"/>
                        </a:schemeClr>
                      </a:solidFill>
                      <a:prstDash val="solid"/>
                      <a:round/>
                      <a:headEnd type="none" w="med" len="med"/>
                      <a:tailEnd type="none" w="med" len="med"/>
                    </a:lnT>
                    <a:solidFill>
                      <a:schemeClr val="bg2">
                        <a:lumMod val="95000"/>
                        <a:alpha val="25000"/>
                      </a:schemeClr>
                    </a:solidFill>
                  </a:tcPr>
                </a:tc>
                <a:extLst>
                  <a:ext uri="{0D108BD9-81ED-4DB2-BD59-A6C34878D82A}">
                    <a16:rowId xmlns:a16="http://schemas.microsoft.com/office/drawing/2014/main" val="548930639"/>
                  </a:ext>
                </a:extLst>
              </a:tr>
              <a:tr h="285018">
                <a:tc vMerge="1">
                  <a:txBody>
                    <a:bodyPr/>
                    <a:lstStyle/>
                    <a:p>
                      <a:endParaRPr lang="en-CA"/>
                    </a:p>
                  </a:txBody>
                  <a:tcPr/>
                </a:tc>
                <a:tc vMerge="1">
                  <a:txBody>
                    <a:bodyPr/>
                    <a:lstStyle/>
                    <a:p>
                      <a:endParaRPr lang="en-CA"/>
                    </a:p>
                  </a:txBody>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Inferred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153.2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2.03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0.88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3.12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1.34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125.1</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extLst>
                  <a:ext uri="{0D108BD9-81ED-4DB2-BD59-A6C34878D82A}">
                    <a16:rowId xmlns:a16="http://schemas.microsoft.com/office/drawing/2014/main" val="2417792303"/>
                  </a:ext>
                </a:extLst>
              </a:tr>
              <a:tr h="285018">
                <a:tc vMerge="1">
                  <a:txBody>
                    <a:bodyPr/>
                    <a:lstStyle/>
                    <a:p>
                      <a:endParaRPr lang="en-CA"/>
                    </a:p>
                  </a:txBody>
                  <a:tcPr/>
                </a:tc>
                <a:tc rowSpan="2">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Indicated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67.3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3.08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1.46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2.07</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0.98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72.1</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extLst>
                  <a:ext uri="{0D108BD9-81ED-4DB2-BD59-A6C34878D82A}">
                    <a16:rowId xmlns:a16="http://schemas.microsoft.com/office/drawing/2014/main" val="25752050"/>
                  </a:ext>
                </a:extLst>
              </a:tr>
              <a:tr h="285018">
                <a:tc vMerge="1">
                  <a:txBody>
                    <a:bodyPr/>
                    <a:lstStyle/>
                    <a:p>
                      <a:endParaRPr lang="en-CA"/>
                    </a:p>
                  </a:txBody>
                  <a:tcPr/>
                </a:tc>
                <a:tc vMerge="1">
                  <a:txBody>
                    <a:bodyPr/>
                    <a:lstStyle/>
                    <a:p>
                      <a:endParaRPr lang="en-CA"/>
                    </a:p>
                  </a:txBody>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Inferred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60.8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2.59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1.13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1.60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0.68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59.8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extLst>
                  <a:ext uri="{0D108BD9-81ED-4DB2-BD59-A6C34878D82A}">
                    <a16:rowId xmlns:a16="http://schemas.microsoft.com/office/drawing/2014/main" val="2991431403"/>
                  </a:ext>
                </a:extLst>
              </a:tr>
              <a:tr h="285018">
                <a:tc rowSpan="4">
                  <a:txBody>
                    <a:bodyPr/>
                    <a:lstStyle/>
                    <a:p>
                      <a:pPr marL="0" algn="l" defTabSz="914400" rtl="0" eaLnBrk="1" latinLnBrk="0" hangingPunct="1">
                        <a:lnSpc>
                          <a:spcPct val="100000"/>
                        </a:lnSpc>
                      </a:pPr>
                      <a:r>
                        <a:rPr lang="en-US" sz="1200" kern="800" dirty="0">
                          <a:solidFill>
                            <a:srgbClr val="000000"/>
                          </a:solidFill>
                          <a:effectLst/>
                          <a:latin typeface="Calibri" panose="020F0502020204030204" pitchFamily="34" charset="0"/>
                          <a:ea typeface="+mn-ea"/>
                          <a:cs typeface="Calibri" panose="020F0502020204030204" pitchFamily="34" charset="0"/>
                        </a:rPr>
                        <a:t>Long-hole Open Stoping </a:t>
                      </a:r>
                    </a:p>
                    <a:p>
                      <a:pPr marL="0" algn="l" defTabSz="914400" rtl="0" eaLnBrk="1" latinLnBrk="0" hangingPunct="1">
                        <a:lnSpc>
                          <a:spcPct val="100000"/>
                        </a:lnSpc>
                      </a:pPr>
                      <a:r>
                        <a:rPr lang="en-US" sz="1200" kern="800" dirty="0">
                          <a:solidFill>
                            <a:srgbClr val="000000"/>
                          </a:solidFill>
                          <a:effectLst/>
                          <a:latin typeface="Calibri" panose="020F0502020204030204" pitchFamily="34" charset="0"/>
                          <a:ea typeface="+mn-ea"/>
                          <a:cs typeface="Calibri" panose="020F0502020204030204" pitchFamily="34" charset="0"/>
                        </a:rPr>
                        <a:t>(LHOS)</a:t>
                      </a:r>
                      <a:endParaRPr lang="en-CA" sz="1200" kern="800" dirty="0">
                        <a:solidFill>
                          <a:srgbClr val="000000"/>
                        </a:solidFill>
                        <a:effectLst/>
                        <a:latin typeface="Calibri" panose="020F0502020204030204" pitchFamily="34" charset="0"/>
                        <a:ea typeface="+mn-ea"/>
                        <a:cs typeface="Calibri" panose="020F0502020204030204" pitchFamily="34" charset="0"/>
                      </a:endParaRPr>
                    </a:p>
                  </a:txBody>
                  <a:tcPr marL="216000" marR="33655" marT="0" marB="0" anchor="ct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lumMod val="95000"/>
                        <a:alpha val="25000"/>
                      </a:schemeClr>
                    </a:solidFill>
                  </a:tcPr>
                </a:tc>
                <a:tc rowSpan="2">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Indicated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65.4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3.39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1.62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2.22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1.06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75.6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T w="3175" cap="flat" cmpd="sng" algn="ctr">
                      <a:solidFill>
                        <a:schemeClr val="tx2"/>
                      </a:solidFill>
                      <a:prstDash val="solid"/>
                      <a:round/>
                      <a:headEnd type="none" w="med" len="med"/>
                      <a:tailEnd type="none" w="med" len="med"/>
                    </a:lnT>
                    <a:solidFill>
                      <a:schemeClr val="bg2">
                        <a:lumMod val="95000"/>
                        <a:alpha val="25000"/>
                      </a:schemeClr>
                    </a:solidFill>
                  </a:tcPr>
                </a:tc>
                <a:extLst>
                  <a:ext uri="{0D108BD9-81ED-4DB2-BD59-A6C34878D82A}">
                    <a16:rowId xmlns:a16="http://schemas.microsoft.com/office/drawing/2014/main" val="2951797625"/>
                  </a:ext>
                </a:extLst>
              </a:tr>
              <a:tr h="285018">
                <a:tc vMerge="1">
                  <a:txBody>
                    <a:bodyPr/>
                    <a:lstStyle/>
                    <a:p>
                      <a:endParaRPr lang="en-CA"/>
                    </a:p>
                  </a:txBody>
                  <a:tcPr/>
                </a:tc>
                <a:tc vMerge="1">
                  <a:txBody>
                    <a:bodyPr/>
                    <a:lstStyle/>
                    <a:p>
                      <a:endParaRPr lang="en-CA"/>
                    </a:p>
                  </a:txBody>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Inferred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113.8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2.91</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1.32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34</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3.31</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1.50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124.6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extLst>
                  <a:ext uri="{0D108BD9-81ED-4DB2-BD59-A6C34878D82A}">
                    <a16:rowId xmlns:a16="http://schemas.microsoft.com/office/drawing/2014/main" val="1628069468"/>
                  </a:ext>
                </a:extLst>
              </a:tr>
              <a:tr h="285018">
                <a:tc vMerge="1">
                  <a:txBody>
                    <a:bodyPr/>
                    <a:lstStyle/>
                    <a:p>
                      <a:endParaRPr lang="en-CA"/>
                    </a:p>
                  </a:txBody>
                  <a:tcPr/>
                </a:tc>
                <a:tc rowSpan="2">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70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Indicated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56.3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3.62</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1.76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38</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2.03</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0.99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68.0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solidFill>
                      <a:schemeClr val="bg2">
                        <a:lumMod val="95000"/>
                        <a:alpha val="25000"/>
                      </a:schemeClr>
                    </a:solidFill>
                  </a:tcPr>
                </a:tc>
                <a:extLst>
                  <a:ext uri="{0D108BD9-81ED-4DB2-BD59-A6C34878D82A}">
                    <a16:rowId xmlns:a16="http://schemas.microsoft.com/office/drawing/2014/main" val="1280111237"/>
                  </a:ext>
                </a:extLst>
              </a:tr>
              <a:tr h="285018">
                <a:tc vMerge="1">
                  <a:txBody>
                    <a:bodyPr/>
                    <a:lstStyle/>
                    <a:p>
                      <a:endParaRPr lang="en-CA"/>
                    </a:p>
                  </a:txBody>
                  <a:tcPr/>
                </a:tc>
                <a:tc vMerge="1">
                  <a:txBody>
                    <a:bodyPr/>
                    <a:lstStyle/>
                    <a:p>
                      <a:endParaRPr lang="en-CA"/>
                    </a:p>
                  </a:txBody>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Inferred</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88.5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3.17</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1.46</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37</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2.80</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1.29</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tc>
                  <a:txBody>
                    <a:bodyPr/>
                    <a:lstStyle/>
                    <a:p>
                      <a:pPr algn="ctr">
                        <a:lnSpc>
                          <a:spcPct val="100000"/>
                        </a:lnSpc>
                      </a:pPr>
                      <a:r>
                        <a:rPr lang="en-US" sz="1100" kern="800" dirty="0">
                          <a:solidFill>
                            <a:srgbClr val="000000"/>
                          </a:solidFill>
                          <a:effectLst/>
                          <a:latin typeface="Calibri" panose="020F0502020204030204" pitchFamily="34" charset="0"/>
                          <a:cs typeface="Calibri" panose="020F0502020204030204" pitchFamily="34" charset="0"/>
                        </a:rPr>
                        <a:t>104.5</a:t>
                      </a:r>
                      <a:endParaRPr lang="en-CA" sz="1100" kern="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3655" marR="33655" marT="0" marB="0" anchor="ctr">
                    <a:lnB w="3175" cap="flat" cmpd="sng" algn="ctr">
                      <a:solidFill>
                        <a:schemeClr val="tx2"/>
                      </a:solidFill>
                      <a:prstDash val="solid"/>
                      <a:round/>
                      <a:headEnd type="none" w="med" len="med"/>
                      <a:tailEnd type="none" w="med" len="med"/>
                    </a:lnB>
                    <a:solidFill>
                      <a:schemeClr val="bg2">
                        <a:lumMod val="95000"/>
                        <a:alpha val="25000"/>
                      </a:schemeClr>
                    </a:solidFill>
                  </a:tcPr>
                </a:tc>
                <a:extLst>
                  <a:ext uri="{0D108BD9-81ED-4DB2-BD59-A6C34878D82A}">
                    <a16:rowId xmlns:a16="http://schemas.microsoft.com/office/drawing/2014/main" val="4127638736"/>
                  </a:ext>
                </a:extLst>
              </a:tr>
            </a:tbl>
          </a:graphicData>
        </a:graphic>
      </p:graphicFrame>
      <p:sp>
        <p:nvSpPr>
          <p:cNvPr id="10" name="Rectangle 1">
            <a:extLst>
              <a:ext uri="{FF2B5EF4-FFF2-40B4-BE49-F238E27FC236}">
                <a16:creationId xmlns:a16="http://schemas.microsoft.com/office/drawing/2014/main" id="{93DB59E8-9A0F-F53C-20EB-A76B4A1C06DC}"/>
              </a:ext>
            </a:extLst>
          </p:cNvPr>
          <p:cNvSpPr>
            <a:spLocks noChangeArrowheads="1"/>
          </p:cNvSpPr>
          <p:nvPr/>
        </p:nvSpPr>
        <p:spPr bwMode="auto">
          <a:xfrm>
            <a:off x="8942832" y="2225002"/>
            <a:ext cx="2820275" cy="329070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342900" lvl="0" indent="-342900">
              <a:buSzPts val="900"/>
              <a:buFont typeface="+mj-lt"/>
              <a:buAutoNum type="arabicPeriod"/>
              <a:tabLst>
                <a:tab pos="457200" algn="l"/>
              </a:tabLst>
            </a:pPr>
            <a:r>
              <a:rPr lang="en-US" sz="800" dirty="0">
                <a:latin typeface="Calibri" panose="020F0502020204030204" pitchFamily="34" charset="0"/>
                <a:cs typeface="Calibri" panose="020F0502020204030204" pitchFamily="34" charset="0"/>
              </a:rPr>
              <a:t>Prices used to report mineral resources were: US$22 per ounce of silver, US$2,800 per tonne of zinc and US$2,200 per tonne of lead.</a:t>
            </a:r>
            <a:endParaRPr lang="en-CA" sz="800" dirty="0">
              <a:latin typeface="Calibri" panose="020F0502020204030204" pitchFamily="34" charset="0"/>
              <a:cs typeface="Calibri" panose="020F0502020204030204" pitchFamily="34" charset="0"/>
            </a:endParaRPr>
          </a:p>
          <a:p>
            <a:pPr marL="342900" lvl="0" indent="-342900">
              <a:buSzPts val="900"/>
              <a:buFont typeface="+mj-lt"/>
              <a:buAutoNum type="arabicPeriod" startAt="2"/>
              <a:tabLst>
                <a:tab pos="457200" algn="l"/>
              </a:tabLst>
            </a:pPr>
            <a:r>
              <a:rPr lang="en-US" sz="800" dirty="0">
                <a:latin typeface="Calibri" panose="020F0502020204030204" pitchFamily="34" charset="0"/>
                <a:cs typeface="Calibri" panose="020F0502020204030204" pitchFamily="34" charset="0"/>
              </a:rPr>
              <a:t>An estimate of mineral value per tonne was calculated using metallurgical recoveries of 87.4% Ag, 88% Pb and 93% Zn with mineral concentrate qualities of 67% Pb in lead concentrate and 60% Zn in zinc concentrate, obtained from metallurgical testing. Estimates for transport, payability and refining/selling costs, based on experience and long-term views of the marketing, treating and refining of these types of mineral concentrates, were included. </a:t>
            </a:r>
            <a:endParaRPr lang="en-CA" sz="800" dirty="0">
              <a:latin typeface="Calibri" panose="020F0502020204030204" pitchFamily="34" charset="0"/>
              <a:cs typeface="Calibri" panose="020F0502020204030204" pitchFamily="34" charset="0"/>
            </a:endParaRPr>
          </a:p>
          <a:p>
            <a:pPr marL="342900" lvl="0" indent="-342900">
              <a:buSzPts val="900"/>
              <a:buFont typeface="+mj-lt"/>
              <a:buAutoNum type="arabicPeriod" startAt="3"/>
              <a:tabLst>
                <a:tab pos="457200" algn="l"/>
              </a:tabLst>
            </a:pPr>
            <a:r>
              <a:rPr lang="en-US" sz="800" dirty="0">
                <a:latin typeface="Calibri" panose="020F0502020204030204" pitchFamily="34" charset="0"/>
                <a:cs typeface="Calibri" panose="020F0502020204030204" pitchFamily="34" charset="0"/>
              </a:rPr>
              <a:t>This table has been included to reflect the sensitivity of the mineral resource to mining method, potential mineable shapes and costs rather than applying variable cut-off values within a non-selective mining shape.</a:t>
            </a:r>
            <a:endParaRPr lang="en-CA" sz="800" dirty="0">
              <a:latin typeface="Calibri" panose="020F0502020204030204" pitchFamily="34" charset="0"/>
              <a:cs typeface="Calibri" panose="020F0502020204030204" pitchFamily="34" charset="0"/>
            </a:endParaRPr>
          </a:p>
          <a:p>
            <a:pPr marL="342900" lvl="0" indent="-342900">
              <a:buSzPts val="900"/>
              <a:buFont typeface="+mj-lt"/>
              <a:buAutoNum type="arabicPeriod" startAt="4"/>
              <a:tabLst>
                <a:tab pos="457200" algn="l"/>
              </a:tabLst>
            </a:pPr>
            <a:r>
              <a:rPr lang="en-US" sz="800" dirty="0">
                <a:latin typeface="Calibri" panose="020F0502020204030204" pitchFamily="34" charset="0"/>
                <a:cs typeface="Calibri" panose="020F0502020204030204" pitchFamily="34" charset="0"/>
              </a:rPr>
              <a:t>The inventories in the table are for sensitivity comparisons to the SLC mineral resource estimate stated above; they do not represent mineral resource estimates in themselves. </a:t>
            </a:r>
            <a:endParaRPr lang="en-CA" sz="800" dirty="0">
              <a:latin typeface="Calibri" panose="020F0502020204030204" pitchFamily="34" charset="0"/>
              <a:cs typeface="Calibri" panose="020F0502020204030204" pitchFamily="34" charset="0"/>
            </a:endParaRPr>
          </a:p>
          <a:p>
            <a:pPr marL="342900" lvl="0" indent="-342900">
              <a:buSzPts val="900"/>
              <a:buFont typeface="+mj-lt"/>
              <a:buAutoNum type="arabicPeriod" startAt="5"/>
              <a:tabLst>
                <a:tab pos="457200" algn="l"/>
              </a:tabLst>
            </a:pPr>
            <a:r>
              <a:rPr lang="en-US" sz="800" dirty="0">
                <a:latin typeface="Calibri" panose="020F0502020204030204" pitchFamily="34" charset="0"/>
                <a:cs typeface="Calibri" panose="020F0502020204030204" pitchFamily="34" charset="0"/>
              </a:rPr>
              <a:t>All inventories are in-situ tonnes and metal contents.</a:t>
            </a:r>
          </a:p>
          <a:p>
            <a:pPr marL="342900" lvl="0" indent="-342900">
              <a:buSzPts val="900"/>
              <a:buFont typeface="+mj-lt"/>
              <a:buAutoNum type="arabicPeriod" startAt="5"/>
              <a:tabLst>
                <a:tab pos="457200" algn="l"/>
              </a:tabLst>
            </a:pPr>
            <a:r>
              <a:rPr lang="en-US" sz="800" dirty="0">
                <a:latin typeface="Calibri" panose="020F0502020204030204" pitchFamily="34" charset="0"/>
                <a:cs typeface="Calibri" panose="020F0502020204030204" pitchFamily="34" charset="0"/>
              </a:rPr>
              <a:t>The effective date of the mineral resources estimate is Sept.13, 2022. See our news release dated Sept. 14, 2022 for further information.</a:t>
            </a:r>
            <a:endParaRPr lang="en-CA" sz="800" dirty="0">
              <a:latin typeface="Calibri" panose="020F0502020204030204" pitchFamily="34" charset="0"/>
              <a:cs typeface="Calibri" panose="020F0502020204030204" pitchFamily="34" charset="0"/>
            </a:endParaRPr>
          </a:p>
          <a:p>
            <a:pPr marL="342900" lvl="0" indent="-342900">
              <a:lnSpc>
                <a:spcPct val="120000"/>
              </a:lnSpc>
              <a:spcAft>
                <a:spcPts val="600"/>
              </a:spcAft>
              <a:buSzPts val="900"/>
              <a:buFont typeface="+mj-lt"/>
              <a:buAutoNum type="arabicPeriod" startAt="5"/>
              <a:tabLst>
                <a:tab pos="457200" algn="l"/>
              </a:tabLst>
            </a:pPr>
            <a:endParaRPr lang="en-CA" sz="700" u="none" strike="noStrike" kern="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Slide Number Placeholder 3">
            <a:extLst>
              <a:ext uri="{FF2B5EF4-FFF2-40B4-BE49-F238E27FC236}">
                <a16:creationId xmlns:a16="http://schemas.microsoft.com/office/drawing/2014/main" id="{C70C0714-9011-7944-A0A8-E913870812A3}"/>
              </a:ext>
            </a:extLst>
          </p:cNvPr>
          <p:cNvSpPr>
            <a:spLocks noGrp="1"/>
          </p:cNvSpPr>
          <p:nvPr>
            <p:ph type="sldNum" sz="quarter" idx="12"/>
          </p:nvPr>
        </p:nvSpPr>
        <p:spPr/>
        <p:txBody>
          <a:bodyPr/>
          <a:lstStyle/>
          <a:p>
            <a:fld id="{3C6DF47B-3BED-4C75-ACAB-4344E1B376FE}" type="slidenum">
              <a:rPr lang="en-US" smtClean="0"/>
              <a:t>41</a:t>
            </a:fld>
            <a:endParaRPr lang="en-US" dirty="0"/>
          </a:p>
        </p:txBody>
      </p:sp>
      <p:sp>
        <p:nvSpPr>
          <p:cNvPr id="13" name="Rectangle 12">
            <a:extLst>
              <a:ext uri="{FF2B5EF4-FFF2-40B4-BE49-F238E27FC236}">
                <a16:creationId xmlns:a16="http://schemas.microsoft.com/office/drawing/2014/main" id="{E1952C55-944C-F345-BBC5-B0E969530F3E}"/>
              </a:ext>
            </a:extLst>
          </p:cNvPr>
          <p:cNvSpPr/>
          <p:nvPr/>
        </p:nvSpPr>
        <p:spPr>
          <a:xfrm>
            <a:off x="950469" y="800641"/>
            <a:ext cx="1626476" cy="34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ectangle 13">
            <a:extLst>
              <a:ext uri="{FF2B5EF4-FFF2-40B4-BE49-F238E27FC236}">
                <a16:creationId xmlns:a16="http://schemas.microsoft.com/office/drawing/2014/main" id="{4D0B6DFA-CDA6-4E45-BC97-6BA77DEEC4CA}"/>
              </a:ext>
            </a:extLst>
          </p:cNvPr>
          <p:cNvSpPr/>
          <p:nvPr/>
        </p:nvSpPr>
        <p:spPr>
          <a:xfrm>
            <a:off x="1129050" y="862435"/>
            <a:ext cx="1495395" cy="220638"/>
          </a:xfrm>
          <a:prstGeom prst="rect">
            <a:avLst/>
          </a:prstGeom>
        </p:spPr>
        <p:txBody>
          <a:bodyPr wrap="square" lIns="0" tIns="0" rIns="0" bIns="0">
            <a:spAutoFit/>
          </a:bodyPr>
          <a:lstStyle/>
          <a:p>
            <a:pPr>
              <a:lnSpc>
                <a:spcPct val="130000"/>
              </a:lnSpc>
            </a:pPr>
            <a:r>
              <a:rPr lang="en-US" sz="1200" dirty="0">
                <a:solidFill>
                  <a:schemeClr val="bg1"/>
                </a:solidFill>
                <a:latin typeface="Calibri" panose="020F0502020204030204" pitchFamily="34" charset="0"/>
                <a:cs typeface="Calibri" panose="020F0502020204030204" pitchFamily="34" charset="0"/>
              </a:rPr>
              <a:t>ZACATECAS, MEXICO</a:t>
            </a:r>
          </a:p>
        </p:txBody>
      </p:sp>
      <p:sp>
        <p:nvSpPr>
          <p:cNvPr id="15" name="TextBox 14">
            <a:extLst>
              <a:ext uri="{FF2B5EF4-FFF2-40B4-BE49-F238E27FC236}">
                <a16:creationId xmlns:a16="http://schemas.microsoft.com/office/drawing/2014/main" id="{74ABC4D0-2410-0E4D-A84F-E0A0265F1ED1}"/>
              </a:ext>
            </a:extLst>
          </p:cNvPr>
          <p:cNvSpPr txBox="1"/>
          <p:nvPr/>
        </p:nvSpPr>
        <p:spPr>
          <a:xfrm>
            <a:off x="937301" y="1372248"/>
            <a:ext cx="10135860" cy="553998"/>
          </a:xfrm>
          <a:prstGeom prst="rect">
            <a:avLst/>
          </a:prstGeom>
          <a:noFill/>
        </p:spPr>
        <p:txBody>
          <a:bodyPr wrap="square" lIns="0" tIns="0" rIns="0" bIns="0" rtlCol="0">
            <a:spAutoFit/>
          </a:bodyPr>
          <a:lstStyle/>
          <a:p>
            <a:r>
              <a:rPr lang="en-US" sz="3600" spc="30" dirty="0">
                <a:solidFill>
                  <a:srgbClr val="000000"/>
                </a:solidFill>
                <a:latin typeface="OSWALD " panose="02000506000000020004" pitchFamily="2" charset="0"/>
              </a:rPr>
              <a:t>LA COLORADA SKARN PROJECT</a:t>
            </a:r>
          </a:p>
        </p:txBody>
      </p:sp>
    </p:spTree>
    <p:extLst>
      <p:ext uri="{BB962C8B-B14F-4D97-AF65-F5344CB8AC3E}">
        <p14:creationId xmlns:p14="http://schemas.microsoft.com/office/powerpoint/2010/main" val="1258498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43A847-9398-DF4C-8363-9A46A414C1F9}"/>
              </a:ext>
            </a:extLst>
          </p:cNvPr>
          <p:cNvSpPr>
            <a:spLocks noGrp="1"/>
          </p:cNvSpPr>
          <p:nvPr>
            <p:ph type="title"/>
          </p:nvPr>
        </p:nvSpPr>
        <p:spPr>
          <a:xfrm>
            <a:off x="730048" y="697677"/>
            <a:ext cx="11083410" cy="590931"/>
          </a:xfrm>
        </p:spPr>
        <p:txBody>
          <a:bodyPr/>
          <a:lstStyle/>
          <a:p>
            <a:r>
              <a:rPr lang="en-CA" sz="3200" dirty="0"/>
              <a:t>PAN AMERICAN SILVER MINERAL RESERVES </a:t>
            </a:r>
            <a:r>
              <a:rPr lang="en-CA" sz="1400" dirty="0">
                <a:solidFill>
                  <a:schemeClr val="accent1"/>
                </a:solidFill>
                <a:latin typeface="Calibri" panose="020F0502020204030204" pitchFamily="34" charset="0"/>
                <a:cs typeface="Calibri" panose="020F0502020204030204" pitchFamily="34" charset="0"/>
              </a:rPr>
              <a:t>As of June 30, 2023 </a:t>
            </a:r>
            <a:r>
              <a:rPr lang="en-CA" sz="1400" baseline="30000" dirty="0">
                <a:solidFill>
                  <a:schemeClr val="accent1"/>
                </a:solidFill>
                <a:latin typeface="Calibri" panose="020F0502020204030204" pitchFamily="34" charset="0"/>
                <a:cs typeface="Calibri" panose="020F0502020204030204" pitchFamily="34" charset="0"/>
              </a:rPr>
              <a:t>(1)</a:t>
            </a:r>
            <a:endParaRPr lang="en-CA" sz="1800" baseline="30000" dirty="0">
              <a:solidFill>
                <a:schemeClr val="accent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FD2AB59-7927-E441-97DC-97C528BF0A58}"/>
              </a:ext>
            </a:extLst>
          </p:cNvPr>
          <p:cNvSpPr>
            <a:spLocks noGrp="1"/>
          </p:cNvSpPr>
          <p:nvPr>
            <p:ph type="sldNum" sz="quarter" idx="12"/>
          </p:nvPr>
        </p:nvSpPr>
        <p:spPr/>
        <p:txBody>
          <a:bodyPr/>
          <a:lstStyle/>
          <a:p>
            <a:fld id="{3C6DF47B-3BED-4C75-ACAB-4344E1B376FE}" type="slidenum">
              <a:rPr lang="en-US" smtClean="0"/>
              <a:t>42</a:t>
            </a:fld>
            <a:endParaRPr lang="en-US" dirty="0"/>
          </a:p>
        </p:txBody>
      </p:sp>
      <p:graphicFrame>
        <p:nvGraphicFramePr>
          <p:cNvPr id="6" name="Table 5">
            <a:extLst>
              <a:ext uri="{FF2B5EF4-FFF2-40B4-BE49-F238E27FC236}">
                <a16:creationId xmlns:a16="http://schemas.microsoft.com/office/drawing/2014/main" id="{AF565F58-3923-0F7A-EA7A-80300742B1A5}"/>
              </a:ext>
            </a:extLst>
          </p:cNvPr>
          <p:cNvGraphicFramePr>
            <a:graphicFrameLocks noGrp="1"/>
          </p:cNvGraphicFramePr>
          <p:nvPr>
            <p:custDataLst>
              <p:tags r:id="rId1"/>
            </p:custDataLst>
          </p:nvPr>
        </p:nvGraphicFramePr>
        <p:xfrm>
          <a:off x="822345" y="1288608"/>
          <a:ext cx="9076494" cy="4871729"/>
        </p:xfrm>
        <a:graphic>
          <a:graphicData uri="http://schemas.openxmlformats.org/drawingml/2006/table">
            <a:tbl>
              <a:tblPr firstRow="1" firstCol="1" bandRow="1">
                <a:tableStyleId>{5C22544A-7EE6-4342-B048-85BDC9FD1C3A}</a:tableStyleId>
              </a:tblPr>
              <a:tblGrid>
                <a:gridCol w="1263448">
                  <a:extLst>
                    <a:ext uri="{9D8B030D-6E8A-4147-A177-3AD203B41FA5}">
                      <a16:colId xmlns:a16="http://schemas.microsoft.com/office/drawing/2014/main" val="3013213100"/>
                    </a:ext>
                  </a:extLst>
                </a:gridCol>
                <a:gridCol w="704336">
                  <a:extLst>
                    <a:ext uri="{9D8B030D-6E8A-4147-A177-3AD203B41FA5}">
                      <a16:colId xmlns:a16="http://schemas.microsoft.com/office/drawing/2014/main" val="2384537219"/>
                    </a:ext>
                  </a:extLst>
                </a:gridCol>
                <a:gridCol w="800546">
                  <a:extLst>
                    <a:ext uri="{9D8B030D-6E8A-4147-A177-3AD203B41FA5}">
                      <a16:colId xmlns:a16="http://schemas.microsoft.com/office/drawing/2014/main" val="4055965448"/>
                    </a:ext>
                  </a:extLst>
                </a:gridCol>
                <a:gridCol w="530067">
                  <a:extLst>
                    <a:ext uri="{9D8B030D-6E8A-4147-A177-3AD203B41FA5}">
                      <a16:colId xmlns:a16="http://schemas.microsoft.com/office/drawing/2014/main" val="3274041360"/>
                    </a:ext>
                  </a:extLst>
                </a:gridCol>
                <a:gridCol w="448377">
                  <a:extLst>
                    <a:ext uri="{9D8B030D-6E8A-4147-A177-3AD203B41FA5}">
                      <a16:colId xmlns:a16="http://schemas.microsoft.com/office/drawing/2014/main" val="836927687"/>
                    </a:ext>
                  </a:extLst>
                </a:gridCol>
                <a:gridCol w="709780">
                  <a:extLst>
                    <a:ext uri="{9D8B030D-6E8A-4147-A177-3AD203B41FA5}">
                      <a16:colId xmlns:a16="http://schemas.microsoft.com/office/drawing/2014/main" val="3287918345"/>
                    </a:ext>
                  </a:extLst>
                </a:gridCol>
                <a:gridCol w="497392">
                  <a:extLst>
                    <a:ext uri="{9D8B030D-6E8A-4147-A177-3AD203B41FA5}">
                      <a16:colId xmlns:a16="http://schemas.microsoft.com/office/drawing/2014/main" val="225070467"/>
                    </a:ext>
                  </a:extLst>
                </a:gridCol>
                <a:gridCol w="731568">
                  <a:extLst>
                    <a:ext uri="{9D8B030D-6E8A-4147-A177-3AD203B41FA5}">
                      <a16:colId xmlns:a16="http://schemas.microsoft.com/office/drawing/2014/main" val="474219613"/>
                    </a:ext>
                  </a:extLst>
                </a:gridCol>
                <a:gridCol w="373950">
                  <a:extLst>
                    <a:ext uri="{9D8B030D-6E8A-4147-A177-3AD203B41FA5}">
                      <a16:colId xmlns:a16="http://schemas.microsoft.com/office/drawing/2014/main" val="3542708934"/>
                    </a:ext>
                  </a:extLst>
                </a:gridCol>
                <a:gridCol w="711600">
                  <a:extLst>
                    <a:ext uri="{9D8B030D-6E8A-4147-A177-3AD203B41FA5}">
                      <a16:colId xmlns:a16="http://schemas.microsoft.com/office/drawing/2014/main" val="2329723278"/>
                    </a:ext>
                  </a:extLst>
                </a:gridCol>
                <a:gridCol w="444746">
                  <a:extLst>
                    <a:ext uri="{9D8B030D-6E8A-4147-A177-3AD203B41FA5}">
                      <a16:colId xmlns:a16="http://schemas.microsoft.com/office/drawing/2014/main" val="1431628652"/>
                    </a:ext>
                  </a:extLst>
                </a:gridCol>
                <a:gridCol w="711600">
                  <a:extLst>
                    <a:ext uri="{9D8B030D-6E8A-4147-A177-3AD203B41FA5}">
                      <a16:colId xmlns:a16="http://schemas.microsoft.com/office/drawing/2014/main" val="2646729252"/>
                    </a:ext>
                  </a:extLst>
                </a:gridCol>
                <a:gridCol w="442933">
                  <a:extLst>
                    <a:ext uri="{9D8B030D-6E8A-4147-A177-3AD203B41FA5}">
                      <a16:colId xmlns:a16="http://schemas.microsoft.com/office/drawing/2014/main" val="3156094621"/>
                    </a:ext>
                  </a:extLst>
                </a:gridCol>
                <a:gridCol w="706151">
                  <a:extLst>
                    <a:ext uri="{9D8B030D-6E8A-4147-A177-3AD203B41FA5}">
                      <a16:colId xmlns:a16="http://schemas.microsoft.com/office/drawing/2014/main" val="4129467435"/>
                    </a:ext>
                  </a:extLst>
                </a:gridCol>
              </a:tblGrid>
              <a:tr h="266573">
                <a:tc>
                  <a:txBody>
                    <a:bodyPr/>
                    <a:lstStyle/>
                    <a:p>
                      <a:pPr algn="l">
                        <a:lnSpc>
                          <a:spcPct val="107000"/>
                        </a:lnSpc>
                        <a:spcAft>
                          <a:spcPts val="800"/>
                        </a:spcAft>
                      </a:pPr>
                      <a:r>
                        <a:rPr lang="en-CA" sz="800" b="0" i="0" kern="1200" dirty="0">
                          <a:solidFill>
                            <a:schemeClr val="accent1"/>
                          </a:solidFill>
                          <a:effectLst/>
                          <a:latin typeface="Poppins Medium" pitchFamily="2" charset="77"/>
                          <a:ea typeface="+mn-ea"/>
                          <a:cs typeface="Poppins Medium" pitchFamily="2" charset="77"/>
                        </a:rPr>
                        <a:t>Property</a:t>
                      </a:r>
                    </a:p>
                  </a:txBody>
                  <a:tcPr marL="40524" marR="40524" marT="0" marB="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Location</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Classification</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Tonnes (Mt)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Ag (g/t)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Contained Ag (</a:t>
                      </a:r>
                      <a:r>
                        <a:rPr lang="en-CA" sz="800" b="0" i="0" kern="1200" dirty="0" err="1">
                          <a:solidFill>
                            <a:schemeClr val="accent1"/>
                          </a:solidFill>
                          <a:latin typeface="Poppins Medium" pitchFamily="2" charset="77"/>
                          <a:ea typeface="+mn-ea"/>
                          <a:cs typeface="Poppins Medium" pitchFamily="2" charset="77"/>
                        </a:rPr>
                        <a:t>Moz</a:t>
                      </a:r>
                      <a:r>
                        <a:rPr lang="en-CA" sz="800" b="0" i="0" kern="1200" dirty="0">
                          <a:solidFill>
                            <a:schemeClr val="accent1"/>
                          </a:solidFill>
                          <a:latin typeface="Poppins Medium" pitchFamily="2" charset="77"/>
                          <a:ea typeface="+mn-ea"/>
                          <a:cs typeface="Poppins Medium" pitchFamily="2" charset="77"/>
                        </a:rPr>
                        <a: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Au (g/t)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Contained Au (</a:t>
                      </a:r>
                      <a:r>
                        <a:rPr lang="en-CA" sz="800" b="0" i="0" kern="1200" dirty="0" err="1">
                          <a:solidFill>
                            <a:schemeClr val="accent1"/>
                          </a:solidFill>
                          <a:latin typeface="Poppins Medium" pitchFamily="2" charset="77"/>
                          <a:ea typeface="+mn-ea"/>
                          <a:cs typeface="Poppins Medium" pitchFamily="2" charset="77"/>
                        </a:rPr>
                        <a:t>Koz</a:t>
                      </a:r>
                      <a:r>
                        <a:rPr lang="en-CA" sz="800" b="0" i="0" kern="1200" dirty="0">
                          <a:solidFill>
                            <a:schemeClr val="accent1"/>
                          </a:solidFill>
                          <a:latin typeface="Poppins Medium" pitchFamily="2" charset="77"/>
                          <a:ea typeface="+mn-ea"/>
                          <a:cs typeface="Poppins Medium" pitchFamily="2" charset="77"/>
                        </a:rPr>
                        <a: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Cu (%)</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Contained Cu (Kt)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Pb (%)</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Contained Pb (Kt)</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Zn (%)</a:t>
                      </a: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b="0" i="0" kern="1200" dirty="0">
                          <a:solidFill>
                            <a:schemeClr val="accent1"/>
                          </a:solidFill>
                          <a:latin typeface="Poppins Medium" pitchFamily="2" charset="77"/>
                          <a:ea typeface="+mn-ea"/>
                          <a:cs typeface="Poppins Medium" pitchFamily="2" charset="77"/>
                        </a:rPr>
                        <a:t>Contained Zn (Kt)</a:t>
                      </a:r>
                    </a:p>
                  </a:txBody>
                  <a:tcPr marL="40524" marR="40524"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3880692"/>
                  </a:ext>
                </a:extLst>
              </a:tr>
              <a:tr h="222678">
                <a:tc gridSpan="14">
                  <a:txBody>
                    <a:bodyPr/>
                    <a:lstStyle/>
                    <a:p>
                      <a:pPr>
                        <a:lnSpc>
                          <a:spcPct val="107000"/>
                        </a:lnSpc>
                        <a:spcAft>
                          <a:spcPts val="800"/>
                        </a:spcAft>
                      </a:pPr>
                      <a:r>
                        <a:rPr lang="en-CA" sz="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Silver Segment</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CA"/>
                    </a:p>
                  </a:txBody>
                  <a:tcPr>
                    <a:lnL w="12700" cmpd="sng">
                      <a:noFill/>
                    </a:lnL>
                    <a:lnT w="6350" cap="flat" cmpd="sng" algn="ctr">
                      <a:solidFill>
                        <a:schemeClr val="accent1"/>
                      </a:solidFill>
                      <a:prstDash val="solid"/>
                      <a:round/>
                      <a:headEnd type="none" w="med" len="med"/>
                      <a:tailEnd type="none" w="med" len="med"/>
                    </a:lnT>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351448617"/>
                  </a:ext>
                </a:extLst>
              </a:tr>
              <a:tr h="112452">
                <a:tc>
                  <a:txBody>
                    <a:bodyPr/>
                    <a:lstStyle/>
                    <a:p>
                      <a:pPr>
                        <a:lnSpc>
                          <a:spcPct val="107000"/>
                        </a:lnSpc>
                        <a:spcAft>
                          <a:spcPts val="800"/>
                        </a:spcAft>
                      </a:pPr>
                      <a:r>
                        <a:rPr lang="en-US" sz="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Huaron</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Peru</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174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33.4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0.62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36.7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1.53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91.3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182.5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63377853"/>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1.74</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3.11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102.1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95287366"/>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a:t>
                      </a:r>
                      <a:r>
                        <a:rPr lang="en-US" sz="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Colorada</a:t>
                      </a: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Mexico</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296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47.2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0.21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33.8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61.9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2.15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106.6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9874518"/>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292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39.1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0.19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25.3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1.26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52.5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2.22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92.7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967386"/>
                  </a:ext>
                </a:extLst>
              </a:tr>
              <a:tr h="112452">
                <a:tc>
                  <a:txBody>
                    <a:bodyPr/>
                    <a:lstStyle/>
                    <a:p>
                      <a:pPr>
                        <a:lnSpc>
                          <a:spcPct val="107000"/>
                        </a:lnSpc>
                        <a:spcAft>
                          <a:spcPts val="800"/>
                        </a:spcAft>
                      </a:pPr>
                      <a:r>
                        <a:rPr lang="en-US" sz="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Morococha</a:t>
                      </a: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(92.3%)</a:t>
                      </a:r>
                      <a:r>
                        <a:rPr lang="en-US" sz="7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(2,3)</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Mexico</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16.6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0.44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14.7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1.31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43.3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3.95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130.7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7739909"/>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16.6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0.32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10.6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1.43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46.5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3.78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123.1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9924725"/>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San Vicente (95%)</a:t>
                      </a:r>
                      <a:r>
                        <a:rPr lang="en-US" sz="7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Bolivia</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341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8.2</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0.34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3.67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27.5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63938"/>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278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6.4</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0.27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0.21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23.6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855605"/>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Escobal</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Guatemala</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486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39.5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0.42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34.2</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1.02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25.7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1.75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44.4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09839110"/>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316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225.0</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0.34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243.8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0.77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169.9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275.7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4781506"/>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Cerro Moro</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330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6.33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109.7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615199"/>
                  </a:ext>
                </a:extLst>
              </a:tr>
              <a:tr h="112386">
                <a:tc>
                  <a:txBody>
                    <a:bodyPr/>
                    <a:lstStyle/>
                    <a:p>
                      <a:pPr>
                        <a:lnSpc>
                          <a:spcPct val="107000"/>
                        </a:lnSpc>
                        <a:spcAft>
                          <a:spcPts val="800"/>
                        </a:spcAft>
                      </a:pPr>
                      <a:r>
                        <a:rPr lang="en-CA" sz="7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237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8.18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192.2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436500"/>
                  </a:ext>
                </a:extLst>
              </a:tr>
              <a:tr h="206651">
                <a:tc gridSpan="2">
                  <a:txBody>
                    <a:bodyPr/>
                    <a:lstStyle/>
                    <a:p>
                      <a:pPr>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Silver Segment</a:t>
                      </a:r>
                      <a:r>
                        <a:rPr lang="en-CA" sz="7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endParaRPr lang="en-CA"/>
                    </a:p>
                  </a:txBody>
                  <a:tcPr>
                    <a:lnL w="12700" cmpd="sng">
                      <a:noFill/>
                    </a:lnL>
                    <a:lnT w="6350" cap="flat" cmpd="sng" algn="ctr">
                      <a:solidFill>
                        <a:schemeClr val="tx1">
                          <a:lumMod val="40000"/>
                          <a:lumOff val="60000"/>
                        </a:schemeClr>
                      </a:solidFill>
                      <a:prstDash val="solid"/>
                      <a:round/>
                      <a:headEnd type="none" w="med" len="med"/>
                      <a:tailEnd type="none" w="med" len="med"/>
                    </a:lnT>
                  </a:tcPr>
                </a:tc>
                <a:tc>
                  <a:txBody>
                    <a:bodyPr/>
                    <a:lstStyle/>
                    <a:p>
                      <a:pPr>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5720" marR="4572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52.3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274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460.8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0.57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639.1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0.47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81.0</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552.4</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1,108.8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5321777"/>
                  </a:ext>
                </a:extLst>
              </a:tr>
              <a:tr h="222678">
                <a:tc gridSpan="14">
                  <a:txBody>
                    <a:bodyPr/>
                    <a:lstStyle/>
                    <a:p>
                      <a:pPr marL="0" algn="l" defTabSz="914400" rtl="0" eaLnBrk="1" latinLnBrk="0" hangingPunct="1">
                        <a:lnSpc>
                          <a:spcPct val="107000"/>
                        </a:lnSpc>
                        <a:spcAft>
                          <a:spcPts val="800"/>
                        </a:spcAft>
                      </a:pPr>
                      <a:r>
                        <a:rPr lang="en-CA" sz="800" b="1"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Gold Segment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CA"/>
                    </a:p>
                  </a:txBody>
                  <a:tcPr>
                    <a:lnL w="12700" cmpd="sng">
                      <a:noFill/>
                    </a:ln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797022827"/>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Arena</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Peru</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15.1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0.38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183.4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37398203"/>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17.5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159.7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78074071"/>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Dolores</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Mexico</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0.53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108.6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4693172"/>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0.53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22.1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2213357"/>
                  </a:ext>
                </a:extLst>
              </a:tr>
              <a:tr h="112452">
                <a:tc>
                  <a:txBody>
                    <a:bodyPr/>
                    <a:lstStyle/>
                    <a:p>
                      <a:pPr>
                        <a:lnSpc>
                          <a:spcPct val="107000"/>
                        </a:lnSpc>
                        <a:spcAft>
                          <a:spcPts val="800"/>
                        </a:spcAft>
                      </a:pPr>
                      <a:r>
                        <a:rPr lang="en-US" sz="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Shahuindo</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Peru</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58.8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15.1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0.51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967.8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6421206"/>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33.6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0.40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436.8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1162517"/>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Timmins</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Canada</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2.93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473.5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9693258"/>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2.80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419.4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376583"/>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Jacobina</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Brazil</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27.0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1,737.8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67402566"/>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1,404.8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94600106"/>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El </a:t>
                      </a:r>
                      <a:r>
                        <a:rPr lang="en-US" sz="7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Peñon</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Chile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213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6.2</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5.35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155.6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279669"/>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5.2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148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24.6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4.21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699.5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6846113"/>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Minera Florida</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Chile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3.25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89.6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1.15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9.8</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6771441"/>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20</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210.6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0.93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18.6</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2218866"/>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MARA (56.25%)</a:t>
                      </a:r>
                      <a:r>
                        <a:rPr lang="en-US" sz="7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Argentina</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330.3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32.1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0.25</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2,654.8</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1,882.7</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026309"/>
                  </a:ext>
                </a:extLst>
              </a:tr>
              <a:tr h="112452">
                <a:tc>
                  <a:txBody>
                    <a:bodyPr/>
                    <a:lstStyle/>
                    <a:p>
                      <a:pPr>
                        <a:lnSpc>
                          <a:spcPct val="107000"/>
                        </a:lnSpc>
                        <a:spcAft>
                          <a:spcPts val="800"/>
                        </a:spcAft>
                      </a:pPr>
                      <a:r>
                        <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291.2</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24.6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0.16</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1,497.7</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0.39</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1,135.5</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7942869"/>
                  </a:ext>
                </a:extLst>
              </a:tr>
              <a:tr h="112452">
                <a:tc>
                  <a:txBody>
                    <a:bodyPr/>
                    <a:lstStyle/>
                    <a:p>
                      <a:pPr>
                        <a:lnSpc>
                          <a:spcPct val="107000"/>
                        </a:lnSpc>
                        <a:spcAft>
                          <a:spcPts val="800"/>
                        </a:spcAft>
                      </a:pPr>
                      <a:r>
                        <a:rPr lang="en-US"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Jeronimo (57%)</a:t>
                      </a:r>
                      <a:r>
                        <a:rPr lang="en-US" sz="700" b="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endParaRPr lang="en-CA" sz="7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Argentina</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6.4</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3.91</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798.3</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2542885"/>
                  </a:ext>
                </a:extLst>
              </a:tr>
              <a:tr h="112386">
                <a:tc>
                  <a:txBody>
                    <a:bodyPr/>
                    <a:lstStyle/>
                    <a:p>
                      <a:pPr>
                        <a:lnSpc>
                          <a:spcPct val="107000"/>
                        </a:lnSpc>
                        <a:spcAft>
                          <a:spcPts val="800"/>
                        </a:spcAft>
                      </a:pPr>
                      <a:r>
                        <a:rPr lang="en-CA" sz="7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Probable</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2.3</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3.79</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284.1</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7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0524" marR="40524" marT="0" marB="0">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1256934"/>
                  </a:ext>
                </a:extLst>
              </a:tr>
              <a:tr h="222678">
                <a:tc>
                  <a:txBody>
                    <a:bodyPr/>
                    <a:lstStyle/>
                    <a:p>
                      <a:pPr>
                        <a:lnSpc>
                          <a:spcPct val="107000"/>
                        </a:lnSpc>
                        <a:spcAft>
                          <a:spcPts val="800"/>
                        </a:spcAft>
                      </a:pPr>
                      <a:r>
                        <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Gold Segment</a:t>
                      </a:r>
                      <a:r>
                        <a:rPr lang="en-CA" sz="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829.6</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5</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115.8</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0.46</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12,304.2</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0.49</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3,018.2</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0.99</a:t>
                      </a:r>
                      <a:endParaRPr lang="en-CA" sz="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28.4</a:t>
                      </a:r>
                      <a:endPar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274513"/>
                  </a:ext>
                </a:extLst>
              </a:tr>
              <a:tr h="357043">
                <a:tc>
                  <a:txBody>
                    <a:bodyPr/>
                    <a:lstStyle/>
                    <a:p>
                      <a:pPr>
                        <a:lnSpc>
                          <a:spcPct val="107000"/>
                        </a:lnSpc>
                        <a:spcAft>
                          <a:spcPts val="800"/>
                        </a:spcAft>
                      </a:pPr>
                      <a:r>
                        <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Total Gold and Silver Segments </a:t>
                      </a:r>
                      <a:r>
                        <a:rPr lang="en-CA" sz="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CA" sz="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nSpc>
                          <a:spcPct val="107000"/>
                        </a:lnSpc>
                        <a:spcAft>
                          <a:spcPts val="800"/>
                        </a:spcAft>
                      </a:pPr>
                      <a:r>
                        <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Proven + Probable</a:t>
                      </a: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881.9</a:t>
                      </a:r>
                      <a:endParaRPr lang="en-CA" sz="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23</a:t>
                      </a:r>
                      <a:endParaRPr lang="en-CA" sz="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576.6</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12,943.3</a:t>
                      </a:r>
                      <a:endParaRPr lang="en-CA" sz="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a:solidFill>
                            <a:srgbClr val="000000"/>
                          </a:solidFill>
                          <a:effectLst/>
                          <a:latin typeface="Calibri" panose="020F0502020204030204" pitchFamily="34" charset="0"/>
                          <a:ea typeface="Calibri" panose="020F0502020204030204" pitchFamily="34" charset="0"/>
                          <a:cs typeface="Calibri" panose="020F0502020204030204" pitchFamily="34" charset="0"/>
                        </a:rPr>
                        <a:t>0.49</a:t>
                      </a:r>
                      <a:endParaRPr lang="en-CA" sz="8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3,099.2</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1.08</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552.4</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2.11</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lnSpc>
                          <a:spcPct val="107000"/>
                        </a:lnSpc>
                        <a:spcAft>
                          <a:spcPts val="800"/>
                        </a:spcAft>
                      </a:pPr>
                      <a:r>
                        <a:rPr lang="en-US"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1,137.2</a:t>
                      </a:r>
                      <a:endParaRPr lang="en-CA" sz="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ap="flat" cmpd="sng" algn="ctr">
                      <a:no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977049503"/>
                  </a:ext>
                </a:extLst>
              </a:tr>
            </a:tbl>
          </a:graphicData>
        </a:graphic>
      </p:graphicFrame>
      <p:sp>
        <p:nvSpPr>
          <p:cNvPr id="8" name="TextBox 7">
            <a:extLst>
              <a:ext uri="{FF2B5EF4-FFF2-40B4-BE49-F238E27FC236}">
                <a16:creationId xmlns:a16="http://schemas.microsoft.com/office/drawing/2014/main" id="{70D1678B-C883-3D03-1064-9ECECA13B2F4}"/>
              </a:ext>
            </a:extLst>
          </p:cNvPr>
          <p:cNvSpPr txBox="1"/>
          <p:nvPr/>
        </p:nvSpPr>
        <p:spPr>
          <a:xfrm>
            <a:off x="10138180" y="1288607"/>
            <a:ext cx="1675278" cy="4431983"/>
          </a:xfrm>
          <a:prstGeom prst="rect">
            <a:avLst/>
          </a:prstGeom>
          <a:noFill/>
        </p:spPr>
        <p:txBody>
          <a:bodyPr wrap="square">
            <a:spAutoFit/>
          </a:bodyPr>
          <a:lstStyle/>
          <a:p>
            <a:pPr marL="0" lvl="1">
              <a:spcBef>
                <a:spcPct val="0"/>
              </a:spcBef>
              <a:spcAft>
                <a:spcPts val="1200"/>
              </a:spcAft>
              <a:tabLst>
                <a:tab pos="457200" algn="l"/>
              </a:tabLst>
            </a:pPr>
            <a:r>
              <a:rPr lang="en-CA" sz="900" dirty="0">
                <a:solidFill>
                  <a:srgbClr val="000000"/>
                </a:solidFill>
                <a:latin typeface="Calibri" panose="020F0502020204030204" pitchFamily="34" charset="0"/>
              </a:rPr>
              <a:t>(1) See table below entitled "Metal price assumptions used to estimate mineral reserves and mineral resources as at June 30, 2023".</a:t>
            </a:r>
          </a:p>
          <a:p>
            <a:pPr marL="0" lvl="1">
              <a:spcBef>
                <a:spcPct val="0"/>
              </a:spcBef>
              <a:spcAft>
                <a:spcPts val="1200"/>
              </a:spcAft>
              <a:tabLst>
                <a:tab pos="457200" algn="l"/>
              </a:tabLst>
            </a:pPr>
            <a:r>
              <a:rPr lang="en-CA" sz="900" dirty="0">
                <a:solidFill>
                  <a:srgbClr val="000000"/>
                </a:solidFill>
                <a:latin typeface="Calibri" panose="020F0502020204030204" pitchFamily="34" charset="0"/>
              </a:rPr>
              <a:t>(2) This information represents the portion of mineral reserves attributable to Pan American based on its ownership interest in the operating entity as indicated.</a:t>
            </a:r>
          </a:p>
          <a:p>
            <a:pPr marL="0" lvl="1">
              <a:spcBef>
                <a:spcPct val="0"/>
              </a:spcBef>
              <a:spcAft>
                <a:spcPts val="1200"/>
              </a:spcAft>
              <a:tabLst>
                <a:tab pos="457200" algn="l"/>
              </a:tabLst>
            </a:pPr>
            <a:r>
              <a:rPr lang="en-CA" sz="900" dirty="0">
                <a:solidFill>
                  <a:srgbClr val="000000"/>
                </a:solidFill>
                <a:latin typeface="Calibri" panose="020F0502020204030204" pitchFamily="34" charset="0"/>
              </a:rPr>
              <a:t>(3) Pan American announced on July 31 that it had agreed to divest Morococha, MARA and Jeronimo. The sale of MARA was completed on September 20, 2023 and the sale of Morococha was completed on September 22, 2023. The corresponding mineral reserves and mineral resources do not yet reflect the completion of those transactions. </a:t>
            </a:r>
          </a:p>
          <a:p>
            <a:pPr marL="0" lvl="1">
              <a:spcBef>
                <a:spcPct val="0"/>
              </a:spcBef>
              <a:spcAft>
                <a:spcPts val="1200"/>
              </a:spcAft>
              <a:tabLst>
                <a:tab pos="457200" algn="l"/>
              </a:tabLst>
            </a:pPr>
            <a:r>
              <a:rPr lang="en-CA" sz="900" dirty="0">
                <a:solidFill>
                  <a:srgbClr val="000000"/>
                </a:solidFill>
                <a:latin typeface="Calibri" panose="020F0502020204030204" pitchFamily="34" charset="0"/>
              </a:rPr>
              <a:t>(4) Totals may not add up due to rounding. Total average grades of each metal are with respect to those mines that produce the metal.</a:t>
            </a:r>
          </a:p>
        </p:txBody>
      </p:sp>
    </p:spTree>
    <p:extLst>
      <p:ext uri="{BB962C8B-B14F-4D97-AF65-F5344CB8AC3E}">
        <p14:creationId xmlns:p14="http://schemas.microsoft.com/office/powerpoint/2010/main" val="3376631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ADFAD6-C6D3-5E47-8A13-A12FC7C9F9D3}"/>
              </a:ext>
            </a:extLst>
          </p:cNvPr>
          <p:cNvSpPr txBox="1"/>
          <p:nvPr/>
        </p:nvSpPr>
        <p:spPr>
          <a:xfrm>
            <a:off x="773007" y="2730926"/>
            <a:ext cx="3400094" cy="2785378"/>
          </a:xfrm>
          <a:prstGeom prst="rect">
            <a:avLst/>
          </a:prstGeom>
          <a:noFill/>
        </p:spPr>
        <p:txBody>
          <a:bodyPr wrap="square" rtlCol="0">
            <a:spAutoFit/>
          </a:bodyPr>
          <a:lstStyle/>
          <a:p>
            <a:pPr algn="l">
              <a:spcAft>
                <a:spcPts val="1200"/>
              </a:spcAft>
            </a:pPr>
            <a:r>
              <a:rPr lang="en-CA" sz="900" b="0" i="0" u="none" strike="noStrike" dirty="0">
                <a:solidFill>
                  <a:srgbClr val="000000"/>
                </a:solidFill>
                <a:effectLst/>
                <a:latin typeface="Calibri" panose="020F0502020204030204" pitchFamily="34" charset="0"/>
              </a:rPr>
              <a:t>(1) See table below entitled "Metal price assumptions used to estimate mineral reserves and mineral resources as at June 30, 2023".</a:t>
            </a:r>
          </a:p>
          <a:p>
            <a:pPr algn="l">
              <a:spcAft>
                <a:spcPts val="1200"/>
              </a:spcAft>
            </a:pPr>
            <a:r>
              <a:rPr lang="en-CA" sz="900" b="0" i="0" u="none" strike="noStrike" dirty="0">
                <a:solidFill>
                  <a:srgbClr val="000000"/>
                </a:solidFill>
                <a:effectLst/>
                <a:latin typeface="Calibri" panose="020F0502020204030204" pitchFamily="34" charset="0"/>
              </a:rPr>
              <a:t>(2) Mineral resources are reported exclusive of mineral reserves.</a:t>
            </a:r>
          </a:p>
          <a:p>
            <a:pPr algn="l">
              <a:spcAft>
                <a:spcPts val="1200"/>
              </a:spcAft>
            </a:pPr>
            <a:r>
              <a:rPr lang="en-CA" sz="900" b="0" i="0" u="none" strike="noStrike" dirty="0">
                <a:solidFill>
                  <a:srgbClr val="000000"/>
                </a:solidFill>
                <a:effectLst/>
                <a:latin typeface="Calibri" panose="020F0502020204030204" pitchFamily="34" charset="0"/>
              </a:rPr>
              <a:t>(3) This information represents the portion of mineral resources attributable to Pan American based on its ownership interest in the operating entity as indicated.</a:t>
            </a:r>
          </a:p>
          <a:p>
            <a:pPr marL="0" lvl="1">
              <a:spcBef>
                <a:spcPct val="0"/>
              </a:spcBef>
              <a:spcAft>
                <a:spcPts val="1200"/>
              </a:spcAft>
              <a:tabLst>
                <a:tab pos="457200" algn="l"/>
              </a:tabLst>
            </a:pPr>
            <a:r>
              <a:rPr lang="en-CA" sz="900" b="0" i="0" u="none" strike="noStrike" dirty="0">
                <a:solidFill>
                  <a:srgbClr val="000000"/>
                </a:solidFill>
                <a:effectLst/>
                <a:latin typeface="Calibri" panose="020F0502020204030204" pitchFamily="34" charset="0"/>
              </a:rPr>
              <a:t>(4) </a:t>
            </a:r>
            <a:r>
              <a:rPr lang="en-CA" sz="900" dirty="0">
                <a:solidFill>
                  <a:srgbClr val="000000"/>
                </a:solidFill>
                <a:latin typeface="Calibri" panose="020F0502020204030204" pitchFamily="34" charset="0"/>
              </a:rPr>
              <a:t>Pan American announced on July 31 that it had agreed to divest Morococha, MARA and Jeronimo. The sale of MARA was completed on September 20, 2023 and the sale of Morococha was completed on September 22, 2023. The corresponding mineral reserves and mineral resources do not yet reflect the completion of those transactions. </a:t>
            </a:r>
          </a:p>
          <a:p>
            <a:pPr algn="l">
              <a:spcAft>
                <a:spcPts val="1200"/>
              </a:spcAft>
            </a:pPr>
            <a:r>
              <a:rPr lang="en-CA" sz="900" b="0" i="0" u="none" strike="noStrike" dirty="0">
                <a:solidFill>
                  <a:srgbClr val="000000"/>
                </a:solidFill>
                <a:effectLst/>
                <a:latin typeface="Calibri" panose="020F0502020204030204" pitchFamily="34" charset="0"/>
              </a:rPr>
              <a:t>(5) Totals may not add up due to rounding. Total average grades of each metal are with respect to those mines that produce the metal.</a:t>
            </a:r>
          </a:p>
        </p:txBody>
      </p:sp>
      <p:graphicFrame>
        <p:nvGraphicFramePr>
          <p:cNvPr id="7" name="Table 6">
            <a:extLst>
              <a:ext uri="{FF2B5EF4-FFF2-40B4-BE49-F238E27FC236}">
                <a16:creationId xmlns:a16="http://schemas.microsoft.com/office/drawing/2014/main" id="{B0EF94CA-4E6A-7C82-4A56-459F2AF8E618}"/>
              </a:ext>
            </a:extLst>
          </p:cNvPr>
          <p:cNvGraphicFramePr>
            <a:graphicFrameLocks noGrp="1"/>
          </p:cNvGraphicFramePr>
          <p:nvPr>
            <p:custDataLst>
              <p:tags r:id="rId1"/>
            </p:custDataLst>
            <p:extLst>
              <p:ext uri="{D42A27DB-BD31-4B8C-83A1-F6EECF244321}">
                <p14:modId xmlns:p14="http://schemas.microsoft.com/office/powerpoint/2010/main" val="287365715"/>
              </p:ext>
            </p:extLst>
          </p:nvPr>
        </p:nvGraphicFramePr>
        <p:xfrm>
          <a:off x="4721694" y="75356"/>
          <a:ext cx="7151862" cy="6687483"/>
        </p:xfrm>
        <a:graphic>
          <a:graphicData uri="http://schemas.openxmlformats.org/drawingml/2006/table">
            <a:tbl>
              <a:tblPr firstRow="1" firstCol="1" bandRow="1">
                <a:tableStyleId>{5C22544A-7EE6-4342-B048-85BDC9FD1C3A}</a:tableStyleId>
              </a:tblPr>
              <a:tblGrid>
                <a:gridCol w="1245793">
                  <a:extLst>
                    <a:ext uri="{9D8B030D-6E8A-4147-A177-3AD203B41FA5}">
                      <a16:colId xmlns:a16="http://schemas.microsoft.com/office/drawing/2014/main" val="776733753"/>
                    </a:ext>
                  </a:extLst>
                </a:gridCol>
                <a:gridCol w="570733">
                  <a:extLst>
                    <a:ext uri="{9D8B030D-6E8A-4147-A177-3AD203B41FA5}">
                      <a16:colId xmlns:a16="http://schemas.microsoft.com/office/drawing/2014/main" val="2045011083"/>
                    </a:ext>
                  </a:extLst>
                </a:gridCol>
                <a:gridCol w="741811">
                  <a:extLst>
                    <a:ext uri="{9D8B030D-6E8A-4147-A177-3AD203B41FA5}">
                      <a16:colId xmlns:a16="http://schemas.microsoft.com/office/drawing/2014/main" val="3413239847"/>
                    </a:ext>
                  </a:extLst>
                </a:gridCol>
                <a:gridCol w="614446">
                  <a:extLst>
                    <a:ext uri="{9D8B030D-6E8A-4147-A177-3AD203B41FA5}">
                      <a16:colId xmlns:a16="http://schemas.microsoft.com/office/drawing/2014/main" val="3685366035"/>
                    </a:ext>
                  </a:extLst>
                </a:gridCol>
                <a:gridCol w="540049">
                  <a:extLst>
                    <a:ext uri="{9D8B030D-6E8A-4147-A177-3AD203B41FA5}">
                      <a16:colId xmlns:a16="http://schemas.microsoft.com/office/drawing/2014/main" val="905272903"/>
                    </a:ext>
                  </a:extLst>
                </a:gridCol>
                <a:gridCol w="915855">
                  <a:extLst>
                    <a:ext uri="{9D8B030D-6E8A-4147-A177-3AD203B41FA5}">
                      <a16:colId xmlns:a16="http://schemas.microsoft.com/office/drawing/2014/main" val="1976052991"/>
                    </a:ext>
                  </a:extLst>
                </a:gridCol>
                <a:gridCol w="440403">
                  <a:extLst>
                    <a:ext uri="{9D8B030D-6E8A-4147-A177-3AD203B41FA5}">
                      <a16:colId xmlns:a16="http://schemas.microsoft.com/office/drawing/2014/main" val="2966729905"/>
                    </a:ext>
                  </a:extLst>
                </a:gridCol>
                <a:gridCol w="865493">
                  <a:extLst>
                    <a:ext uri="{9D8B030D-6E8A-4147-A177-3AD203B41FA5}">
                      <a16:colId xmlns:a16="http://schemas.microsoft.com/office/drawing/2014/main" val="1402766106"/>
                    </a:ext>
                  </a:extLst>
                </a:gridCol>
                <a:gridCol w="374789">
                  <a:extLst>
                    <a:ext uri="{9D8B030D-6E8A-4147-A177-3AD203B41FA5}">
                      <a16:colId xmlns:a16="http://schemas.microsoft.com/office/drawing/2014/main" val="2293388998"/>
                    </a:ext>
                  </a:extLst>
                </a:gridCol>
                <a:gridCol w="421961">
                  <a:extLst>
                    <a:ext uri="{9D8B030D-6E8A-4147-A177-3AD203B41FA5}">
                      <a16:colId xmlns:a16="http://schemas.microsoft.com/office/drawing/2014/main" val="1187359477"/>
                    </a:ext>
                  </a:extLst>
                </a:gridCol>
                <a:gridCol w="420529">
                  <a:extLst>
                    <a:ext uri="{9D8B030D-6E8A-4147-A177-3AD203B41FA5}">
                      <a16:colId xmlns:a16="http://schemas.microsoft.com/office/drawing/2014/main" val="2812115969"/>
                    </a:ext>
                  </a:extLst>
                </a:gridCol>
              </a:tblGrid>
              <a:tr h="225948">
                <a:tc>
                  <a:txBody>
                    <a:bodyPr/>
                    <a:lstStyle/>
                    <a:p>
                      <a:pPr algn="l">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Property</a:t>
                      </a:r>
                    </a:p>
                  </a:txBody>
                  <a:tcPr marL="23634" marR="23634"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Location</a:t>
                      </a:r>
                    </a:p>
                  </a:txBody>
                  <a:tcPr marL="23634" marR="23634"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Classification</a:t>
                      </a:r>
                    </a:p>
                  </a:txBody>
                  <a:tcPr marL="23634" marR="23634"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Tonnes (Mt)</a:t>
                      </a:r>
                    </a:p>
                  </a:txBody>
                  <a:tcPr marL="23634" marR="23634"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Ag (g/t)</a:t>
                      </a:r>
                    </a:p>
                  </a:txBody>
                  <a:tcPr marL="23634" marR="23634"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Contained Ag (</a:t>
                      </a:r>
                      <a:r>
                        <a:rPr lang="en-CA" sz="700" b="0" i="0" kern="1200" dirty="0" err="1">
                          <a:solidFill>
                            <a:schemeClr val="accent1"/>
                          </a:solidFill>
                          <a:effectLst/>
                          <a:latin typeface="Poppins Medium" pitchFamily="2" charset="77"/>
                          <a:ea typeface="+mn-ea"/>
                          <a:cs typeface="Poppins Medium" pitchFamily="2" charset="77"/>
                        </a:rPr>
                        <a:t>Moz</a:t>
                      </a:r>
                      <a:r>
                        <a:rPr lang="en-CA" sz="700" b="0" i="0" kern="1200" dirty="0">
                          <a:solidFill>
                            <a:schemeClr val="accent1"/>
                          </a:solidFill>
                          <a:effectLst/>
                          <a:latin typeface="Poppins Medium" pitchFamily="2" charset="77"/>
                          <a:ea typeface="+mn-ea"/>
                          <a:cs typeface="Poppins Medium" pitchFamily="2" charset="77"/>
                        </a:rPr>
                        <a:t>)</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Au (g/t)</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Contained Au (</a:t>
                      </a:r>
                      <a:r>
                        <a:rPr lang="en-CA" sz="700" b="0" i="0" kern="1200" dirty="0" err="1">
                          <a:solidFill>
                            <a:schemeClr val="accent1"/>
                          </a:solidFill>
                          <a:effectLst/>
                          <a:latin typeface="Poppins Medium" pitchFamily="2" charset="77"/>
                          <a:ea typeface="+mn-ea"/>
                          <a:cs typeface="Poppins Medium" pitchFamily="2" charset="77"/>
                        </a:rPr>
                        <a:t>Koz</a:t>
                      </a:r>
                      <a:r>
                        <a:rPr lang="en-CA" sz="700" b="0" i="0" kern="1200" dirty="0">
                          <a:solidFill>
                            <a:schemeClr val="accent1"/>
                          </a:solidFill>
                          <a:effectLst/>
                          <a:latin typeface="Poppins Medium" pitchFamily="2" charset="77"/>
                          <a:ea typeface="+mn-ea"/>
                          <a:cs typeface="Poppins Medium" pitchFamily="2" charset="77"/>
                        </a:rPr>
                        <a:t>)</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Cu (%)</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Pb (%)</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en-CA" sz="700" b="0" i="0" kern="1200" dirty="0">
                          <a:solidFill>
                            <a:schemeClr val="accent1"/>
                          </a:solidFill>
                          <a:effectLst/>
                          <a:latin typeface="Poppins Medium" pitchFamily="2" charset="77"/>
                          <a:ea typeface="+mn-ea"/>
                          <a:cs typeface="Poppins Medium" pitchFamily="2" charset="77"/>
                        </a:rPr>
                        <a:t>Zn (%)</a:t>
                      </a:r>
                    </a:p>
                  </a:txBody>
                  <a:tcPr marL="0" marR="0" marT="0" marB="0" anchor="ctr">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8887254"/>
                  </a:ext>
                </a:extLst>
              </a:tr>
              <a:tr h="189464">
                <a:tc>
                  <a:txBody>
                    <a:bodyPr/>
                    <a:lstStyle/>
                    <a:p>
                      <a:pPr>
                        <a:lnSpc>
                          <a:spcPct val="107000"/>
                        </a:lnSpc>
                        <a:spcAft>
                          <a:spcPts val="800"/>
                        </a:spcAft>
                      </a:pPr>
                      <a:r>
                        <a:rPr lang="en-CA" sz="65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Silver Segment</a:t>
                      </a: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260135596"/>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Huaron</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Peru</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8.2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1.95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3.15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46306860"/>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173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3.06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0928635"/>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a:t>
                      </a:r>
                      <a:r>
                        <a:rPr lang="en-US" sz="650" b="1" dirty="0" err="1">
                          <a:solidFill>
                            <a:srgbClr val="000000"/>
                          </a:solidFill>
                          <a:effectLst/>
                          <a:latin typeface="Calibri" panose="020F0502020204030204" pitchFamily="34" charset="0"/>
                          <a:cs typeface="Calibri" panose="020F0502020204030204" pitchFamily="34" charset="0"/>
                        </a:rPr>
                        <a:t>Colorada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Mexico</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153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1.18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725846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182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14.6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0.19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15.0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0.87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1.41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4003365"/>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Morococha</a:t>
                      </a:r>
                      <a:r>
                        <a:rPr lang="en-US" sz="650" b="1" dirty="0">
                          <a:solidFill>
                            <a:srgbClr val="000000"/>
                          </a:solidFill>
                          <a:effectLst/>
                          <a:latin typeface="Calibri" panose="020F0502020204030204" pitchFamily="34" charset="0"/>
                          <a:cs typeface="Calibri" panose="020F0502020204030204" pitchFamily="34" charset="0"/>
                        </a:rPr>
                        <a:t> (92.3%)</a:t>
                      </a:r>
                      <a:r>
                        <a:rPr lang="en-US" sz="650" b="1" baseline="30000" dirty="0">
                          <a:solidFill>
                            <a:srgbClr val="000000"/>
                          </a:solidFill>
                          <a:effectLst/>
                          <a:latin typeface="Calibri" panose="020F0502020204030204" pitchFamily="34" charset="0"/>
                          <a:cs typeface="Calibri" panose="020F0502020204030204" pitchFamily="34" charset="0"/>
                        </a:rPr>
                        <a:t>(3,4)</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Peru</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2.59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6899"/>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124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2.37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7123991"/>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a:t>
                      </a:r>
                      <a:r>
                        <a:rPr lang="en-US" sz="650" b="1" dirty="0" err="1">
                          <a:solidFill>
                            <a:srgbClr val="000000"/>
                          </a:solidFill>
                          <a:effectLst/>
                          <a:latin typeface="Calibri" panose="020F0502020204030204" pitchFamily="34" charset="0"/>
                          <a:cs typeface="Calibri" panose="020F0502020204030204" pitchFamily="34" charset="0"/>
                        </a:rPr>
                        <a:t>Colorada</a:t>
                      </a:r>
                      <a:r>
                        <a:rPr lang="en-US" sz="650" b="1" dirty="0">
                          <a:solidFill>
                            <a:srgbClr val="000000"/>
                          </a:solidFill>
                          <a:effectLst/>
                          <a:latin typeface="Calibri" panose="020F0502020204030204" pitchFamily="34" charset="0"/>
                          <a:cs typeface="Calibri" panose="020F0502020204030204" pitchFamily="34" charset="0"/>
                        </a:rPr>
                        <a:t> Skarn</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Mexico</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95.9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94.4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2.77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462330"/>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Manantial</a:t>
                      </a:r>
                      <a:r>
                        <a:rPr lang="en-US" sz="650" b="1" dirty="0">
                          <a:solidFill>
                            <a:srgbClr val="000000"/>
                          </a:solidFill>
                          <a:effectLst/>
                          <a:latin typeface="Calibri" panose="020F0502020204030204" pitchFamily="34" charset="0"/>
                          <a:cs typeface="Calibri" panose="020F0502020204030204" pitchFamily="34" charset="0"/>
                        </a:rPr>
                        <a:t> Espejo</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Argentina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Measured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164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2.40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24.7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9588746"/>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2.79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91.5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0584205"/>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Joaquin</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Argentina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360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2157053"/>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351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0.28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8708473"/>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San Vicente (95%)</a:t>
                      </a:r>
                      <a:r>
                        <a:rPr lang="en-US" sz="650" b="1" baseline="30000" dirty="0">
                          <a:solidFill>
                            <a:srgbClr val="000000"/>
                          </a:solidFill>
                          <a:effectLst/>
                          <a:latin typeface="Calibri" panose="020F0502020204030204" pitchFamily="34" charset="0"/>
                          <a:cs typeface="Calibri" panose="020F0502020204030204" pitchFamily="34" charset="0"/>
                        </a:rPr>
                        <a:t>(3,4)</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Bolivia</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200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2.57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8496990"/>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213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2.78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6130757"/>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Navidad</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Argentina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15.4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137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67.8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480506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139.8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564.5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0.04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0.79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2627138"/>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Escobal</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Guatemala</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251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0.23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16.7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0.59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8664923"/>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201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91.6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93.0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4481632"/>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Cerro Moro</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Argentina</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287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7.09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26.5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77151668"/>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349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7.1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4.57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93.0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6729657"/>
                  </a:ext>
                </a:extLst>
              </a:tr>
              <a:tr h="190323">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Total Silver Segment</a:t>
                      </a:r>
                      <a:r>
                        <a:rPr lang="en-CA" sz="650" b="1" baseline="30000" dirty="0">
                          <a:solidFill>
                            <a:srgbClr val="000000"/>
                          </a:solidFill>
                          <a:effectLst/>
                          <a:latin typeface="Calibri" panose="020F0502020204030204" pitchFamily="34" charset="0"/>
                          <a:cs typeface="Calibri" panose="020F0502020204030204" pitchFamily="34" charset="0"/>
                        </a:rPr>
                        <a:t>(5)</a:t>
                      </a: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279.1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101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906.6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0.51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368.0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0.06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0.98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2.45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4023995"/>
                  </a:ext>
                </a:extLst>
              </a:tr>
              <a:tr h="198100">
                <a:tc>
                  <a:txBody>
                    <a:bodyPr/>
                    <a:lstStyle/>
                    <a:p>
                      <a:pPr>
                        <a:lnSpc>
                          <a:spcPct val="107000"/>
                        </a:lnSpc>
                        <a:spcAft>
                          <a:spcPts val="800"/>
                        </a:spcAft>
                      </a:pPr>
                      <a:r>
                        <a:rPr lang="en-CA" sz="650" b="1" kern="1200" dirty="0">
                          <a:solidFill>
                            <a:schemeClr val="bg1"/>
                          </a:solidFill>
                          <a:effectLst/>
                          <a:latin typeface="Calibri" panose="020F0502020204030204" pitchFamily="34" charset="0"/>
                          <a:ea typeface="+mn-ea"/>
                          <a:cs typeface="Calibri" panose="020F0502020204030204" pitchFamily="34" charset="0"/>
                        </a:rPr>
                        <a:t>Gold</a:t>
                      </a:r>
                      <a:r>
                        <a:rPr lang="en-CA" sz="700" b="1" baseline="30000" dirty="0">
                          <a:solidFill>
                            <a:schemeClr val="bg1"/>
                          </a:solidFill>
                          <a:effectLst/>
                          <a:latin typeface="Calibri" panose="020F0502020204030204" pitchFamily="34" charset="0"/>
                          <a:cs typeface="Calibri" panose="020F0502020204030204" pitchFamily="34" charset="0"/>
                        </a:rPr>
                        <a:t> </a:t>
                      </a:r>
                      <a:r>
                        <a:rPr lang="en-CA" sz="650" b="1" kern="1200" dirty="0">
                          <a:solidFill>
                            <a:schemeClr val="bg1"/>
                          </a:solidFill>
                          <a:effectLst/>
                          <a:latin typeface="Calibri" panose="020F0502020204030204" pitchFamily="34" charset="0"/>
                          <a:cs typeface="Calibri" panose="020F0502020204030204" pitchFamily="34" charset="0"/>
                        </a:rPr>
                        <a:t>Segment</a:t>
                      </a: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marL="0" algn="l" defTabSz="914400" rtl="0" eaLnBrk="1" latinLnBrk="0" hangingPunct="1">
                        <a:lnSpc>
                          <a:spcPct val="107000"/>
                        </a:lnSpc>
                        <a:spcAft>
                          <a:spcPts val="800"/>
                        </a:spcAft>
                      </a:pPr>
                      <a:endParaRPr lang="en-CA" sz="70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7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03332126"/>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Dolores</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Mexico</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57.7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6074157"/>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70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1.35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28.7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6053560"/>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Bolsa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Mexico</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242.8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2864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0.54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184.3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6213954"/>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Pico </a:t>
                      </a:r>
                      <a:r>
                        <a:rPr lang="en-US" sz="650" b="1" dirty="0" err="1">
                          <a:solidFill>
                            <a:srgbClr val="000000"/>
                          </a:solidFill>
                          <a:effectLst/>
                          <a:latin typeface="Calibri" panose="020F0502020204030204" pitchFamily="34" charset="0"/>
                          <a:cs typeface="Calibri" panose="020F0502020204030204" pitchFamily="34" charset="0"/>
                        </a:rPr>
                        <a:t>Machay</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Peru</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0.91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137.5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132338"/>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5.9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0.67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127.1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137469"/>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Arena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Peru</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001187"/>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11.1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44305847"/>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Shahuindo</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Peru</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Measured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53.6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944441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7.1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0.33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75.8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3395570"/>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Timmins</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Canada</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Measured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2.77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233.0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41328888"/>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2.48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185.4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604232"/>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Jacobina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Brazil</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49.1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1.61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2541.3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175480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45.3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1.48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2162.4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02869429"/>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El </a:t>
                      </a:r>
                      <a:r>
                        <a:rPr lang="en-US" sz="650" b="1" dirty="0" err="1">
                          <a:solidFill>
                            <a:srgbClr val="000000"/>
                          </a:solidFill>
                          <a:effectLst/>
                          <a:latin typeface="Calibri" panose="020F0502020204030204" pitchFamily="34" charset="0"/>
                          <a:cs typeface="Calibri" panose="020F0502020204030204" pitchFamily="34" charset="0"/>
                        </a:rPr>
                        <a:t>Peñon</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Chile</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4.10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145.2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0536723"/>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21.3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3.04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650.2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717406"/>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Minera Florida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Chile</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3.21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172.6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0057800"/>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3.32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481.3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1.03</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6372244"/>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Arena II</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Peru</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154.1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1255.4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3108487"/>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554.6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4044.9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05768570"/>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MARA (56.25%)-Agua Rica</a:t>
                      </a:r>
                      <a:r>
                        <a:rPr lang="en-US" sz="650" b="1" baseline="30000" dirty="0">
                          <a:solidFill>
                            <a:srgbClr val="000000"/>
                          </a:solidFill>
                          <a:effectLst/>
                          <a:latin typeface="Calibri" panose="020F0502020204030204" pitchFamily="34" charset="0"/>
                          <a:cs typeface="Calibri" panose="020F0502020204030204" pitchFamily="34" charset="0"/>
                        </a:rPr>
                        <a:t>(4)</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Argentina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30.2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0.13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126.0</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1781429"/>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116.0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6.9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0.11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410.4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0.30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3909622"/>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MARA (56.25%)-</a:t>
                      </a:r>
                      <a:r>
                        <a:rPr lang="en-US" sz="650" b="1" dirty="0" err="1">
                          <a:solidFill>
                            <a:srgbClr val="000000"/>
                          </a:solidFill>
                          <a:effectLst/>
                          <a:latin typeface="Calibri" panose="020F0502020204030204" pitchFamily="34" charset="0"/>
                          <a:cs typeface="Calibri" panose="020F0502020204030204" pitchFamily="34" charset="0"/>
                        </a:rPr>
                        <a:t>Alumbrera</a:t>
                      </a:r>
                      <a:r>
                        <a:rPr lang="en-US" sz="650" b="1" baseline="30000" dirty="0">
                          <a:solidFill>
                            <a:srgbClr val="000000"/>
                          </a:solidFill>
                          <a:effectLst/>
                          <a:latin typeface="Calibri" panose="020F0502020204030204" pitchFamily="34" charset="0"/>
                          <a:cs typeface="Calibri" panose="020F0502020204030204" pitchFamily="34" charset="0"/>
                        </a:rPr>
                        <a:t>(4)</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Argentina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65.3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650.8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02520111"/>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48.1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0.21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3343832"/>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Jeronimo (57%)</a:t>
                      </a:r>
                      <a:r>
                        <a:rPr lang="en-US" sz="650" b="1" baseline="30000" dirty="0">
                          <a:solidFill>
                            <a:srgbClr val="000000"/>
                          </a:solidFill>
                          <a:effectLst/>
                          <a:latin typeface="Calibri" panose="020F0502020204030204" pitchFamily="34" charset="0"/>
                          <a:cs typeface="Calibri" panose="020F0502020204030204" pitchFamily="34" charset="0"/>
                        </a:rPr>
                        <a:t>(4)</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Chile</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3.77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93.6</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5920944"/>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3.69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45.7</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3247144"/>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La </a:t>
                      </a:r>
                      <a:r>
                        <a:rPr lang="en-US" sz="650" b="1" dirty="0" err="1">
                          <a:solidFill>
                            <a:srgbClr val="000000"/>
                          </a:solidFill>
                          <a:effectLst/>
                          <a:latin typeface="Calibri" panose="020F0502020204030204" pitchFamily="34" charset="0"/>
                          <a:cs typeface="Calibri" panose="020F0502020204030204" pitchFamily="34" charset="0"/>
                        </a:rPr>
                        <a:t>Pepa</a:t>
                      </a:r>
                      <a:r>
                        <a:rPr lang="en-US" sz="650" b="1" dirty="0">
                          <a:solidFill>
                            <a:srgbClr val="000000"/>
                          </a:solidFill>
                          <a:effectLst/>
                          <a:latin typeface="Calibri" panose="020F0502020204030204" pitchFamily="34" charset="0"/>
                          <a:cs typeface="Calibri" panose="020F0502020204030204" pitchFamily="34" charset="0"/>
                        </a:rPr>
                        <a:t> (80%)</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Chile</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47.1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0.61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922.8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6930798"/>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52.3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0.49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824.3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66833323"/>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Lavra</a:t>
                      </a:r>
                      <a:r>
                        <a:rPr lang="en-US" sz="650" b="1" dirty="0">
                          <a:solidFill>
                            <a:srgbClr val="000000"/>
                          </a:solidFill>
                          <a:effectLst/>
                          <a:latin typeface="Calibri" panose="020F0502020204030204" pitchFamily="34" charset="0"/>
                          <a:cs typeface="Calibri" panose="020F0502020204030204" pitchFamily="34" charset="0"/>
                        </a:rPr>
                        <a:t> </a:t>
                      </a:r>
                      <a:r>
                        <a:rPr lang="en-US" sz="650" b="1" dirty="0" err="1">
                          <a:solidFill>
                            <a:srgbClr val="000000"/>
                          </a:solidFill>
                          <a:effectLst/>
                          <a:latin typeface="Calibri" panose="020F0502020204030204" pitchFamily="34" charset="0"/>
                          <a:cs typeface="Calibri" panose="020F0502020204030204" pitchFamily="34" charset="0"/>
                        </a:rPr>
                        <a:t>Velha</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Brazil</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4.5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1.96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282.1</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8576481"/>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Whitney(82.8%)</a:t>
                      </a:r>
                      <a:r>
                        <a:rPr lang="en-US" sz="650" b="1" baseline="30000" dirty="0">
                          <a:solidFill>
                            <a:srgbClr val="000000"/>
                          </a:solidFill>
                          <a:effectLst/>
                          <a:latin typeface="Calibri" panose="020F0502020204030204" pitchFamily="34" charset="0"/>
                          <a:cs typeface="Calibri" panose="020F0502020204030204" pitchFamily="34" charset="0"/>
                        </a:rPr>
                        <a:t>(3)</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Canada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Measured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0.8</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7.02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180.7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05275912"/>
                  </a:ext>
                </a:extLst>
              </a:tr>
              <a:tr h="100022">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 </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6.77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406.3</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25641579"/>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Gold River</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Canada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0.7</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5.29</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117.4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549056"/>
                  </a:ext>
                </a:extLst>
              </a:tr>
              <a:tr h="100022">
                <a:tc>
                  <a:txBody>
                    <a:bodyPr/>
                    <a:lstStyle/>
                    <a:p>
                      <a:pPr>
                        <a:lnSpc>
                          <a:spcPct val="107000"/>
                        </a:lnSpc>
                        <a:spcAft>
                          <a:spcPts val="800"/>
                        </a:spcAft>
                      </a:pPr>
                      <a:r>
                        <a:rPr lang="en-US" sz="650" b="1" dirty="0" err="1">
                          <a:solidFill>
                            <a:srgbClr val="000000"/>
                          </a:solidFill>
                          <a:effectLst/>
                          <a:latin typeface="Calibri" panose="020F0502020204030204" pitchFamily="34" charset="0"/>
                          <a:cs typeface="Calibri" panose="020F0502020204030204" pitchFamily="34" charset="0"/>
                        </a:rPr>
                        <a:t>Marlhill</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Canada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Indicated</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4.52</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57.4</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2992807"/>
                  </a:ext>
                </a:extLst>
              </a:tr>
              <a:tr h="100022">
                <a:tc>
                  <a:txBody>
                    <a:bodyPr/>
                    <a:lstStyle/>
                    <a:p>
                      <a:pPr>
                        <a:lnSpc>
                          <a:spcPct val="107000"/>
                        </a:lnSpc>
                        <a:spcAft>
                          <a:spcPts val="800"/>
                        </a:spcAft>
                      </a:pPr>
                      <a:r>
                        <a:rPr lang="en-US" sz="650" b="1" dirty="0">
                          <a:solidFill>
                            <a:srgbClr val="000000"/>
                          </a:solidFill>
                          <a:effectLst/>
                          <a:latin typeface="Calibri" panose="020F0502020204030204" pitchFamily="34" charset="0"/>
                          <a:cs typeface="Calibri" panose="020F0502020204030204" pitchFamily="34" charset="0"/>
                        </a:rPr>
                        <a:t>Vogel</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Canada</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Indicated</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2.2</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1.75</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125.0</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3634" marR="23634" marT="0" marB="0">
                    <a:lnL w="12700" cmpd="sng">
                      <a:noFill/>
                    </a:lnL>
                    <a:lnR w="12700" cmpd="sng">
                      <a:noFill/>
                    </a:lnR>
                    <a:lnT w="127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3239470"/>
                  </a:ext>
                </a:extLst>
              </a:tr>
              <a:tr h="190323">
                <a:tc>
                  <a:txBody>
                    <a:bodyPr/>
                    <a:lstStyle/>
                    <a:p>
                      <a:pPr>
                        <a:lnSpc>
                          <a:spcPct val="107000"/>
                        </a:lnSpc>
                        <a:spcAft>
                          <a:spcPts val="800"/>
                        </a:spcAft>
                      </a:pPr>
                      <a:r>
                        <a:rPr lang="en-CA" sz="650" b="1" dirty="0">
                          <a:solidFill>
                            <a:srgbClr val="000000"/>
                          </a:solidFill>
                          <a:effectLst/>
                          <a:latin typeface="Calibri" panose="020F0502020204030204" pitchFamily="34" charset="0"/>
                          <a:cs typeface="Calibri" panose="020F0502020204030204" pitchFamily="34" charset="0"/>
                        </a:rPr>
                        <a:t>Total Gold Segment</a:t>
                      </a:r>
                      <a:r>
                        <a:rPr lang="en-CA" sz="650" b="1" baseline="30000" dirty="0">
                          <a:solidFill>
                            <a:srgbClr val="000000"/>
                          </a:solidFill>
                          <a:effectLst/>
                          <a:latin typeface="Calibri" panose="020F0502020204030204" pitchFamily="34" charset="0"/>
                          <a:cs typeface="Calibri" panose="020F0502020204030204" pitchFamily="34" charset="0"/>
                        </a:rPr>
                        <a:t>(5)</a:t>
                      </a:r>
                      <a:endParaRPr lang="en-CA" sz="65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a:solidFill>
                            <a:srgbClr val="000000"/>
                          </a:solidFill>
                          <a:effectLst/>
                          <a:latin typeface="Calibri" panose="020F0502020204030204" pitchFamily="34" charset="0"/>
                          <a:cs typeface="Calibri" panose="020F0502020204030204" pitchFamily="34" charset="0"/>
                        </a:rPr>
                        <a:t> </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en-CA" sz="650" dirty="0">
                          <a:solidFill>
                            <a:srgbClr val="000000"/>
                          </a:solidFill>
                          <a:effectLst/>
                          <a:latin typeface="Calibri" panose="020F0502020204030204" pitchFamily="34" charset="0"/>
                          <a:cs typeface="Calibri" panose="020F0502020204030204" pitchFamily="34" charset="0"/>
                        </a:rPr>
                        <a:t> </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1203.6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8</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52.6</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0.44</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17090.1</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a:solidFill>
                            <a:srgbClr val="000000"/>
                          </a:solidFill>
                          <a:effectLst/>
                          <a:latin typeface="Calibri" panose="020F0502020204030204" pitchFamily="34" charset="0"/>
                          <a:cs typeface="Calibri" panose="020F0502020204030204" pitchFamily="34" charset="0"/>
                        </a:rPr>
                        <a:t>0.35</a:t>
                      </a:r>
                      <a:endParaRPr lang="en-CA" sz="65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en-US" sz="650" dirty="0">
                          <a:solidFill>
                            <a:srgbClr val="000000"/>
                          </a:solidFill>
                          <a:effectLst/>
                          <a:latin typeface="Calibri" panose="020F0502020204030204" pitchFamily="34" charset="0"/>
                          <a:cs typeface="Calibri" panose="020F0502020204030204" pitchFamily="34" charset="0"/>
                        </a:rPr>
                        <a:t>1.09</a:t>
                      </a:r>
                      <a:endParaRPr lang="en-CA" sz="65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763042"/>
                  </a:ext>
                </a:extLst>
              </a:tr>
              <a:tr h="293653">
                <a:tc>
                  <a:txBody>
                    <a:bodyPr/>
                    <a:lstStyle/>
                    <a:p>
                      <a:pP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Total Gold and Silver Segments</a:t>
                      </a:r>
                      <a:r>
                        <a:rPr lang="en-US" sz="700" b="1"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a:t>
                      </a:r>
                      <a:endParaRPr lang="en-CA" sz="700" b="1"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Measured + Indicated</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1482.7</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62</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959.1</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0.44</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17458.1</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0.31</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0.98</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2.39</a:t>
                      </a:r>
                      <a:endParaRPr lang="en-CA" sz="7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nchor="ctr">
                    <a:lnL w="12700" cmpd="sng">
                      <a:noFill/>
                    </a:lnL>
                    <a:lnR w="12700" cmpd="sng">
                      <a:noFill/>
                    </a:lnR>
                    <a:lnT w="635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913953324"/>
                  </a:ext>
                </a:extLst>
              </a:tr>
            </a:tbl>
          </a:graphicData>
        </a:graphic>
      </p:graphicFrame>
      <p:sp>
        <p:nvSpPr>
          <p:cNvPr id="8" name="Title 1">
            <a:extLst>
              <a:ext uri="{FF2B5EF4-FFF2-40B4-BE49-F238E27FC236}">
                <a16:creationId xmlns:a16="http://schemas.microsoft.com/office/drawing/2014/main" id="{11CA3331-A9C0-8F47-B3CB-9043A6E00E99}"/>
              </a:ext>
            </a:extLst>
          </p:cNvPr>
          <p:cNvSpPr txBox="1">
            <a:spLocks/>
          </p:cNvSpPr>
          <p:nvPr/>
        </p:nvSpPr>
        <p:spPr>
          <a:xfrm>
            <a:off x="730048" y="1448024"/>
            <a:ext cx="4977281" cy="590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kern="1200">
                <a:solidFill>
                  <a:srgbClr val="000000"/>
                </a:solidFill>
                <a:latin typeface="OSWALD " panose="02000506000000020004" pitchFamily="2" charset="0"/>
                <a:ea typeface="+mj-ea"/>
                <a:cs typeface="+mj-cs"/>
              </a:defRPr>
            </a:lvl1pPr>
          </a:lstStyle>
          <a:p>
            <a:r>
              <a:rPr lang="en-CA" sz="3200" dirty="0"/>
              <a:t>PAN AMERICAN SILVER MEASURED +INDICATED RESOURCES </a:t>
            </a:r>
          </a:p>
          <a:p>
            <a:r>
              <a:rPr lang="en-CA" sz="1400" dirty="0">
                <a:solidFill>
                  <a:schemeClr val="accent1"/>
                </a:solidFill>
                <a:latin typeface="Calibri" panose="020F0502020204030204" pitchFamily="34" charset="0"/>
                <a:cs typeface="Calibri" panose="020F0502020204030204" pitchFamily="34" charset="0"/>
              </a:rPr>
              <a:t>as of June 30, 2023</a:t>
            </a:r>
            <a:r>
              <a:rPr lang="en-CA" sz="1400" baseline="30000" dirty="0">
                <a:solidFill>
                  <a:schemeClr val="accent1"/>
                </a:solidFill>
                <a:latin typeface="Calibri" panose="020F0502020204030204" pitchFamily="34" charset="0"/>
                <a:cs typeface="Calibri" panose="020F0502020204030204" pitchFamily="34" charset="0"/>
              </a:rPr>
              <a:t> (1,2)</a:t>
            </a:r>
            <a:endParaRPr lang="en-CA" baseline="30000" dirty="0"/>
          </a:p>
        </p:txBody>
      </p:sp>
      <p:grpSp>
        <p:nvGrpSpPr>
          <p:cNvPr id="9" name="Group 8">
            <a:extLst>
              <a:ext uri="{FF2B5EF4-FFF2-40B4-BE49-F238E27FC236}">
                <a16:creationId xmlns:a16="http://schemas.microsoft.com/office/drawing/2014/main" id="{6A8331B3-99C1-8448-A644-29BA7696E38D}"/>
              </a:ext>
            </a:extLst>
          </p:cNvPr>
          <p:cNvGrpSpPr/>
          <p:nvPr/>
        </p:nvGrpSpPr>
        <p:grpSpPr>
          <a:xfrm>
            <a:off x="438493" y="6128416"/>
            <a:ext cx="1058562" cy="492443"/>
            <a:chOff x="10912530" y="6128416"/>
            <a:chExt cx="1058562" cy="492443"/>
          </a:xfrm>
        </p:grpSpPr>
        <p:pic>
          <p:nvPicPr>
            <p:cNvPr id="10" name="Picture 9" descr="A blue and black sign with a hammer&#10;&#10;Description automatically generated">
              <a:extLst>
                <a:ext uri="{FF2B5EF4-FFF2-40B4-BE49-F238E27FC236}">
                  <a16:creationId xmlns:a16="http://schemas.microsoft.com/office/drawing/2014/main" id="{117842F5-F110-6B46-86F0-EA5CC04110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12530" y="6173022"/>
              <a:ext cx="378850" cy="345174"/>
            </a:xfrm>
            <a:prstGeom prst="rect">
              <a:avLst/>
            </a:prstGeom>
          </p:spPr>
        </p:pic>
        <p:sp>
          <p:nvSpPr>
            <p:cNvPr id="11" name="TextBox 10">
              <a:extLst>
                <a:ext uri="{FF2B5EF4-FFF2-40B4-BE49-F238E27FC236}">
                  <a16:creationId xmlns:a16="http://schemas.microsoft.com/office/drawing/2014/main" id="{F31839D2-6E6D-4347-BE21-F1F114D333B1}"/>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accent1"/>
                  </a:solidFill>
                  <a:latin typeface="OSWALD " panose="02000506000000020004" pitchFamily="2" charset="0"/>
                </a:rPr>
                <a:t>PAAS</a:t>
              </a:r>
              <a:endParaRPr lang="en-US" sz="1050" dirty="0">
                <a:solidFill>
                  <a:schemeClr val="accent1"/>
                </a:solidFill>
                <a:latin typeface="OSWALD " panose="02000506000000020004" pitchFamily="2" charset="0"/>
              </a:endParaRPr>
            </a:p>
          </p:txBody>
        </p:sp>
      </p:grpSp>
    </p:spTree>
    <p:extLst>
      <p:ext uri="{BB962C8B-B14F-4D97-AF65-F5344CB8AC3E}">
        <p14:creationId xmlns:p14="http://schemas.microsoft.com/office/powerpoint/2010/main" val="2286545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7CBA9-C28B-784E-8045-454FD643A61D}"/>
              </a:ext>
            </a:extLst>
          </p:cNvPr>
          <p:cNvSpPr>
            <a:spLocks noGrp="1"/>
          </p:cNvSpPr>
          <p:nvPr>
            <p:ph type="title"/>
          </p:nvPr>
        </p:nvSpPr>
        <p:spPr/>
        <p:txBody>
          <a:bodyPr/>
          <a:lstStyle/>
          <a:p>
            <a:r>
              <a:rPr lang="en-CA" sz="3200" dirty="0"/>
              <a:t>PAN AMERICAN SILVER INFERRED MINERAL RESOURCES </a:t>
            </a:r>
            <a:r>
              <a:rPr lang="en-CA" sz="1400" dirty="0">
                <a:solidFill>
                  <a:schemeClr val="accent1"/>
                </a:solidFill>
                <a:latin typeface="Calibri" panose="020F0502020204030204" pitchFamily="34" charset="0"/>
                <a:cs typeface="Calibri" panose="020F0502020204030204" pitchFamily="34" charset="0"/>
              </a:rPr>
              <a:t>as of June 30, 2023</a:t>
            </a:r>
            <a:r>
              <a:rPr lang="en-CA" sz="1400" baseline="30000" dirty="0">
                <a:solidFill>
                  <a:schemeClr val="accent1"/>
                </a:solidFill>
                <a:latin typeface="Calibri" panose="020F0502020204030204" pitchFamily="34" charset="0"/>
                <a:cs typeface="Calibri" panose="020F0502020204030204" pitchFamily="34" charset="0"/>
              </a:rPr>
              <a:t> (1,2)</a:t>
            </a:r>
            <a:endParaRPr lang="en-CA" baseline="30000" dirty="0"/>
          </a:p>
        </p:txBody>
      </p:sp>
      <p:sp>
        <p:nvSpPr>
          <p:cNvPr id="4" name="Slide Number Placeholder 3">
            <a:extLst>
              <a:ext uri="{FF2B5EF4-FFF2-40B4-BE49-F238E27FC236}">
                <a16:creationId xmlns:a16="http://schemas.microsoft.com/office/drawing/2014/main" id="{BFD2AB59-7927-E441-97DC-97C528BF0A58}"/>
              </a:ext>
            </a:extLst>
          </p:cNvPr>
          <p:cNvSpPr>
            <a:spLocks noGrp="1"/>
          </p:cNvSpPr>
          <p:nvPr>
            <p:ph type="sldNum" sz="quarter" idx="12"/>
          </p:nvPr>
        </p:nvSpPr>
        <p:spPr/>
        <p:txBody>
          <a:bodyPr/>
          <a:lstStyle/>
          <a:p>
            <a:fld id="{3C6DF47B-3BED-4C75-ACAB-4344E1B376FE}" type="slidenum">
              <a:rPr lang="en-US" smtClean="0"/>
              <a:t>44</a:t>
            </a:fld>
            <a:endParaRPr lang="en-US" dirty="0"/>
          </a:p>
        </p:txBody>
      </p:sp>
      <p:graphicFrame>
        <p:nvGraphicFramePr>
          <p:cNvPr id="3" name="Table 2">
            <a:extLst>
              <a:ext uri="{FF2B5EF4-FFF2-40B4-BE49-F238E27FC236}">
                <a16:creationId xmlns:a16="http://schemas.microsoft.com/office/drawing/2014/main" id="{C8EA4918-8C74-22D2-249F-F3D5A67D3333}"/>
              </a:ext>
            </a:extLst>
          </p:cNvPr>
          <p:cNvGraphicFramePr>
            <a:graphicFrameLocks noGrp="1"/>
          </p:cNvGraphicFramePr>
          <p:nvPr/>
        </p:nvGraphicFramePr>
        <p:xfrm>
          <a:off x="793046" y="1235956"/>
          <a:ext cx="9095025" cy="4247592"/>
        </p:xfrm>
        <a:graphic>
          <a:graphicData uri="http://schemas.openxmlformats.org/drawingml/2006/table">
            <a:tbl>
              <a:tblPr firstRow="1" firstCol="1" bandRow="1"/>
              <a:tblGrid>
                <a:gridCol w="1795359">
                  <a:extLst>
                    <a:ext uri="{9D8B030D-6E8A-4147-A177-3AD203B41FA5}">
                      <a16:colId xmlns:a16="http://schemas.microsoft.com/office/drawing/2014/main" val="1629457090"/>
                    </a:ext>
                  </a:extLst>
                </a:gridCol>
                <a:gridCol w="771258">
                  <a:extLst>
                    <a:ext uri="{9D8B030D-6E8A-4147-A177-3AD203B41FA5}">
                      <a16:colId xmlns:a16="http://schemas.microsoft.com/office/drawing/2014/main" val="3276261584"/>
                    </a:ext>
                  </a:extLst>
                </a:gridCol>
                <a:gridCol w="913399">
                  <a:extLst>
                    <a:ext uri="{9D8B030D-6E8A-4147-A177-3AD203B41FA5}">
                      <a16:colId xmlns:a16="http://schemas.microsoft.com/office/drawing/2014/main" val="4144617555"/>
                    </a:ext>
                  </a:extLst>
                </a:gridCol>
                <a:gridCol w="764930">
                  <a:extLst>
                    <a:ext uri="{9D8B030D-6E8A-4147-A177-3AD203B41FA5}">
                      <a16:colId xmlns:a16="http://schemas.microsoft.com/office/drawing/2014/main" val="4238917164"/>
                    </a:ext>
                  </a:extLst>
                </a:gridCol>
                <a:gridCol w="580293">
                  <a:extLst>
                    <a:ext uri="{9D8B030D-6E8A-4147-A177-3AD203B41FA5}">
                      <a16:colId xmlns:a16="http://schemas.microsoft.com/office/drawing/2014/main" val="1495881592"/>
                    </a:ext>
                  </a:extLst>
                </a:gridCol>
                <a:gridCol w="1232048">
                  <a:extLst>
                    <a:ext uri="{9D8B030D-6E8A-4147-A177-3AD203B41FA5}">
                      <a16:colId xmlns:a16="http://schemas.microsoft.com/office/drawing/2014/main" val="2856333149"/>
                    </a:ext>
                  </a:extLst>
                </a:gridCol>
                <a:gridCol w="532968">
                  <a:extLst>
                    <a:ext uri="{9D8B030D-6E8A-4147-A177-3AD203B41FA5}">
                      <a16:colId xmlns:a16="http://schemas.microsoft.com/office/drawing/2014/main" val="2583664256"/>
                    </a:ext>
                  </a:extLst>
                </a:gridCol>
                <a:gridCol w="893132">
                  <a:extLst>
                    <a:ext uri="{9D8B030D-6E8A-4147-A177-3AD203B41FA5}">
                      <a16:colId xmlns:a16="http://schemas.microsoft.com/office/drawing/2014/main" val="3004764267"/>
                    </a:ext>
                  </a:extLst>
                </a:gridCol>
                <a:gridCol w="532968">
                  <a:extLst>
                    <a:ext uri="{9D8B030D-6E8A-4147-A177-3AD203B41FA5}">
                      <a16:colId xmlns:a16="http://schemas.microsoft.com/office/drawing/2014/main" val="3630965111"/>
                    </a:ext>
                  </a:extLst>
                </a:gridCol>
                <a:gridCol w="536607">
                  <a:extLst>
                    <a:ext uri="{9D8B030D-6E8A-4147-A177-3AD203B41FA5}">
                      <a16:colId xmlns:a16="http://schemas.microsoft.com/office/drawing/2014/main" val="1362446711"/>
                    </a:ext>
                  </a:extLst>
                </a:gridCol>
                <a:gridCol w="542063">
                  <a:extLst>
                    <a:ext uri="{9D8B030D-6E8A-4147-A177-3AD203B41FA5}">
                      <a16:colId xmlns:a16="http://schemas.microsoft.com/office/drawing/2014/main" val="1255841896"/>
                    </a:ext>
                  </a:extLst>
                </a:gridCol>
              </a:tblGrid>
              <a:tr h="278469">
                <a:tc>
                  <a:txBody>
                    <a:bodyPr/>
                    <a:lstStyle/>
                    <a:p>
                      <a:pPr algn="l">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Property</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14400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Location</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Classification</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Tonnes (Mt)</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a:solidFill>
                            <a:schemeClr val="accent1"/>
                          </a:solidFill>
                          <a:effectLst/>
                          <a:latin typeface="Poppins Medium" pitchFamily="2" charset="77"/>
                          <a:ea typeface="Calibri" panose="020F0502020204030204" pitchFamily="34" charset="0"/>
                          <a:cs typeface="Poppins Medium" pitchFamily="2" charset="77"/>
                        </a:rPr>
                        <a:t>Ag (g/t)</a:t>
                      </a:r>
                      <a:endParaRPr lang="en-CA" sz="1000" b="0" i="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Contained Ag (</a:t>
                      </a:r>
                      <a:r>
                        <a:rPr lang="en-CA" sz="900" b="0" i="0" dirty="0" err="1">
                          <a:solidFill>
                            <a:schemeClr val="accent1"/>
                          </a:solidFill>
                          <a:effectLst/>
                          <a:latin typeface="Poppins Medium" pitchFamily="2" charset="77"/>
                          <a:ea typeface="Calibri" panose="020F0502020204030204" pitchFamily="34" charset="0"/>
                          <a:cs typeface="Poppins Medium" pitchFamily="2" charset="77"/>
                        </a:rPr>
                        <a:t>Moz</a:t>
                      </a:r>
                      <a:r>
                        <a:rPr lang="en-CA" sz="900" b="0" i="0" dirty="0">
                          <a:solidFill>
                            <a:schemeClr val="accent1"/>
                          </a:solidFill>
                          <a:effectLst/>
                          <a:latin typeface="Poppins Medium" pitchFamily="2" charset="77"/>
                          <a:ea typeface="Calibri" panose="020F0502020204030204" pitchFamily="34" charset="0"/>
                          <a:cs typeface="Poppins Medium" pitchFamily="2" charset="77"/>
                        </a:rPr>
                        <a:t>)</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Au (g/t)</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Contained Au (</a:t>
                      </a:r>
                      <a:r>
                        <a:rPr lang="en-CA" sz="900" b="0" i="0" dirty="0" err="1">
                          <a:solidFill>
                            <a:schemeClr val="accent1"/>
                          </a:solidFill>
                          <a:effectLst/>
                          <a:latin typeface="Poppins Medium" pitchFamily="2" charset="77"/>
                          <a:ea typeface="Calibri" panose="020F0502020204030204" pitchFamily="34" charset="0"/>
                          <a:cs typeface="Poppins Medium" pitchFamily="2" charset="77"/>
                        </a:rPr>
                        <a:t>koz</a:t>
                      </a:r>
                      <a:r>
                        <a:rPr lang="en-CA" sz="900" b="0" i="0" dirty="0">
                          <a:solidFill>
                            <a:schemeClr val="accent1"/>
                          </a:solidFill>
                          <a:effectLst/>
                          <a:latin typeface="Poppins Medium" pitchFamily="2" charset="77"/>
                          <a:ea typeface="Calibri" panose="020F0502020204030204" pitchFamily="34" charset="0"/>
                          <a:cs typeface="Poppins Medium" pitchFamily="2" charset="77"/>
                        </a:rPr>
                        <a:t>)</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Cu (%)</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Pb (%)</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0" i="0" dirty="0">
                          <a:solidFill>
                            <a:schemeClr val="accent1"/>
                          </a:solidFill>
                          <a:effectLst/>
                          <a:latin typeface="Poppins Medium" pitchFamily="2" charset="77"/>
                          <a:ea typeface="Calibri" panose="020F0502020204030204" pitchFamily="34" charset="0"/>
                          <a:cs typeface="Poppins Medium" pitchFamily="2" charset="77"/>
                        </a:rPr>
                        <a:t>Zn (%)</a:t>
                      </a:r>
                      <a:endParaRPr lang="en-CA" sz="1000" b="0" i="0" dirty="0">
                        <a:solidFill>
                          <a:schemeClr val="accent1"/>
                        </a:solidFill>
                        <a:effectLst/>
                        <a:latin typeface="Poppins Medium" pitchFamily="2" charset="77"/>
                        <a:ea typeface="Calibri" panose="020F0502020204030204" pitchFamily="34" charset="0"/>
                        <a:cs typeface="Poppins Medium" pitchFamily="2" charset="77"/>
                      </a:endParaRPr>
                    </a:p>
                  </a:txBody>
                  <a:tcPr marL="0"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7681433"/>
                  </a:ext>
                </a:extLst>
              </a:tr>
              <a:tr h="136093">
                <a:tc>
                  <a:txBody>
                    <a:bodyPr/>
                    <a:lstStyle/>
                    <a:p>
                      <a:pPr>
                        <a:lnSpc>
                          <a:spcPct val="107000"/>
                        </a:lnSpc>
                        <a:spcAft>
                          <a:spcPts val="800"/>
                        </a:spcAft>
                      </a:pPr>
                      <a:r>
                        <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Silver Segment</a:t>
                      </a: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43110510"/>
                  </a:ext>
                </a:extLst>
              </a:tr>
              <a:tr h="136093">
                <a:tc>
                  <a:txBody>
                    <a:bodyPr/>
                    <a:lstStyle/>
                    <a:p>
                      <a:pPr>
                        <a:lnSpc>
                          <a:spcPct val="107000"/>
                        </a:lnSpc>
                        <a:spcAft>
                          <a:spcPts val="800"/>
                        </a:spcAft>
                      </a:pPr>
                      <a:r>
                        <a:rPr lang="en-US" sz="9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Huaron</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Peru</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164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31.2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0.35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1.76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2.87</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7666029"/>
                  </a:ext>
                </a:extLst>
              </a:tr>
              <a:tr h="136093">
                <a:tc>
                  <a:txBody>
                    <a:bodyPr/>
                    <a:lstStyle/>
                    <a:p>
                      <a:pPr>
                        <a:lnSpc>
                          <a:spcPct val="107000"/>
                        </a:lnSpc>
                        <a:spcAft>
                          <a:spcPts val="800"/>
                        </a:spcAft>
                      </a:pPr>
                      <a:r>
                        <a:rPr lang="en-US" sz="900">
                          <a:solidFill>
                            <a:schemeClr val="tx1"/>
                          </a:solidFill>
                          <a:effectLst/>
                          <a:latin typeface="Calibri" panose="020F0502020204030204" pitchFamily="34" charset="0"/>
                          <a:ea typeface="Calibri" panose="020F0502020204030204" pitchFamily="34" charset="0"/>
                          <a:cs typeface="Calibri" panose="020F0502020204030204" pitchFamily="34" charset="0"/>
                        </a:rPr>
                        <a:t>La Colorada</a:t>
                      </a:r>
                      <a:endParaRPr lang="en-CA" sz="10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Mexico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174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82.2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93.0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0.94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1.67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863828"/>
                  </a:ext>
                </a:extLst>
              </a:tr>
              <a:tr h="136093">
                <a:tc>
                  <a:txBody>
                    <a:bodyPr/>
                    <a:lstStyle/>
                    <a:p>
                      <a:pPr>
                        <a:lnSpc>
                          <a:spcPct val="107000"/>
                        </a:lnSpc>
                        <a:spcAft>
                          <a:spcPts val="800"/>
                        </a:spcAft>
                      </a:pPr>
                      <a:r>
                        <a:rPr lang="en-US" sz="9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Morococha</a:t>
                      </a: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(92.3%)</a:t>
                      </a:r>
                      <a:r>
                        <a:rPr lang="en-US" sz="900" baseline="30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(3,4)</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Mexico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24.0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0.35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1.28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3.74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8251647"/>
                  </a:ext>
                </a:extLst>
              </a:tr>
              <a:tr h="136093">
                <a:tc>
                  <a:txBody>
                    <a:bodyPr/>
                    <a:lstStyle/>
                    <a:p>
                      <a:pPr>
                        <a:lnSpc>
                          <a:spcPct val="107000"/>
                        </a:lnSpc>
                        <a:spcAft>
                          <a:spcPts val="80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 </a:t>
                      </a:r>
                      <a:r>
                        <a:rPr lang="en-US" sz="9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Colorada</a:t>
                      </a: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Skarn</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Mexico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147.8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132.9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1.04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2.29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3598677"/>
                  </a:ext>
                </a:extLst>
              </a:tr>
              <a:tr h="136093">
                <a:tc>
                  <a:txBody>
                    <a:bodyPr/>
                    <a:lstStyle/>
                    <a:p>
                      <a:pPr>
                        <a:lnSpc>
                          <a:spcPct val="107000"/>
                        </a:lnSpc>
                        <a:spcAft>
                          <a:spcPts val="800"/>
                        </a:spcAft>
                      </a:pPr>
                      <a:r>
                        <a:rPr lang="en-US" sz="9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Manantial</a:t>
                      </a: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Espejo</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106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25.2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8828523"/>
                  </a:ext>
                </a:extLst>
              </a:tr>
              <a:tr h="136093">
                <a:tc>
                  <a:txBody>
                    <a:bodyPr/>
                    <a:lstStyle/>
                    <a:p>
                      <a:pPr>
                        <a:lnSpc>
                          <a:spcPct val="107000"/>
                        </a:lnSpc>
                        <a:spcAft>
                          <a:spcPts val="80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San Vicente (95%) </a:t>
                      </a:r>
                      <a:r>
                        <a:rPr lang="en-US" sz="900" baseline="30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Bolivia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188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9.2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2.63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3293315"/>
                  </a:ext>
                </a:extLst>
              </a:tr>
              <a:tr h="136093">
                <a:tc>
                  <a:txBody>
                    <a:bodyPr/>
                    <a:lstStyle/>
                    <a:p>
                      <a:pPr>
                        <a:lnSpc>
                          <a:spcPct val="107000"/>
                        </a:lnSpc>
                        <a:spcAft>
                          <a:spcPts val="80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Cerro Moro</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220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8.66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191.6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9782982"/>
                  </a:ext>
                </a:extLst>
              </a:tr>
              <a:tr h="136093">
                <a:tc>
                  <a:txBody>
                    <a:bodyPr/>
                    <a:lstStyle/>
                    <a:p>
                      <a:pPr>
                        <a:lnSpc>
                          <a:spcPct val="107000"/>
                        </a:lnSpc>
                        <a:spcAft>
                          <a:spcPts val="80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Navidad</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45.9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119.4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0.02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0.57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3780811"/>
                  </a:ext>
                </a:extLst>
              </a:tr>
              <a:tr h="136093">
                <a:tc>
                  <a:txBody>
                    <a:bodyPr/>
                    <a:lstStyle/>
                    <a:p>
                      <a:pPr>
                        <a:lnSpc>
                          <a:spcPct val="107000"/>
                        </a:lnSpc>
                        <a:spcAft>
                          <a:spcPts val="800"/>
                        </a:spcAft>
                      </a:pPr>
                      <a:r>
                        <a:rPr lang="en-US" sz="900">
                          <a:solidFill>
                            <a:schemeClr val="tx1"/>
                          </a:solidFill>
                          <a:effectLst/>
                          <a:latin typeface="Calibri" panose="020F0502020204030204" pitchFamily="34" charset="0"/>
                          <a:ea typeface="Calibri" panose="020F0502020204030204" pitchFamily="34" charset="0"/>
                          <a:cs typeface="Calibri" panose="020F0502020204030204" pitchFamily="34" charset="0"/>
                        </a:rPr>
                        <a:t>Joaquin</a:t>
                      </a:r>
                      <a:endParaRPr lang="en-CA" sz="10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280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2829882"/>
                  </a:ext>
                </a:extLst>
              </a:tr>
              <a:tr h="136093">
                <a:tc>
                  <a:txBody>
                    <a:bodyPr/>
                    <a:lstStyle/>
                    <a:p>
                      <a:pPr>
                        <a:lnSpc>
                          <a:spcPct val="107000"/>
                        </a:lnSpc>
                        <a:spcAft>
                          <a:spcPts val="800"/>
                        </a:spcAft>
                      </a:pPr>
                      <a:r>
                        <a:rPr lang="en-US" sz="9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Escobal</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Guatemala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180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10.7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0.90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53.7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0.42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606926"/>
                  </a:ext>
                </a:extLst>
              </a:tr>
              <a:tr h="136093">
                <a:tc>
                  <a:txBody>
                    <a:bodyPr/>
                    <a:lstStyle/>
                    <a:p>
                      <a:pPr>
                        <a:lnSpc>
                          <a:spcPct val="107000"/>
                        </a:lnSpc>
                        <a:spcAft>
                          <a:spcPts val="800"/>
                        </a:spcAft>
                      </a:pPr>
                      <a:r>
                        <a:rPr lang="en-CA" sz="9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Total Silver Segment</a:t>
                      </a:r>
                      <a:r>
                        <a:rPr lang="en-CA" sz="900" b="1" baseline="30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endParaRPr lang="en-CA"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CA" sz="900" b="1">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CA" sz="900" b="1">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224.3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dirty="0">
                          <a:effectLst/>
                          <a:latin typeface="Calibri" panose="020F0502020204030204" pitchFamily="34" charset="0"/>
                          <a:ea typeface="Calibri" panose="020F0502020204030204" pitchFamily="34" charset="0"/>
                          <a:cs typeface="Calibri" panose="020F0502020204030204" pitchFamily="34" charset="0"/>
                        </a:rPr>
                        <a:t>58</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417.7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0.63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364.8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0.09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0.95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2.29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2899871"/>
                  </a:ext>
                </a:extLst>
              </a:tr>
              <a:tr h="136093">
                <a:tc>
                  <a:txBody>
                    <a:bodyPr/>
                    <a:lstStyle/>
                    <a:p>
                      <a:pPr>
                        <a:lnSpc>
                          <a:spcPct val="107000"/>
                        </a:lnSpc>
                        <a:spcAft>
                          <a:spcPts val="800"/>
                        </a:spcAft>
                      </a:pPr>
                      <a:r>
                        <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rPr>
                        <a:t>Gold Segment</a:t>
                      </a: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10629348"/>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Dolores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Mexico</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1.18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50.3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5089765"/>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Bolsa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Mexico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13.7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0.51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224.6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1103849"/>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Pico </a:t>
                      </a:r>
                      <a:r>
                        <a:rPr lang="en-US" sz="900" dirty="0" err="1">
                          <a:effectLst/>
                          <a:latin typeface="Calibri" panose="020F0502020204030204" pitchFamily="34" charset="0"/>
                          <a:ea typeface="Calibri" panose="020F0502020204030204" pitchFamily="34" charset="0"/>
                          <a:cs typeface="Calibri" panose="020F0502020204030204" pitchFamily="34" charset="0"/>
                        </a:rPr>
                        <a:t>Machay</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Peru</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23.9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0.58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445.7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8041896"/>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Arena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Peru</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43.4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627347"/>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Shahuindo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Peru</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10.1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0.38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124.4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4794039"/>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Timmins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Canada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3.11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383.5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7504057"/>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Jacobina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Brazil</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40.1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1.56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2,014.7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107727"/>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El Peñon</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Chile</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18.5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1.36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804.5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719049"/>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Minera Florida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Chile</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2.93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461.1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0.83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3585978"/>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La Arena II</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Peru</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68.2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454.6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2639153"/>
                  </a:ext>
                </a:extLst>
              </a:tr>
              <a:tr h="136093">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Whitney (82.8%)</a:t>
                      </a:r>
                      <a:r>
                        <a:rPr lang="en-US" sz="900" baseline="30000">
                          <a:effectLst/>
                          <a:latin typeface="Calibri" panose="020F0502020204030204" pitchFamily="34" charset="0"/>
                          <a:ea typeface="Calibri" panose="020F0502020204030204" pitchFamily="34" charset="0"/>
                          <a:cs typeface="Calibri" panose="020F0502020204030204" pitchFamily="34" charset="0"/>
                        </a:rPr>
                        <a:t>(3)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Canada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5.34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141.4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100544"/>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MARA (56.25%)-Agua Rica</a:t>
                      </a:r>
                      <a:r>
                        <a:rPr lang="en-US" sz="900" baseline="30000" dirty="0">
                          <a:effectLst/>
                          <a:latin typeface="Calibri" panose="020F0502020204030204" pitchFamily="34" charset="0"/>
                          <a:ea typeface="Calibri" panose="020F0502020204030204" pitchFamily="34" charset="0"/>
                          <a:cs typeface="Calibri" panose="020F0502020204030204" pitchFamily="34" charset="0"/>
                        </a:rPr>
                        <a:t>(4)</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417.9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21.8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0.09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1,209.2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0421876"/>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MARA (56.25%)-</a:t>
                      </a:r>
                      <a:r>
                        <a:rPr lang="en-US" sz="900" dirty="0" err="1">
                          <a:effectLst/>
                          <a:latin typeface="Calibri" panose="020F0502020204030204" pitchFamily="34" charset="0"/>
                          <a:ea typeface="Calibri" panose="020F0502020204030204" pitchFamily="34" charset="0"/>
                          <a:cs typeface="Calibri" panose="020F0502020204030204" pitchFamily="34" charset="0"/>
                        </a:rPr>
                        <a:t>Alumbrera</a:t>
                      </a:r>
                      <a:r>
                        <a:rPr lang="en-US" sz="900" baseline="30000" dirty="0">
                          <a:effectLst/>
                          <a:latin typeface="Calibri" panose="020F0502020204030204" pitchFamily="34" charset="0"/>
                          <a:ea typeface="Calibri" panose="020F0502020204030204" pitchFamily="34" charset="0"/>
                          <a:cs typeface="Calibri" panose="020F0502020204030204" pitchFamily="34" charset="0"/>
                        </a:rPr>
                        <a:t>(4)</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Argentina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0.23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12.6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0.17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2126368"/>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Jeronimo(57%)</a:t>
                      </a:r>
                      <a:r>
                        <a:rPr lang="en-US" sz="900" baseline="30000" dirty="0">
                          <a:effectLst/>
                          <a:latin typeface="Calibri" panose="020F0502020204030204" pitchFamily="34" charset="0"/>
                          <a:ea typeface="Calibri" panose="020F0502020204030204" pitchFamily="34" charset="0"/>
                          <a:cs typeface="Calibri" panose="020F0502020204030204" pitchFamily="34" charset="0"/>
                        </a:rPr>
                        <a:t>(4)</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Chile</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4.49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161.4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6771786"/>
                  </a:ext>
                </a:extLst>
              </a:tr>
              <a:tr h="136093">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Arco Sul</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Brazil</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6.2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3.08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614.2</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1286" marR="6128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7614"/>
                  </a:ext>
                </a:extLst>
              </a:tr>
            </a:tbl>
          </a:graphicData>
        </a:graphic>
      </p:graphicFrame>
      <p:graphicFrame>
        <p:nvGraphicFramePr>
          <p:cNvPr id="7" name="Table 6">
            <a:extLst>
              <a:ext uri="{FF2B5EF4-FFF2-40B4-BE49-F238E27FC236}">
                <a16:creationId xmlns:a16="http://schemas.microsoft.com/office/drawing/2014/main" id="{C03EF089-BB7E-4669-67B2-3AE2762FC35D}"/>
              </a:ext>
            </a:extLst>
          </p:cNvPr>
          <p:cNvGraphicFramePr>
            <a:graphicFrameLocks noGrp="1"/>
          </p:cNvGraphicFramePr>
          <p:nvPr>
            <p:extLst>
              <p:ext uri="{D42A27DB-BD31-4B8C-83A1-F6EECF244321}">
                <p14:modId xmlns:p14="http://schemas.microsoft.com/office/powerpoint/2010/main" val="2813695371"/>
              </p:ext>
            </p:extLst>
          </p:nvPr>
        </p:nvGraphicFramePr>
        <p:xfrm>
          <a:off x="793046" y="5495496"/>
          <a:ext cx="9095025" cy="1004596"/>
        </p:xfrm>
        <a:graphic>
          <a:graphicData uri="http://schemas.openxmlformats.org/drawingml/2006/table">
            <a:tbl>
              <a:tblPr firstRow="1" firstCol="1" bandRow="1"/>
              <a:tblGrid>
                <a:gridCol w="1795359">
                  <a:extLst>
                    <a:ext uri="{9D8B030D-6E8A-4147-A177-3AD203B41FA5}">
                      <a16:colId xmlns:a16="http://schemas.microsoft.com/office/drawing/2014/main" val="1154787696"/>
                    </a:ext>
                  </a:extLst>
                </a:gridCol>
                <a:gridCol w="771257">
                  <a:extLst>
                    <a:ext uri="{9D8B030D-6E8A-4147-A177-3AD203B41FA5}">
                      <a16:colId xmlns:a16="http://schemas.microsoft.com/office/drawing/2014/main" val="1704226764"/>
                    </a:ext>
                  </a:extLst>
                </a:gridCol>
                <a:gridCol w="948569">
                  <a:extLst>
                    <a:ext uri="{9D8B030D-6E8A-4147-A177-3AD203B41FA5}">
                      <a16:colId xmlns:a16="http://schemas.microsoft.com/office/drawing/2014/main" val="2617708307"/>
                    </a:ext>
                  </a:extLst>
                </a:gridCol>
                <a:gridCol w="694592">
                  <a:extLst>
                    <a:ext uri="{9D8B030D-6E8A-4147-A177-3AD203B41FA5}">
                      <a16:colId xmlns:a16="http://schemas.microsoft.com/office/drawing/2014/main" val="3685352920"/>
                    </a:ext>
                  </a:extLst>
                </a:gridCol>
                <a:gridCol w="641839">
                  <a:extLst>
                    <a:ext uri="{9D8B030D-6E8A-4147-A177-3AD203B41FA5}">
                      <a16:colId xmlns:a16="http://schemas.microsoft.com/office/drawing/2014/main" val="3018808173"/>
                    </a:ext>
                  </a:extLst>
                </a:gridCol>
                <a:gridCol w="1205671">
                  <a:extLst>
                    <a:ext uri="{9D8B030D-6E8A-4147-A177-3AD203B41FA5}">
                      <a16:colId xmlns:a16="http://schemas.microsoft.com/office/drawing/2014/main" val="1824854976"/>
                    </a:ext>
                  </a:extLst>
                </a:gridCol>
                <a:gridCol w="532968">
                  <a:extLst>
                    <a:ext uri="{9D8B030D-6E8A-4147-A177-3AD203B41FA5}">
                      <a16:colId xmlns:a16="http://schemas.microsoft.com/office/drawing/2014/main" val="4230335979"/>
                    </a:ext>
                  </a:extLst>
                </a:gridCol>
                <a:gridCol w="893132">
                  <a:extLst>
                    <a:ext uri="{9D8B030D-6E8A-4147-A177-3AD203B41FA5}">
                      <a16:colId xmlns:a16="http://schemas.microsoft.com/office/drawing/2014/main" val="3815334310"/>
                    </a:ext>
                  </a:extLst>
                </a:gridCol>
                <a:gridCol w="532968">
                  <a:extLst>
                    <a:ext uri="{9D8B030D-6E8A-4147-A177-3AD203B41FA5}">
                      <a16:colId xmlns:a16="http://schemas.microsoft.com/office/drawing/2014/main" val="1837096299"/>
                    </a:ext>
                  </a:extLst>
                </a:gridCol>
                <a:gridCol w="536607">
                  <a:extLst>
                    <a:ext uri="{9D8B030D-6E8A-4147-A177-3AD203B41FA5}">
                      <a16:colId xmlns:a16="http://schemas.microsoft.com/office/drawing/2014/main" val="3153672091"/>
                    </a:ext>
                  </a:extLst>
                </a:gridCol>
                <a:gridCol w="542063">
                  <a:extLst>
                    <a:ext uri="{9D8B030D-6E8A-4147-A177-3AD203B41FA5}">
                      <a16:colId xmlns:a16="http://schemas.microsoft.com/office/drawing/2014/main" val="1083812153"/>
                    </a:ext>
                  </a:extLst>
                </a:gridCol>
              </a:tblGrid>
              <a:tr h="115094">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a:t>
                      </a:r>
                      <a:r>
                        <a:rPr lang="en-US" sz="900" dirty="0" err="1">
                          <a:effectLst/>
                          <a:latin typeface="Calibri" panose="020F0502020204030204" pitchFamily="34" charset="0"/>
                          <a:ea typeface="Calibri" panose="020F0502020204030204" pitchFamily="34" charset="0"/>
                          <a:cs typeface="Calibri" panose="020F0502020204030204" pitchFamily="34" charset="0"/>
                        </a:rPr>
                        <a:t>Pepa</a:t>
                      </a:r>
                      <a:r>
                        <a:rPr lang="en-US" sz="900" dirty="0">
                          <a:effectLst/>
                          <a:latin typeface="Calibri" panose="020F0502020204030204" pitchFamily="34" charset="0"/>
                          <a:ea typeface="Calibri" panose="020F0502020204030204" pitchFamily="34" charset="0"/>
                          <a:cs typeface="Calibri" panose="020F0502020204030204" pitchFamily="34" charset="0"/>
                        </a:rPr>
                        <a:t> (80%)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Chile</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0.46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296.1</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720655"/>
                  </a:ext>
                </a:extLst>
              </a:tr>
              <a:tr h="115094">
                <a:tc>
                  <a:txBody>
                    <a:bodyPr/>
                    <a:lstStyle/>
                    <a:p>
                      <a:pPr>
                        <a:lnSpc>
                          <a:spcPct val="107000"/>
                        </a:lnSpc>
                        <a:spcAft>
                          <a:spcPts val="8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Lavra</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Velha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Brazil</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1.56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238.0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9464356"/>
                  </a:ext>
                </a:extLst>
              </a:tr>
              <a:tr h="115094">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Gold River</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Canada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6.06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1,027.4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6666239"/>
                  </a:ext>
                </a:extLst>
              </a:tr>
              <a:tr h="115094">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Vogel</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Canada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3.60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168.8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3048634"/>
                  </a:ext>
                </a:extLst>
              </a:tr>
              <a:tr h="115094">
                <a:tc>
                  <a:txBody>
                    <a:bodyPr/>
                    <a:lstStyle/>
                    <a:p>
                      <a:pPr>
                        <a:lnSpc>
                          <a:spcPct val="107000"/>
                        </a:lnSpc>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Dolores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Mexico</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Inferred</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40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1.7</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1.18</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50.3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a:effectLst/>
                          <a:latin typeface="Calibri" panose="020F0502020204030204" pitchFamily="34" charset="0"/>
                          <a:ea typeface="Calibri" panose="020F0502020204030204" pitchFamily="34" charset="0"/>
                          <a:cs typeface="Calibri" panose="020F0502020204030204" pitchFamily="34" charset="0"/>
                        </a:rPr>
                        <a: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157962"/>
                  </a:ext>
                </a:extLst>
              </a:tr>
              <a:tr h="115094">
                <a:tc>
                  <a:txBody>
                    <a:bodyPr/>
                    <a:lstStyle/>
                    <a:p>
                      <a:pPr>
                        <a:lnSpc>
                          <a:spcPct val="107000"/>
                        </a:lnSpc>
                        <a:spcAft>
                          <a:spcPts val="800"/>
                        </a:spcAft>
                      </a:pPr>
                      <a:r>
                        <a:rPr lang="en-CA" sz="900" b="1" dirty="0">
                          <a:effectLst/>
                          <a:latin typeface="Calibri" panose="020F0502020204030204" pitchFamily="34" charset="0"/>
                          <a:ea typeface="Calibri" panose="020F0502020204030204" pitchFamily="34" charset="0"/>
                          <a:cs typeface="Calibri" panose="020F0502020204030204" pitchFamily="34" charset="0"/>
                        </a:rPr>
                        <a:t>Total Gold Segment</a:t>
                      </a:r>
                      <a:r>
                        <a:rPr lang="en-CA" sz="900" b="1" baseline="30000" dirty="0">
                          <a:effectLst/>
                          <a:latin typeface="Calibri" panose="020F0502020204030204" pitchFamily="34" charset="0"/>
                          <a:ea typeface="Calibri" panose="020F0502020204030204" pitchFamily="34" charset="0"/>
                          <a:cs typeface="Calibri" panose="020F0502020204030204" pitchFamily="34" charset="0"/>
                        </a:rPr>
                        <a:t>(5)</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en-CA" sz="900" b="1">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CA" sz="900" b="1">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dirty="0">
                          <a:effectLst/>
                          <a:latin typeface="Calibri" panose="020F0502020204030204" pitchFamily="34" charset="0"/>
                          <a:ea typeface="Calibri" panose="020F0502020204030204" pitchFamily="34" charset="0"/>
                          <a:cs typeface="Calibri" panose="020F0502020204030204" pitchFamily="34" charset="0"/>
                        </a:rPr>
                        <a:t>649.6</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4</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61.6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0.42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8,875.9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0.23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US" sz="900" b="1">
                          <a:effectLst/>
                          <a:latin typeface="Calibri" panose="020F0502020204030204" pitchFamily="34" charset="0"/>
                          <a:ea typeface="Calibri" panose="020F0502020204030204" pitchFamily="34" charset="0"/>
                          <a:cs typeface="Calibri" panose="020F0502020204030204" pitchFamily="34" charset="0"/>
                        </a:rPr>
                        <a:t>0.83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1560819"/>
                  </a:ext>
                </a:extLst>
              </a:tr>
              <a:tr h="162964">
                <a:tc>
                  <a:txBody>
                    <a:bodyPr/>
                    <a:lstStyle/>
                    <a:p>
                      <a:pPr>
                        <a:lnSpc>
                          <a:spcPct val="107000"/>
                        </a:lnSpc>
                        <a:spcAft>
                          <a:spcPts val="800"/>
                        </a:spcAft>
                      </a:pPr>
                      <a:r>
                        <a:rPr lang="en-CA"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Total Gold + Silver Segments </a:t>
                      </a:r>
                      <a:r>
                        <a:rPr lang="en-CA" sz="900" b="1"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14400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CA"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07000"/>
                        </a:lnSpc>
                        <a:spcAft>
                          <a:spcPts val="800"/>
                        </a:spcAft>
                      </a:pPr>
                      <a:r>
                        <a:rPr lang="en-CA"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Inferred</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873.9</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479.4</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0.43</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9,240.7</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0.22</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0.95</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7000"/>
                        </a:lnSpc>
                        <a:spcAft>
                          <a:spcPts val="800"/>
                        </a:spcAft>
                      </a:pPr>
                      <a:r>
                        <a:rPr lang="en-US" sz="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2.25</a:t>
                      </a:r>
                      <a:endParaRPr lang="en-CA" sz="1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2030" marR="6203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90515917"/>
                  </a:ext>
                </a:extLst>
              </a:tr>
            </a:tbl>
          </a:graphicData>
        </a:graphic>
      </p:graphicFrame>
      <p:sp>
        <p:nvSpPr>
          <p:cNvPr id="9" name="TextBox 8">
            <a:extLst>
              <a:ext uri="{FF2B5EF4-FFF2-40B4-BE49-F238E27FC236}">
                <a16:creationId xmlns:a16="http://schemas.microsoft.com/office/drawing/2014/main" id="{C762A51F-9F80-6F80-0BFC-70E8B5B71A7D}"/>
              </a:ext>
            </a:extLst>
          </p:cNvPr>
          <p:cNvSpPr txBox="1"/>
          <p:nvPr/>
        </p:nvSpPr>
        <p:spPr>
          <a:xfrm>
            <a:off x="10085294" y="1425388"/>
            <a:ext cx="1792941" cy="4808560"/>
          </a:xfrm>
          <a:prstGeom prst="rect">
            <a:avLst/>
          </a:prstGeom>
          <a:noFill/>
        </p:spPr>
        <p:txBody>
          <a:bodyPr wrap="square">
            <a:spAutoFit/>
          </a:bodyPr>
          <a:lstStyle/>
          <a:p>
            <a:pPr lvl="0">
              <a:lnSpc>
                <a:spcPct val="107000"/>
              </a:lnSpc>
              <a:spcAft>
                <a:spcPts val="1200"/>
              </a:spcAft>
            </a:pPr>
            <a:r>
              <a:rPr lang="en-CA" sz="900" dirty="0">
                <a:solidFill>
                  <a:srgbClr val="000000"/>
                </a:solidFill>
                <a:latin typeface="Calibri" panose="020F0502020204030204" pitchFamily="34" charset="0"/>
              </a:rPr>
              <a:t>(1) See table below entitled "Metal price assumptions used to estimate mineral reserves and mineral resources as at June 30, 2023".</a:t>
            </a:r>
          </a:p>
          <a:p>
            <a:pPr lvl="0">
              <a:lnSpc>
                <a:spcPct val="107000"/>
              </a:lnSpc>
              <a:spcAft>
                <a:spcPts val="1200"/>
              </a:spcAft>
            </a:pPr>
            <a:r>
              <a:rPr lang="en-CA" sz="900" dirty="0">
                <a:solidFill>
                  <a:srgbClr val="000000"/>
                </a:solidFill>
                <a:latin typeface="Calibri" panose="020F0502020204030204" pitchFamily="34" charset="0"/>
              </a:rPr>
              <a:t>(2) Mineral resources are reported exclusive of mineral reserves.</a:t>
            </a:r>
          </a:p>
          <a:p>
            <a:pPr lvl="0">
              <a:lnSpc>
                <a:spcPct val="107000"/>
              </a:lnSpc>
              <a:spcAft>
                <a:spcPts val="1200"/>
              </a:spcAft>
            </a:pPr>
            <a:r>
              <a:rPr lang="en-CA" sz="900" dirty="0">
                <a:solidFill>
                  <a:srgbClr val="000000"/>
                </a:solidFill>
                <a:latin typeface="Calibri" panose="020F0502020204030204" pitchFamily="34" charset="0"/>
              </a:rPr>
              <a:t>(3) This information represents the portion of mineral resources attributable to Pan American based on its ownership interest in the operating entity as indicated.</a:t>
            </a:r>
          </a:p>
          <a:p>
            <a:pPr>
              <a:lnSpc>
                <a:spcPct val="107000"/>
              </a:lnSpc>
              <a:spcAft>
                <a:spcPts val="1200"/>
              </a:spcAft>
            </a:pPr>
            <a:r>
              <a:rPr lang="en-CA" sz="900" dirty="0">
                <a:solidFill>
                  <a:srgbClr val="000000"/>
                </a:solidFill>
                <a:latin typeface="Calibri" panose="020F0502020204030204" pitchFamily="34" charset="0"/>
              </a:rPr>
              <a:t>(4) Pan American announced on July 31 that it had agreed to divest Morococha, MARA and Jeronimo. The sale of MARA was completed on September 20, 2023 and the sale of Morococha was completed on September 22, 2023. The corresponding mineral reserves and mineral resources do not yet reflect the completion of those transactions. </a:t>
            </a:r>
          </a:p>
          <a:p>
            <a:pPr>
              <a:spcAft>
                <a:spcPts val="1200"/>
              </a:spcAft>
            </a:pPr>
            <a:r>
              <a:rPr lang="en-CA" sz="900" dirty="0">
                <a:solidFill>
                  <a:srgbClr val="000000"/>
                </a:solidFill>
                <a:latin typeface="Calibri" panose="020F0502020204030204" pitchFamily="34" charset="0"/>
              </a:rPr>
              <a:t>(5) Totals may not add up due to rounding. Total average grades of each metal are with respect to those mines that produce the metal.</a:t>
            </a:r>
          </a:p>
        </p:txBody>
      </p:sp>
    </p:spTree>
    <p:extLst>
      <p:ext uri="{BB962C8B-B14F-4D97-AF65-F5344CB8AC3E}">
        <p14:creationId xmlns:p14="http://schemas.microsoft.com/office/powerpoint/2010/main" val="39071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D5C7-069E-5E4B-BD5E-928373A78A09}"/>
              </a:ext>
            </a:extLst>
          </p:cNvPr>
          <p:cNvSpPr>
            <a:spLocks noGrp="1"/>
          </p:cNvSpPr>
          <p:nvPr>
            <p:ph type="title"/>
          </p:nvPr>
        </p:nvSpPr>
        <p:spPr>
          <a:xfrm>
            <a:off x="538024" y="2113989"/>
            <a:ext cx="3316799" cy="2030500"/>
          </a:xfrm>
        </p:spPr>
        <p:txBody>
          <a:bodyPr/>
          <a:lstStyle/>
          <a:p>
            <a:r>
              <a:rPr lang="en-CA" sz="3200" dirty="0"/>
              <a:t>METAL PRICE ASSUMPTIONS USED TO ESTIMATE MINERAL RESERVES AND RESOURCES</a:t>
            </a:r>
            <a:br>
              <a:rPr lang="en-CA" sz="3200" dirty="0"/>
            </a:br>
            <a:r>
              <a:rPr lang="en-CA" sz="1600" dirty="0">
                <a:solidFill>
                  <a:schemeClr val="accent1"/>
                </a:solidFill>
                <a:latin typeface="Calibri" panose="020F0502020204030204" pitchFamily="34" charset="0"/>
                <a:cs typeface="Calibri" panose="020F0502020204030204" pitchFamily="34" charset="0"/>
              </a:rPr>
              <a:t>as of June 30, 2023 </a:t>
            </a:r>
          </a:p>
        </p:txBody>
      </p:sp>
      <p:sp>
        <p:nvSpPr>
          <p:cNvPr id="4" name="Slide Number Placeholder 3">
            <a:extLst>
              <a:ext uri="{FF2B5EF4-FFF2-40B4-BE49-F238E27FC236}">
                <a16:creationId xmlns:a16="http://schemas.microsoft.com/office/drawing/2014/main" id="{BFD2AB59-7927-E441-97DC-97C528BF0A58}"/>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45</a:t>
            </a:fld>
            <a:endParaRPr lang="en-US" dirty="0"/>
          </a:p>
        </p:txBody>
      </p:sp>
      <p:graphicFrame>
        <p:nvGraphicFramePr>
          <p:cNvPr id="5" name="Table 4">
            <a:extLst>
              <a:ext uri="{FF2B5EF4-FFF2-40B4-BE49-F238E27FC236}">
                <a16:creationId xmlns:a16="http://schemas.microsoft.com/office/drawing/2014/main" id="{70177F38-617C-8301-02E2-49174C9324F1}"/>
              </a:ext>
            </a:extLst>
          </p:cNvPr>
          <p:cNvGraphicFramePr>
            <a:graphicFrameLocks noGrp="1"/>
          </p:cNvGraphicFramePr>
          <p:nvPr/>
        </p:nvGraphicFramePr>
        <p:xfrm>
          <a:off x="4539664" y="348562"/>
          <a:ext cx="5903529" cy="6037782"/>
        </p:xfrm>
        <a:graphic>
          <a:graphicData uri="http://schemas.openxmlformats.org/drawingml/2006/table">
            <a:tbl>
              <a:tblPr firstRow="1" firstCol="1" bandRow="1"/>
              <a:tblGrid>
                <a:gridCol w="1214988">
                  <a:extLst>
                    <a:ext uri="{9D8B030D-6E8A-4147-A177-3AD203B41FA5}">
                      <a16:colId xmlns:a16="http://schemas.microsoft.com/office/drawing/2014/main" val="3032300474"/>
                    </a:ext>
                  </a:extLst>
                </a:gridCol>
                <a:gridCol w="833718">
                  <a:extLst>
                    <a:ext uri="{9D8B030D-6E8A-4147-A177-3AD203B41FA5}">
                      <a16:colId xmlns:a16="http://schemas.microsoft.com/office/drawing/2014/main" val="2557046629"/>
                    </a:ext>
                  </a:extLst>
                </a:gridCol>
                <a:gridCol w="896471">
                  <a:extLst>
                    <a:ext uri="{9D8B030D-6E8A-4147-A177-3AD203B41FA5}">
                      <a16:colId xmlns:a16="http://schemas.microsoft.com/office/drawing/2014/main" val="3625926743"/>
                    </a:ext>
                  </a:extLst>
                </a:gridCol>
                <a:gridCol w="762000">
                  <a:extLst>
                    <a:ext uri="{9D8B030D-6E8A-4147-A177-3AD203B41FA5}">
                      <a16:colId xmlns:a16="http://schemas.microsoft.com/office/drawing/2014/main" val="2555540006"/>
                    </a:ext>
                  </a:extLst>
                </a:gridCol>
                <a:gridCol w="672353">
                  <a:extLst>
                    <a:ext uri="{9D8B030D-6E8A-4147-A177-3AD203B41FA5}">
                      <a16:colId xmlns:a16="http://schemas.microsoft.com/office/drawing/2014/main" val="3671228600"/>
                    </a:ext>
                  </a:extLst>
                </a:gridCol>
                <a:gridCol w="762000">
                  <a:extLst>
                    <a:ext uri="{9D8B030D-6E8A-4147-A177-3AD203B41FA5}">
                      <a16:colId xmlns:a16="http://schemas.microsoft.com/office/drawing/2014/main" val="3538427687"/>
                    </a:ext>
                  </a:extLst>
                </a:gridCol>
                <a:gridCol w="761999">
                  <a:extLst>
                    <a:ext uri="{9D8B030D-6E8A-4147-A177-3AD203B41FA5}">
                      <a16:colId xmlns:a16="http://schemas.microsoft.com/office/drawing/2014/main" val="1995270610"/>
                    </a:ext>
                  </a:extLst>
                </a:gridCol>
              </a:tblGrid>
              <a:tr h="186209">
                <a:tc>
                  <a:txBody>
                    <a:bodyPr/>
                    <a:lstStyle/>
                    <a:p>
                      <a:pPr algn="l">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Mine</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08000"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Category</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08000"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Ag US$/oz</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9461"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Au US$/oz</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9461"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Cu US$/t</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9461"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Pb US$/t</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9461"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b="0" i="0" kern="1200" dirty="0">
                          <a:solidFill>
                            <a:schemeClr val="accent1"/>
                          </a:solidFill>
                          <a:effectLst/>
                          <a:latin typeface="Poppins Medium" pitchFamily="2" charset="77"/>
                          <a:ea typeface="Calibri" panose="020F0502020204030204" pitchFamily="34" charset="0"/>
                          <a:cs typeface="Poppins Medium" pitchFamily="2" charset="77"/>
                        </a:rPr>
                        <a:t>Zn US$/t</a:t>
                      </a:r>
                      <a:endParaRPr lang="en-CA" sz="900" b="0" i="0" kern="1200" dirty="0">
                        <a:solidFill>
                          <a:schemeClr val="accent1"/>
                        </a:solidFill>
                        <a:effectLst/>
                        <a:latin typeface="Poppins Medium" pitchFamily="2" charset="77"/>
                        <a:ea typeface="Calibri" panose="020F0502020204030204" pitchFamily="34" charset="0"/>
                        <a:cs typeface="Poppins Medium" pitchFamily="2" charset="77"/>
                      </a:endParaRPr>
                    </a:p>
                  </a:txBody>
                  <a:tcPr marL="19461" marR="19461"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1467596"/>
                  </a:ext>
                </a:extLst>
              </a:tr>
              <a:tr h="127738">
                <a:tc>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Huaron</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1,300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7,000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3412671"/>
                  </a:ext>
                </a:extLst>
              </a:tr>
              <a:tr h="127738">
                <a:tc>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Morococha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1,300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7,000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820454"/>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a:t>
                      </a:r>
                      <a:r>
                        <a:rPr lang="en-US" sz="900" dirty="0" err="1">
                          <a:effectLst/>
                          <a:latin typeface="Calibri" panose="020F0502020204030204" pitchFamily="34" charset="0"/>
                          <a:ea typeface="Calibri" panose="020F0502020204030204" pitchFamily="34" charset="0"/>
                          <a:cs typeface="Calibri" panose="020F0502020204030204" pitchFamily="34" charset="0"/>
                        </a:rPr>
                        <a:t>Colorada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19.00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1,300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7,000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4006787"/>
                  </a:ext>
                </a:extLst>
              </a:tr>
              <a:tr h="127738">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La Colorada Skarn</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2,800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9767673"/>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Dolores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Reserves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1155384"/>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265808"/>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Bolsa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14.00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825</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007765"/>
                  </a:ext>
                </a:extLst>
              </a:tr>
              <a:tr h="127738">
                <a:tc>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Manantial</a:t>
                      </a:r>
                      <a:r>
                        <a:rPr lang="en-US" sz="900" dirty="0">
                          <a:effectLst/>
                          <a:latin typeface="Calibri" panose="020F0502020204030204" pitchFamily="34" charset="0"/>
                          <a:ea typeface="Calibri" panose="020F0502020204030204" pitchFamily="34" charset="0"/>
                          <a:cs typeface="Calibri" panose="020F0502020204030204" pitchFamily="34" charset="0"/>
                        </a:rPr>
                        <a:t> Espejo</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1,700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1981174"/>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San Vicente</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19.00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1,300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7,000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2,000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0732661"/>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Navidad</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12.52</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1,100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16393"/>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Pico </a:t>
                      </a:r>
                      <a:r>
                        <a:rPr lang="en-US" sz="900" dirty="0" err="1">
                          <a:effectLst/>
                          <a:latin typeface="Calibri" panose="020F0502020204030204" pitchFamily="34" charset="0"/>
                          <a:ea typeface="Calibri" panose="020F0502020204030204" pitchFamily="34" charset="0"/>
                          <a:cs typeface="Calibri" panose="020F0502020204030204" pitchFamily="34" charset="0"/>
                        </a:rPr>
                        <a:t>Machay</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700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6315373"/>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Joaquin</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22.00</a:t>
                      </a:r>
                      <a:endParaRPr lang="en-CA"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0335152"/>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Escobal</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20.00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1,300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2,204</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2,424</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673045"/>
                  </a:ext>
                </a:extLst>
              </a:tr>
              <a:tr h="127738">
                <a:tc rowSpan="2">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Shahuindo</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Reserves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19.00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13710"/>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081811"/>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Arena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Reserves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1,500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7118613"/>
                  </a:ext>
                </a:extLst>
              </a:tr>
              <a:tr h="127738">
                <a:tc vMerge="1">
                  <a:txBody>
                    <a:bodyPr/>
                    <a:lstStyle/>
                    <a:p>
                      <a:endParaRPr lang="en-CA"/>
                    </a:p>
                  </a:txBody>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Resources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5134485"/>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La Arena II</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8,816</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526889"/>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Bell Creek</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000364"/>
                  </a:ext>
                </a:extLst>
              </a:tr>
              <a:tr h="127738">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Timmins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All categories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94282"/>
                  </a:ext>
                </a:extLst>
              </a:tr>
              <a:tr h="127738">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Whitney</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9950515"/>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Gold River</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4552868"/>
                  </a:ext>
                </a:extLst>
              </a:tr>
              <a:tr h="193856">
                <a:tc>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Marlhill</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1,125</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117570"/>
                  </a:ext>
                </a:extLst>
              </a:tr>
              <a:tr h="127738">
                <a:tc rowSpan="2">
                  <a:txBody>
                    <a:bodyPr/>
                    <a:lstStyle/>
                    <a:p>
                      <a:pPr>
                        <a:lnSpc>
                          <a:spcPct val="107000"/>
                        </a:lnSpc>
                        <a:spcBef>
                          <a:spcPts val="200"/>
                        </a:spcBef>
                        <a:spcAft>
                          <a:spcPts val="200"/>
                        </a:spcAft>
                      </a:pPr>
                      <a:r>
                        <a:rPr lang="en-US"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Vogel</a:t>
                      </a:r>
                      <a:endParaRPr lang="en-CA" sz="9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Inside pit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1,150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2774605"/>
                  </a:ext>
                </a:extLst>
              </a:tr>
              <a:tr h="127738">
                <a:tc vMerge="1">
                  <a:txBody>
                    <a:bodyPr/>
                    <a:lstStyle/>
                    <a:p>
                      <a:endParaRPr lang="en-CA"/>
                    </a:p>
                  </a:txBody>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Below pit</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1,150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973132"/>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Jacobina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Reserves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9806671"/>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733400"/>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Cerro Moro</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Reserves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8861610"/>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102877"/>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El </a:t>
                      </a:r>
                      <a:r>
                        <a:rPr lang="en-US" sz="900" dirty="0" err="1">
                          <a:effectLst/>
                          <a:latin typeface="Calibri" panose="020F0502020204030204" pitchFamily="34" charset="0"/>
                          <a:ea typeface="Calibri" panose="020F0502020204030204" pitchFamily="34" charset="0"/>
                          <a:cs typeface="Calibri" panose="020F0502020204030204" pitchFamily="34" charset="0"/>
                        </a:rPr>
                        <a:t>Peñon</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Reserves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18.00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1914887"/>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18.00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1,250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4106608"/>
                  </a:ext>
                </a:extLst>
              </a:tr>
              <a:tr h="187109">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Minera Florida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Reserves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1,500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2,600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205393"/>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22.00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1,700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2,800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335579"/>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Jeronimo</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Reserves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900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6403058"/>
                  </a:ext>
                </a:extLst>
              </a:tr>
              <a:tr h="127738">
                <a:tc vMerge="1">
                  <a:txBody>
                    <a:bodyPr/>
                    <a:lstStyle/>
                    <a:p>
                      <a:endParaRPr lang="en-CA"/>
                    </a:p>
                  </a:txBody>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Resources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900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7129253"/>
                  </a:ext>
                </a:extLst>
              </a:tr>
              <a:tr h="127738">
                <a:tc rowSpan="2">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MARA Agua Rica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Reserves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18.00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6,613</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4242649"/>
                  </a:ext>
                </a:extLst>
              </a:tr>
              <a:tr h="127738">
                <a:tc vMerge="1">
                  <a:txBody>
                    <a:bodyPr/>
                    <a:lstStyle/>
                    <a:p>
                      <a:endParaRPr lang="en-CA"/>
                    </a:p>
                  </a:txBody>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24.00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1600</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8,818</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dot"/>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189082"/>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MARA </a:t>
                      </a:r>
                      <a:r>
                        <a:rPr lang="en-US" sz="900" dirty="0" err="1">
                          <a:effectLst/>
                          <a:latin typeface="Calibri" panose="020F0502020204030204" pitchFamily="34" charset="0"/>
                          <a:ea typeface="Calibri" panose="020F0502020204030204" pitchFamily="34" charset="0"/>
                          <a:cs typeface="Calibri" panose="020F0502020204030204" pitchFamily="34" charset="0"/>
                        </a:rPr>
                        <a:t>Alumbrera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Resources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1,300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6,239</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3095187"/>
                  </a:ext>
                </a:extLst>
              </a:tr>
              <a:tr h="127738">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Arco Sul</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Resources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1,250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891852"/>
                  </a:ext>
                </a:extLst>
              </a:tr>
              <a:tr h="127738">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La Pepa</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Resources</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1,650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3175"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1254337"/>
                  </a:ext>
                </a:extLst>
              </a:tr>
              <a:tr h="127738">
                <a:tc>
                  <a:txBody>
                    <a:bodyPr/>
                    <a:lstStyle/>
                    <a:p>
                      <a:pPr>
                        <a:lnSpc>
                          <a:spcPct val="107000"/>
                        </a:lnSpc>
                        <a:spcBef>
                          <a:spcPts val="200"/>
                        </a:spcBef>
                        <a:spcAft>
                          <a:spcPts val="200"/>
                        </a:spcAft>
                      </a:pPr>
                      <a:r>
                        <a:rPr lang="en-US" sz="900" dirty="0" err="1">
                          <a:effectLst/>
                          <a:latin typeface="Calibri" panose="020F0502020204030204" pitchFamily="34" charset="0"/>
                          <a:ea typeface="Calibri" panose="020F0502020204030204" pitchFamily="34" charset="0"/>
                          <a:cs typeface="Calibri" panose="020F0502020204030204" pitchFamily="34" charset="0"/>
                        </a:rPr>
                        <a:t>Lavra</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err="1">
                          <a:effectLst/>
                          <a:latin typeface="Calibri" panose="020F0502020204030204" pitchFamily="34" charset="0"/>
                          <a:ea typeface="Calibri" panose="020F0502020204030204" pitchFamily="34" charset="0"/>
                          <a:cs typeface="Calibri" panose="020F0502020204030204" pitchFamily="34" charset="0"/>
                        </a:rPr>
                        <a:t>Velha</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0" marT="0" marB="0" anchor="ctr">
                    <a:lnL w="12700" cap="flat" cmpd="sng" algn="ctr">
                      <a:noFill/>
                      <a:prstDash val="solid"/>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Resources</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08000" marR="12974"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1,650</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0" marR="19461"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a:effectLst/>
                          <a:latin typeface="Calibri" panose="020F0502020204030204" pitchFamily="34" charset="0"/>
                          <a:ea typeface="Calibri" panose="020F0502020204030204" pitchFamily="34" charset="0"/>
                          <a:cs typeface="Calibri" panose="020F0502020204030204" pitchFamily="34" charset="0"/>
                        </a:rPr>
                        <a:t> </a:t>
                      </a:r>
                      <a:endParaRPr lang="en-CA" sz="100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Bef>
                          <a:spcPts val="200"/>
                        </a:spcBef>
                        <a:spcAft>
                          <a:spcPts val="200"/>
                        </a:spcAft>
                      </a:pPr>
                      <a:r>
                        <a:rPr lang="en-US" sz="900" dirty="0">
                          <a:effectLst/>
                          <a:latin typeface="Calibri" panose="020F0502020204030204" pitchFamily="34" charset="0"/>
                          <a:ea typeface="Calibri" panose="020F0502020204030204" pitchFamily="34" charset="0"/>
                          <a:cs typeface="Calibri" panose="020F0502020204030204" pitchFamily="34" charset="0"/>
                        </a:rPr>
                        <a:t> </a:t>
                      </a:r>
                      <a:endParaRPr lang="en-CA" sz="1000" dirty="0">
                        <a:effectLst/>
                        <a:latin typeface="Calibri" panose="020F0502020204030204" pitchFamily="34" charset="0"/>
                        <a:ea typeface="Calibri" panose="020F0502020204030204" pitchFamily="34" charset="0"/>
                        <a:cs typeface="Arial" panose="020B0604020202020204" pitchFamily="34" charset="0"/>
                      </a:endParaRPr>
                    </a:p>
                  </a:txBody>
                  <a:tcPr marL="19461"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3175" cap="flat" cmpd="sng" algn="ctr">
                      <a:solidFill>
                        <a:schemeClr val="tx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8409230"/>
                  </a:ext>
                </a:extLst>
              </a:tr>
            </a:tbl>
          </a:graphicData>
        </a:graphic>
      </p:graphicFrame>
    </p:spTree>
    <p:extLst>
      <p:ext uri="{BB962C8B-B14F-4D97-AF65-F5344CB8AC3E}">
        <p14:creationId xmlns:p14="http://schemas.microsoft.com/office/powerpoint/2010/main" val="25318424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3FB21-85F8-4568-8E98-D51430667EAF}"/>
              </a:ext>
            </a:extLst>
          </p:cNvPr>
          <p:cNvSpPr/>
          <p:nvPr/>
        </p:nvSpPr>
        <p:spPr>
          <a:xfrm>
            <a:off x="744279" y="1480576"/>
            <a:ext cx="10272063" cy="4984486"/>
          </a:xfrm>
          <a:prstGeom prst="rect">
            <a:avLst/>
          </a:prstGeom>
        </p:spPr>
        <p:txBody>
          <a:bodyPr wrap="square" numCol="1" spcCol="360000">
            <a:noAutofit/>
          </a:bodyPr>
          <a:lstStyle/>
          <a:p>
            <a:pPr algn="just"/>
            <a:r>
              <a:rPr lang="en-US" sz="3200" spc="30" dirty="0">
                <a:solidFill>
                  <a:srgbClr val="000000"/>
                </a:solidFill>
                <a:latin typeface="OSWALD " panose="02000506000000020004" pitchFamily="2" charset="0"/>
              </a:rPr>
              <a:t>GENERAL NOTES APPLICABLE TO THE FOREGOING TABLES:</a:t>
            </a:r>
            <a:endParaRPr lang="en-US" sz="3200" dirty="0">
              <a:solidFill>
                <a:srgbClr val="000000"/>
              </a:solidFill>
              <a:latin typeface="Calibri" panose="020F0502020204030204" pitchFamily="34" charset="0"/>
              <a:cs typeface="Calibri" panose="020F0502020204030204" pitchFamily="34" charset="0"/>
            </a:endParaRPr>
          </a:p>
          <a:p>
            <a:pPr algn="just"/>
            <a:endParaRPr lang="en-US" sz="1000" b="1" dirty="0">
              <a:solidFill>
                <a:srgbClr val="000000"/>
              </a:solidFill>
              <a:latin typeface="Calibri" panose="020F0502020204030204" pitchFamily="34" charset="0"/>
              <a:cs typeface="Calibri" panose="020F0502020204030204" pitchFamily="34" charset="0"/>
            </a:endParaRPr>
          </a:p>
          <a:p>
            <a:pPr algn="just"/>
            <a:endParaRPr lang="en-US" sz="10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All mineral reserves and mineral resources have been estimated in accordance with the standards of the Canadian Institute of Mining, Metallurgy and Petroleum and National Instrument 43-101. Mineral resources are reported exclusives of mineral reserves. </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Pan American does not expect these mineral reserve and mineral resource estimates to be materially affected by metallurgical, environmental, permitting, legal, taxation, socio-economic, political, and marketing or other relevant issues.</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The Company has undertaken a verification process with respect to the data disclosed in this presentation. The mineral resource and mineral reserves databases comprising drilling and, in some cases, surface and   underground sampling, have been compiled at each of the Pan American mine sites by the qualified staff.  All the assay data used in the resource evaluation provided by each of the mines has been subjected to the industry standard quality assurance and quality control ("QA/QC") program including the submission of certified standards, blanks, and duplicate samples.  The results are reviewed monthly by management. The results of the QA/QC samples submitted for the resource databases demonstrate acceptable accuracy and precision. The Qualified Person is of the opinion that the sample preparation, analytical, and security procedures followed for the samples are sufficient and reliable for the purpose of this mineral resource and mineral reserve estimates. Pan American is not aware of any drilling, sampling, recovery or other factors that could materially affect the accuracy or reliability of the data reported herein.</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For additional information regarding Pan American's material mineral properties prior to the completion of the acquisition of Yamana, including detailed information concerning associated QA/QC and data verification matters, the key assumptions, parameters and methods used by Pan American to estimate mineral reserves and mineral resources, and for a detailed description of known legal, political, environmental, and other risks that could materially affect the Pan American’s business and the potential development of the Pan American’s mineral reserves and mineral resources, please refer to Pan American’s Annual Information Form dated February 22, 2023, filed at www.sedarplus.ca, or Pan American's most recent Form 40-F filed with the United States Securities and Exchange Commission (the "SEC"). </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For further information about the material mineral projects acquired pursuant to the acquisition of Yamana, please refer to </a:t>
            </a:r>
            <a:r>
              <a:rPr lang="en-US" sz="900" dirty="0" err="1">
                <a:solidFill>
                  <a:srgbClr val="000000"/>
                </a:solidFill>
                <a:latin typeface="Calibri" panose="020F0502020204030204" pitchFamily="34" charset="0"/>
                <a:cs typeface="Calibri" panose="020F0502020204030204" pitchFamily="34" charset="0"/>
              </a:rPr>
              <a:t>Yamana’s</a:t>
            </a:r>
            <a:r>
              <a:rPr lang="en-US" sz="900" dirty="0">
                <a:solidFill>
                  <a:srgbClr val="000000"/>
                </a:solidFill>
                <a:latin typeface="Calibri" panose="020F0502020204030204" pitchFamily="34" charset="0"/>
                <a:cs typeface="Calibri" panose="020F0502020204030204" pitchFamily="34" charset="0"/>
              </a:rPr>
              <a:t> Annual Information Form dated March 29, 2023, filed at www.sedarplus.ca or </a:t>
            </a:r>
            <a:r>
              <a:rPr lang="en-US" sz="900" dirty="0" err="1">
                <a:solidFill>
                  <a:srgbClr val="000000"/>
                </a:solidFill>
                <a:latin typeface="Calibri" panose="020F0502020204030204" pitchFamily="34" charset="0"/>
                <a:cs typeface="Calibri" panose="020F0502020204030204" pitchFamily="34" charset="0"/>
              </a:rPr>
              <a:t>Yamana’s</a:t>
            </a:r>
            <a:r>
              <a:rPr lang="en-US" sz="900" dirty="0">
                <a:solidFill>
                  <a:srgbClr val="000000"/>
                </a:solidFill>
                <a:latin typeface="Calibri" panose="020F0502020204030204" pitchFamily="34" charset="0"/>
                <a:cs typeface="Calibri" panose="020F0502020204030204" pitchFamily="34" charset="0"/>
              </a:rPr>
              <a:t> most recent Form 40-F filed with the SEC.</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Quantities and grades of contained metal are shown before metallurgical recoveries. </a:t>
            </a:r>
            <a:endParaRPr lang="en-CA" sz="900" dirty="0">
              <a:solidFill>
                <a:srgbClr val="000000"/>
              </a:solidFill>
              <a:latin typeface="Calibri" panose="020F0502020204030204" pitchFamily="34" charset="0"/>
              <a:cs typeface="Calibri" panose="020F0502020204030204" pitchFamily="34" charset="0"/>
            </a:endParaRPr>
          </a:p>
          <a:p>
            <a:pPr>
              <a:lnSpc>
                <a:spcPts val="1200"/>
              </a:lnSpc>
              <a:spcAft>
                <a:spcPts val="600"/>
              </a:spcAft>
            </a:pPr>
            <a:r>
              <a:rPr lang="en-US" sz="900" dirty="0">
                <a:solidFill>
                  <a:srgbClr val="000000"/>
                </a:solidFill>
                <a:latin typeface="Calibri" panose="020F0502020204030204" pitchFamily="34" charset="0"/>
                <a:cs typeface="Calibri" panose="020F0502020204030204" pitchFamily="34" charset="0"/>
              </a:rPr>
              <a:t>Technical information contained in this presentation with respect to Pan American has been reviewed and approved by Sébastien Bernier P. Geo., Senior Director, Reserves and Resources, Christopher Emerson, </a:t>
            </a:r>
            <a:r>
              <a:rPr lang="en-US" sz="900" dirty="0" err="1">
                <a:solidFill>
                  <a:srgbClr val="000000"/>
                </a:solidFill>
                <a:latin typeface="Calibri" panose="020F0502020204030204" pitchFamily="34" charset="0"/>
                <a:cs typeface="Calibri" panose="020F0502020204030204" pitchFamily="34" charset="0"/>
              </a:rPr>
              <a:t>FAusIMM</a:t>
            </a:r>
            <a:r>
              <a:rPr lang="en-US" sz="900" dirty="0">
                <a:solidFill>
                  <a:srgbClr val="000000"/>
                </a:solidFill>
                <a:latin typeface="Calibri" panose="020F0502020204030204" pitchFamily="34" charset="0"/>
                <a:cs typeface="Calibri" panose="020F0502020204030204" pitchFamily="34" charset="0"/>
              </a:rPr>
              <a:t>., Vice President of Exploration and Geology, and Martin Wafforn, P.Eng., Senior Vice President Technical Services and Process Optimization, who are each Qualified Persons for the purposes of National Instrument 43-101 - Standards of Disclosure for Mineral Projects ("NI 43-101"). </a:t>
            </a:r>
            <a:endParaRPr lang="en-CA" sz="900" dirty="0">
              <a:solidFill>
                <a:srgbClr val="000000"/>
              </a:solidFill>
              <a:latin typeface="Calibri" panose="020F0502020204030204" pitchFamily="34" charset="0"/>
              <a:cs typeface="Calibri" panose="020F0502020204030204" pitchFamily="34" charset="0"/>
            </a:endParaRPr>
          </a:p>
          <a:p>
            <a:pPr>
              <a:lnSpc>
                <a:spcPct val="120000"/>
              </a:lnSpc>
              <a:spcAft>
                <a:spcPts val="600"/>
              </a:spcAft>
            </a:pPr>
            <a:r>
              <a:rPr lang="en-US" sz="900" dirty="0">
                <a:solidFill>
                  <a:srgbClr val="000000"/>
                </a:solidFill>
                <a:latin typeface="Calibri" panose="020F0502020204030204" pitchFamily="34" charset="0"/>
                <a:cs typeface="Calibri" panose="020F0502020204030204" pitchFamily="34" charset="0"/>
              </a:rPr>
              <a:t>Pan American Silver Corp. is authorized by The Association of Professional Engineers and Geoscientists of the Province of British Columbia to engage in Reserved Practice under Permit to Practice number 1001470.</a:t>
            </a:r>
            <a:endParaRPr lang="en-CA" sz="900" dirty="0">
              <a:solidFill>
                <a:srgbClr val="000000"/>
              </a:solidFill>
              <a:latin typeface="Calibri" panose="020F0502020204030204" pitchFamily="34" charset="0"/>
              <a:cs typeface="Calibri" panose="020F0502020204030204" pitchFamily="34" charset="0"/>
            </a:endParaRPr>
          </a:p>
          <a:p>
            <a:pPr algn="just">
              <a:spcAft>
                <a:spcPts val="600"/>
              </a:spcAft>
            </a:pPr>
            <a:r>
              <a:rPr lang="en-US" sz="900" dirty="0">
                <a:solidFill>
                  <a:srgbClr val="000000"/>
                </a:solidFill>
                <a:latin typeface="Calibri" panose="020F0502020204030204" pitchFamily="34" charset="0"/>
                <a:cs typeface="Calibri" panose="020F0502020204030204" pitchFamily="34" charset="0"/>
              </a:rPr>
              <a:t>Please refer to the cautionary information on mineral reserves and mineral resources on page 3 of this presentation. </a:t>
            </a:r>
            <a:endParaRPr lang="en-US" sz="1000" dirty="0">
              <a:solidFill>
                <a:srgbClr val="000000"/>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75AA34A9-FD79-4228-A0C9-AF0B8D9F4893}"/>
              </a:ext>
            </a:extLst>
          </p:cNvPr>
          <p:cNvCxnSpPr>
            <a:cxnSpLocks/>
          </p:cNvCxnSpPr>
          <p:nvPr/>
        </p:nvCxnSpPr>
        <p:spPr>
          <a:xfrm>
            <a:off x="855008" y="2118596"/>
            <a:ext cx="67758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F341F59D-B0C8-40C5-93A3-7996BF347FE4}"/>
              </a:ext>
            </a:extLst>
          </p:cNvPr>
          <p:cNvSpPr>
            <a:spLocks noGrp="1"/>
          </p:cNvSpPr>
          <p:nvPr>
            <p:ph type="sldNum" sz="quarter" idx="12"/>
          </p:nvPr>
        </p:nvSpPr>
        <p:spPr>
          <a:xfrm>
            <a:off x="11673191" y="3081"/>
            <a:ext cx="513128" cy="365125"/>
          </a:xfrm>
        </p:spPr>
        <p:txBody>
          <a:bodyPr/>
          <a:lstStyle/>
          <a:p>
            <a:fld id="{3C6DF47B-3BED-4C75-ACAB-4344E1B376FE}" type="slidenum">
              <a:rPr lang="en-US" smtClean="0"/>
              <a:t>46</a:t>
            </a:fld>
            <a:endParaRPr lang="en-US" dirty="0"/>
          </a:p>
        </p:txBody>
      </p:sp>
    </p:spTree>
    <p:extLst>
      <p:ext uri="{BB962C8B-B14F-4D97-AF65-F5344CB8AC3E}">
        <p14:creationId xmlns:p14="http://schemas.microsoft.com/office/powerpoint/2010/main" val="3075435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1">
            <a:extLst>
              <a:ext uri="{FF2B5EF4-FFF2-40B4-BE49-F238E27FC236}">
                <a16:creationId xmlns:a16="http://schemas.microsoft.com/office/drawing/2014/main" id="{EA35CF63-6903-4EED-80F6-A13FBD1DE82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Light" panose="020B0306030504020204" pitchFamily="34" charset="0"/>
              </a:defRPr>
            </a:lvl1pPr>
            <a:lvl2pPr marL="742950" indent="-285750">
              <a:defRPr>
                <a:solidFill>
                  <a:schemeClr val="tx1"/>
                </a:solidFill>
                <a:latin typeface="Open Sans Light" panose="020B0306030504020204" pitchFamily="34" charset="0"/>
              </a:defRPr>
            </a:lvl2pPr>
            <a:lvl3pPr marL="1143000" indent="-228600">
              <a:defRPr>
                <a:solidFill>
                  <a:schemeClr val="tx1"/>
                </a:solidFill>
                <a:latin typeface="Open Sans Light" panose="020B0306030504020204" pitchFamily="34" charset="0"/>
              </a:defRPr>
            </a:lvl3pPr>
            <a:lvl4pPr marL="1600200" indent="-228600">
              <a:defRPr>
                <a:solidFill>
                  <a:schemeClr val="tx1"/>
                </a:solidFill>
                <a:latin typeface="Open Sans Light" panose="020B0306030504020204" pitchFamily="34" charset="0"/>
              </a:defRPr>
            </a:lvl4pPr>
            <a:lvl5pPr marL="2057400" indent="-228600">
              <a:defRPr>
                <a:solidFill>
                  <a:schemeClr val="tx1"/>
                </a:solidFill>
                <a:latin typeface="Open Sans Light" panose="020B0306030504020204" pitchFamily="34" charset="0"/>
              </a:defRPr>
            </a:lvl5pPr>
            <a:lvl6pPr marL="2514600" indent="-228600" fontAlgn="base">
              <a:spcBef>
                <a:spcPct val="0"/>
              </a:spcBef>
              <a:spcAft>
                <a:spcPct val="0"/>
              </a:spcAft>
              <a:defRPr>
                <a:solidFill>
                  <a:schemeClr val="tx1"/>
                </a:solidFill>
                <a:latin typeface="Open Sans Light" panose="020B0306030504020204" pitchFamily="34" charset="0"/>
              </a:defRPr>
            </a:lvl6pPr>
            <a:lvl7pPr marL="2971800" indent="-228600" fontAlgn="base">
              <a:spcBef>
                <a:spcPct val="0"/>
              </a:spcBef>
              <a:spcAft>
                <a:spcPct val="0"/>
              </a:spcAft>
              <a:defRPr>
                <a:solidFill>
                  <a:schemeClr val="tx1"/>
                </a:solidFill>
                <a:latin typeface="Open Sans Light" panose="020B0306030504020204" pitchFamily="34" charset="0"/>
              </a:defRPr>
            </a:lvl7pPr>
            <a:lvl8pPr marL="3429000" indent="-228600" fontAlgn="base">
              <a:spcBef>
                <a:spcPct val="0"/>
              </a:spcBef>
              <a:spcAft>
                <a:spcPct val="0"/>
              </a:spcAft>
              <a:defRPr>
                <a:solidFill>
                  <a:schemeClr val="tx1"/>
                </a:solidFill>
                <a:latin typeface="Open Sans Light" panose="020B0306030504020204" pitchFamily="34" charset="0"/>
              </a:defRPr>
            </a:lvl8pPr>
            <a:lvl9pPr marL="3886200" indent="-228600" fontAlgn="base">
              <a:spcBef>
                <a:spcPct val="0"/>
              </a:spcBef>
              <a:spcAft>
                <a:spcPct val="0"/>
              </a:spcAft>
              <a:defRPr>
                <a:solidFill>
                  <a:schemeClr val="tx1"/>
                </a:solidFill>
                <a:latin typeface="Open Sans Light" panose="020B0306030504020204" pitchFamily="34" charset="0"/>
              </a:defRPr>
            </a:lvl9pPr>
          </a:lstStyle>
          <a:p>
            <a:pPr fontAlgn="base">
              <a:spcBef>
                <a:spcPct val="0"/>
              </a:spcBef>
              <a:spcAft>
                <a:spcPct val="0"/>
              </a:spcAft>
            </a:pPr>
            <a:fld id="{285470E7-F187-44E9-BC60-C33701391361}" type="slidenum">
              <a:rPr lang="en-US" altLang="en-US">
                <a:solidFill>
                  <a:schemeClr val="bg1"/>
                </a:solidFill>
              </a:rPr>
              <a:pPr fontAlgn="base">
                <a:spcBef>
                  <a:spcPct val="0"/>
                </a:spcBef>
                <a:spcAft>
                  <a:spcPct val="0"/>
                </a:spcAft>
              </a:pPr>
              <a:t>47</a:t>
            </a:fld>
            <a:endParaRPr lang="en-US" altLang="en-US" dirty="0">
              <a:solidFill>
                <a:schemeClr val="bg1"/>
              </a:solidFill>
            </a:endParaRPr>
          </a:p>
        </p:txBody>
      </p:sp>
      <p:sp>
        <p:nvSpPr>
          <p:cNvPr id="193549" name="TextBox 6">
            <a:extLst>
              <a:ext uri="{FF2B5EF4-FFF2-40B4-BE49-F238E27FC236}">
                <a16:creationId xmlns:a16="http://schemas.microsoft.com/office/drawing/2014/main" id="{115AAE9A-9386-448D-B5F2-57C480B143DE}"/>
              </a:ext>
            </a:extLst>
          </p:cNvPr>
          <p:cNvSpPr txBox="1">
            <a:spLocks noChangeArrowheads="1"/>
          </p:cNvSpPr>
          <p:nvPr/>
        </p:nvSpPr>
        <p:spPr bwMode="auto">
          <a:xfrm>
            <a:off x="6548284" y="823158"/>
            <a:ext cx="5309419"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anose="020B0306030504020204" pitchFamily="34" charset="0"/>
              </a:defRPr>
            </a:lvl1pPr>
            <a:lvl2pPr marL="742950" indent="-285750">
              <a:defRPr>
                <a:solidFill>
                  <a:schemeClr val="tx1"/>
                </a:solidFill>
                <a:latin typeface="Open Sans Light" panose="020B0306030504020204" pitchFamily="34" charset="0"/>
              </a:defRPr>
            </a:lvl2pPr>
            <a:lvl3pPr marL="1143000" indent="-228600">
              <a:defRPr>
                <a:solidFill>
                  <a:schemeClr val="tx1"/>
                </a:solidFill>
                <a:latin typeface="Open Sans Light" panose="020B0306030504020204" pitchFamily="34" charset="0"/>
              </a:defRPr>
            </a:lvl3pPr>
            <a:lvl4pPr marL="1600200" indent="-228600">
              <a:defRPr>
                <a:solidFill>
                  <a:schemeClr val="tx1"/>
                </a:solidFill>
                <a:latin typeface="Open Sans Light" panose="020B0306030504020204" pitchFamily="34" charset="0"/>
              </a:defRPr>
            </a:lvl4pPr>
            <a:lvl5pPr marL="2057400" indent="-228600">
              <a:defRPr>
                <a:solidFill>
                  <a:schemeClr val="tx1"/>
                </a:solidFill>
                <a:latin typeface="Open Sans Light" panose="020B0306030504020204" pitchFamily="34" charset="0"/>
              </a:defRPr>
            </a:lvl5pPr>
            <a:lvl6pPr marL="2514600" indent="-228600" fontAlgn="base">
              <a:spcBef>
                <a:spcPct val="0"/>
              </a:spcBef>
              <a:spcAft>
                <a:spcPct val="0"/>
              </a:spcAft>
              <a:defRPr>
                <a:solidFill>
                  <a:schemeClr val="tx1"/>
                </a:solidFill>
                <a:latin typeface="Open Sans Light" panose="020B0306030504020204" pitchFamily="34" charset="0"/>
              </a:defRPr>
            </a:lvl6pPr>
            <a:lvl7pPr marL="2971800" indent="-228600" fontAlgn="base">
              <a:spcBef>
                <a:spcPct val="0"/>
              </a:spcBef>
              <a:spcAft>
                <a:spcPct val="0"/>
              </a:spcAft>
              <a:defRPr>
                <a:solidFill>
                  <a:schemeClr val="tx1"/>
                </a:solidFill>
                <a:latin typeface="Open Sans Light" panose="020B0306030504020204" pitchFamily="34" charset="0"/>
              </a:defRPr>
            </a:lvl7pPr>
            <a:lvl8pPr marL="3429000" indent="-228600" fontAlgn="base">
              <a:spcBef>
                <a:spcPct val="0"/>
              </a:spcBef>
              <a:spcAft>
                <a:spcPct val="0"/>
              </a:spcAft>
              <a:defRPr>
                <a:solidFill>
                  <a:schemeClr val="tx1"/>
                </a:solidFill>
                <a:latin typeface="Open Sans Light" panose="020B0306030504020204" pitchFamily="34" charset="0"/>
              </a:defRPr>
            </a:lvl8pPr>
            <a:lvl9pPr marL="3886200" indent="-228600" fontAlgn="base">
              <a:spcBef>
                <a:spcPct val="0"/>
              </a:spcBef>
              <a:spcAft>
                <a:spcPct val="0"/>
              </a:spcAft>
              <a:defRPr>
                <a:solidFill>
                  <a:schemeClr val="tx1"/>
                </a:solidFill>
                <a:latin typeface="Open Sans Light" panose="020B0306030504020204" pitchFamily="34" charset="0"/>
              </a:defRPr>
            </a:lvl9pPr>
          </a:lstStyle>
          <a:p>
            <a:pPr>
              <a:spcAft>
                <a:spcPts val="400"/>
              </a:spcAft>
            </a:pPr>
            <a:r>
              <a:rPr lang="en-US" altLang="en-US" sz="1600" b="1" dirty="0">
                <a:solidFill>
                  <a:schemeClr val="accent1"/>
                </a:solidFill>
                <a:latin typeface="Poppins" pitchFamily="2" charset="77"/>
                <a:cs typeface="Poppins" pitchFamily="2" charset="77"/>
              </a:rPr>
              <a:t>Siren Fisekci</a:t>
            </a:r>
          </a:p>
          <a:p>
            <a:pPr>
              <a:spcAft>
                <a:spcPts val="400"/>
              </a:spcAft>
            </a:pPr>
            <a:r>
              <a:rPr lang="en-US" altLang="en-US" sz="1100" spc="250" dirty="0">
                <a:solidFill>
                  <a:srgbClr val="000000"/>
                </a:solidFill>
                <a:latin typeface="Calibri" panose="020F0502020204030204" pitchFamily="34" charset="0"/>
                <a:cs typeface="Calibri" panose="020F0502020204030204" pitchFamily="34" charset="0"/>
              </a:rPr>
              <a:t>VP, INVESTOR RELATIONS &amp; CORPORATE COMMUNICATIONS</a:t>
            </a:r>
          </a:p>
          <a:p>
            <a:pPr>
              <a:spcAft>
                <a:spcPts val="400"/>
              </a:spcAft>
            </a:pPr>
            <a:r>
              <a:rPr lang="en-US" altLang="en-US" sz="1600" dirty="0">
                <a:solidFill>
                  <a:srgbClr val="000000"/>
                </a:solidFill>
                <a:latin typeface="Calibri" panose="020F0502020204030204" pitchFamily="34" charset="0"/>
                <a:cs typeface="Calibri" panose="020F0502020204030204" pitchFamily="34" charset="0"/>
              </a:rPr>
              <a:t>+1.604.806.3191 </a:t>
            </a:r>
            <a:r>
              <a:rPr lang="en-US" altLang="en-US" sz="1600" dirty="0">
                <a:solidFill>
                  <a:schemeClr val="bg1">
                    <a:lumMod val="85000"/>
                  </a:schemeClr>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b="1" dirty="0">
                <a:solidFill>
                  <a:schemeClr val="accent1"/>
                </a:solidFill>
                <a:latin typeface="Calibri" panose="020F0502020204030204" pitchFamily="34" charset="0"/>
                <a:cs typeface="Calibri" panose="020F0502020204030204" pitchFamily="34" charset="0"/>
              </a:rPr>
              <a:t>ir@panamericansilver.com</a:t>
            </a:r>
          </a:p>
          <a:p>
            <a:pPr>
              <a:spcAft>
                <a:spcPts val="400"/>
              </a:spcAft>
            </a:pPr>
            <a:r>
              <a:rPr lang="en-US" altLang="en-US" sz="1600" b="1" dirty="0">
                <a:solidFill>
                  <a:schemeClr val="accent1"/>
                </a:solidFill>
                <a:latin typeface="Calibri" panose="020F0502020204030204" pitchFamily="34" charset="0"/>
                <a:cs typeface="Calibri" panose="020F0502020204030204" pitchFamily="34" charset="0"/>
              </a:rPr>
              <a:t>panamericansilver.com </a:t>
            </a:r>
          </a:p>
          <a:p>
            <a:pPr>
              <a:spcAft>
                <a:spcPts val="400"/>
              </a:spcAft>
            </a:pPr>
            <a:endParaRPr lang="en-US" altLang="en-US" sz="1600" dirty="0">
              <a:solidFill>
                <a:schemeClr val="tx2"/>
              </a:solidFill>
              <a:latin typeface="Calibri" panose="020F0502020204030204" pitchFamily="34" charset="0"/>
              <a:cs typeface="Calibri" panose="020F0502020204030204" pitchFamily="34" charset="0"/>
            </a:endParaRPr>
          </a:p>
          <a:p>
            <a:pPr>
              <a:spcAft>
                <a:spcPts val="400"/>
              </a:spcAft>
            </a:pPr>
            <a:r>
              <a:rPr lang="en-US" altLang="en-US" sz="1600" dirty="0">
                <a:solidFill>
                  <a:srgbClr val="000000"/>
                </a:solidFill>
                <a:latin typeface="Calibri" panose="020F0502020204030204" pitchFamily="34" charset="0"/>
                <a:cs typeface="Calibri" panose="020F0502020204030204" pitchFamily="34" charset="0"/>
              </a:rPr>
              <a:t>Suite 1440, 625 Howe Street</a:t>
            </a:r>
            <a:br>
              <a:rPr lang="en-US" altLang="en-US" sz="1600" dirty="0">
                <a:solidFill>
                  <a:srgbClr val="000000"/>
                </a:solidFill>
                <a:latin typeface="Calibri" panose="020F0502020204030204" pitchFamily="34" charset="0"/>
                <a:cs typeface="Calibri" panose="020F0502020204030204" pitchFamily="34" charset="0"/>
              </a:rPr>
            </a:br>
            <a:r>
              <a:rPr lang="en-US" altLang="en-US" sz="1600" dirty="0">
                <a:solidFill>
                  <a:srgbClr val="000000"/>
                </a:solidFill>
                <a:latin typeface="Calibri" panose="020F0502020204030204" pitchFamily="34" charset="0"/>
                <a:cs typeface="Calibri" panose="020F0502020204030204" pitchFamily="34" charset="0"/>
              </a:rPr>
              <a:t>Vancouver, BC, V6C 2T6 </a:t>
            </a:r>
          </a:p>
          <a:p>
            <a:pPr>
              <a:spcAft>
                <a:spcPts val="400"/>
              </a:spcAft>
            </a:pPr>
            <a:endParaRPr lang="en-US" altLang="en-US" sz="1600" dirty="0">
              <a:solidFill>
                <a:schemeClr val="tx2"/>
              </a:solidFill>
              <a:latin typeface="Calibri" panose="020F0502020204030204" pitchFamily="34" charset="0"/>
              <a:cs typeface="Calibri" panose="020F0502020204030204" pitchFamily="34" charset="0"/>
            </a:endParaRPr>
          </a:p>
        </p:txBody>
      </p:sp>
      <p:pic>
        <p:nvPicPr>
          <p:cNvPr id="42" name="Picture 41" descr="Graphical user interface&#10;&#10;Description automatically generated with low confidence">
            <a:extLst>
              <a:ext uri="{FF2B5EF4-FFF2-40B4-BE49-F238E27FC236}">
                <a16:creationId xmlns:a16="http://schemas.microsoft.com/office/drawing/2014/main" id="{7E34DE10-332E-294A-BA31-9910F999C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408" y="1460883"/>
            <a:ext cx="3835400" cy="993891"/>
          </a:xfrm>
          <a:prstGeom prst="rect">
            <a:avLst/>
          </a:prstGeom>
        </p:spPr>
      </p:pic>
      <p:pic>
        <p:nvPicPr>
          <p:cNvPr id="6" name="Picture Placeholder 5" descr="A person holding a fish&#10;&#10;Description automatically generated with medium confidence">
            <a:extLst>
              <a:ext uri="{FF2B5EF4-FFF2-40B4-BE49-F238E27FC236}">
                <a16:creationId xmlns:a16="http://schemas.microsoft.com/office/drawing/2014/main" id="{D12F828A-EAB5-F54C-AE65-1ACB5A2A72CC}"/>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t="8710" b="8710"/>
          <a:stretch>
            <a:fillRect/>
          </a:stretch>
        </p:blipFill>
        <p:spPr/>
      </p:pic>
      <p:pic>
        <p:nvPicPr>
          <p:cNvPr id="10" name="Picture Placeholder 9" descr="A picture containing sky, outdoor, ground, night&#10;&#10;Description automatically generated">
            <a:extLst>
              <a:ext uri="{FF2B5EF4-FFF2-40B4-BE49-F238E27FC236}">
                <a16:creationId xmlns:a16="http://schemas.microsoft.com/office/drawing/2014/main" id="{13F1140C-43C0-594E-97BA-0B654417D10E}"/>
              </a:ext>
            </a:extLst>
          </p:cNvPr>
          <p:cNvPicPr>
            <a:picLocks noGrp="1" noChangeAspect="1"/>
          </p:cNvPicPr>
          <p:nvPr>
            <p:ph type="pic" sz="quarter" idx="31"/>
          </p:nvPr>
        </p:nvPicPr>
        <p:blipFill>
          <a:blip r:embed="rId4" cstate="hqprint">
            <a:extLst>
              <a:ext uri="{28A0092B-C50C-407E-A947-70E740481C1C}">
                <a14:useLocalDpi xmlns:a14="http://schemas.microsoft.com/office/drawing/2010/main" val="0"/>
              </a:ext>
            </a:extLst>
          </a:blip>
          <a:srcRect l="5308" r="5308"/>
          <a:stretch>
            <a:fillRect/>
          </a:stretch>
        </p:blipFill>
        <p:spPr/>
      </p:pic>
      <p:pic>
        <p:nvPicPr>
          <p:cNvPr id="13" name="Picture Placeholder 12" descr="A group of people wearing safety vests and masks&#10;&#10;Description automatically generated with low confidence">
            <a:extLst>
              <a:ext uri="{FF2B5EF4-FFF2-40B4-BE49-F238E27FC236}">
                <a16:creationId xmlns:a16="http://schemas.microsoft.com/office/drawing/2014/main" id="{A7854D1A-1378-164B-8BFA-BC579EA39AFD}"/>
              </a:ext>
            </a:extLst>
          </p:cNvPr>
          <p:cNvPicPr>
            <a:picLocks noGrp="1" noChangeAspect="1"/>
          </p:cNvPicPr>
          <p:nvPr>
            <p:ph type="pic" sz="quarter" idx="30"/>
          </p:nvPr>
        </p:nvPicPr>
        <p:blipFill>
          <a:blip r:embed="rId5" cstate="hqprint">
            <a:extLst>
              <a:ext uri="{28A0092B-C50C-407E-A947-70E740481C1C}">
                <a14:useLocalDpi xmlns:a14="http://schemas.microsoft.com/office/drawing/2010/main" val="0"/>
              </a:ext>
            </a:extLst>
          </a:blip>
          <a:srcRect l="7315" r="7315"/>
          <a:stretch>
            <a:fillRect/>
          </a:stretch>
        </p:blipFill>
        <p:spPr/>
      </p:pic>
    </p:spTree>
    <p:extLst>
      <p:ext uri="{BB962C8B-B14F-4D97-AF65-F5344CB8AC3E}">
        <p14:creationId xmlns:p14="http://schemas.microsoft.com/office/powerpoint/2010/main" val="3641046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wearing safety vests and helmets looking at a map&#10;&#10;Description automatically generated with medium confidence">
            <a:extLst>
              <a:ext uri="{FF2B5EF4-FFF2-40B4-BE49-F238E27FC236}">
                <a16:creationId xmlns:a16="http://schemas.microsoft.com/office/drawing/2014/main" id="{76B860A6-1D5B-C0A7-2210-39E221E1247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1212" t="-397" r="24934" b="-9516"/>
          <a:stretch/>
        </p:blipFill>
        <p:spPr>
          <a:xfrm flipH="1">
            <a:off x="7151745" y="0"/>
            <a:ext cx="5040251" cy="6857999"/>
          </a:xfrm>
          <a:prstGeom prst="rect">
            <a:avLst/>
          </a:prstGeom>
        </p:spPr>
      </p:pic>
      <p:sp>
        <p:nvSpPr>
          <p:cNvPr id="2" name="Title 1">
            <a:extLst>
              <a:ext uri="{FF2B5EF4-FFF2-40B4-BE49-F238E27FC236}">
                <a16:creationId xmlns:a16="http://schemas.microsoft.com/office/drawing/2014/main" id="{0F597514-1546-2C41-AAC3-6E3C1EB16555}"/>
              </a:ext>
            </a:extLst>
          </p:cNvPr>
          <p:cNvSpPr>
            <a:spLocks noGrp="1"/>
          </p:cNvSpPr>
          <p:nvPr>
            <p:ph type="title"/>
          </p:nvPr>
        </p:nvSpPr>
        <p:spPr>
          <a:xfrm>
            <a:off x="904048" y="1283275"/>
            <a:ext cx="5518148" cy="590931"/>
          </a:xfrm>
        </p:spPr>
        <p:txBody>
          <a:bodyPr/>
          <a:lstStyle/>
          <a:p>
            <a:r>
              <a:rPr lang="en-US" dirty="0"/>
              <a:t>ACQUISITION CREATES CLEAR PATH TO UNLOCK VALUE</a:t>
            </a:r>
            <a:endParaRPr lang="en-CA" dirty="0"/>
          </a:p>
        </p:txBody>
      </p:sp>
      <p:sp>
        <p:nvSpPr>
          <p:cNvPr id="179" name="TextBox 178">
            <a:extLst>
              <a:ext uri="{FF2B5EF4-FFF2-40B4-BE49-F238E27FC236}">
                <a16:creationId xmlns:a16="http://schemas.microsoft.com/office/drawing/2014/main" id="{98319D7A-9399-5E4F-B0E1-0C72CFC3AEFF}"/>
              </a:ext>
            </a:extLst>
          </p:cNvPr>
          <p:cNvSpPr txBox="1"/>
          <p:nvPr/>
        </p:nvSpPr>
        <p:spPr>
          <a:xfrm>
            <a:off x="904048" y="2177523"/>
            <a:ext cx="7509318" cy="338554"/>
          </a:xfrm>
          <a:prstGeom prst="rect">
            <a:avLst/>
          </a:prstGeom>
          <a:noFill/>
        </p:spPr>
        <p:txBody>
          <a:bodyPr wrap="square" rtlCol="0">
            <a:spAutoFit/>
          </a:bodyPr>
          <a:lstStyle/>
          <a:p>
            <a:r>
              <a:rPr lang="en-US" sz="1600" b="1" spc="30" dirty="0">
                <a:solidFill>
                  <a:schemeClr val="accent5"/>
                </a:solidFill>
                <a:latin typeface="+mj-lt"/>
              </a:rPr>
              <a:t>// </a:t>
            </a:r>
            <a:r>
              <a:rPr lang="en-US" sz="1600" b="1" u="sng" spc="30" dirty="0">
                <a:solidFill>
                  <a:schemeClr val="accent1"/>
                </a:solidFill>
                <a:latin typeface="+mj-lt"/>
              </a:rPr>
              <a:t>A</a:t>
            </a:r>
            <a:r>
              <a:rPr lang="en-US" sz="1600" u="sng" spc="30" dirty="0">
                <a:solidFill>
                  <a:schemeClr val="accent1"/>
                </a:solidFill>
                <a:latin typeface="+mj-lt"/>
              </a:rPr>
              <a:t>nnual</a:t>
            </a:r>
            <a:r>
              <a:rPr lang="en-US" sz="1600" spc="30" dirty="0">
                <a:solidFill>
                  <a:schemeClr val="accent1"/>
                </a:solidFill>
                <a:latin typeface="+mj-lt"/>
              </a:rPr>
              <a:t> post-tax synergies of $40-$60 million </a:t>
            </a:r>
          </a:p>
        </p:txBody>
      </p:sp>
      <p:grpSp>
        <p:nvGrpSpPr>
          <p:cNvPr id="193" name="Group 192">
            <a:extLst>
              <a:ext uri="{FF2B5EF4-FFF2-40B4-BE49-F238E27FC236}">
                <a16:creationId xmlns:a16="http://schemas.microsoft.com/office/drawing/2014/main" id="{A62BD9C3-1E6E-744F-AE7C-63C0DB3BE3D3}"/>
              </a:ext>
            </a:extLst>
          </p:cNvPr>
          <p:cNvGrpSpPr/>
          <p:nvPr/>
        </p:nvGrpSpPr>
        <p:grpSpPr>
          <a:xfrm>
            <a:off x="904048" y="2872056"/>
            <a:ext cx="402118" cy="402118"/>
            <a:chOff x="950468" y="3000982"/>
            <a:chExt cx="402118" cy="402118"/>
          </a:xfrm>
        </p:grpSpPr>
        <p:sp>
          <p:nvSpPr>
            <p:cNvPr id="194" name="Oval 193">
              <a:extLst>
                <a:ext uri="{FF2B5EF4-FFF2-40B4-BE49-F238E27FC236}">
                  <a16:creationId xmlns:a16="http://schemas.microsoft.com/office/drawing/2014/main" id="{AEAB0601-DA15-2D48-8512-8163446C03E1}"/>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5" name="Freeform 22">
              <a:extLst>
                <a:ext uri="{FF2B5EF4-FFF2-40B4-BE49-F238E27FC236}">
                  <a16:creationId xmlns:a16="http://schemas.microsoft.com/office/drawing/2014/main" id="{B689C3CE-4151-CE45-8811-A32C099F4E11}"/>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96" name="Rectangle 195">
            <a:extLst>
              <a:ext uri="{FF2B5EF4-FFF2-40B4-BE49-F238E27FC236}">
                <a16:creationId xmlns:a16="http://schemas.microsoft.com/office/drawing/2014/main" id="{E5740C99-FB9E-A34F-2880-3861BDBC5F20}"/>
              </a:ext>
            </a:extLst>
          </p:cNvPr>
          <p:cNvSpPr/>
          <p:nvPr/>
        </p:nvSpPr>
        <p:spPr>
          <a:xfrm>
            <a:off x="1381946" y="2819394"/>
            <a:ext cx="5040250" cy="1077218"/>
          </a:xfrm>
          <a:prstGeom prst="rect">
            <a:avLst/>
          </a:prstGeom>
        </p:spPr>
        <p:txBody>
          <a:bodyPr wrap="square">
            <a:spAutoFit/>
          </a:bodyPr>
          <a:lstStyle/>
          <a:p>
            <a:pPr marL="111600">
              <a:lnSpc>
                <a:spcPct val="100000"/>
              </a:lnSpc>
              <a:spcBef>
                <a:spcPts val="0"/>
              </a:spcBef>
              <a:spcAft>
                <a:spcPts val="0"/>
              </a:spcAft>
              <a:buClr>
                <a:srgbClr val="009CDE"/>
              </a:buClr>
            </a:pPr>
            <a:r>
              <a:rPr lang="en-US" sz="1600" dirty="0">
                <a:solidFill>
                  <a:srgbClr val="000000"/>
                </a:solidFill>
                <a:latin typeface="Calibri" panose="020F0502020204030204" pitchFamily="34" charset="0"/>
                <a:cs typeface="Calibri" panose="020F0502020204030204" pitchFamily="34" charset="0"/>
              </a:rPr>
              <a:t>Established presence and expertise in Latin America will enable Pan American to leverage operational efficiencies and the growth potential of the acquired Yamana assets in the region</a:t>
            </a:r>
          </a:p>
        </p:txBody>
      </p:sp>
      <p:grpSp>
        <p:nvGrpSpPr>
          <p:cNvPr id="205" name="Group 204">
            <a:extLst>
              <a:ext uri="{FF2B5EF4-FFF2-40B4-BE49-F238E27FC236}">
                <a16:creationId xmlns:a16="http://schemas.microsoft.com/office/drawing/2014/main" id="{A62BD9C3-1E6E-744F-AE7C-63C0DB3BE3D3}"/>
              </a:ext>
            </a:extLst>
          </p:cNvPr>
          <p:cNvGrpSpPr/>
          <p:nvPr/>
        </p:nvGrpSpPr>
        <p:grpSpPr>
          <a:xfrm>
            <a:off x="904048" y="4090550"/>
            <a:ext cx="402118" cy="402118"/>
            <a:chOff x="950468" y="3000982"/>
            <a:chExt cx="402118" cy="402118"/>
          </a:xfrm>
        </p:grpSpPr>
        <p:sp>
          <p:nvSpPr>
            <p:cNvPr id="258" name="Oval 257">
              <a:extLst>
                <a:ext uri="{FF2B5EF4-FFF2-40B4-BE49-F238E27FC236}">
                  <a16:creationId xmlns:a16="http://schemas.microsoft.com/office/drawing/2014/main" id="{AEAB0601-DA15-2D48-8512-8163446C03E1}"/>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9" name="Freeform 22">
              <a:extLst>
                <a:ext uri="{FF2B5EF4-FFF2-40B4-BE49-F238E27FC236}">
                  <a16:creationId xmlns:a16="http://schemas.microsoft.com/office/drawing/2014/main" id="{B689C3CE-4151-CE45-8811-A32C099F4E11}"/>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60" name="Rectangle 259">
            <a:extLst>
              <a:ext uri="{FF2B5EF4-FFF2-40B4-BE49-F238E27FC236}">
                <a16:creationId xmlns:a16="http://schemas.microsoft.com/office/drawing/2014/main" id="{E5740C99-FB9E-A34F-2880-3861BDBC5F20}"/>
              </a:ext>
            </a:extLst>
          </p:cNvPr>
          <p:cNvSpPr/>
          <p:nvPr/>
        </p:nvSpPr>
        <p:spPr>
          <a:xfrm>
            <a:off x="1381946" y="4017711"/>
            <a:ext cx="5040250" cy="830997"/>
          </a:xfrm>
          <a:prstGeom prst="rect">
            <a:avLst/>
          </a:prstGeom>
        </p:spPr>
        <p:txBody>
          <a:bodyPr wrap="square">
            <a:spAutoFit/>
          </a:bodyPr>
          <a:lstStyle/>
          <a:p>
            <a:pPr marL="111600">
              <a:lnSpc>
                <a:spcPct val="100000"/>
              </a:lnSpc>
              <a:spcBef>
                <a:spcPts val="0"/>
              </a:spcBef>
              <a:spcAft>
                <a:spcPts val="0"/>
              </a:spcAft>
              <a:buClr>
                <a:srgbClr val="009CDE"/>
              </a:buClr>
            </a:pPr>
            <a:r>
              <a:rPr lang="en-US" sz="1600" dirty="0">
                <a:solidFill>
                  <a:srgbClr val="000000"/>
                </a:solidFill>
                <a:latin typeface="Calibri" panose="020F0502020204030204" pitchFamily="34" charset="0"/>
                <a:cs typeface="Calibri" panose="020F0502020204030204" pitchFamily="34" charset="0"/>
              </a:rPr>
              <a:t>Synergies driven by streamlining corporate costs, cross-pollination of mining best practices and unification of regional mining hubs</a:t>
            </a:r>
          </a:p>
        </p:txBody>
      </p:sp>
      <p:grpSp>
        <p:nvGrpSpPr>
          <p:cNvPr id="8" name="Group 7">
            <a:extLst>
              <a:ext uri="{FF2B5EF4-FFF2-40B4-BE49-F238E27FC236}">
                <a16:creationId xmlns:a16="http://schemas.microsoft.com/office/drawing/2014/main" id="{D7F83C96-71B3-2D3E-D662-BCC973620540}"/>
              </a:ext>
            </a:extLst>
          </p:cNvPr>
          <p:cNvGrpSpPr/>
          <p:nvPr/>
        </p:nvGrpSpPr>
        <p:grpSpPr>
          <a:xfrm>
            <a:off x="911248" y="5102010"/>
            <a:ext cx="402118" cy="402118"/>
            <a:chOff x="950468" y="3000982"/>
            <a:chExt cx="402118" cy="402118"/>
          </a:xfrm>
        </p:grpSpPr>
        <p:sp>
          <p:nvSpPr>
            <p:cNvPr id="9" name="Oval 8">
              <a:extLst>
                <a:ext uri="{FF2B5EF4-FFF2-40B4-BE49-F238E27FC236}">
                  <a16:creationId xmlns:a16="http://schemas.microsoft.com/office/drawing/2014/main" id="{0F2BA3D2-281A-C4F9-883D-996BA5AF71A4}"/>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Freeform 22">
              <a:extLst>
                <a:ext uri="{FF2B5EF4-FFF2-40B4-BE49-F238E27FC236}">
                  <a16:creationId xmlns:a16="http://schemas.microsoft.com/office/drawing/2014/main" id="{AAC9EC39-08AE-69EC-8BF9-99A4AB6C0AAE}"/>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 name="Rectangle 10">
            <a:extLst>
              <a:ext uri="{FF2B5EF4-FFF2-40B4-BE49-F238E27FC236}">
                <a16:creationId xmlns:a16="http://schemas.microsoft.com/office/drawing/2014/main" id="{A351F291-6428-3F55-BAB5-DF21F69C5E03}"/>
              </a:ext>
            </a:extLst>
          </p:cNvPr>
          <p:cNvSpPr/>
          <p:nvPr/>
        </p:nvSpPr>
        <p:spPr>
          <a:xfrm>
            <a:off x="1381946" y="5034778"/>
            <a:ext cx="5040250" cy="830997"/>
          </a:xfrm>
          <a:prstGeom prst="rect">
            <a:avLst/>
          </a:prstGeom>
        </p:spPr>
        <p:txBody>
          <a:bodyPr wrap="square">
            <a:spAutoFit/>
          </a:bodyPr>
          <a:lstStyle/>
          <a:p>
            <a:pPr marL="111600">
              <a:lnSpc>
                <a:spcPct val="100000"/>
              </a:lnSpc>
              <a:spcBef>
                <a:spcPts val="0"/>
              </a:spcBef>
              <a:spcAft>
                <a:spcPts val="0"/>
              </a:spcAft>
              <a:buClr>
                <a:srgbClr val="009CDE"/>
              </a:buClr>
            </a:pPr>
            <a:r>
              <a:rPr lang="en-US" sz="1600" dirty="0">
                <a:solidFill>
                  <a:srgbClr val="000000"/>
                </a:solidFill>
                <a:latin typeface="Calibri" panose="020F0502020204030204" pitchFamily="34" charset="0"/>
                <a:cs typeface="Calibri" panose="020F0502020204030204" pitchFamily="34" charset="0"/>
              </a:rPr>
              <a:t>Transaction was accretive on a per share basis with respect to key financial and operating metrics, even before considering synergies</a:t>
            </a:r>
          </a:p>
        </p:txBody>
      </p:sp>
      <p:sp>
        <p:nvSpPr>
          <p:cNvPr id="18" name="Slide Number Placeholder 3">
            <a:extLst>
              <a:ext uri="{FF2B5EF4-FFF2-40B4-BE49-F238E27FC236}">
                <a16:creationId xmlns:a16="http://schemas.microsoft.com/office/drawing/2014/main" id="{576C5912-1A92-254A-911C-59C33ECF2AF5}"/>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5</a:t>
            </a:fld>
            <a:endParaRPr lang="en-US" dirty="0"/>
          </a:p>
        </p:txBody>
      </p:sp>
      <p:sp>
        <p:nvSpPr>
          <p:cNvPr id="22" name="Rectangle 21">
            <a:extLst>
              <a:ext uri="{FF2B5EF4-FFF2-40B4-BE49-F238E27FC236}">
                <a16:creationId xmlns:a16="http://schemas.microsoft.com/office/drawing/2014/main" id="{8CC6BAA7-5617-C94B-A2B8-83FF55CD035F}"/>
              </a:ext>
            </a:extLst>
          </p:cNvPr>
          <p:cNvSpPr/>
          <p:nvPr/>
        </p:nvSpPr>
        <p:spPr>
          <a:xfrm>
            <a:off x="6427351" y="6264242"/>
            <a:ext cx="5777112" cy="593758"/>
          </a:xfrm>
          <a:prstGeom prst="rect">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a:extLst>
              <a:ext uri="{FF2B5EF4-FFF2-40B4-BE49-F238E27FC236}">
                <a16:creationId xmlns:a16="http://schemas.microsoft.com/office/drawing/2014/main" id="{525721A4-EFB9-4F43-85D7-C08E6C291C6C}"/>
              </a:ext>
            </a:extLst>
          </p:cNvPr>
          <p:cNvSpPr/>
          <p:nvPr/>
        </p:nvSpPr>
        <p:spPr>
          <a:xfrm>
            <a:off x="7164209" y="5756981"/>
            <a:ext cx="5027791" cy="1101018"/>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Rectangle 23">
            <a:extLst>
              <a:ext uri="{FF2B5EF4-FFF2-40B4-BE49-F238E27FC236}">
                <a16:creationId xmlns:a16="http://schemas.microsoft.com/office/drawing/2014/main" id="{25618D46-48AC-BA4D-841C-AA33E8ED3B31}"/>
              </a:ext>
            </a:extLst>
          </p:cNvPr>
          <p:cNvSpPr/>
          <p:nvPr/>
        </p:nvSpPr>
        <p:spPr>
          <a:xfrm>
            <a:off x="7271782" y="6450770"/>
            <a:ext cx="5027791" cy="220701"/>
          </a:xfrm>
          <a:prstGeom prst="rect">
            <a:avLst/>
          </a:prstGeom>
        </p:spPr>
        <p:txBody>
          <a:bodyPr wrap="square" lIns="0" tIns="0" rIns="0" bIns="0">
            <a:spAutoFit/>
          </a:bodyPr>
          <a:lstStyle/>
          <a:p>
            <a:pPr>
              <a:lnSpc>
                <a:spcPct val="130000"/>
              </a:lnSpc>
            </a:pPr>
            <a:r>
              <a:rPr lang="en-US" sz="1200" spc="250" dirty="0">
                <a:solidFill>
                  <a:schemeClr val="bg1"/>
                </a:solidFill>
                <a:latin typeface="Calibri" panose="020F0502020204030204" pitchFamily="34" charset="0"/>
                <a:cs typeface="Calibri" panose="020F0502020204030204" pitchFamily="34" charset="0"/>
              </a:rPr>
              <a:t>4 PRODUCING MINES</a:t>
            </a:r>
            <a:r>
              <a:rPr lang="en-US" sz="1200" spc="250" dirty="0">
                <a:solidFill>
                  <a:schemeClr val="accent5"/>
                </a:solidFill>
                <a:latin typeface="Calibri" panose="020F0502020204030204" pitchFamily="34" charset="0"/>
                <a:cs typeface="Calibri" panose="020F0502020204030204" pitchFamily="34" charset="0"/>
              </a:rPr>
              <a:t>+</a:t>
            </a:r>
            <a:r>
              <a:rPr lang="en-US" sz="1200" spc="250" dirty="0">
                <a:solidFill>
                  <a:schemeClr val="bg1"/>
                </a:solidFill>
                <a:latin typeface="Calibri" panose="020F0502020204030204" pitchFamily="34" charset="0"/>
                <a:cs typeface="Calibri" panose="020F0502020204030204" pitchFamily="34" charset="0"/>
              </a:rPr>
              <a:t>EXTENSIVE EXPLORATION LANDS</a:t>
            </a:r>
          </a:p>
        </p:txBody>
      </p:sp>
      <p:sp>
        <p:nvSpPr>
          <p:cNvPr id="25" name="TextBox 24">
            <a:extLst>
              <a:ext uri="{FF2B5EF4-FFF2-40B4-BE49-F238E27FC236}">
                <a16:creationId xmlns:a16="http://schemas.microsoft.com/office/drawing/2014/main" id="{5904CD50-4870-4643-9136-043CC15D943C}"/>
              </a:ext>
            </a:extLst>
          </p:cNvPr>
          <p:cNvSpPr txBox="1"/>
          <p:nvPr/>
        </p:nvSpPr>
        <p:spPr>
          <a:xfrm>
            <a:off x="7364563" y="5894909"/>
            <a:ext cx="4266199" cy="369332"/>
          </a:xfrm>
          <a:prstGeom prst="rect">
            <a:avLst/>
          </a:prstGeom>
          <a:noFill/>
        </p:spPr>
        <p:txBody>
          <a:bodyPr wrap="square" rtlCol="0">
            <a:spAutoFit/>
          </a:bodyPr>
          <a:lstStyle/>
          <a:p>
            <a:r>
              <a:rPr lang="en-CA" dirty="0">
                <a:solidFill>
                  <a:schemeClr val="bg1"/>
                </a:solidFill>
                <a:latin typeface="OSWALD " panose="02000506000000020004" pitchFamily="2" charset="0"/>
              </a:rPr>
              <a:t>YAMANA AQUISITION</a:t>
            </a:r>
            <a:r>
              <a:rPr lang="en-CA" sz="1200" spc="300" dirty="0">
                <a:solidFill>
                  <a:schemeClr val="bg1"/>
                </a:solidFill>
                <a:latin typeface="Calibri" panose="020F0502020204030204" pitchFamily="34" charset="0"/>
                <a:cs typeface="Calibri" panose="020F0502020204030204" pitchFamily="34" charset="0"/>
              </a:rPr>
              <a:t>,</a:t>
            </a:r>
            <a:r>
              <a:rPr lang="en-CA" dirty="0">
                <a:solidFill>
                  <a:schemeClr val="bg1"/>
                </a:solidFill>
                <a:latin typeface="OSWALD " panose="02000506000000020004" pitchFamily="2" charset="0"/>
              </a:rPr>
              <a:t> </a:t>
            </a:r>
            <a:r>
              <a:rPr lang="en-CA" sz="1200" spc="300" dirty="0">
                <a:solidFill>
                  <a:schemeClr val="bg1"/>
                </a:solidFill>
                <a:latin typeface="Calibri" panose="020F0502020204030204" pitchFamily="34" charset="0"/>
                <a:cs typeface="Calibri" panose="020F0502020204030204" pitchFamily="34" charset="0"/>
              </a:rPr>
              <a:t>2023</a:t>
            </a:r>
          </a:p>
        </p:txBody>
      </p:sp>
    </p:spTree>
    <p:extLst>
      <p:ext uri="{BB962C8B-B14F-4D97-AF65-F5344CB8AC3E}">
        <p14:creationId xmlns:p14="http://schemas.microsoft.com/office/powerpoint/2010/main" val="120170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7514-1546-2C41-AAC3-6E3C1EB16555}"/>
              </a:ext>
            </a:extLst>
          </p:cNvPr>
          <p:cNvSpPr>
            <a:spLocks noGrp="1"/>
          </p:cNvSpPr>
          <p:nvPr>
            <p:ph type="title"/>
          </p:nvPr>
        </p:nvSpPr>
        <p:spPr>
          <a:xfrm>
            <a:off x="904048" y="681907"/>
            <a:ext cx="10091612" cy="590931"/>
          </a:xfrm>
        </p:spPr>
        <p:txBody>
          <a:bodyPr/>
          <a:lstStyle/>
          <a:p>
            <a:r>
              <a:rPr lang="en-US" dirty="0"/>
              <a:t>ADVANCING PORTFOLIO OPTIMIZATION STRATEGY</a:t>
            </a:r>
            <a:endParaRPr lang="en-CA" dirty="0"/>
          </a:p>
        </p:txBody>
      </p:sp>
      <p:sp>
        <p:nvSpPr>
          <p:cNvPr id="179" name="TextBox 178">
            <a:extLst>
              <a:ext uri="{FF2B5EF4-FFF2-40B4-BE49-F238E27FC236}">
                <a16:creationId xmlns:a16="http://schemas.microsoft.com/office/drawing/2014/main" id="{98319D7A-9399-5E4F-B0E1-0C72CFC3AEFF}"/>
              </a:ext>
            </a:extLst>
          </p:cNvPr>
          <p:cNvSpPr txBox="1"/>
          <p:nvPr/>
        </p:nvSpPr>
        <p:spPr>
          <a:xfrm>
            <a:off x="871439" y="1209487"/>
            <a:ext cx="10832881" cy="338554"/>
          </a:xfrm>
          <a:prstGeom prst="rect">
            <a:avLst/>
          </a:prstGeom>
          <a:noFill/>
        </p:spPr>
        <p:txBody>
          <a:bodyPr wrap="square" rtlCol="0">
            <a:spAutoFit/>
          </a:bodyPr>
          <a:lstStyle/>
          <a:p>
            <a:r>
              <a:rPr lang="en-US" sz="1600" b="1" spc="30" dirty="0">
                <a:solidFill>
                  <a:schemeClr val="accent5"/>
                </a:solidFill>
                <a:latin typeface="+mj-lt"/>
              </a:rPr>
              <a:t>// </a:t>
            </a:r>
            <a:r>
              <a:rPr lang="en-US" sz="1600" spc="30" dirty="0">
                <a:solidFill>
                  <a:schemeClr val="accent1"/>
                </a:solidFill>
                <a:latin typeface="+mj-lt"/>
              </a:rPr>
              <a:t>Sales of non-core assets focuses portfolio, improves the balance sheet and retains future upside</a:t>
            </a:r>
          </a:p>
        </p:txBody>
      </p:sp>
      <p:sp>
        <p:nvSpPr>
          <p:cNvPr id="39" name="Freeform 67">
            <a:extLst>
              <a:ext uri="{FF2B5EF4-FFF2-40B4-BE49-F238E27FC236}">
                <a16:creationId xmlns:a16="http://schemas.microsoft.com/office/drawing/2014/main" id="{DD09F355-51EE-322D-2158-8FCD08F4A0D8}"/>
              </a:ext>
            </a:extLst>
          </p:cNvPr>
          <p:cNvSpPr>
            <a:spLocks/>
          </p:cNvSpPr>
          <p:nvPr/>
        </p:nvSpPr>
        <p:spPr bwMode="auto">
          <a:xfrm>
            <a:off x="3532553" y="1588970"/>
            <a:ext cx="2746016" cy="3862244"/>
          </a:xfrm>
          <a:custGeom>
            <a:avLst/>
            <a:gdLst>
              <a:gd name="T0" fmla="*/ 622 w 846"/>
              <a:gd name="T1" fmla="*/ 172 h 1659"/>
              <a:gd name="T2" fmla="*/ 424 w 846"/>
              <a:gd name="T3" fmla="*/ 0 h 1659"/>
              <a:gd name="T4" fmla="*/ 224 w 846"/>
              <a:gd name="T5" fmla="*/ 172 h 1659"/>
              <a:gd name="T6" fmla="*/ 0 w 846"/>
              <a:gd name="T7" fmla="*/ 172 h 1659"/>
              <a:gd name="T8" fmla="*/ 0 w 846"/>
              <a:gd name="T9" fmla="*/ 1659 h 1659"/>
              <a:gd name="T10" fmla="*/ 846 w 846"/>
              <a:gd name="T11" fmla="*/ 1659 h 1659"/>
              <a:gd name="T12" fmla="*/ 846 w 846"/>
              <a:gd name="T13" fmla="*/ 172 h 1659"/>
              <a:gd name="T14" fmla="*/ 622 w 846"/>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1659">
                <a:moveTo>
                  <a:pt x="622" y="172"/>
                </a:moveTo>
                <a:lnTo>
                  <a:pt x="424" y="0"/>
                </a:lnTo>
                <a:lnTo>
                  <a:pt x="224" y="172"/>
                </a:lnTo>
                <a:lnTo>
                  <a:pt x="0" y="172"/>
                </a:lnTo>
                <a:lnTo>
                  <a:pt x="0" y="1659"/>
                </a:lnTo>
                <a:lnTo>
                  <a:pt x="846" y="1659"/>
                </a:lnTo>
                <a:lnTo>
                  <a:pt x="846" y="172"/>
                </a:lnTo>
                <a:lnTo>
                  <a:pt x="622" y="172"/>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79">
            <a:extLst>
              <a:ext uri="{FF2B5EF4-FFF2-40B4-BE49-F238E27FC236}">
                <a16:creationId xmlns:a16="http://schemas.microsoft.com/office/drawing/2014/main" id="{8A72FA36-C30B-D3F2-559F-16D7AC84BD9B}"/>
              </a:ext>
            </a:extLst>
          </p:cNvPr>
          <p:cNvSpPr>
            <a:spLocks/>
          </p:cNvSpPr>
          <p:nvPr/>
        </p:nvSpPr>
        <p:spPr bwMode="auto">
          <a:xfrm>
            <a:off x="807814" y="1588915"/>
            <a:ext cx="2742772" cy="3862299"/>
          </a:xfrm>
          <a:custGeom>
            <a:avLst/>
            <a:gdLst>
              <a:gd name="T0" fmla="*/ 621 w 845"/>
              <a:gd name="T1" fmla="*/ 172 h 1659"/>
              <a:gd name="T2" fmla="*/ 422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2" y="0"/>
                </a:lnTo>
                <a:lnTo>
                  <a:pt x="224" y="172"/>
                </a:lnTo>
                <a:lnTo>
                  <a:pt x="0" y="172"/>
                </a:lnTo>
                <a:lnTo>
                  <a:pt x="0" y="1659"/>
                </a:lnTo>
                <a:lnTo>
                  <a:pt x="845" y="1659"/>
                </a:lnTo>
                <a:lnTo>
                  <a:pt x="845" y="172"/>
                </a:lnTo>
                <a:lnTo>
                  <a:pt x="621" y="17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4" name="Group 43">
            <a:extLst>
              <a:ext uri="{FF2B5EF4-FFF2-40B4-BE49-F238E27FC236}">
                <a16:creationId xmlns:a16="http://schemas.microsoft.com/office/drawing/2014/main" id="{CCD14E5D-FC4E-DC0A-F448-81B17486F0C2}"/>
              </a:ext>
            </a:extLst>
          </p:cNvPr>
          <p:cNvGrpSpPr/>
          <p:nvPr/>
        </p:nvGrpSpPr>
        <p:grpSpPr>
          <a:xfrm>
            <a:off x="6260377" y="1588970"/>
            <a:ext cx="2749262" cy="4020246"/>
            <a:chOff x="7156719" y="2948183"/>
            <a:chExt cx="1829079" cy="3582576"/>
          </a:xfrm>
        </p:grpSpPr>
        <p:sp>
          <p:nvSpPr>
            <p:cNvPr id="45" name="Freeform 53">
              <a:extLst>
                <a:ext uri="{FF2B5EF4-FFF2-40B4-BE49-F238E27FC236}">
                  <a16:creationId xmlns:a16="http://schemas.microsoft.com/office/drawing/2014/main" id="{491E757D-B8EB-AA45-8F00-F69EC983C09E}"/>
                </a:ext>
              </a:extLst>
            </p:cNvPr>
            <p:cNvSpPr>
              <a:spLocks/>
            </p:cNvSpPr>
            <p:nvPr/>
          </p:nvSpPr>
          <p:spPr bwMode="auto">
            <a:xfrm>
              <a:off x="7156719" y="2948184"/>
              <a:ext cx="1829079" cy="3441774"/>
            </a:xfrm>
            <a:custGeom>
              <a:avLst/>
              <a:gdLst>
                <a:gd name="T0" fmla="*/ 621 w 847"/>
                <a:gd name="T1" fmla="*/ 172 h 1659"/>
                <a:gd name="T2" fmla="*/ 421 w 847"/>
                <a:gd name="T3" fmla="*/ 0 h 1659"/>
                <a:gd name="T4" fmla="*/ 224 w 847"/>
                <a:gd name="T5" fmla="*/ 172 h 1659"/>
                <a:gd name="T6" fmla="*/ 0 w 847"/>
                <a:gd name="T7" fmla="*/ 172 h 1659"/>
                <a:gd name="T8" fmla="*/ 0 w 847"/>
                <a:gd name="T9" fmla="*/ 1659 h 1659"/>
                <a:gd name="T10" fmla="*/ 847 w 847"/>
                <a:gd name="T11" fmla="*/ 1659 h 1659"/>
                <a:gd name="T12" fmla="*/ 847 w 847"/>
                <a:gd name="T13" fmla="*/ 172 h 1659"/>
                <a:gd name="T14" fmla="*/ 621 w 847"/>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7" h="1659">
                  <a:moveTo>
                    <a:pt x="621" y="172"/>
                  </a:moveTo>
                  <a:lnTo>
                    <a:pt x="421" y="0"/>
                  </a:lnTo>
                  <a:lnTo>
                    <a:pt x="224" y="172"/>
                  </a:lnTo>
                  <a:lnTo>
                    <a:pt x="0" y="172"/>
                  </a:lnTo>
                  <a:lnTo>
                    <a:pt x="0" y="1659"/>
                  </a:lnTo>
                  <a:lnTo>
                    <a:pt x="847" y="1659"/>
                  </a:lnTo>
                  <a:lnTo>
                    <a:pt x="847" y="172"/>
                  </a:lnTo>
                  <a:lnTo>
                    <a:pt x="621" y="1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54">
              <a:extLst>
                <a:ext uri="{FF2B5EF4-FFF2-40B4-BE49-F238E27FC236}">
                  <a16:creationId xmlns:a16="http://schemas.microsoft.com/office/drawing/2014/main" id="{313987B8-B81E-1102-6F0E-9D4C9644F11E}"/>
                </a:ext>
              </a:extLst>
            </p:cNvPr>
            <p:cNvSpPr>
              <a:spLocks/>
            </p:cNvSpPr>
            <p:nvPr/>
          </p:nvSpPr>
          <p:spPr bwMode="auto">
            <a:xfrm>
              <a:off x="7156719" y="2948183"/>
              <a:ext cx="1829079" cy="3582576"/>
            </a:xfrm>
            <a:custGeom>
              <a:avLst/>
              <a:gdLst>
                <a:gd name="T0" fmla="*/ 621 w 847"/>
                <a:gd name="T1" fmla="*/ 172 h 1659"/>
                <a:gd name="T2" fmla="*/ 421 w 847"/>
                <a:gd name="T3" fmla="*/ 0 h 1659"/>
                <a:gd name="T4" fmla="*/ 224 w 847"/>
                <a:gd name="T5" fmla="*/ 172 h 1659"/>
                <a:gd name="T6" fmla="*/ 0 w 847"/>
                <a:gd name="T7" fmla="*/ 172 h 1659"/>
                <a:gd name="T8" fmla="*/ 0 w 847"/>
                <a:gd name="T9" fmla="*/ 1659 h 1659"/>
                <a:gd name="T10" fmla="*/ 847 w 847"/>
                <a:gd name="T11" fmla="*/ 1659 h 1659"/>
                <a:gd name="T12" fmla="*/ 847 w 847"/>
                <a:gd name="T13" fmla="*/ 172 h 1659"/>
                <a:gd name="T14" fmla="*/ 621 w 847"/>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7" h="1659">
                  <a:moveTo>
                    <a:pt x="621" y="172"/>
                  </a:moveTo>
                  <a:lnTo>
                    <a:pt x="421" y="0"/>
                  </a:lnTo>
                  <a:lnTo>
                    <a:pt x="224" y="172"/>
                  </a:lnTo>
                  <a:lnTo>
                    <a:pt x="0" y="172"/>
                  </a:lnTo>
                  <a:lnTo>
                    <a:pt x="0" y="1659"/>
                  </a:lnTo>
                  <a:lnTo>
                    <a:pt x="847" y="1659"/>
                  </a:lnTo>
                  <a:lnTo>
                    <a:pt x="847" y="172"/>
                  </a:lnTo>
                  <a:lnTo>
                    <a:pt x="621"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9" name="Group 48">
            <a:extLst>
              <a:ext uri="{FF2B5EF4-FFF2-40B4-BE49-F238E27FC236}">
                <a16:creationId xmlns:a16="http://schemas.microsoft.com/office/drawing/2014/main" id="{E64B2B7B-CABD-45C0-F533-D22767B7DCDA}"/>
              </a:ext>
            </a:extLst>
          </p:cNvPr>
          <p:cNvGrpSpPr/>
          <p:nvPr/>
        </p:nvGrpSpPr>
        <p:grpSpPr>
          <a:xfrm>
            <a:off x="9000939" y="569000"/>
            <a:ext cx="2607768" cy="4882158"/>
            <a:chOff x="9140711" y="2039254"/>
            <a:chExt cx="1824761" cy="4143355"/>
          </a:xfrm>
        </p:grpSpPr>
        <p:sp>
          <p:nvSpPr>
            <p:cNvPr id="50" name="Freeform 40">
              <a:extLst>
                <a:ext uri="{FF2B5EF4-FFF2-40B4-BE49-F238E27FC236}">
                  <a16:creationId xmlns:a16="http://schemas.microsoft.com/office/drawing/2014/main" id="{C1C7784B-378F-5A52-3161-2827F6526E99}"/>
                </a:ext>
              </a:extLst>
            </p:cNvPr>
            <p:cNvSpPr>
              <a:spLocks/>
            </p:cNvSpPr>
            <p:nvPr/>
          </p:nvSpPr>
          <p:spPr bwMode="auto">
            <a:xfrm>
              <a:off x="9140711" y="2904829"/>
              <a:ext cx="1824761" cy="3277780"/>
            </a:xfrm>
            <a:custGeom>
              <a:avLst/>
              <a:gdLst>
                <a:gd name="T0" fmla="*/ 621 w 845"/>
                <a:gd name="T1" fmla="*/ 172 h 1659"/>
                <a:gd name="T2" fmla="*/ 421 w 845"/>
                <a:gd name="T3" fmla="*/ 0 h 1659"/>
                <a:gd name="T4" fmla="*/ 224 w 845"/>
                <a:gd name="T5" fmla="*/ 172 h 1659"/>
                <a:gd name="T6" fmla="*/ 0 w 845"/>
                <a:gd name="T7" fmla="*/ 172 h 1659"/>
                <a:gd name="T8" fmla="*/ 0 w 845"/>
                <a:gd name="T9" fmla="*/ 1659 h 1659"/>
                <a:gd name="T10" fmla="*/ 845 w 845"/>
                <a:gd name="T11" fmla="*/ 1659 h 1659"/>
                <a:gd name="T12" fmla="*/ 845 w 845"/>
                <a:gd name="T13" fmla="*/ 172 h 1659"/>
                <a:gd name="T14" fmla="*/ 621 w 845"/>
                <a:gd name="T15" fmla="*/ 172 h 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5" h="1659">
                  <a:moveTo>
                    <a:pt x="621" y="172"/>
                  </a:moveTo>
                  <a:lnTo>
                    <a:pt x="421" y="0"/>
                  </a:lnTo>
                  <a:lnTo>
                    <a:pt x="224" y="172"/>
                  </a:lnTo>
                  <a:lnTo>
                    <a:pt x="0" y="172"/>
                  </a:lnTo>
                  <a:lnTo>
                    <a:pt x="0" y="1659"/>
                  </a:lnTo>
                  <a:lnTo>
                    <a:pt x="845" y="1659"/>
                  </a:lnTo>
                  <a:lnTo>
                    <a:pt x="845" y="172"/>
                  </a:lnTo>
                  <a:lnTo>
                    <a:pt x="621" y="172"/>
                  </a:lnTo>
                  <a:close/>
                </a:path>
              </a:pathLst>
            </a:custGeom>
            <a:solidFill>
              <a:srgbClr val="84BF4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Shape 2630">
              <a:extLst>
                <a:ext uri="{FF2B5EF4-FFF2-40B4-BE49-F238E27FC236}">
                  <a16:creationId xmlns:a16="http://schemas.microsoft.com/office/drawing/2014/main" id="{1B2082A5-9761-25A3-F3CD-122DE41C7DCB}"/>
                </a:ext>
              </a:extLst>
            </p:cNvPr>
            <p:cNvSpPr/>
            <p:nvPr/>
          </p:nvSpPr>
          <p:spPr>
            <a:xfrm>
              <a:off x="9860139" y="2039254"/>
              <a:ext cx="385904" cy="386134"/>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53" name="TextBox 52">
            <a:extLst>
              <a:ext uri="{FF2B5EF4-FFF2-40B4-BE49-F238E27FC236}">
                <a16:creationId xmlns:a16="http://schemas.microsoft.com/office/drawing/2014/main" id="{40630E7F-EB72-1705-72EC-D6C21B88D3FF}"/>
              </a:ext>
            </a:extLst>
          </p:cNvPr>
          <p:cNvSpPr txBox="1"/>
          <p:nvPr/>
        </p:nvSpPr>
        <p:spPr>
          <a:xfrm>
            <a:off x="6597500" y="2419221"/>
            <a:ext cx="2376551" cy="369332"/>
          </a:xfrm>
          <a:prstGeom prst="rect">
            <a:avLst/>
          </a:prstGeom>
          <a:noFill/>
        </p:spPr>
        <p:txBody>
          <a:bodyPr wrap="square" rtlCol="0">
            <a:spAutoFit/>
          </a:bodyPr>
          <a:lstStyle/>
          <a:p>
            <a:pPr algn="ctr">
              <a:spcAft>
                <a:spcPts val="600"/>
              </a:spcAft>
            </a:pPr>
            <a:r>
              <a:rPr lang="en-US" spc="30" dirty="0">
                <a:solidFill>
                  <a:schemeClr val="bg1"/>
                </a:solidFill>
                <a:latin typeface="+mj-lt"/>
              </a:rPr>
              <a:t>AGUA DE LA FALDA</a:t>
            </a:r>
          </a:p>
        </p:txBody>
      </p:sp>
      <p:sp>
        <p:nvSpPr>
          <p:cNvPr id="54" name="TextBox 53">
            <a:extLst>
              <a:ext uri="{FF2B5EF4-FFF2-40B4-BE49-F238E27FC236}">
                <a16:creationId xmlns:a16="http://schemas.microsoft.com/office/drawing/2014/main" id="{EB6285B6-0742-BCC9-8D28-73A3591EEBF9}"/>
              </a:ext>
            </a:extLst>
          </p:cNvPr>
          <p:cNvSpPr txBox="1"/>
          <p:nvPr/>
        </p:nvSpPr>
        <p:spPr>
          <a:xfrm>
            <a:off x="9186609" y="2419221"/>
            <a:ext cx="2422098" cy="766364"/>
          </a:xfrm>
          <a:prstGeom prst="rect">
            <a:avLst/>
          </a:prstGeom>
          <a:noFill/>
        </p:spPr>
        <p:txBody>
          <a:bodyPr wrap="square" rtlCol="0">
            <a:spAutoFit/>
          </a:bodyPr>
          <a:lstStyle/>
          <a:p>
            <a:pPr algn="ctr">
              <a:lnSpc>
                <a:spcPct val="80000"/>
              </a:lnSpc>
            </a:pPr>
            <a:r>
              <a:rPr lang="en-US" spc="30" dirty="0">
                <a:solidFill>
                  <a:schemeClr val="bg1"/>
                </a:solidFill>
                <a:latin typeface="+mj-lt"/>
              </a:rPr>
              <a:t>NON-CONTROLLING EQUITY INTERESTS</a:t>
            </a:r>
          </a:p>
        </p:txBody>
      </p:sp>
      <p:sp>
        <p:nvSpPr>
          <p:cNvPr id="55" name="TextBox 54">
            <a:extLst>
              <a:ext uri="{FF2B5EF4-FFF2-40B4-BE49-F238E27FC236}">
                <a16:creationId xmlns:a16="http://schemas.microsoft.com/office/drawing/2014/main" id="{CBAA81FA-B055-6AEE-511C-9663B296E91F}"/>
              </a:ext>
            </a:extLst>
          </p:cNvPr>
          <p:cNvSpPr txBox="1"/>
          <p:nvPr/>
        </p:nvSpPr>
        <p:spPr>
          <a:xfrm>
            <a:off x="3585047" y="2419221"/>
            <a:ext cx="2666090" cy="369332"/>
          </a:xfrm>
          <a:prstGeom prst="rect">
            <a:avLst/>
          </a:prstGeom>
          <a:noFill/>
        </p:spPr>
        <p:txBody>
          <a:bodyPr wrap="square" rtlCol="0">
            <a:spAutoFit/>
          </a:bodyPr>
          <a:lstStyle/>
          <a:p>
            <a:pPr algn="ctr">
              <a:spcAft>
                <a:spcPts val="600"/>
              </a:spcAft>
            </a:pPr>
            <a:r>
              <a:rPr lang="en-US" spc="30" dirty="0">
                <a:solidFill>
                  <a:schemeClr val="bg1"/>
                </a:solidFill>
                <a:latin typeface="+mj-lt"/>
              </a:rPr>
              <a:t>MOROCOCHA</a:t>
            </a:r>
          </a:p>
        </p:txBody>
      </p:sp>
      <p:sp>
        <p:nvSpPr>
          <p:cNvPr id="56" name="TextBox 55">
            <a:extLst>
              <a:ext uri="{FF2B5EF4-FFF2-40B4-BE49-F238E27FC236}">
                <a16:creationId xmlns:a16="http://schemas.microsoft.com/office/drawing/2014/main" id="{4BF8C4A1-9A72-8333-AE80-4A91107AE1F3}"/>
              </a:ext>
            </a:extLst>
          </p:cNvPr>
          <p:cNvSpPr txBox="1"/>
          <p:nvPr/>
        </p:nvSpPr>
        <p:spPr>
          <a:xfrm>
            <a:off x="860039" y="2419221"/>
            <a:ext cx="2666090" cy="369332"/>
          </a:xfrm>
          <a:prstGeom prst="rect">
            <a:avLst/>
          </a:prstGeom>
          <a:noFill/>
        </p:spPr>
        <p:txBody>
          <a:bodyPr wrap="square" rtlCol="0">
            <a:spAutoFit/>
          </a:bodyPr>
          <a:lstStyle/>
          <a:p>
            <a:pPr algn="ctr">
              <a:spcAft>
                <a:spcPts val="600"/>
              </a:spcAft>
            </a:pPr>
            <a:r>
              <a:rPr lang="en-US" spc="30" dirty="0">
                <a:solidFill>
                  <a:schemeClr val="bg1"/>
                </a:solidFill>
                <a:latin typeface="+mj-lt"/>
              </a:rPr>
              <a:t>MARA </a:t>
            </a:r>
            <a:endParaRPr lang="en-US" sz="1400" spc="30" dirty="0">
              <a:solidFill>
                <a:schemeClr val="bg1"/>
              </a:solidFill>
              <a:latin typeface="+mj-lt"/>
            </a:endParaRPr>
          </a:p>
        </p:txBody>
      </p:sp>
      <p:grpSp>
        <p:nvGrpSpPr>
          <p:cNvPr id="57" name="Group 56">
            <a:extLst>
              <a:ext uri="{FF2B5EF4-FFF2-40B4-BE49-F238E27FC236}">
                <a16:creationId xmlns:a16="http://schemas.microsoft.com/office/drawing/2014/main" id="{17EA0838-AC54-14E7-279D-608080D46F12}"/>
              </a:ext>
            </a:extLst>
          </p:cNvPr>
          <p:cNvGrpSpPr/>
          <p:nvPr/>
        </p:nvGrpSpPr>
        <p:grpSpPr>
          <a:xfrm>
            <a:off x="1344127" y="2463791"/>
            <a:ext cx="247184" cy="216602"/>
            <a:chOff x="906359" y="5816758"/>
            <a:chExt cx="275845" cy="241717"/>
          </a:xfrm>
        </p:grpSpPr>
        <p:sp>
          <p:nvSpPr>
            <p:cNvPr id="58" name="Oval 57">
              <a:extLst>
                <a:ext uri="{FF2B5EF4-FFF2-40B4-BE49-F238E27FC236}">
                  <a16:creationId xmlns:a16="http://schemas.microsoft.com/office/drawing/2014/main" id="{766F4FC7-073D-FE54-A805-255BE59E96E3}"/>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Freeform 22">
              <a:extLst>
                <a:ext uri="{FF2B5EF4-FFF2-40B4-BE49-F238E27FC236}">
                  <a16:creationId xmlns:a16="http://schemas.microsoft.com/office/drawing/2014/main" id="{404F5861-A0A9-A65A-86EA-2A19A65ADB8C}"/>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0" name="Group 59">
            <a:extLst>
              <a:ext uri="{FF2B5EF4-FFF2-40B4-BE49-F238E27FC236}">
                <a16:creationId xmlns:a16="http://schemas.microsoft.com/office/drawing/2014/main" id="{AF1B00D6-4497-8460-EAC6-18E7C8561620}"/>
              </a:ext>
            </a:extLst>
          </p:cNvPr>
          <p:cNvGrpSpPr/>
          <p:nvPr/>
        </p:nvGrpSpPr>
        <p:grpSpPr>
          <a:xfrm>
            <a:off x="3763033" y="2475001"/>
            <a:ext cx="247184" cy="216602"/>
            <a:chOff x="906359" y="5816758"/>
            <a:chExt cx="275845" cy="241717"/>
          </a:xfrm>
        </p:grpSpPr>
        <p:sp>
          <p:nvSpPr>
            <p:cNvPr id="61" name="Oval 60">
              <a:extLst>
                <a:ext uri="{FF2B5EF4-FFF2-40B4-BE49-F238E27FC236}">
                  <a16:creationId xmlns:a16="http://schemas.microsoft.com/office/drawing/2014/main" id="{AC3C9651-A48A-716C-2802-F8ABCE3F0E24}"/>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Freeform 22">
              <a:extLst>
                <a:ext uri="{FF2B5EF4-FFF2-40B4-BE49-F238E27FC236}">
                  <a16:creationId xmlns:a16="http://schemas.microsoft.com/office/drawing/2014/main" id="{68416A20-73C6-B3C7-6124-CD5168A13898}"/>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3" name="Group 62">
            <a:extLst>
              <a:ext uri="{FF2B5EF4-FFF2-40B4-BE49-F238E27FC236}">
                <a16:creationId xmlns:a16="http://schemas.microsoft.com/office/drawing/2014/main" id="{6DD12992-8E1B-2323-1B11-06BD9E9A9DCA}"/>
              </a:ext>
            </a:extLst>
          </p:cNvPr>
          <p:cNvGrpSpPr/>
          <p:nvPr/>
        </p:nvGrpSpPr>
        <p:grpSpPr>
          <a:xfrm>
            <a:off x="6376188" y="2486494"/>
            <a:ext cx="247184" cy="216602"/>
            <a:chOff x="906359" y="5816758"/>
            <a:chExt cx="275845" cy="241717"/>
          </a:xfrm>
        </p:grpSpPr>
        <p:sp>
          <p:nvSpPr>
            <p:cNvPr id="128" name="Oval 127">
              <a:extLst>
                <a:ext uri="{FF2B5EF4-FFF2-40B4-BE49-F238E27FC236}">
                  <a16:creationId xmlns:a16="http://schemas.microsoft.com/office/drawing/2014/main" id="{258DB133-E9E6-684C-3694-17335E7E0C97}"/>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9" name="Freeform 22">
              <a:extLst>
                <a:ext uri="{FF2B5EF4-FFF2-40B4-BE49-F238E27FC236}">
                  <a16:creationId xmlns:a16="http://schemas.microsoft.com/office/drawing/2014/main" id="{6757AE46-2AA7-0A80-E946-3395F6FF17AB}"/>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30" name="Group 129">
            <a:extLst>
              <a:ext uri="{FF2B5EF4-FFF2-40B4-BE49-F238E27FC236}">
                <a16:creationId xmlns:a16="http://schemas.microsoft.com/office/drawing/2014/main" id="{FD653356-BF38-86FD-0D5C-222EF2D3A29B}"/>
              </a:ext>
            </a:extLst>
          </p:cNvPr>
          <p:cNvGrpSpPr/>
          <p:nvPr/>
        </p:nvGrpSpPr>
        <p:grpSpPr>
          <a:xfrm>
            <a:off x="9114929" y="2479147"/>
            <a:ext cx="247184" cy="216602"/>
            <a:chOff x="906359" y="5816758"/>
            <a:chExt cx="275845" cy="241717"/>
          </a:xfrm>
        </p:grpSpPr>
        <p:sp>
          <p:nvSpPr>
            <p:cNvPr id="131" name="Oval 130">
              <a:extLst>
                <a:ext uri="{FF2B5EF4-FFF2-40B4-BE49-F238E27FC236}">
                  <a16:creationId xmlns:a16="http://schemas.microsoft.com/office/drawing/2014/main" id="{0C46AEA1-18E1-1F57-AD5C-A3A8CC6360E8}"/>
                </a:ext>
              </a:extLst>
            </p:cNvPr>
            <p:cNvSpPr/>
            <p:nvPr/>
          </p:nvSpPr>
          <p:spPr>
            <a:xfrm>
              <a:off x="906359" y="5816758"/>
              <a:ext cx="241717" cy="241717"/>
            </a:xfrm>
            <a:prstGeom prst="ellipse">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2" name="Freeform 22">
              <a:extLst>
                <a:ext uri="{FF2B5EF4-FFF2-40B4-BE49-F238E27FC236}">
                  <a16:creationId xmlns:a16="http://schemas.microsoft.com/office/drawing/2014/main" id="{F47D2332-6A75-EB1D-405E-638064F49EA7}"/>
                </a:ext>
              </a:extLst>
            </p:cNvPr>
            <p:cNvSpPr/>
            <p:nvPr/>
          </p:nvSpPr>
          <p:spPr>
            <a:xfrm rot="21028831">
              <a:off x="967977" y="5839677"/>
              <a:ext cx="214227" cy="125664"/>
            </a:xfrm>
            <a:custGeom>
              <a:avLst/>
              <a:gdLst>
                <a:gd name="connsiteX0" fmla="*/ 12867 w 638509"/>
                <a:gd name="connsiteY0" fmla="*/ 192526 h 331978"/>
                <a:gd name="connsiteX1" fmla="*/ 3241 w 638509"/>
                <a:gd name="connsiteY1" fmla="*/ 327280 h 331978"/>
                <a:gd name="connsiteX2" fmla="*/ 41742 w 638509"/>
                <a:gd name="connsiteY2" fmla="*/ 317654 h 331978"/>
                <a:gd name="connsiteX3" fmla="*/ 89869 w 638509"/>
                <a:gd name="connsiteY3" fmla="*/ 288779 h 331978"/>
                <a:gd name="connsiteX4" fmla="*/ 176496 w 638509"/>
                <a:gd name="connsiteY4" fmla="*/ 231027 h 331978"/>
                <a:gd name="connsiteX5" fmla="*/ 282374 w 638509"/>
                <a:gd name="connsiteY5" fmla="*/ 163650 h 331978"/>
                <a:gd name="connsiteX6" fmla="*/ 369001 w 638509"/>
                <a:gd name="connsiteY6" fmla="*/ 115524 h 331978"/>
                <a:gd name="connsiteX7" fmla="*/ 426753 w 638509"/>
                <a:gd name="connsiteY7" fmla="*/ 96273 h 331978"/>
                <a:gd name="connsiteX8" fmla="*/ 590382 w 638509"/>
                <a:gd name="connsiteY8" fmla="*/ 19271 h 331978"/>
                <a:gd name="connsiteX9" fmla="*/ 638509 w 638509"/>
                <a:gd name="connsiteY9" fmla="*/ 21 h 331978"/>
                <a:gd name="connsiteX0" fmla="*/ 12867 w 590382"/>
                <a:gd name="connsiteY0" fmla="*/ 173255 h 312707"/>
                <a:gd name="connsiteX1" fmla="*/ 3241 w 590382"/>
                <a:gd name="connsiteY1" fmla="*/ 308009 h 312707"/>
                <a:gd name="connsiteX2" fmla="*/ 41742 w 590382"/>
                <a:gd name="connsiteY2" fmla="*/ 298383 h 312707"/>
                <a:gd name="connsiteX3" fmla="*/ 89869 w 590382"/>
                <a:gd name="connsiteY3" fmla="*/ 269508 h 312707"/>
                <a:gd name="connsiteX4" fmla="*/ 176496 w 590382"/>
                <a:gd name="connsiteY4" fmla="*/ 211756 h 312707"/>
                <a:gd name="connsiteX5" fmla="*/ 282374 w 590382"/>
                <a:gd name="connsiteY5" fmla="*/ 144379 h 312707"/>
                <a:gd name="connsiteX6" fmla="*/ 369001 w 590382"/>
                <a:gd name="connsiteY6" fmla="*/ 96253 h 312707"/>
                <a:gd name="connsiteX7" fmla="*/ 426753 w 590382"/>
                <a:gd name="connsiteY7" fmla="*/ 77002 h 312707"/>
                <a:gd name="connsiteX8" fmla="*/ 590382 w 590382"/>
                <a:gd name="connsiteY8" fmla="*/ 0 h 312707"/>
                <a:gd name="connsiteX0" fmla="*/ 12867 w 426753"/>
                <a:gd name="connsiteY0" fmla="*/ 96253 h 235705"/>
                <a:gd name="connsiteX1" fmla="*/ 3241 w 426753"/>
                <a:gd name="connsiteY1" fmla="*/ 231007 h 235705"/>
                <a:gd name="connsiteX2" fmla="*/ 41742 w 426753"/>
                <a:gd name="connsiteY2" fmla="*/ 221381 h 235705"/>
                <a:gd name="connsiteX3" fmla="*/ 89869 w 426753"/>
                <a:gd name="connsiteY3" fmla="*/ 192506 h 235705"/>
                <a:gd name="connsiteX4" fmla="*/ 176496 w 426753"/>
                <a:gd name="connsiteY4" fmla="*/ 134754 h 235705"/>
                <a:gd name="connsiteX5" fmla="*/ 282374 w 426753"/>
                <a:gd name="connsiteY5" fmla="*/ 67377 h 235705"/>
                <a:gd name="connsiteX6" fmla="*/ 369001 w 426753"/>
                <a:gd name="connsiteY6" fmla="*/ 19251 h 235705"/>
                <a:gd name="connsiteX7" fmla="*/ 426753 w 426753"/>
                <a:gd name="connsiteY7" fmla="*/ 0 h 235705"/>
                <a:gd name="connsiteX0" fmla="*/ 12867 w 369001"/>
                <a:gd name="connsiteY0" fmla="*/ 77002 h 216454"/>
                <a:gd name="connsiteX1" fmla="*/ 3241 w 369001"/>
                <a:gd name="connsiteY1" fmla="*/ 211756 h 216454"/>
                <a:gd name="connsiteX2" fmla="*/ 41742 w 369001"/>
                <a:gd name="connsiteY2" fmla="*/ 202130 h 216454"/>
                <a:gd name="connsiteX3" fmla="*/ 89869 w 369001"/>
                <a:gd name="connsiteY3" fmla="*/ 173255 h 216454"/>
                <a:gd name="connsiteX4" fmla="*/ 176496 w 369001"/>
                <a:gd name="connsiteY4" fmla="*/ 115503 h 216454"/>
                <a:gd name="connsiteX5" fmla="*/ 282374 w 369001"/>
                <a:gd name="connsiteY5" fmla="*/ 48126 h 216454"/>
                <a:gd name="connsiteX6" fmla="*/ 369001 w 369001"/>
                <a:gd name="connsiteY6" fmla="*/ 0 h 21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001" h="216454">
                  <a:moveTo>
                    <a:pt x="12867" y="77002"/>
                  </a:moveTo>
                  <a:cubicBezTo>
                    <a:pt x="9658" y="121920"/>
                    <a:pt x="-6885" y="167877"/>
                    <a:pt x="3241" y="211756"/>
                  </a:cubicBezTo>
                  <a:cubicBezTo>
                    <a:pt x="6216" y="224646"/>
                    <a:pt x="29653" y="207503"/>
                    <a:pt x="41742" y="202130"/>
                  </a:cubicBezTo>
                  <a:cubicBezTo>
                    <a:pt x="58838" y="194532"/>
                    <a:pt x="74132" y="183372"/>
                    <a:pt x="89869" y="173255"/>
                  </a:cubicBezTo>
                  <a:cubicBezTo>
                    <a:pt x="119062" y="154488"/>
                    <a:pt x="147620" y="134754"/>
                    <a:pt x="176496" y="115503"/>
                  </a:cubicBezTo>
                  <a:cubicBezTo>
                    <a:pt x="224587" y="83442"/>
                    <a:pt x="234808" y="75307"/>
                    <a:pt x="282374" y="48126"/>
                  </a:cubicBezTo>
                  <a:cubicBezTo>
                    <a:pt x="311054" y="31737"/>
                    <a:pt x="337664" y="10446"/>
                    <a:pt x="369001" y="0"/>
                  </a:cubicBezTo>
                </a:path>
              </a:pathLst>
            </a:custGeom>
            <a:noFill/>
            <a:ln w="38100">
              <a:solidFill>
                <a:srgbClr val="84BF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34" name="Rectangle 133">
            <a:extLst>
              <a:ext uri="{FF2B5EF4-FFF2-40B4-BE49-F238E27FC236}">
                <a16:creationId xmlns:a16="http://schemas.microsoft.com/office/drawing/2014/main" id="{4CB58051-A2DD-7D3C-D2AD-A81755BC2457}"/>
              </a:ext>
            </a:extLst>
          </p:cNvPr>
          <p:cNvSpPr/>
          <p:nvPr/>
        </p:nvSpPr>
        <p:spPr>
          <a:xfrm>
            <a:off x="860040" y="3461542"/>
            <a:ext cx="2638052" cy="891270"/>
          </a:xfrm>
          <a:prstGeom prst="rect">
            <a:avLst/>
          </a:prstGeom>
        </p:spPr>
        <p:txBody>
          <a:bodyPr wrap="square">
            <a:spAutoFit/>
          </a:bodyPr>
          <a:lstStyle/>
          <a:p>
            <a:pPr algn="ctr">
              <a:lnSpc>
                <a:spcPct val="110000"/>
              </a:lnSpc>
            </a:pPr>
            <a:r>
              <a:rPr lang="en-US" sz="1600" i="1" dirty="0">
                <a:solidFill>
                  <a:schemeClr val="bg1"/>
                </a:solidFill>
                <a:latin typeface="Calibri" panose="020F0502020204030204" pitchFamily="34" charset="0"/>
                <a:cs typeface="Calibri" panose="020F0502020204030204" pitchFamily="34" charset="0"/>
              </a:rPr>
              <a:t>56.25% stake for:</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 $475M in cash</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0.75% copper NSR royalty</a:t>
            </a:r>
          </a:p>
        </p:txBody>
      </p:sp>
      <p:sp>
        <p:nvSpPr>
          <p:cNvPr id="135" name="TextBox 134">
            <a:extLst>
              <a:ext uri="{FF2B5EF4-FFF2-40B4-BE49-F238E27FC236}">
                <a16:creationId xmlns:a16="http://schemas.microsoft.com/office/drawing/2014/main" id="{26E4CA1E-C832-CDCE-9941-880D0AA30BCB}"/>
              </a:ext>
            </a:extLst>
          </p:cNvPr>
          <p:cNvSpPr txBox="1"/>
          <p:nvPr/>
        </p:nvSpPr>
        <p:spPr>
          <a:xfrm>
            <a:off x="807814" y="5535439"/>
            <a:ext cx="10800893" cy="523220"/>
          </a:xfrm>
          <a:prstGeom prst="rect">
            <a:avLst/>
          </a:prstGeom>
          <a:noFill/>
        </p:spPr>
        <p:txBody>
          <a:bodyPr wrap="square" rtlCol="0">
            <a:spAutoFit/>
          </a:bodyPr>
          <a:lstStyle/>
          <a:p>
            <a:r>
              <a:rPr lang="en-US" sz="1400" b="1" i="1" dirty="0">
                <a:solidFill>
                  <a:schemeClr val="accent1"/>
                </a:solidFill>
              </a:rPr>
              <a:t>Total cash proceeds of $593 million, plus significant Care &amp; Maintenance savings, strengthening free cash flow generation for the advancement of strategic growth projects </a:t>
            </a:r>
            <a:endParaRPr lang="en-CA" sz="1400" b="1" i="1" dirty="0">
              <a:solidFill>
                <a:schemeClr val="accent1"/>
              </a:solidFill>
            </a:endParaRPr>
          </a:p>
        </p:txBody>
      </p:sp>
      <p:sp>
        <p:nvSpPr>
          <p:cNvPr id="136" name="Rectangle 135">
            <a:extLst>
              <a:ext uri="{FF2B5EF4-FFF2-40B4-BE49-F238E27FC236}">
                <a16:creationId xmlns:a16="http://schemas.microsoft.com/office/drawing/2014/main" id="{13B1B9DB-E631-76C6-A01E-33EFC935111D}"/>
              </a:ext>
            </a:extLst>
          </p:cNvPr>
          <p:cNvSpPr/>
          <p:nvPr/>
        </p:nvSpPr>
        <p:spPr>
          <a:xfrm>
            <a:off x="3884678" y="3461542"/>
            <a:ext cx="2063967" cy="620426"/>
          </a:xfrm>
          <a:prstGeom prst="rect">
            <a:avLst/>
          </a:prstGeom>
        </p:spPr>
        <p:txBody>
          <a:bodyPr wrap="square">
            <a:spAutoFit/>
          </a:bodyPr>
          <a:lstStyle/>
          <a:p>
            <a:pPr algn="ctr">
              <a:lnSpc>
                <a:spcPct val="110000"/>
              </a:lnSpc>
            </a:pPr>
            <a:r>
              <a:rPr lang="en-US" sz="1600" i="1" dirty="0">
                <a:solidFill>
                  <a:schemeClr val="bg1"/>
                </a:solidFill>
                <a:latin typeface="Calibri" panose="020F0502020204030204" pitchFamily="34" charset="0"/>
                <a:cs typeface="Calibri" panose="020F0502020204030204" pitchFamily="34" charset="0"/>
              </a:rPr>
              <a:t>92.3% interest for:</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$25M in cash</a:t>
            </a:r>
          </a:p>
        </p:txBody>
      </p:sp>
      <p:sp>
        <p:nvSpPr>
          <p:cNvPr id="137" name="Rectangle 136">
            <a:extLst>
              <a:ext uri="{FF2B5EF4-FFF2-40B4-BE49-F238E27FC236}">
                <a16:creationId xmlns:a16="http://schemas.microsoft.com/office/drawing/2014/main" id="{8E4BA3E1-4C2D-3E17-D303-29650EB0409B}"/>
              </a:ext>
            </a:extLst>
          </p:cNvPr>
          <p:cNvSpPr/>
          <p:nvPr/>
        </p:nvSpPr>
        <p:spPr>
          <a:xfrm>
            <a:off x="6239099" y="3461542"/>
            <a:ext cx="2749261" cy="1974643"/>
          </a:xfrm>
          <a:prstGeom prst="rect">
            <a:avLst/>
          </a:prstGeom>
        </p:spPr>
        <p:txBody>
          <a:bodyPr wrap="square">
            <a:spAutoFit/>
          </a:bodyPr>
          <a:lstStyle/>
          <a:p>
            <a:pPr algn="ctr">
              <a:lnSpc>
                <a:spcPct val="110000"/>
              </a:lnSpc>
            </a:pPr>
            <a:r>
              <a:rPr lang="en-US" sz="1600" i="1" dirty="0">
                <a:solidFill>
                  <a:schemeClr val="bg1"/>
                </a:solidFill>
                <a:latin typeface="Calibri" panose="020F0502020204030204" pitchFamily="34" charset="0"/>
                <a:cs typeface="Calibri" panose="020F0502020204030204" pitchFamily="34" charset="0"/>
              </a:rPr>
              <a:t>57.74% interest for:</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$45.55M in cash</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1.25% precious metals </a:t>
            </a:r>
            <a:br>
              <a:rPr lang="en-US" sz="1600" b="1" dirty="0">
                <a:solidFill>
                  <a:schemeClr val="bg1"/>
                </a:solidFill>
                <a:latin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cs typeface="Calibri" panose="020F0502020204030204" pitchFamily="34" charset="0"/>
              </a:rPr>
              <a:t>NSR royalty</a:t>
            </a:r>
          </a:p>
          <a:p>
            <a:pPr algn="ctr">
              <a:lnSpc>
                <a:spcPct val="110000"/>
              </a:lnSpc>
            </a:pPr>
            <a:r>
              <a:rPr lang="en-US" sz="1600" b="1" dirty="0">
                <a:solidFill>
                  <a:schemeClr val="bg1"/>
                </a:solidFill>
                <a:latin typeface="Calibri" panose="020F0502020204030204" pitchFamily="34" charset="0"/>
                <a:cs typeface="Calibri" panose="020F0502020204030204" pitchFamily="34" charset="0"/>
              </a:rPr>
              <a:t>0.2% base metals NSR royalty, subject to pro rata interest sold on certain concessions</a:t>
            </a:r>
          </a:p>
        </p:txBody>
      </p:sp>
      <p:sp>
        <p:nvSpPr>
          <p:cNvPr id="138" name="Rectangle 137">
            <a:extLst>
              <a:ext uri="{FF2B5EF4-FFF2-40B4-BE49-F238E27FC236}">
                <a16:creationId xmlns:a16="http://schemas.microsoft.com/office/drawing/2014/main" id="{1393338C-62F5-1AF6-E3ED-0E564A53BD55}"/>
              </a:ext>
            </a:extLst>
          </p:cNvPr>
          <p:cNvSpPr/>
          <p:nvPr/>
        </p:nvSpPr>
        <p:spPr>
          <a:xfrm>
            <a:off x="9331833" y="3461542"/>
            <a:ext cx="2063967" cy="349583"/>
          </a:xfrm>
          <a:prstGeom prst="rect">
            <a:avLst/>
          </a:prstGeom>
        </p:spPr>
        <p:txBody>
          <a:bodyPr wrap="square">
            <a:spAutoFit/>
          </a:bodyPr>
          <a:lstStyle/>
          <a:p>
            <a:pPr algn="ctr">
              <a:lnSpc>
                <a:spcPct val="110000"/>
              </a:lnSpc>
            </a:pPr>
            <a:r>
              <a:rPr lang="en-US" sz="1600" b="1" dirty="0">
                <a:solidFill>
                  <a:schemeClr val="bg1"/>
                </a:solidFill>
                <a:latin typeface="Calibri" panose="020F0502020204030204" pitchFamily="34" charset="0"/>
                <a:cs typeface="Calibri" panose="020F0502020204030204" pitchFamily="34" charset="0"/>
              </a:rPr>
              <a:t>$47.1M in proceeds</a:t>
            </a:r>
          </a:p>
        </p:txBody>
      </p:sp>
      <p:sp>
        <p:nvSpPr>
          <p:cNvPr id="3" name="TextBox 2">
            <a:extLst>
              <a:ext uri="{FF2B5EF4-FFF2-40B4-BE49-F238E27FC236}">
                <a16:creationId xmlns:a16="http://schemas.microsoft.com/office/drawing/2014/main" id="{283F9143-C8DF-592A-A6D7-AC79E78EC11E}"/>
              </a:ext>
            </a:extLst>
          </p:cNvPr>
          <p:cNvSpPr txBox="1"/>
          <p:nvPr/>
        </p:nvSpPr>
        <p:spPr>
          <a:xfrm>
            <a:off x="810958" y="6108717"/>
            <a:ext cx="9507417" cy="230832"/>
          </a:xfrm>
          <a:prstGeom prst="rect">
            <a:avLst/>
          </a:prstGeom>
          <a:noFill/>
        </p:spPr>
        <p:txBody>
          <a:bodyPr wrap="square">
            <a:spAutoFit/>
          </a:bodyPr>
          <a:lstStyle/>
          <a:p>
            <a:r>
              <a:rPr lang="en-US" sz="900" dirty="0">
                <a:latin typeface="Calibri" panose="020F0502020204030204" pitchFamily="34" charset="0"/>
                <a:cs typeface="Calibri" panose="020F0502020204030204" pitchFamily="34" charset="0"/>
              </a:rPr>
              <a:t>Note: Sale of MARA was completed on September 20, 2023 and the sale of Morococha on September 22, 2023. The sale of Agua de la Falda is expected to be completed in the fourth quarter of 2023.  </a:t>
            </a:r>
            <a:endParaRPr lang="en-CA" sz="900" dirty="0">
              <a:latin typeface="Calibri" panose="020F0502020204030204" pitchFamily="34" charset="0"/>
              <a:cs typeface="Calibri" panose="020F0502020204030204" pitchFamily="34" charset="0"/>
            </a:endParaRPr>
          </a:p>
        </p:txBody>
      </p:sp>
      <p:sp>
        <p:nvSpPr>
          <p:cNvPr id="35" name="Slide Number Placeholder 3">
            <a:extLst>
              <a:ext uri="{FF2B5EF4-FFF2-40B4-BE49-F238E27FC236}">
                <a16:creationId xmlns:a16="http://schemas.microsoft.com/office/drawing/2014/main" id="{975D8474-6C3B-D147-AC67-69F79F72FF1C}"/>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6</a:t>
            </a:fld>
            <a:endParaRPr lang="en-US" dirty="0"/>
          </a:p>
        </p:txBody>
      </p:sp>
    </p:spTree>
    <p:extLst>
      <p:ext uri="{BB962C8B-B14F-4D97-AF65-F5344CB8AC3E}">
        <p14:creationId xmlns:p14="http://schemas.microsoft.com/office/powerpoint/2010/main" val="5820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0F866-5783-2F46-8D5E-DB92AFB2A8F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Picture 9" descr="Shape&#10;&#10;Description automatically generated with low confidence">
            <a:extLst>
              <a:ext uri="{FF2B5EF4-FFF2-40B4-BE49-F238E27FC236}">
                <a16:creationId xmlns:a16="http://schemas.microsoft.com/office/drawing/2014/main" id="{46966F76-9BB6-4549-98D6-8A2A9DA907AA}"/>
              </a:ext>
            </a:extLst>
          </p:cNvPr>
          <p:cNvPicPr>
            <a:picLocks noChangeAspect="1"/>
          </p:cNvPicPr>
          <p:nvPr/>
        </p:nvPicPr>
        <p:blipFill rotWithShape="1">
          <a:blip r:embed="rId3">
            <a:extLst>
              <a:ext uri="{28A0092B-C50C-407E-A947-70E740481C1C}">
                <a14:useLocalDpi xmlns:a14="http://schemas.microsoft.com/office/drawing/2010/main" val="0"/>
              </a:ext>
            </a:extLst>
          </a:blip>
          <a:srcRect b="43182"/>
          <a:stretch/>
        </p:blipFill>
        <p:spPr>
          <a:xfrm>
            <a:off x="-282" y="10489"/>
            <a:ext cx="12192000" cy="6858000"/>
          </a:xfrm>
          <a:prstGeom prst="rect">
            <a:avLst/>
          </a:prstGeom>
        </p:spPr>
      </p:pic>
      <p:sp>
        <p:nvSpPr>
          <p:cNvPr id="9" name="TextBox 8">
            <a:extLst>
              <a:ext uri="{FF2B5EF4-FFF2-40B4-BE49-F238E27FC236}">
                <a16:creationId xmlns:a16="http://schemas.microsoft.com/office/drawing/2014/main" id="{E4FEDB77-0A51-8A4C-8625-6D931C9E29E6}"/>
              </a:ext>
            </a:extLst>
          </p:cNvPr>
          <p:cNvSpPr txBox="1"/>
          <p:nvPr/>
        </p:nvSpPr>
        <p:spPr>
          <a:xfrm>
            <a:off x="937300" y="1450569"/>
            <a:ext cx="10321023" cy="338554"/>
          </a:xfrm>
          <a:prstGeom prst="rect">
            <a:avLst/>
          </a:prstGeom>
          <a:noFill/>
        </p:spPr>
        <p:txBody>
          <a:bodyPr wrap="square" rtlCol="0">
            <a:spAutoFit/>
          </a:bodyPr>
          <a:lstStyle/>
          <a:p>
            <a:r>
              <a:rPr lang="en-US" sz="1600" b="1" spc="30" dirty="0">
                <a:solidFill>
                  <a:schemeClr val="accent5"/>
                </a:solidFill>
                <a:latin typeface="Calibri" panose="020F0502020204030204" pitchFamily="34" charset="0"/>
                <a:cs typeface="Calibri" panose="020F0502020204030204" pitchFamily="34" charset="0"/>
              </a:rPr>
              <a:t>// </a:t>
            </a:r>
            <a:r>
              <a:rPr lang="en-US" sz="1000" b="1" spc="30" dirty="0">
                <a:solidFill>
                  <a:schemeClr val="bg1"/>
                </a:solidFill>
                <a:latin typeface="Calibri" panose="020F0502020204030204" pitchFamily="34" charset="0"/>
                <a:cs typeface="Calibri" panose="020F0502020204030204" pitchFamily="34" charset="0"/>
              </a:rPr>
              <a:t> </a:t>
            </a:r>
            <a:r>
              <a:rPr lang="en-US" sz="1400" b="1" spc="30" dirty="0">
                <a:solidFill>
                  <a:schemeClr val="bg1"/>
                </a:solidFill>
                <a:latin typeface="+mj-lt"/>
                <a:cs typeface="Calibri" panose="020F0502020204030204" pitchFamily="34" charset="0"/>
              </a:rPr>
              <a:t>Q2 production and costs in line with annual guidance (9-months for Yamana acquired mines)</a:t>
            </a:r>
            <a:endParaRPr lang="en-US" sz="1600" spc="30" dirty="0">
              <a:solidFill>
                <a:schemeClr val="bg1"/>
              </a:solidFill>
              <a:latin typeface="+mj-lt"/>
            </a:endParaRPr>
          </a:p>
        </p:txBody>
      </p:sp>
      <p:sp>
        <p:nvSpPr>
          <p:cNvPr id="11" name="TextBox 10">
            <a:extLst>
              <a:ext uri="{FF2B5EF4-FFF2-40B4-BE49-F238E27FC236}">
                <a16:creationId xmlns:a16="http://schemas.microsoft.com/office/drawing/2014/main" id="{FFA7C04B-64CE-0D41-89EF-471DFC9D450A}"/>
              </a:ext>
            </a:extLst>
          </p:cNvPr>
          <p:cNvSpPr txBox="1"/>
          <p:nvPr/>
        </p:nvSpPr>
        <p:spPr>
          <a:xfrm>
            <a:off x="937301" y="861759"/>
            <a:ext cx="7232922" cy="553998"/>
          </a:xfrm>
          <a:prstGeom prst="rect">
            <a:avLst/>
          </a:prstGeom>
          <a:noFill/>
        </p:spPr>
        <p:txBody>
          <a:bodyPr wrap="square" lIns="0" tIns="0" rIns="0" bIns="0" rtlCol="0">
            <a:spAutoFit/>
          </a:bodyPr>
          <a:lstStyle/>
          <a:p>
            <a:r>
              <a:rPr lang="en-US" sz="3600" b="1" spc="30" dirty="0">
                <a:solidFill>
                  <a:schemeClr val="bg1"/>
                </a:solidFill>
                <a:latin typeface="OSWALD " panose="02000506000000020004" pitchFamily="2" charset="0"/>
              </a:rPr>
              <a:t>2023 GUIDANCE MAINTAINED</a:t>
            </a:r>
            <a:endParaRPr lang="en-US" sz="3600" b="1" spc="30" baseline="30000" dirty="0">
              <a:solidFill>
                <a:schemeClr val="bg1"/>
              </a:solidFill>
              <a:latin typeface="OSWALD " panose="02000506000000020004" pitchFamily="2" charset="0"/>
            </a:endParaRPr>
          </a:p>
        </p:txBody>
      </p:sp>
      <p:sp>
        <p:nvSpPr>
          <p:cNvPr id="29" name="Rectangle 28">
            <a:extLst>
              <a:ext uri="{FF2B5EF4-FFF2-40B4-BE49-F238E27FC236}">
                <a16:creationId xmlns:a16="http://schemas.microsoft.com/office/drawing/2014/main" id="{0187964C-0B59-D247-988D-8E10E73FDF2C}"/>
              </a:ext>
            </a:extLst>
          </p:cNvPr>
          <p:cNvSpPr/>
          <p:nvPr/>
        </p:nvSpPr>
        <p:spPr>
          <a:xfrm>
            <a:off x="1010649" y="1965212"/>
            <a:ext cx="3380847" cy="3697636"/>
          </a:xfrm>
          <a:prstGeom prst="rect">
            <a:avLst/>
          </a:prstGeom>
          <a:solidFill>
            <a:schemeClr val="bg1">
              <a:lumMod val="95000"/>
            </a:schemeClr>
          </a:solidFill>
          <a:ln w="381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2437EFDC-13AB-4B1D-985B-8A10DFC8EB97}"/>
              </a:ext>
            </a:extLst>
          </p:cNvPr>
          <p:cNvSpPr txBox="1"/>
          <p:nvPr/>
        </p:nvSpPr>
        <p:spPr>
          <a:xfrm>
            <a:off x="937300" y="5684251"/>
            <a:ext cx="9562534" cy="954107"/>
          </a:xfrm>
          <a:prstGeom prst="rect">
            <a:avLst/>
          </a:prstGeom>
          <a:noFill/>
        </p:spPr>
        <p:txBody>
          <a:bodyPr wrap="square" rtlCol="0">
            <a:spAutoFit/>
          </a:bodyPr>
          <a:lstStyle/>
          <a:p>
            <a:pPr marL="228600" indent="-228600">
              <a:buFont typeface="+mj-lt"/>
              <a:buAutoNum type="arabicPeriod"/>
            </a:pPr>
            <a:endParaRPr lang="en-CA" sz="800" dirty="0">
              <a:solidFill>
                <a:schemeClr val="bg1"/>
              </a:solidFill>
              <a:latin typeface="Calibri" panose="020F0502020204030204" pitchFamily="34" charset="0"/>
              <a:cs typeface="Calibri" panose="020F0502020204030204" pitchFamily="34" charset="0"/>
            </a:endParaRPr>
          </a:p>
          <a:p>
            <a:pPr marL="228600" indent="-228600">
              <a:buFont typeface="+mj-lt"/>
              <a:buAutoNum type="arabicPeriod"/>
            </a:pPr>
            <a:r>
              <a:rPr lang="en-US" sz="800" dirty="0">
                <a:solidFill>
                  <a:schemeClr val="bg1"/>
                </a:solidFill>
                <a:latin typeface="Calibri" panose="020F0502020204030204" pitchFamily="34" charset="0"/>
                <a:cs typeface="Calibri" panose="020F0502020204030204" pitchFamily="34" charset="0"/>
              </a:rPr>
              <a:t>Cash Costs and AISC are non-GAAP measures. Please refer to the section “Alternative Performance (Non-GAAP) Measures” of the MD&amp;A for the period ended June 30, 2023 for a detailed description of these measures and where appropriate a reconciliation of the measure to the Q2 2023 Financial Statements. The AISC forecast assumes metal prices of $22.00/oz for silver, $1,850/oz for gold, $3,000/tonne ($1.36/lb) for zinc, $2,100/tonne ($0.95/lb) for lead, and $8,000/tonne ($3.63/lb) for copper; and average annual exchange rates relative to 1 USD of 18.75 for the Mexican peso, 3.75 for the Peruvian sol, 270.00 for the Argentine peso, 7.00 for the Bolivian boliviano, $1.33 for the Canadian dollar, $800.00 for the Chilean peso and $5.00 for the Brazilian real. </a:t>
            </a:r>
          </a:p>
          <a:p>
            <a:pPr marL="228600" indent="-228600">
              <a:buFont typeface="+mj-lt"/>
              <a:buAutoNum type="arabicPeriod"/>
            </a:pPr>
            <a:r>
              <a:rPr lang="en-US" sz="800" dirty="0">
                <a:solidFill>
                  <a:schemeClr val="bg1"/>
                </a:solidFill>
                <a:latin typeface="Calibri" panose="020F0502020204030204" pitchFamily="34" charset="0"/>
                <a:cs typeface="Calibri" panose="020F0502020204030204" pitchFamily="34" charset="0"/>
              </a:rPr>
              <a:t>Majority of care &amp; maintenance costs relate to the MARA project; Pan American completed the sale of MARA on September 20, 2023. </a:t>
            </a:r>
          </a:p>
          <a:p>
            <a:endParaRPr lang="en-US" sz="80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8AD31EC-B790-4667-8D57-F72C1AA59020}"/>
              </a:ext>
            </a:extLst>
          </p:cNvPr>
          <p:cNvSpPr txBox="1"/>
          <p:nvPr/>
        </p:nvSpPr>
        <p:spPr>
          <a:xfrm>
            <a:off x="1105899" y="2142716"/>
            <a:ext cx="3419475" cy="3374642"/>
          </a:xfrm>
          <a:prstGeom prst="rect">
            <a:avLst/>
          </a:prstGeom>
          <a:noFill/>
        </p:spPr>
        <p:txBody>
          <a:bodyPr wrap="square" rtlCol="0">
            <a:spAutoFit/>
          </a:bodyPr>
          <a:lstStyle/>
          <a:p>
            <a:r>
              <a:rPr lang="en-CA" sz="3600" b="1" dirty="0">
                <a:latin typeface="Open Sans" panose="020B0606030504020204" pitchFamily="34" charset="0"/>
                <a:ea typeface="Open Sans" panose="020B0606030504020204" pitchFamily="34" charset="0"/>
                <a:cs typeface="Open Sans" panose="020B0606030504020204" pitchFamily="34" charset="0"/>
              </a:rPr>
              <a:t>Ag</a:t>
            </a:r>
          </a:p>
          <a:p>
            <a:pPr>
              <a:lnSpc>
                <a:spcPct val="90000"/>
              </a:lnSpc>
            </a:pPr>
            <a:endParaRPr lang="en-CA" sz="2000" dirty="0">
              <a:solidFill>
                <a:schemeClr val="accent1"/>
              </a:solidFill>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21.0 – 23.0 Moz</a:t>
            </a:r>
            <a:r>
              <a:rPr lang="en-CA" sz="3200" spc="300" dirty="0">
                <a:latin typeface="Poppins" pitchFamily="2" charset="77"/>
                <a:cs typeface="Poppins" pitchFamily="2" charset="77"/>
              </a:rPr>
              <a:t> </a:t>
            </a:r>
          </a:p>
          <a:p>
            <a:pPr>
              <a:lnSpc>
                <a:spcPct val="90000"/>
              </a:lnSpc>
              <a:spcAft>
                <a:spcPts val="600"/>
              </a:spcAft>
            </a:pPr>
            <a:r>
              <a:rPr lang="en-CA" sz="1100" spc="300" dirty="0">
                <a:latin typeface="Poppins" pitchFamily="2" charset="77"/>
                <a:cs typeface="Poppins" pitchFamily="2" charset="77"/>
              </a:rPr>
              <a:t>ANNUAL CONSOLIDATED PRODUCTION</a:t>
            </a:r>
          </a:p>
          <a:p>
            <a:pPr>
              <a:lnSpc>
                <a:spcPct val="90000"/>
              </a:lnSpc>
              <a:spcAft>
                <a:spcPts val="600"/>
              </a:spcAft>
            </a:pPr>
            <a:endParaRPr lang="en-CA" sz="1100" spc="300" dirty="0">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$10.00 - $12.00 per oz</a:t>
            </a:r>
          </a:p>
          <a:p>
            <a:pPr>
              <a:lnSpc>
                <a:spcPct val="90000"/>
              </a:lnSpc>
              <a:spcAft>
                <a:spcPts val="600"/>
              </a:spcAft>
            </a:pPr>
            <a:r>
              <a:rPr lang="en-CA" sz="1100" spc="300" dirty="0">
                <a:latin typeface="Poppins" pitchFamily="2" charset="77"/>
                <a:cs typeface="Poppins" pitchFamily="2" charset="77"/>
              </a:rPr>
              <a:t>SILVER SEGMENT CASH COSTS</a:t>
            </a:r>
            <a:r>
              <a:rPr lang="en-CA" sz="1100" spc="300" baseline="30000" dirty="0">
                <a:latin typeface="Poppins" pitchFamily="2" charset="77"/>
                <a:cs typeface="Poppins" pitchFamily="2" charset="77"/>
              </a:rPr>
              <a:t>(1)</a:t>
            </a:r>
          </a:p>
          <a:p>
            <a:pPr>
              <a:lnSpc>
                <a:spcPct val="90000"/>
              </a:lnSpc>
              <a:spcAft>
                <a:spcPts val="600"/>
              </a:spcAft>
            </a:pPr>
            <a:endParaRPr lang="en-CA" sz="1100" spc="300" dirty="0">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$14.00 - $16.00 per oz</a:t>
            </a:r>
          </a:p>
          <a:p>
            <a:pPr>
              <a:lnSpc>
                <a:spcPct val="90000"/>
              </a:lnSpc>
              <a:spcAft>
                <a:spcPts val="600"/>
              </a:spcAft>
            </a:pPr>
            <a:r>
              <a:rPr lang="en-CA" sz="1100" spc="300" dirty="0">
                <a:latin typeface="Poppins" pitchFamily="2" charset="77"/>
                <a:cs typeface="Poppins" pitchFamily="2" charset="77"/>
              </a:rPr>
              <a:t>SILVER SEGMENT AISC</a:t>
            </a:r>
            <a:r>
              <a:rPr lang="en-CA" sz="1100" spc="300" baseline="30000" dirty="0">
                <a:latin typeface="Poppins" pitchFamily="2" charset="77"/>
                <a:cs typeface="Poppins" pitchFamily="2" charset="77"/>
              </a:rPr>
              <a:t>(1)</a:t>
            </a:r>
            <a:endParaRPr lang="en-CA" sz="1100" spc="300" dirty="0">
              <a:latin typeface="Poppins" pitchFamily="2" charset="77"/>
              <a:cs typeface="Poppins" pitchFamily="2" charset="77"/>
            </a:endParaRPr>
          </a:p>
        </p:txBody>
      </p:sp>
      <p:sp>
        <p:nvSpPr>
          <p:cNvPr id="41" name="Rectangle 40">
            <a:extLst>
              <a:ext uri="{FF2B5EF4-FFF2-40B4-BE49-F238E27FC236}">
                <a16:creationId xmlns:a16="http://schemas.microsoft.com/office/drawing/2014/main" id="{EC83DE7A-1847-4EE7-9727-C1920C962D89}"/>
              </a:ext>
            </a:extLst>
          </p:cNvPr>
          <p:cNvSpPr/>
          <p:nvPr/>
        </p:nvSpPr>
        <p:spPr>
          <a:xfrm>
            <a:off x="4662773" y="1965212"/>
            <a:ext cx="3384000" cy="3697636"/>
          </a:xfrm>
          <a:prstGeom prst="rect">
            <a:avLst/>
          </a:prstGeom>
          <a:solidFill>
            <a:schemeClr val="bg1">
              <a:lumMod val="95000"/>
            </a:schemeClr>
          </a:solidFill>
          <a:ln w="381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TextBox 41">
            <a:extLst>
              <a:ext uri="{FF2B5EF4-FFF2-40B4-BE49-F238E27FC236}">
                <a16:creationId xmlns:a16="http://schemas.microsoft.com/office/drawing/2014/main" id="{593CE85C-B6BC-49BF-950F-9E2847C5E215}"/>
              </a:ext>
            </a:extLst>
          </p:cNvPr>
          <p:cNvSpPr txBox="1"/>
          <p:nvPr/>
        </p:nvSpPr>
        <p:spPr>
          <a:xfrm>
            <a:off x="4810411" y="2142716"/>
            <a:ext cx="3381375" cy="3374642"/>
          </a:xfrm>
          <a:prstGeom prst="rect">
            <a:avLst/>
          </a:prstGeom>
          <a:noFill/>
        </p:spPr>
        <p:txBody>
          <a:bodyPr wrap="square" rtlCol="0">
            <a:spAutoFit/>
          </a:bodyPr>
          <a:lstStyle/>
          <a:p>
            <a:r>
              <a:rPr lang="en-CA" sz="3600" b="1" dirty="0">
                <a:solidFill>
                  <a:srgbClr val="D4B42F"/>
                </a:solidFill>
                <a:latin typeface="Open Sans" panose="020B0606030504020204" pitchFamily="34" charset="0"/>
                <a:ea typeface="Open Sans" panose="020B0606030504020204" pitchFamily="34" charset="0"/>
                <a:cs typeface="Open Sans" panose="020B0606030504020204" pitchFamily="34" charset="0"/>
              </a:rPr>
              <a:t>Au</a:t>
            </a:r>
          </a:p>
          <a:p>
            <a:pPr>
              <a:lnSpc>
                <a:spcPct val="90000"/>
              </a:lnSpc>
            </a:pPr>
            <a:endParaRPr lang="en-CA" sz="2000" dirty="0">
              <a:solidFill>
                <a:schemeClr val="accent1"/>
              </a:solidFill>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870 – 970 Koz</a:t>
            </a:r>
            <a:r>
              <a:rPr lang="en-CA" sz="3200" spc="300" dirty="0">
                <a:latin typeface="Poppins" pitchFamily="2" charset="77"/>
                <a:cs typeface="Poppins" pitchFamily="2" charset="77"/>
              </a:rPr>
              <a:t> </a:t>
            </a:r>
          </a:p>
          <a:p>
            <a:pPr>
              <a:lnSpc>
                <a:spcPct val="90000"/>
              </a:lnSpc>
              <a:spcAft>
                <a:spcPts val="600"/>
              </a:spcAft>
            </a:pPr>
            <a:r>
              <a:rPr lang="en-CA" sz="1100" spc="300" dirty="0">
                <a:latin typeface="Poppins" pitchFamily="2" charset="77"/>
                <a:cs typeface="Poppins" pitchFamily="2" charset="77"/>
              </a:rPr>
              <a:t>ANNUAL CONSOLIDATED PRODUCTION</a:t>
            </a:r>
          </a:p>
          <a:p>
            <a:pPr>
              <a:lnSpc>
                <a:spcPct val="90000"/>
              </a:lnSpc>
              <a:spcAft>
                <a:spcPts val="600"/>
              </a:spcAft>
            </a:pPr>
            <a:endParaRPr lang="en-CA" sz="1100" spc="300" dirty="0">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$975 - $1,100 per oz</a:t>
            </a:r>
          </a:p>
          <a:p>
            <a:pPr>
              <a:lnSpc>
                <a:spcPct val="90000"/>
              </a:lnSpc>
              <a:spcAft>
                <a:spcPts val="600"/>
              </a:spcAft>
            </a:pPr>
            <a:r>
              <a:rPr lang="en-CA" sz="1100" spc="300" dirty="0">
                <a:latin typeface="Poppins" pitchFamily="2" charset="77"/>
                <a:cs typeface="Poppins" pitchFamily="2" charset="77"/>
              </a:rPr>
              <a:t>GOLD SEGMENT CASH COSTS</a:t>
            </a:r>
            <a:r>
              <a:rPr lang="en-CA" sz="1100" spc="300" baseline="30000" dirty="0">
                <a:latin typeface="Poppins" pitchFamily="2" charset="77"/>
                <a:cs typeface="Poppins" pitchFamily="2" charset="77"/>
              </a:rPr>
              <a:t>(1)</a:t>
            </a:r>
            <a:endParaRPr lang="en-CA" sz="1100" spc="300" dirty="0">
              <a:latin typeface="Poppins" pitchFamily="2" charset="77"/>
              <a:cs typeface="Poppins" pitchFamily="2" charset="77"/>
            </a:endParaRPr>
          </a:p>
          <a:p>
            <a:pPr>
              <a:lnSpc>
                <a:spcPct val="90000"/>
              </a:lnSpc>
              <a:spcAft>
                <a:spcPts val="600"/>
              </a:spcAft>
            </a:pPr>
            <a:endParaRPr lang="en-CA" sz="1100" spc="300" dirty="0">
              <a:latin typeface="Poppins" pitchFamily="2" charset="77"/>
              <a:cs typeface="Poppins" pitchFamily="2" charset="77"/>
            </a:endParaRPr>
          </a:p>
          <a:p>
            <a:pPr>
              <a:lnSpc>
                <a:spcPct val="90000"/>
              </a:lnSpc>
              <a:spcAft>
                <a:spcPts val="600"/>
              </a:spcAft>
            </a:pPr>
            <a:r>
              <a:rPr lang="en-CA" sz="2000" dirty="0">
                <a:solidFill>
                  <a:schemeClr val="accent1"/>
                </a:solidFill>
                <a:latin typeface="Poppins" pitchFamily="2" charset="77"/>
                <a:cs typeface="Poppins" pitchFamily="2" charset="77"/>
              </a:rPr>
              <a:t>$1,275 - $1,425 per oz</a:t>
            </a:r>
          </a:p>
          <a:p>
            <a:pPr>
              <a:lnSpc>
                <a:spcPct val="90000"/>
              </a:lnSpc>
              <a:spcAft>
                <a:spcPts val="600"/>
              </a:spcAft>
            </a:pPr>
            <a:r>
              <a:rPr lang="en-CA" sz="1100" spc="300" dirty="0">
                <a:latin typeface="Poppins" pitchFamily="2" charset="77"/>
                <a:cs typeface="Poppins" pitchFamily="2" charset="77"/>
              </a:rPr>
              <a:t>GOLD SEGMENT AISC</a:t>
            </a:r>
            <a:r>
              <a:rPr lang="en-CA" sz="1100" spc="300" baseline="30000" dirty="0">
                <a:latin typeface="Poppins" pitchFamily="2" charset="77"/>
                <a:cs typeface="Poppins" pitchFamily="2" charset="77"/>
              </a:rPr>
              <a:t>(1)</a:t>
            </a:r>
            <a:endParaRPr lang="en-CA" sz="1100" spc="300" dirty="0">
              <a:latin typeface="Poppins" pitchFamily="2" charset="77"/>
              <a:cs typeface="Poppins" pitchFamily="2" charset="77"/>
            </a:endParaRPr>
          </a:p>
        </p:txBody>
      </p:sp>
      <p:sp>
        <p:nvSpPr>
          <p:cNvPr id="36" name="Rectangle 35">
            <a:extLst>
              <a:ext uri="{FF2B5EF4-FFF2-40B4-BE49-F238E27FC236}">
                <a16:creationId xmlns:a16="http://schemas.microsoft.com/office/drawing/2014/main" id="{A0624A52-B55B-B946-A19A-995991703135}"/>
              </a:ext>
            </a:extLst>
          </p:cNvPr>
          <p:cNvSpPr/>
          <p:nvPr/>
        </p:nvSpPr>
        <p:spPr>
          <a:xfrm>
            <a:off x="8553736" y="2312286"/>
            <a:ext cx="2687402" cy="584775"/>
          </a:xfrm>
          <a:prstGeom prst="rect">
            <a:avLst/>
          </a:prstGeom>
        </p:spPr>
        <p:txBody>
          <a:bodyPr wrap="square">
            <a:spAutoFit/>
          </a:bodyPr>
          <a:lstStyle/>
          <a:p>
            <a:r>
              <a:rPr lang="en-US" sz="1600" dirty="0">
                <a:solidFill>
                  <a:schemeClr val="bg1"/>
                </a:solidFill>
                <a:latin typeface="Poppins" panose="020B0604020202020204" charset="0"/>
                <a:cs typeface="Poppins" panose="020B0604020202020204" charset="0"/>
              </a:rPr>
              <a:t>Sustaining</a:t>
            </a:r>
            <a:r>
              <a:rPr lang="en-US" sz="1600" dirty="0">
                <a:solidFill>
                  <a:schemeClr val="bg1"/>
                </a:solidFill>
                <a:latin typeface="+mj-lt"/>
                <a:cs typeface="Calibri" panose="020F0502020204030204" pitchFamily="34" charset="0"/>
              </a:rPr>
              <a:t> </a:t>
            </a:r>
            <a:r>
              <a:rPr lang="en-US" sz="1600" dirty="0">
                <a:solidFill>
                  <a:schemeClr val="bg1"/>
                </a:solidFill>
                <a:latin typeface="Poppins" panose="020B0604020202020204" charset="0"/>
                <a:cs typeface="Poppins" panose="020B0604020202020204" charset="0"/>
              </a:rPr>
              <a:t>capital </a:t>
            </a:r>
            <a:br>
              <a:rPr lang="en-US" sz="1600" dirty="0">
                <a:solidFill>
                  <a:schemeClr val="bg1"/>
                </a:solidFill>
                <a:latin typeface="Poppins" panose="020B0604020202020204" charset="0"/>
                <a:cs typeface="Poppins" panose="020B0604020202020204" charset="0"/>
              </a:rPr>
            </a:br>
            <a:r>
              <a:rPr lang="en-US" sz="1600" dirty="0">
                <a:solidFill>
                  <a:schemeClr val="bg1"/>
                </a:solidFill>
                <a:latin typeface="Poppins" panose="020B0604020202020204" charset="0"/>
                <a:cs typeface="Poppins" panose="020B0604020202020204" charset="0"/>
              </a:rPr>
              <a:t>of $305 - $320 million</a:t>
            </a:r>
            <a:endParaRPr lang="en-CA" sz="1600" dirty="0">
              <a:solidFill>
                <a:schemeClr val="bg1"/>
              </a:solidFill>
              <a:latin typeface="Poppins" panose="020B0604020202020204" charset="0"/>
              <a:cs typeface="Poppins" panose="020B0604020202020204" charset="0"/>
            </a:endParaRPr>
          </a:p>
        </p:txBody>
      </p:sp>
      <p:sp>
        <p:nvSpPr>
          <p:cNvPr id="37" name="Rectangle 36">
            <a:extLst>
              <a:ext uri="{FF2B5EF4-FFF2-40B4-BE49-F238E27FC236}">
                <a16:creationId xmlns:a16="http://schemas.microsoft.com/office/drawing/2014/main" id="{A0624A52-B55B-B946-A19A-995991703135}"/>
              </a:ext>
            </a:extLst>
          </p:cNvPr>
          <p:cNvSpPr/>
          <p:nvPr/>
        </p:nvSpPr>
        <p:spPr>
          <a:xfrm>
            <a:off x="8553736" y="2979293"/>
            <a:ext cx="2687402" cy="584775"/>
          </a:xfrm>
          <a:prstGeom prst="rect">
            <a:avLst/>
          </a:prstGeom>
        </p:spPr>
        <p:txBody>
          <a:bodyPr wrap="square">
            <a:spAutoFit/>
          </a:bodyPr>
          <a:lstStyle/>
          <a:p>
            <a:r>
              <a:rPr lang="en-US" sz="1600" dirty="0">
                <a:solidFill>
                  <a:schemeClr val="bg1"/>
                </a:solidFill>
                <a:latin typeface="Poppins" panose="020B0604020202020204" charset="0"/>
                <a:cs typeface="Poppins" panose="020B0604020202020204" charset="0"/>
              </a:rPr>
              <a:t>Project</a:t>
            </a:r>
            <a:r>
              <a:rPr lang="en-US" sz="1600" dirty="0">
                <a:solidFill>
                  <a:schemeClr val="bg1"/>
                </a:solidFill>
                <a:latin typeface="+mj-lt"/>
                <a:cs typeface="Calibri" panose="020F0502020204030204" pitchFamily="34" charset="0"/>
              </a:rPr>
              <a:t> </a:t>
            </a:r>
            <a:r>
              <a:rPr lang="en-US" sz="1600" dirty="0">
                <a:solidFill>
                  <a:schemeClr val="bg1"/>
                </a:solidFill>
                <a:latin typeface="Poppins" panose="020B0604020202020204" charset="0"/>
                <a:cs typeface="Poppins" panose="020B0604020202020204" charset="0"/>
              </a:rPr>
              <a:t>capital </a:t>
            </a:r>
            <a:br>
              <a:rPr lang="en-US" sz="1600" dirty="0">
                <a:solidFill>
                  <a:schemeClr val="bg1"/>
                </a:solidFill>
                <a:latin typeface="Poppins" panose="020B0604020202020204" charset="0"/>
                <a:cs typeface="Poppins" panose="020B0604020202020204" charset="0"/>
              </a:rPr>
            </a:br>
            <a:r>
              <a:rPr lang="en-US" sz="1600" dirty="0">
                <a:solidFill>
                  <a:schemeClr val="bg1"/>
                </a:solidFill>
                <a:latin typeface="Poppins" panose="020B0604020202020204" charset="0"/>
                <a:cs typeface="Poppins" panose="020B0604020202020204" charset="0"/>
              </a:rPr>
              <a:t>of $95 - $105 million</a:t>
            </a:r>
            <a:endParaRPr lang="en-CA" sz="1600" dirty="0">
              <a:solidFill>
                <a:schemeClr val="bg1"/>
              </a:solidFill>
              <a:latin typeface="Poppins" panose="020B0604020202020204" charset="0"/>
              <a:cs typeface="Poppins" panose="020B0604020202020204" charset="0"/>
            </a:endParaRPr>
          </a:p>
        </p:txBody>
      </p:sp>
      <p:sp>
        <p:nvSpPr>
          <p:cNvPr id="51" name="Rectangle 50">
            <a:extLst>
              <a:ext uri="{FF2B5EF4-FFF2-40B4-BE49-F238E27FC236}">
                <a16:creationId xmlns:a16="http://schemas.microsoft.com/office/drawing/2014/main" id="{A0624A52-B55B-B946-A19A-995991703135}"/>
              </a:ext>
            </a:extLst>
          </p:cNvPr>
          <p:cNvSpPr/>
          <p:nvPr/>
        </p:nvSpPr>
        <p:spPr>
          <a:xfrm>
            <a:off x="8553736" y="3646300"/>
            <a:ext cx="2892138" cy="584775"/>
          </a:xfrm>
          <a:prstGeom prst="rect">
            <a:avLst/>
          </a:prstGeom>
        </p:spPr>
        <p:txBody>
          <a:bodyPr wrap="square">
            <a:spAutoFit/>
          </a:bodyPr>
          <a:lstStyle/>
          <a:p>
            <a:r>
              <a:rPr lang="en-US" sz="1600" dirty="0">
                <a:solidFill>
                  <a:schemeClr val="bg1"/>
                </a:solidFill>
                <a:latin typeface="Poppins" panose="020B0604020202020204" charset="0"/>
                <a:cs typeface="Poppins" panose="020B0604020202020204" charset="0"/>
              </a:rPr>
              <a:t>Reclamation expenditures of $18 - $20 million</a:t>
            </a:r>
            <a:endParaRPr lang="en-CA" sz="1600" dirty="0">
              <a:solidFill>
                <a:schemeClr val="bg1"/>
              </a:solidFill>
              <a:latin typeface="Poppins" panose="020B0604020202020204" charset="0"/>
              <a:cs typeface="Poppins" panose="020B0604020202020204" charset="0"/>
            </a:endParaRPr>
          </a:p>
        </p:txBody>
      </p:sp>
      <p:sp>
        <p:nvSpPr>
          <p:cNvPr id="45" name="Rectangle 44">
            <a:extLst>
              <a:ext uri="{FF2B5EF4-FFF2-40B4-BE49-F238E27FC236}">
                <a16:creationId xmlns:a16="http://schemas.microsoft.com/office/drawing/2014/main" id="{A0624A52-B55B-B946-A19A-995991703135}"/>
              </a:ext>
            </a:extLst>
          </p:cNvPr>
          <p:cNvSpPr/>
          <p:nvPr/>
        </p:nvSpPr>
        <p:spPr>
          <a:xfrm>
            <a:off x="8553736" y="4313309"/>
            <a:ext cx="2892138" cy="584775"/>
          </a:xfrm>
          <a:prstGeom prst="rect">
            <a:avLst/>
          </a:prstGeom>
        </p:spPr>
        <p:txBody>
          <a:bodyPr wrap="square">
            <a:spAutoFit/>
          </a:bodyPr>
          <a:lstStyle/>
          <a:p>
            <a:r>
              <a:rPr lang="en-US" sz="1600" dirty="0">
                <a:solidFill>
                  <a:schemeClr val="bg1"/>
                </a:solidFill>
                <a:latin typeface="Poppins" panose="020B0604020202020204" charset="0"/>
                <a:cs typeface="Poppins" panose="020B0604020202020204" charset="0"/>
              </a:rPr>
              <a:t>Care &amp; Maintenance costs of $98 - $109 million</a:t>
            </a:r>
            <a:r>
              <a:rPr lang="en-US" sz="1600" baseline="30000" dirty="0">
                <a:solidFill>
                  <a:schemeClr val="bg1"/>
                </a:solidFill>
                <a:latin typeface="Poppins" panose="020B0604020202020204" charset="0"/>
                <a:cs typeface="Poppins" panose="020B0604020202020204" charset="0"/>
              </a:rPr>
              <a:t>(2)</a:t>
            </a:r>
            <a:endParaRPr lang="en-CA" sz="1600" baseline="30000" dirty="0">
              <a:solidFill>
                <a:schemeClr val="bg1"/>
              </a:solidFill>
              <a:latin typeface="Poppins" panose="020B0604020202020204" charset="0"/>
              <a:cs typeface="Poppins" panose="020B0604020202020204" charset="0"/>
            </a:endParaRPr>
          </a:p>
        </p:txBody>
      </p:sp>
      <p:sp>
        <p:nvSpPr>
          <p:cNvPr id="25" name="Slide Number Placeholder 3">
            <a:extLst>
              <a:ext uri="{FF2B5EF4-FFF2-40B4-BE49-F238E27FC236}">
                <a16:creationId xmlns:a16="http://schemas.microsoft.com/office/drawing/2014/main" id="{FCCA2FC8-5BC9-EE41-AE43-CD14A2EB0F0A}"/>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7</a:t>
            </a:fld>
            <a:endParaRPr lang="en-US" sz="1100" dirty="0">
              <a:solidFill>
                <a:schemeClr val="bg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18707837-3C4C-4640-9F43-81D8789C3F3C}"/>
              </a:ext>
            </a:extLst>
          </p:cNvPr>
          <p:cNvGrpSpPr/>
          <p:nvPr/>
        </p:nvGrpSpPr>
        <p:grpSpPr>
          <a:xfrm>
            <a:off x="10875726" y="6128416"/>
            <a:ext cx="1095366" cy="492443"/>
            <a:chOff x="10875726" y="6128416"/>
            <a:chExt cx="1095366" cy="492443"/>
          </a:xfrm>
        </p:grpSpPr>
        <p:pic>
          <p:nvPicPr>
            <p:cNvPr id="32" name="Picture 31" descr="Logo&#10;&#10;Description automatically generated">
              <a:extLst>
                <a:ext uri="{FF2B5EF4-FFF2-40B4-BE49-F238E27FC236}">
                  <a16:creationId xmlns:a16="http://schemas.microsoft.com/office/drawing/2014/main" id="{93BAC2D9-2FA3-9748-958C-5732E12E46A2}"/>
                </a:ext>
              </a:extLst>
            </p:cNvPr>
            <p:cNvPicPr>
              <a:picLocks noChangeAspect="1"/>
            </p:cNvPicPr>
            <p:nvPr/>
          </p:nvPicPr>
          <p:blipFill rotWithShape="1">
            <a:blip r:embed="rId4">
              <a:extLst>
                <a:ext uri="{28A0092B-C50C-407E-A947-70E740481C1C}">
                  <a14:useLocalDpi xmlns:a14="http://schemas.microsoft.com/office/drawing/2010/main" val="0"/>
                </a:ext>
              </a:extLst>
            </a:blip>
            <a:srcRect l="22930" t="5734" r="19832" b="39634"/>
            <a:stretch/>
          </p:blipFill>
          <p:spPr>
            <a:xfrm>
              <a:off x="10875726" y="6156202"/>
              <a:ext cx="452458" cy="378813"/>
            </a:xfrm>
            <a:prstGeom prst="rect">
              <a:avLst/>
            </a:prstGeom>
          </p:spPr>
        </p:pic>
        <p:sp>
          <p:nvSpPr>
            <p:cNvPr id="34" name="TextBox 33">
              <a:extLst>
                <a:ext uri="{FF2B5EF4-FFF2-40B4-BE49-F238E27FC236}">
                  <a16:creationId xmlns:a16="http://schemas.microsoft.com/office/drawing/2014/main" id="{2090AAA7-B55E-7F42-AA10-27357FE74B89}"/>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bg1"/>
                  </a:solidFill>
                  <a:latin typeface="OSWALD " panose="02000506000000020004" pitchFamily="2" charset="0"/>
                </a:rPr>
                <a:t>PAAS</a:t>
              </a:r>
              <a:endParaRPr lang="en-US" sz="1050" dirty="0">
                <a:solidFill>
                  <a:schemeClr val="bg1"/>
                </a:solidFill>
                <a:latin typeface="OSWALD " panose="02000506000000020004" pitchFamily="2" charset="0"/>
              </a:endParaRPr>
            </a:p>
          </p:txBody>
        </p:sp>
      </p:grpSp>
    </p:spTree>
    <p:extLst>
      <p:ext uri="{BB962C8B-B14F-4D97-AF65-F5344CB8AC3E}">
        <p14:creationId xmlns:p14="http://schemas.microsoft.com/office/powerpoint/2010/main" val="4222273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0F866-5783-2F46-8D5E-DB92AFB2A8F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Shape&#10;&#10;Description automatically generated with low confidence">
            <a:extLst>
              <a:ext uri="{FF2B5EF4-FFF2-40B4-BE49-F238E27FC236}">
                <a16:creationId xmlns:a16="http://schemas.microsoft.com/office/drawing/2014/main" id="{46966F76-9BB6-4549-98D6-8A2A9DA907AA}"/>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b="43182"/>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FA7C04B-64CE-0D41-89EF-471DFC9D450A}"/>
              </a:ext>
            </a:extLst>
          </p:cNvPr>
          <p:cNvSpPr txBox="1"/>
          <p:nvPr/>
        </p:nvSpPr>
        <p:spPr>
          <a:xfrm>
            <a:off x="937299" y="869770"/>
            <a:ext cx="7081351" cy="1107996"/>
          </a:xfrm>
          <a:prstGeom prst="rect">
            <a:avLst/>
          </a:prstGeom>
          <a:noFill/>
        </p:spPr>
        <p:txBody>
          <a:bodyPr wrap="square" lIns="0" tIns="0" rIns="0" bIns="0" rtlCol="0">
            <a:spAutoFit/>
          </a:bodyPr>
          <a:lstStyle/>
          <a:p>
            <a:r>
              <a:rPr lang="en-US" sz="3600" b="1" spc="30" dirty="0">
                <a:solidFill>
                  <a:schemeClr val="bg1"/>
                </a:solidFill>
                <a:latin typeface="OSWALD " panose="02000506000000020004" pitchFamily="2" charset="0"/>
              </a:rPr>
              <a:t>2023 MINERAL RESERVE AND MINERAL RESOURCES HIGHLIGHTS</a:t>
            </a:r>
            <a:r>
              <a:rPr lang="en-US" sz="3600" b="1" spc="30" baseline="30000" dirty="0">
                <a:solidFill>
                  <a:schemeClr val="bg1"/>
                </a:solidFill>
                <a:latin typeface="OSWALD " panose="02000506000000020004" pitchFamily="2" charset="0"/>
              </a:rPr>
              <a:t>(1,2)</a:t>
            </a:r>
            <a:r>
              <a:rPr lang="en-US" sz="3600" b="1" spc="30" dirty="0">
                <a:solidFill>
                  <a:schemeClr val="bg1"/>
                </a:solidFill>
                <a:latin typeface="OSWALD " panose="02000506000000020004" pitchFamily="2" charset="0"/>
              </a:rPr>
              <a:t> </a:t>
            </a:r>
          </a:p>
        </p:txBody>
      </p:sp>
      <p:sp>
        <p:nvSpPr>
          <p:cNvPr id="33" name="Rectangle 32">
            <a:extLst>
              <a:ext uri="{FF2B5EF4-FFF2-40B4-BE49-F238E27FC236}">
                <a16:creationId xmlns:a16="http://schemas.microsoft.com/office/drawing/2014/main" id="{A0624A52-B55B-B946-A19A-995991703135}"/>
              </a:ext>
            </a:extLst>
          </p:cNvPr>
          <p:cNvSpPr/>
          <p:nvPr/>
        </p:nvSpPr>
        <p:spPr>
          <a:xfrm>
            <a:off x="892990" y="3079209"/>
            <a:ext cx="2483810" cy="1429622"/>
          </a:xfrm>
          <a:prstGeom prst="rect">
            <a:avLst/>
          </a:prstGeom>
        </p:spPr>
        <p:txBody>
          <a:bodyPr wrap="square">
            <a:spAutoFit/>
          </a:bodyPr>
          <a:lstStyle/>
          <a:p>
            <a:pPr>
              <a:lnSpc>
                <a:spcPct val="110000"/>
              </a:lnSpc>
            </a:pPr>
            <a:r>
              <a:rPr lang="en-US" sz="2000" dirty="0">
                <a:solidFill>
                  <a:schemeClr val="bg1"/>
                </a:solidFill>
                <a:latin typeface="Calibri" panose="020F0502020204030204" pitchFamily="34" charset="0"/>
                <a:cs typeface="Calibri" panose="020F0502020204030204" pitchFamily="34" charset="0"/>
              </a:rPr>
              <a:t>576.6 </a:t>
            </a:r>
            <a:r>
              <a:rPr lang="en-US" sz="2000" dirty="0" err="1">
                <a:solidFill>
                  <a:schemeClr val="bg1"/>
                </a:solidFill>
                <a:latin typeface="Calibri" panose="020F0502020204030204" pitchFamily="34" charset="0"/>
                <a:cs typeface="Calibri" panose="020F0502020204030204" pitchFamily="34" charset="0"/>
              </a:rPr>
              <a:t>Mozs</a:t>
            </a:r>
            <a:r>
              <a:rPr lang="en-US" sz="2000" dirty="0">
                <a:solidFill>
                  <a:schemeClr val="bg1"/>
                </a:solidFill>
                <a:latin typeface="Calibri" panose="020F0502020204030204" pitchFamily="34" charset="0"/>
                <a:cs typeface="Calibri" panose="020F0502020204030204" pitchFamily="34" charset="0"/>
              </a:rPr>
              <a:t> of silver mineral reserves and 12.9 </a:t>
            </a:r>
            <a:r>
              <a:rPr lang="en-US" sz="2000" dirty="0" err="1">
                <a:solidFill>
                  <a:schemeClr val="bg1"/>
                </a:solidFill>
                <a:latin typeface="Calibri" panose="020F0502020204030204" pitchFamily="34" charset="0"/>
                <a:cs typeface="Calibri" panose="020F0502020204030204" pitchFamily="34" charset="0"/>
              </a:rPr>
              <a:t>Mozs</a:t>
            </a:r>
            <a:r>
              <a:rPr lang="en-US" sz="2000" dirty="0">
                <a:solidFill>
                  <a:schemeClr val="bg1"/>
                </a:solidFill>
                <a:latin typeface="Calibri" panose="020F0502020204030204" pitchFamily="34" charset="0"/>
                <a:cs typeface="Calibri" panose="020F0502020204030204" pitchFamily="34" charset="0"/>
              </a:rPr>
              <a:t> of gold mineral reserves</a:t>
            </a:r>
            <a:endParaRPr lang="en-CA" sz="2000" dirty="0">
              <a:solidFill>
                <a:schemeClr val="bg1"/>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C13D65F-DE30-3CF7-4564-7358F48FCE26}"/>
              </a:ext>
            </a:extLst>
          </p:cNvPr>
          <p:cNvSpPr txBox="1"/>
          <p:nvPr/>
        </p:nvSpPr>
        <p:spPr>
          <a:xfrm>
            <a:off x="892990" y="2064935"/>
            <a:ext cx="6540594" cy="584775"/>
          </a:xfrm>
          <a:prstGeom prst="rect">
            <a:avLst/>
          </a:prstGeom>
          <a:noFill/>
        </p:spPr>
        <p:txBody>
          <a:bodyPr wrap="square" rtlCol="0">
            <a:spAutoFit/>
          </a:bodyPr>
          <a:lstStyle>
            <a:defPPr>
              <a:defRPr lang="en-US"/>
            </a:defPPr>
            <a:lvl1pPr>
              <a:defRPr sz="1600" spc="30">
                <a:solidFill>
                  <a:schemeClr val="accent1"/>
                </a:solidFill>
                <a:latin typeface="+mj-lt"/>
              </a:defRPr>
            </a:lvl1pPr>
          </a:lstStyle>
          <a:p>
            <a:r>
              <a:rPr lang="en-US" dirty="0">
                <a:solidFill>
                  <a:schemeClr val="accent5"/>
                </a:solidFill>
              </a:rPr>
              <a:t>//</a:t>
            </a:r>
            <a:r>
              <a:rPr lang="en-US" dirty="0">
                <a:solidFill>
                  <a:schemeClr val="tx1">
                    <a:lumMod val="50000"/>
                  </a:schemeClr>
                </a:solidFill>
              </a:rPr>
              <a:t>  </a:t>
            </a:r>
            <a:r>
              <a:rPr lang="en-US" dirty="0">
                <a:solidFill>
                  <a:schemeClr val="bg1"/>
                </a:solidFill>
              </a:rPr>
              <a:t>Significant increase in reserves and resources with addition of assets from the Yamana transaction</a:t>
            </a:r>
          </a:p>
        </p:txBody>
      </p:sp>
      <p:sp>
        <p:nvSpPr>
          <p:cNvPr id="9" name="Rectangle 8">
            <a:extLst>
              <a:ext uri="{FF2B5EF4-FFF2-40B4-BE49-F238E27FC236}">
                <a16:creationId xmlns:a16="http://schemas.microsoft.com/office/drawing/2014/main" id="{5A780C6C-72BE-80E1-AC15-C73263913A3C}"/>
              </a:ext>
            </a:extLst>
          </p:cNvPr>
          <p:cNvSpPr/>
          <p:nvPr/>
        </p:nvSpPr>
        <p:spPr>
          <a:xfrm>
            <a:off x="4619826" y="3079209"/>
            <a:ext cx="3211388" cy="1768176"/>
          </a:xfrm>
          <a:prstGeom prst="rect">
            <a:avLst/>
          </a:prstGeom>
        </p:spPr>
        <p:txBody>
          <a:bodyPr wrap="square">
            <a:spAutoFit/>
          </a:bodyPr>
          <a:lstStyle/>
          <a:p>
            <a:pPr>
              <a:lnSpc>
                <a:spcPct val="110000"/>
              </a:lnSpc>
            </a:pPr>
            <a:r>
              <a:rPr lang="en-US" sz="2000" dirty="0">
                <a:solidFill>
                  <a:schemeClr val="bg1"/>
                </a:solidFill>
                <a:latin typeface="Calibri" panose="020F0502020204030204" pitchFamily="34" charset="0"/>
                <a:cs typeface="Calibri" panose="020F0502020204030204" pitchFamily="34" charset="0"/>
              </a:rPr>
              <a:t>Measured &amp; indicated mineral resources, exclusive of mineral reserves, of 959.1 million ounces for silver and 17.5 million ounces for gold</a:t>
            </a:r>
            <a:r>
              <a:rPr lang="en-US" sz="2000" dirty="0">
                <a:effectLst/>
                <a:latin typeface="Calibri" panose="020F0502020204030204" pitchFamily="34" charset="0"/>
                <a:ea typeface="Calibri" panose="020F0502020204030204" pitchFamily="34" charset="0"/>
              </a:rPr>
              <a:t>.</a:t>
            </a:r>
            <a:endParaRPr lang="en-CA" sz="20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50C8B1D-261F-F49E-5BA9-6C5C8F89F8B8}"/>
              </a:ext>
            </a:extLst>
          </p:cNvPr>
          <p:cNvSpPr txBox="1"/>
          <p:nvPr/>
        </p:nvSpPr>
        <p:spPr>
          <a:xfrm>
            <a:off x="1008712" y="6091751"/>
            <a:ext cx="5687923" cy="369332"/>
          </a:xfrm>
          <a:prstGeom prst="rect">
            <a:avLst/>
          </a:prstGeom>
          <a:noFill/>
        </p:spPr>
        <p:txBody>
          <a:bodyPr wrap="square">
            <a:spAutoFit/>
          </a:bodyPr>
          <a:lstStyle/>
          <a:p>
            <a:pPr marL="228600" lvl="1" indent="-228600" fontAlgn="base">
              <a:spcBef>
                <a:spcPct val="0"/>
              </a:spcBef>
              <a:spcAft>
                <a:spcPct val="0"/>
              </a:spcAft>
              <a:buFont typeface="+mj-lt"/>
              <a:buAutoNum type="arabicPeriod"/>
            </a:pPr>
            <a:r>
              <a:rPr lang="en-US" sz="900" dirty="0">
                <a:solidFill>
                  <a:schemeClr val="bg1"/>
                </a:solidFill>
                <a:latin typeface="Calibri" panose="020F0502020204030204" pitchFamily="34" charset="0"/>
                <a:ea typeface="Verdana" panose="020B0604030504040204" pitchFamily="34" charset="0"/>
              </a:rPr>
              <a:t>As at June 30, 2023.</a:t>
            </a:r>
          </a:p>
          <a:p>
            <a:pPr marL="228600" lvl="1" indent="-228600" fontAlgn="base">
              <a:spcBef>
                <a:spcPct val="0"/>
              </a:spcBef>
              <a:spcAft>
                <a:spcPct val="0"/>
              </a:spcAft>
              <a:buFont typeface="+mj-lt"/>
              <a:buAutoNum type="arabicPeriod"/>
            </a:pPr>
            <a:r>
              <a:rPr lang="en-US" sz="900" dirty="0">
                <a:solidFill>
                  <a:schemeClr val="bg1"/>
                </a:solidFill>
                <a:latin typeface="Calibri" panose="020F0502020204030204" pitchFamily="34" charset="0"/>
                <a:ea typeface="Verdana" panose="020B0604030504040204" pitchFamily="34" charset="0"/>
              </a:rPr>
              <a:t>See presentation Appendix for more detailed information on the Company's reserves and resources.</a:t>
            </a:r>
          </a:p>
        </p:txBody>
      </p:sp>
      <p:sp>
        <p:nvSpPr>
          <p:cNvPr id="12" name="TextBox 11">
            <a:extLst>
              <a:ext uri="{FF2B5EF4-FFF2-40B4-BE49-F238E27FC236}">
                <a16:creationId xmlns:a16="http://schemas.microsoft.com/office/drawing/2014/main" id="{CB877719-8E2A-70CE-92A4-B0E8E4160F28}"/>
              </a:ext>
            </a:extLst>
          </p:cNvPr>
          <p:cNvSpPr txBox="1"/>
          <p:nvPr/>
        </p:nvSpPr>
        <p:spPr>
          <a:xfrm>
            <a:off x="8721598" y="3079209"/>
            <a:ext cx="2499415" cy="1768176"/>
          </a:xfrm>
          <a:prstGeom prst="rect">
            <a:avLst/>
          </a:prstGeom>
          <a:noFill/>
        </p:spPr>
        <p:txBody>
          <a:bodyPr wrap="square">
            <a:spAutoFit/>
          </a:bodyPr>
          <a:lstStyle/>
          <a:p>
            <a:pPr>
              <a:lnSpc>
                <a:spcPct val="110000"/>
              </a:lnSpc>
            </a:pPr>
            <a:r>
              <a:rPr lang="en-US" sz="2000" dirty="0">
                <a:solidFill>
                  <a:schemeClr val="bg1"/>
                </a:solidFill>
                <a:latin typeface="Calibri" panose="020F0502020204030204" pitchFamily="34" charset="0"/>
                <a:cs typeface="Calibri" panose="020F0502020204030204" pitchFamily="34" charset="0"/>
              </a:rPr>
              <a:t>Inferred mineral resources of 479.4 million ounces for silver and 9.2 million ounces for gold</a:t>
            </a:r>
            <a:endParaRPr lang="en-CA" sz="2000" dirty="0">
              <a:solidFill>
                <a:schemeClr val="bg1"/>
              </a:solidFill>
              <a:latin typeface="Calibri" panose="020F0502020204030204" pitchFamily="34" charset="0"/>
              <a:cs typeface="Calibri" panose="020F0502020204030204" pitchFamily="34" charset="0"/>
            </a:endParaRPr>
          </a:p>
        </p:txBody>
      </p:sp>
      <p:sp>
        <p:nvSpPr>
          <p:cNvPr id="24" name="Slide Number Placeholder 3">
            <a:extLst>
              <a:ext uri="{FF2B5EF4-FFF2-40B4-BE49-F238E27FC236}">
                <a16:creationId xmlns:a16="http://schemas.microsoft.com/office/drawing/2014/main" id="{3E41D800-FAA0-4A45-AE39-FFD67A6B4033}"/>
              </a:ext>
            </a:extLst>
          </p:cNvPr>
          <p:cNvSpPr txBox="1">
            <a:spLocks/>
          </p:cNvSpPr>
          <p:nvPr/>
        </p:nvSpPr>
        <p:spPr>
          <a:xfrm>
            <a:off x="11565215" y="59404"/>
            <a:ext cx="5724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C6DF47B-3BED-4C75-ACAB-4344E1B376FE}" type="slidenum">
              <a:rPr lang="en-US" sz="1100" smtClean="0">
                <a:solidFill>
                  <a:schemeClr val="bg1"/>
                </a:solidFill>
                <a:latin typeface="Calibri" panose="020F0502020204030204" pitchFamily="34" charset="0"/>
                <a:cs typeface="Calibri" panose="020F0502020204030204" pitchFamily="34" charset="0"/>
              </a:rPr>
              <a:pPr algn="r"/>
              <a:t>8</a:t>
            </a:fld>
            <a:endParaRPr lang="en-US" sz="1100" dirty="0">
              <a:solidFill>
                <a:schemeClr val="bg1"/>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5AE578B6-AAAA-6440-853B-30B6A9C03350}"/>
              </a:ext>
            </a:extLst>
          </p:cNvPr>
          <p:cNvGrpSpPr/>
          <p:nvPr/>
        </p:nvGrpSpPr>
        <p:grpSpPr>
          <a:xfrm>
            <a:off x="10875726" y="6128416"/>
            <a:ext cx="1095366" cy="492443"/>
            <a:chOff x="10875726" y="6128416"/>
            <a:chExt cx="1095366" cy="492443"/>
          </a:xfrm>
        </p:grpSpPr>
        <p:pic>
          <p:nvPicPr>
            <p:cNvPr id="22" name="Picture 21" descr="Logo&#10;&#10;Description automatically generated">
              <a:extLst>
                <a:ext uri="{FF2B5EF4-FFF2-40B4-BE49-F238E27FC236}">
                  <a16:creationId xmlns:a16="http://schemas.microsoft.com/office/drawing/2014/main" id="{E0E4D608-72EB-A646-AD25-2020A213E841}"/>
                </a:ext>
              </a:extLst>
            </p:cNvPr>
            <p:cNvPicPr>
              <a:picLocks noChangeAspect="1"/>
            </p:cNvPicPr>
            <p:nvPr/>
          </p:nvPicPr>
          <p:blipFill rotWithShape="1">
            <a:blip r:embed="rId3">
              <a:extLst>
                <a:ext uri="{28A0092B-C50C-407E-A947-70E740481C1C}">
                  <a14:useLocalDpi xmlns:a14="http://schemas.microsoft.com/office/drawing/2010/main" val="0"/>
                </a:ext>
              </a:extLst>
            </a:blip>
            <a:srcRect l="22930" t="5734" r="19832" b="39634"/>
            <a:stretch/>
          </p:blipFill>
          <p:spPr>
            <a:xfrm>
              <a:off x="10875726" y="6156202"/>
              <a:ext cx="452458" cy="378813"/>
            </a:xfrm>
            <a:prstGeom prst="rect">
              <a:avLst/>
            </a:prstGeom>
          </p:spPr>
        </p:pic>
        <p:sp>
          <p:nvSpPr>
            <p:cNvPr id="27" name="TextBox 26">
              <a:extLst>
                <a:ext uri="{FF2B5EF4-FFF2-40B4-BE49-F238E27FC236}">
                  <a16:creationId xmlns:a16="http://schemas.microsoft.com/office/drawing/2014/main" id="{C195A737-7E35-D646-AF5D-A60D27EB0852}"/>
                </a:ext>
              </a:extLst>
            </p:cNvPr>
            <p:cNvSpPr txBox="1"/>
            <p:nvPr userDrawn="1"/>
          </p:nvSpPr>
          <p:spPr>
            <a:xfrm>
              <a:off x="11221013" y="6128416"/>
              <a:ext cx="750079" cy="492443"/>
            </a:xfrm>
            <a:prstGeom prst="rect">
              <a:avLst/>
            </a:prstGeom>
            <a:noFill/>
          </p:spPr>
          <p:txBody>
            <a:bodyPr wrap="square" rtlCol="0">
              <a:spAutoFit/>
            </a:bodyPr>
            <a:lstStyle/>
            <a:p>
              <a:pPr algn="ctr"/>
              <a:r>
                <a:rPr lang="en-US" sz="800" dirty="0">
                  <a:solidFill>
                    <a:schemeClr val="accent5"/>
                  </a:solidFill>
                  <a:latin typeface="OSWALD " panose="02000506000000020004" pitchFamily="2" charset="0"/>
                </a:rPr>
                <a:t>NYSE </a:t>
              </a:r>
              <a:r>
                <a:rPr lang="en-US" sz="800" dirty="0">
                  <a:solidFill>
                    <a:schemeClr val="tx2"/>
                  </a:solidFill>
                  <a:latin typeface="OSWALD " panose="02000506000000020004" pitchFamily="2" charset="0"/>
                </a:rPr>
                <a:t> |  </a:t>
              </a:r>
              <a:r>
                <a:rPr lang="en-US" sz="800" dirty="0">
                  <a:solidFill>
                    <a:schemeClr val="accent5"/>
                  </a:solidFill>
                  <a:latin typeface="OSWALD " panose="02000506000000020004" pitchFamily="2" charset="0"/>
                </a:rPr>
                <a:t>TSX </a:t>
              </a:r>
              <a:r>
                <a:rPr lang="en-US" sz="1800" dirty="0">
                  <a:solidFill>
                    <a:schemeClr val="bg1"/>
                  </a:solidFill>
                  <a:latin typeface="OSWALD " panose="02000506000000020004" pitchFamily="2" charset="0"/>
                </a:rPr>
                <a:t>PAAS</a:t>
              </a:r>
              <a:endParaRPr lang="en-US" sz="1050" dirty="0">
                <a:solidFill>
                  <a:schemeClr val="bg1"/>
                </a:solidFill>
                <a:latin typeface="OSWALD " panose="02000506000000020004" pitchFamily="2" charset="0"/>
              </a:endParaRPr>
            </a:p>
          </p:txBody>
        </p:sp>
      </p:grpSp>
      <p:cxnSp>
        <p:nvCxnSpPr>
          <p:cNvPr id="6" name="Straight Connector 5">
            <a:extLst>
              <a:ext uri="{FF2B5EF4-FFF2-40B4-BE49-F238E27FC236}">
                <a16:creationId xmlns:a16="http://schemas.microsoft.com/office/drawing/2014/main" id="{E8F57766-0A12-4041-89E8-91C07F3B098C}"/>
              </a:ext>
            </a:extLst>
          </p:cNvPr>
          <p:cNvCxnSpPr>
            <a:cxnSpLocks/>
          </p:cNvCxnSpPr>
          <p:nvPr/>
        </p:nvCxnSpPr>
        <p:spPr>
          <a:xfrm>
            <a:off x="3853401" y="3079209"/>
            <a:ext cx="0" cy="1983744"/>
          </a:xfrm>
          <a:prstGeom prst="line">
            <a:avLst/>
          </a:prstGeom>
          <a:ln w="12700">
            <a:solidFill>
              <a:srgbClr val="84BF4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4BD044E-5937-1D42-8FE4-6AAF2CDC2A4F}"/>
              </a:ext>
            </a:extLst>
          </p:cNvPr>
          <p:cNvCxnSpPr>
            <a:cxnSpLocks/>
          </p:cNvCxnSpPr>
          <p:nvPr/>
        </p:nvCxnSpPr>
        <p:spPr>
          <a:xfrm>
            <a:off x="8018652" y="3079209"/>
            <a:ext cx="0" cy="1983744"/>
          </a:xfrm>
          <a:prstGeom prst="line">
            <a:avLst/>
          </a:prstGeom>
          <a:ln w="12700">
            <a:solidFill>
              <a:srgbClr val="84BF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44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E37972-5EE8-FA44-8654-383B632027DD}"/>
              </a:ext>
            </a:extLst>
          </p:cNvPr>
          <p:cNvSpPr/>
          <p:nvPr/>
        </p:nvSpPr>
        <p:spPr>
          <a:xfrm>
            <a:off x="5069150" y="3073002"/>
            <a:ext cx="7122849" cy="2489598"/>
          </a:xfrm>
          <a:custGeom>
            <a:avLst/>
            <a:gdLst>
              <a:gd name="connsiteX0" fmla="*/ 0 w 6400800"/>
              <a:gd name="connsiteY0" fmla="*/ 0 h 1946702"/>
              <a:gd name="connsiteX1" fmla="*/ 6400800 w 6400800"/>
              <a:gd name="connsiteY1" fmla="*/ 0 h 1946702"/>
              <a:gd name="connsiteX2" fmla="*/ 6400800 w 6400800"/>
              <a:gd name="connsiteY2" fmla="*/ 1946702 h 1946702"/>
              <a:gd name="connsiteX3" fmla="*/ 0 w 6400800"/>
              <a:gd name="connsiteY3" fmla="*/ 1946702 h 1946702"/>
              <a:gd name="connsiteX4" fmla="*/ 0 w 6400800"/>
              <a:gd name="connsiteY4" fmla="*/ 0 h 1946702"/>
              <a:gd name="connsiteX0" fmla="*/ 558800 w 6959600"/>
              <a:gd name="connsiteY0" fmla="*/ 0 h 1946702"/>
              <a:gd name="connsiteX1" fmla="*/ 6959600 w 6959600"/>
              <a:gd name="connsiteY1" fmla="*/ 0 h 1946702"/>
              <a:gd name="connsiteX2" fmla="*/ 6959600 w 6959600"/>
              <a:gd name="connsiteY2" fmla="*/ 1946702 h 1946702"/>
              <a:gd name="connsiteX3" fmla="*/ 0 w 6959600"/>
              <a:gd name="connsiteY3" fmla="*/ 1946702 h 1946702"/>
              <a:gd name="connsiteX4" fmla="*/ 558800 w 6959600"/>
              <a:gd name="connsiteY4" fmla="*/ 0 h 194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1946702">
                <a:moveTo>
                  <a:pt x="558800" y="0"/>
                </a:moveTo>
                <a:lnTo>
                  <a:pt x="6959600" y="0"/>
                </a:lnTo>
                <a:lnTo>
                  <a:pt x="6959600" y="1946702"/>
                </a:lnTo>
                <a:lnTo>
                  <a:pt x="0" y="1946702"/>
                </a:lnTo>
                <a:lnTo>
                  <a:pt x="5588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New shape">
            <a:extLst>
              <a:ext uri="{FF2B5EF4-FFF2-40B4-BE49-F238E27FC236}">
                <a16:creationId xmlns:a16="http://schemas.microsoft.com/office/drawing/2014/main" id="{55936CC2-0FEC-7E41-98DD-03DE5F0AB8DC}"/>
              </a:ext>
            </a:extLst>
          </p:cNvPr>
          <p:cNvSpPr/>
          <p:nvPr/>
        </p:nvSpPr>
        <p:spPr>
          <a:xfrm>
            <a:off x="765758" y="5842621"/>
            <a:ext cx="8746377" cy="633569"/>
          </a:xfrm>
          <a:prstGeom prst="rect">
            <a:avLst/>
          </a:prstGeom>
          <a:ln w="9525">
            <a:noFill/>
            <a:prstDash val="solid"/>
            <a:miter/>
          </a:ln>
        </p:spPr>
        <p:style>
          <a:lnRef idx="2">
            <a:schemeClr val="accent1">
              <a:shade val="50000"/>
            </a:schemeClr>
          </a:lnRef>
          <a:fillRef idx="1">
            <a:srgbClr val="FFFFFF"/>
          </a:fillRef>
          <a:effectRef idx="0">
            <a:schemeClr val="accent1"/>
          </a:effectRef>
          <a:fontRef idx="minor">
            <a:schemeClr val="lt1"/>
          </a:fontRef>
        </p:style>
        <p:txBody>
          <a:bodyPr lIns="91440" tIns="91440" rIns="91440" bIns="91440" rtlCol="0" anchor="ctr"/>
          <a:lstStyle/>
          <a:p>
            <a:pPr marL="228600" lvl="1" indent="-228600" fontAlgn="base">
              <a:spcBef>
                <a:spcPct val="0"/>
              </a:spcBef>
              <a:spcAft>
                <a:spcPct val="0"/>
              </a:spcAft>
              <a:buFont typeface="+mj-lt"/>
              <a:buAutoNum type="arabicPeriod"/>
            </a:pPr>
            <a:r>
              <a:rPr lang="en-CA" sz="800" dirty="0">
                <a:solidFill>
                  <a:schemeClr val="accent6"/>
                </a:solidFill>
                <a:latin typeface="Calibri" panose="020F0502020204030204" pitchFamily="34" charset="0"/>
                <a:ea typeface="Verdana" panose="020B0604030504040204" pitchFamily="34" charset="0"/>
              </a:rPr>
              <a:t>As at June 30, 2023; excludes pro forma impact of asset divestments announced on July 31, 2023</a:t>
            </a:r>
          </a:p>
          <a:p>
            <a:pPr marL="228600" lvl="1" indent="-228600" fontAlgn="base">
              <a:spcBef>
                <a:spcPct val="0"/>
              </a:spcBef>
              <a:spcAft>
                <a:spcPct val="0"/>
              </a:spcAft>
              <a:buFont typeface="+mj-lt"/>
              <a:buAutoNum type="arabicPeriod"/>
            </a:pPr>
            <a:r>
              <a:rPr lang="en-US" sz="800" dirty="0">
                <a:solidFill>
                  <a:schemeClr val="accent6"/>
                </a:solidFill>
                <a:latin typeface="Calibri" panose="020F0502020204030204" pitchFamily="34" charset="0"/>
                <a:ea typeface="Verdana" panose="020B0604030504040204" pitchFamily="34" charset="0"/>
              </a:rPr>
              <a:t>Total debt is a non-GAAP measure calculated as the total of amounts drawn on the SL-Credit Facility, finance lease liabilities and loans payable.  See the “Non-GAAP Measures” section of our Cautionary Note on page 2 of this presentation.</a:t>
            </a:r>
          </a:p>
          <a:p>
            <a:pPr marL="228600" lvl="1" indent="-228600" fontAlgn="base">
              <a:spcBef>
                <a:spcPct val="0"/>
              </a:spcBef>
              <a:spcAft>
                <a:spcPct val="0"/>
              </a:spcAft>
              <a:buFont typeface="+mj-lt"/>
              <a:buAutoNum type="arabicPeriod"/>
            </a:pPr>
            <a:r>
              <a:rPr lang="en-US" sz="800" dirty="0">
                <a:solidFill>
                  <a:schemeClr val="accent6"/>
                </a:solidFill>
                <a:latin typeface="Calibri" panose="020F0502020204030204" pitchFamily="34" charset="0"/>
                <a:ea typeface="Verdana" panose="020B0604030504040204" pitchFamily="34" charset="0"/>
              </a:rPr>
              <a:t>Total Cash and Available Credit is a non-GAAP measure calculated as cash and cash equivalents plus investments, including $192.9 million of cash held by the MARA Project, plus undrawn amounts under the SL-Credit Facility.</a:t>
            </a:r>
            <a:endParaRPr sz="800" dirty="0">
              <a:solidFill>
                <a:schemeClr val="accent6"/>
              </a:solidFill>
              <a:latin typeface="Calibri" panose="020F0502020204030204" pitchFamily="34" charset="0"/>
              <a:ea typeface="Verdana" panose="020B0604030504040204" pitchFamily="34" charset="0"/>
            </a:endParaRPr>
          </a:p>
        </p:txBody>
      </p:sp>
      <p:sp>
        <p:nvSpPr>
          <p:cNvPr id="32" name="TextBox 31">
            <a:extLst>
              <a:ext uri="{FF2B5EF4-FFF2-40B4-BE49-F238E27FC236}">
                <a16:creationId xmlns:a16="http://schemas.microsoft.com/office/drawing/2014/main" id="{5D34B8AA-FABC-4449-8875-B7F8A49DB768}"/>
              </a:ext>
            </a:extLst>
          </p:cNvPr>
          <p:cNvSpPr txBox="1"/>
          <p:nvPr/>
        </p:nvSpPr>
        <p:spPr>
          <a:xfrm>
            <a:off x="6096000" y="1374753"/>
            <a:ext cx="5929745" cy="515206"/>
          </a:xfrm>
          <a:prstGeom prst="rect">
            <a:avLst/>
          </a:prstGeom>
          <a:noFill/>
        </p:spPr>
        <p:txBody>
          <a:bodyPr wrap="square" lIns="0" tIns="0" rIns="0" bIns="0" rtlCol="0">
            <a:spAutoFit/>
          </a:bodyPr>
          <a:lstStyle/>
          <a:p>
            <a:pPr>
              <a:lnSpc>
                <a:spcPct val="93000"/>
              </a:lnSpc>
            </a:pPr>
            <a:r>
              <a:rPr lang="en-US" sz="3600" spc="30" dirty="0">
                <a:solidFill>
                  <a:srgbClr val="000000"/>
                </a:solidFill>
                <a:latin typeface="OSWALD " panose="02000506000000020004" pitchFamily="2" charset="0"/>
              </a:rPr>
              <a:t>STRONG FINANCIAL POSITION</a:t>
            </a:r>
            <a:r>
              <a:rPr lang="en-US" sz="2000" baseline="100000" dirty="0">
                <a:latin typeface="OSWALD " panose="02000506000000020004" pitchFamily="2" charset="0"/>
              </a:rPr>
              <a:t>(1)</a:t>
            </a:r>
            <a:endParaRPr lang="en-US" sz="2400" baseline="100000" dirty="0">
              <a:latin typeface="OSWALD " panose="02000506000000020004" pitchFamily="2" charset="0"/>
            </a:endParaRPr>
          </a:p>
        </p:txBody>
      </p:sp>
      <p:sp>
        <p:nvSpPr>
          <p:cNvPr id="58" name="TextBox 57">
            <a:extLst>
              <a:ext uri="{FF2B5EF4-FFF2-40B4-BE49-F238E27FC236}">
                <a16:creationId xmlns:a16="http://schemas.microsoft.com/office/drawing/2014/main" id="{2C540D26-26FF-694C-BBB8-2B26144AEB12}"/>
              </a:ext>
            </a:extLst>
          </p:cNvPr>
          <p:cNvSpPr txBox="1"/>
          <p:nvPr/>
        </p:nvSpPr>
        <p:spPr>
          <a:xfrm>
            <a:off x="6091662" y="1938768"/>
            <a:ext cx="5289608" cy="584775"/>
          </a:xfrm>
          <a:prstGeom prst="rect">
            <a:avLst/>
          </a:prstGeom>
          <a:noFill/>
        </p:spPr>
        <p:txBody>
          <a:bodyPr wrap="square" rtlCol="0">
            <a:spAutoFit/>
          </a:bodyPr>
          <a:lstStyle/>
          <a:p>
            <a:r>
              <a:rPr lang="en-US" sz="1000" spc="30" dirty="0">
                <a:solidFill>
                  <a:schemeClr val="accent5"/>
                </a:solidFill>
                <a:latin typeface="+mj-lt"/>
              </a:rPr>
              <a:t>//</a:t>
            </a:r>
            <a:r>
              <a:rPr lang="en-US" sz="900" spc="30" dirty="0">
                <a:solidFill>
                  <a:schemeClr val="accent5"/>
                </a:solidFill>
                <a:latin typeface="+mj-lt"/>
              </a:rPr>
              <a:t>  </a:t>
            </a:r>
            <a:r>
              <a:rPr lang="en-US" sz="1600" spc="30" dirty="0">
                <a:solidFill>
                  <a:schemeClr val="accent1"/>
                </a:solidFill>
                <a:latin typeface="+mj-lt"/>
              </a:rPr>
              <a:t>As at June 30, 2023, excluding cash proceeds from non-core asset sales</a:t>
            </a:r>
            <a:endParaRPr lang="en-US" sz="1200" spc="30" dirty="0">
              <a:solidFill>
                <a:schemeClr val="accent1"/>
              </a:solidFill>
              <a:latin typeface="+mj-lt"/>
            </a:endParaRPr>
          </a:p>
        </p:txBody>
      </p:sp>
      <p:grpSp>
        <p:nvGrpSpPr>
          <p:cNvPr id="55" name="Group 54">
            <a:extLst>
              <a:ext uri="{FF2B5EF4-FFF2-40B4-BE49-F238E27FC236}">
                <a16:creationId xmlns:a16="http://schemas.microsoft.com/office/drawing/2014/main" id="{95ECC569-972C-5048-90E3-45FC2F5CB9C4}"/>
              </a:ext>
            </a:extLst>
          </p:cNvPr>
          <p:cNvGrpSpPr/>
          <p:nvPr/>
        </p:nvGrpSpPr>
        <p:grpSpPr>
          <a:xfrm>
            <a:off x="178732" y="173946"/>
            <a:ext cx="5378350" cy="5725076"/>
            <a:chOff x="3978756" y="1367338"/>
            <a:chExt cx="3943206" cy="4197412"/>
          </a:xfrm>
        </p:grpSpPr>
        <p:grpSp>
          <p:nvGrpSpPr>
            <p:cNvPr id="56" name="Group 55">
              <a:extLst>
                <a:ext uri="{FF2B5EF4-FFF2-40B4-BE49-F238E27FC236}">
                  <a16:creationId xmlns:a16="http://schemas.microsoft.com/office/drawing/2014/main" id="{46EAEE89-AF3C-D940-99B3-AA331B67CC02}"/>
                </a:ext>
              </a:extLst>
            </p:cNvPr>
            <p:cNvGrpSpPr/>
            <p:nvPr/>
          </p:nvGrpSpPr>
          <p:grpSpPr>
            <a:xfrm>
              <a:off x="3978756" y="1367338"/>
              <a:ext cx="3943206" cy="4197412"/>
              <a:chOff x="649424" y="1415610"/>
              <a:chExt cx="4659762" cy="4960164"/>
            </a:xfrm>
          </p:grpSpPr>
          <p:graphicFrame>
            <p:nvGraphicFramePr>
              <p:cNvPr id="60" name="Chart 59">
                <a:extLst>
                  <a:ext uri="{FF2B5EF4-FFF2-40B4-BE49-F238E27FC236}">
                    <a16:creationId xmlns:a16="http://schemas.microsoft.com/office/drawing/2014/main" id="{C1239BBB-DFD4-0142-B737-73F90F4EC443}"/>
                  </a:ext>
                </a:extLst>
              </p:cNvPr>
              <p:cNvGraphicFramePr/>
              <p:nvPr/>
            </p:nvGraphicFramePr>
            <p:xfrm>
              <a:off x="649424" y="1415610"/>
              <a:ext cx="4659762" cy="4960164"/>
            </p:xfrm>
            <a:graphic>
              <a:graphicData uri="http://schemas.openxmlformats.org/drawingml/2006/chart">
                <c:chart xmlns:c="http://schemas.openxmlformats.org/drawingml/2006/chart" xmlns:r="http://schemas.openxmlformats.org/officeDocument/2006/relationships" r:id="rId3"/>
              </a:graphicData>
            </a:graphic>
          </p:graphicFrame>
          <p:sp>
            <p:nvSpPr>
              <p:cNvPr id="61" name="Oval 60">
                <a:extLst>
                  <a:ext uri="{FF2B5EF4-FFF2-40B4-BE49-F238E27FC236}">
                    <a16:creationId xmlns:a16="http://schemas.microsoft.com/office/drawing/2014/main" id="{A802C8F4-AE12-1A44-88C0-F8C1EF904FD6}"/>
                  </a:ext>
                </a:extLst>
              </p:cNvPr>
              <p:cNvSpPr/>
              <p:nvPr/>
            </p:nvSpPr>
            <p:spPr>
              <a:xfrm>
                <a:off x="1910595" y="2851255"/>
                <a:ext cx="2113707" cy="21137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7F316B57-653D-E349-9DB2-5446D44FD095}"/>
                </a:ext>
              </a:extLst>
            </p:cNvPr>
            <p:cNvSpPr txBox="1"/>
            <p:nvPr/>
          </p:nvSpPr>
          <p:spPr>
            <a:xfrm>
              <a:off x="5142131" y="3057615"/>
              <a:ext cx="1616457" cy="1004144"/>
            </a:xfrm>
            <a:prstGeom prst="rect">
              <a:avLst/>
            </a:prstGeom>
            <a:noFill/>
          </p:spPr>
          <p:txBody>
            <a:bodyPr wrap="square" rtlCol="0">
              <a:spAutoFit/>
            </a:bodyPr>
            <a:lstStyle/>
            <a:p>
              <a:pPr algn="ctr"/>
              <a:r>
                <a:rPr lang="en-US" spc="30" dirty="0">
                  <a:solidFill>
                    <a:schemeClr val="accent1"/>
                  </a:solidFill>
                  <a:latin typeface="+mj-lt"/>
                </a:rPr>
                <a:t>TOTAL CASH AND  AVAILABLE CREDIT</a:t>
              </a:r>
            </a:p>
            <a:p>
              <a:pPr algn="ctr">
                <a:spcBef>
                  <a:spcPts val="600"/>
                </a:spcBef>
              </a:pPr>
              <a:r>
                <a:rPr lang="en-US" sz="2400" spc="30" dirty="0">
                  <a:solidFill>
                    <a:schemeClr val="tx2"/>
                  </a:solidFill>
                  <a:latin typeface="+mj-lt"/>
                </a:rPr>
                <a:t>$879.2M</a:t>
              </a:r>
              <a:r>
                <a:rPr lang="en-US" sz="1500" spc="30" baseline="80000" dirty="0">
                  <a:solidFill>
                    <a:schemeClr val="tx2"/>
                  </a:solidFill>
                  <a:latin typeface="+mj-lt"/>
                </a:rPr>
                <a:t>(3)</a:t>
              </a:r>
            </a:p>
          </p:txBody>
        </p:sp>
      </p:grpSp>
      <p:sp>
        <p:nvSpPr>
          <p:cNvPr id="100" name="Rectangle 99">
            <a:extLst>
              <a:ext uri="{FF2B5EF4-FFF2-40B4-BE49-F238E27FC236}">
                <a16:creationId xmlns:a16="http://schemas.microsoft.com/office/drawing/2014/main" id="{83BD380D-F909-7E44-BFEA-BAA5425B987B}"/>
              </a:ext>
            </a:extLst>
          </p:cNvPr>
          <p:cNvSpPr/>
          <p:nvPr/>
        </p:nvSpPr>
        <p:spPr>
          <a:xfrm>
            <a:off x="3906811" y="2657230"/>
            <a:ext cx="1329584" cy="442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Cash + </a:t>
            </a:r>
            <a:br>
              <a:rPr lang="en-CA"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CA"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investments</a:t>
            </a:r>
          </a:p>
        </p:txBody>
      </p:sp>
      <p:sp>
        <p:nvSpPr>
          <p:cNvPr id="102" name="Rectangle 101">
            <a:extLst>
              <a:ext uri="{FF2B5EF4-FFF2-40B4-BE49-F238E27FC236}">
                <a16:creationId xmlns:a16="http://schemas.microsoft.com/office/drawing/2014/main" id="{0254E54E-DA23-6746-B83A-46D2D7148E2E}"/>
              </a:ext>
            </a:extLst>
          </p:cNvPr>
          <p:cNvSpPr/>
          <p:nvPr/>
        </p:nvSpPr>
        <p:spPr>
          <a:xfrm>
            <a:off x="799678" y="2644138"/>
            <a:ext cx="799285" cy="428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Revolving</a:t>
            </a:r>
            <a:r>
              <a:rPr lang="en-CA" sz="1200" dirty="0">
                <a:latin typeface="Calibri" panose="020F0502020204030204" pitchFamily="34" charset="0"/>
                <a:cs typeface="Calibri" panose="020F0502020204030204" pitchFamily="34" charset="0"/>
              </a:rPr>
              <a:t> </a:t>
            </a:r>
            <a:r>
              <a:rPr lang="en-CA"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Credit Facility</a:t>
            </a:r>
          </a:p>
        </p:txBody>
      </p:sp>
      <p:sp>
        <p:nvSpPr>
          <p:cNvPr id="3" name="Rectangle 1">
            <a:extLst>
              <a:ext uri="{FF2B5EF4-FFF2-40B4-BE49-F238E27FC236}">
                <a16:creationId xmlns:a16="http://schemas.microsoft.com/office/drawing/2014/main" id="{F4D51A4E-6272-99D5-5ECA-BC5BF39B7907}"/>
              </a:ext>
            </a:extLst>
          </p:cNvPr>
          <p:cNvSpPr/>
          <p:nvPr/>
        </p:nvSpPr>
        <p:spPr>
          <a:xfrm>
            <a:off x="5069150" y="2803564"/>
            <a:ext cx="7122849" cy="2759036"/>
          </a:xfrm>
          <a:custGeom>
            <a:avLst/>
            <a:gdLst>
              <a:gd name="connsiteX0" fmla="*/ 0 w 6400800"/>
              <a:gd name="connsiteY0" fmla="*/ 0 h 1946702"/>
              <a:gd name="connsiteX1" fmla="*/ 6400800 w 6400800"/>
              <a:gd name="connsiteY1" fmla="*/ 0 h 1946702"/>
              <a:gd name="connsiteX2" fmla="*/ 6400800 w 6400800"/>
              <a:gd name="connsiteY2" fmla="*/ 1946702 h 1946702"/>
              <a:gd name="connsiteX3" fmla="*/ 0 w 6400800"/>
              <a:gd name="connsiteY3" fmla="*/ 1946702 h 1946702"/>
              <a:gd name="connsiteX4" fmla="*/ 0 w 6400800"/>
              <a:gd name="connsiteY4" fmla="*/ 0 h 1946702"/>
              <a:gd name="connsiteX0" fmla="*/ 558800 w 6959600"/>
              <a:gd name="connsiteY0" fmla="*/ 0 h 1946702"/>
              <a:gd name="connsiteX1" fmla="*/ 6959600 w 6959600"/>
              <a:gd name="connsiteY1" fmla="*/ 0 h 1946702"/>
              <a:gd name="connsiteX2" fmla="*/ 6959600 w 6959600"/>
              <a:gd name="connsiteY2" fmla="*/ 1946702 h 1946702"/>
              <a:gd name="connsiteX3" fmla="*/ 0 w 6959600"/>
              <a:gd name="connsiteY3" fmla="*/ 1946702 h 1946702"/>
              <a:gd name="connsiteX4" fmla="*/ 558800 w 6959600"/>
              <a:gd name="connsiteY4" fmla="*/ 0 h 194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9600" h="1946702">
                <a:moveTo>
                  <a:pt x="558800" y="0"/>
                </a:moveTo>
                <a:lnTo>
                  <a:pt x="6959600" y="0"/>
                </a:lnTo>
                <a:lnTo>
                  <a:pt x="6959600" y="1946702"/>
                </a:lnTo>
                <a:lnTo>
                  <a:pt x="0" y="1946702"/>
                </a:lnTo>
                <a:lnTo>
                  <a:pt x="5588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1EBB5859-9150-1F27-8433-303AE1FE4906}"/>
              </a:ext>
            </a:extLst>
          </p:cNvPr>
          <p:cNvSpPr txBox="1"/>
          <p:nvPr/>
        </p:nvSpPr>
        <p:spPr>
          <a:xfrm>
            <a:off x="6021784" y="3040911"/>
            <a:ext cx="3263394" cy="338554"/>
          </a:xfrm>
          <a:prstGeom prst="rect">
            <a:avLst/>
          </a:prstGeom>
          <a:noFill/>
        </p:spPr>
        <p:txBody>
          <a:bodyPr wrap="none" rtlCol="0">
            <a:spAutoFit/>
          </a:bodyPr>
          <a:lstStyle>
            <a:defPPr>
              <a:defRPr lang="en-US"/>
            </a:defPPr>
            <a:lvl1pPr>
              <a:defRPr sz="1600" spc="30">
                <a:solidFill>
                  <a:schemeClr val="accent1"/>
                </a:solidFill>
                <a:latin typeface="+mj-lt"/>
              </a:defRPr>
            </a:lvl1pPr>
          </a:lstStyle>
          <a:p>
            <a:r>
              <a:rPr lang="en-US" dirty="0"/>
              <a:t>Balance sheet management</a:t>
            </a:r>
          </a:p>
        </p:txBody>
      </p:sp>
      <p:sp>
        <p:nvSpPr>
          <p:cNvPr id="5" name="Rectangle 4">
            <a:extLst>
              <a:ext uri="{FF2B5EF4-FFF2-40B4-BE49-F238E27FC236}">
                <a16:creationId xmlns:a16="http://schemas.microsoft.com/office/drawing/2014/main" id="{3B4132CF-49CD-FE3F-0182-16B3FE499EB7}"/>
              </a:ext>
            </a:extLst>
          </p:cNvPr>
          <p:cNvSpPr/>
          <p:nvPr/>
        </p:nvSpPr>
        <p:spPr>
          <a:xfrm>
            <a:off x="6533361" y="3483971"/>
            <a:ext cx="4811197" cy="1768689"/>
          </a:xfrm>
          <a:prstGeom prst="rect">
            <a:avLst/>
          </a:prstGeom>
        </p:spPr>
        <p:txBody>
          <a:bodyPr wrap="square">
            <a:spAutoFit/>
          </a:bodyPr>
          <a:lstStyle/>
          <a:p>
            <a:pPr>
              <a:lnSpc>
                <a:spcPct val="90000"/>
              </a:lnSpc>
              <a:spcAft>
                <a:spcPts val="2000"/>
              </a:spcAft>
            </a:pPr>
            <a:r>
              <a:rPr lang="en-US" sz="1400" b="1" dirty="0">
                <a:solidFill>
                  <a:srgbClr val="000000"/>
                </a:solidFill>
                <a:latin typeface="Calibri" panose="020F0502020204030204" pitchFamily="34" charset="0"/>
                <a:cs typeface="Calibri" panose="020F0502020204030204" pitchFamily="34" charset="0"/>
              </a:rPr>
              <a:t>Total debt</a:t>
            </a:r>
            <a:r>
              <a:rPr lang="en-US" sz="1400" b="1" baseline="30000" dirty="0">
                <a:solidFill>
                  <a:srgbClr val="000000"/>
                </a:solidFill>
                <a:latin typeface="Calibri" panose="020F0502020204030204" pitchFamily="34" charset="0"/>
                <a:cs typeface="Calibri" panose="020F0502020204030204" pitchFamily="34" charset="0"/>
              </a:rPr>
              <a:t>(2) </a:t>
            </a:r>
            <a:r>
              <a:rPr lang="en-US" sz="1400" b="1" dirty="0">
                <a:solidFill>
                  <a:srgbClr val="000000"/>
                </a:solidFill>
                <a:latin typeface="Calibri" panose="020F0502020204030204" pitchFamily="34" charset="0"/>
                <a:cs typeface="Calibri" panose="020F0502020204030204" pitchFamily="34" charset="0"/>
              </a:rPr>
              <a:t>of $1,135.3M </a:t>
            </a:r>
            <a:r>
              <a:rPr lang="en-US" sz="1400" dirty="0">
                <a:solidFill>
                  <a:srgbClr val="000000"/>
                </a:solidFill>
                <a:latin typeface="Calibri" panose="020F0502020204030204" pitchFamily="34" charset="0"/>
                <a:cs typeface="Calibri" panose="020F0502020204030204" pitchFamily="34" charset="0"/>
              </a:rPr>
              <a:t>related to senior notes ($783M), the SL-Credit Facility ($280M), and construction loans and leases</a:t>
            </a:r>
          </a:p>
          <a:p>
            <a:pPr>
              <a:lnSpc>
                <a:spcPct val="90000"/>
              </a:lnSpc>
              <a:spcAft>
                <a:spcPts val="2000"/>
              </a:spcAft>
            </a:pPr>
            <a:r>
              <a:rPr lang="en-US" sz="1400" b="1" dirty="0">
                <a:solidFill>
                  <a:srgbClr val="000000"/>
                </a:solidFill>
                <a:latin typeface="Calibri" panose="020F0502020204030204" pitchFamily="34" charset="0"/>
                <a:cs typeface="Calibri" panose="020F0502020204030204" pitchFamily="34" charset="0"/>
              </a:rPr>
              <a:t>Sustainability-Linked Revolving Credit Facility </a:t>
            </a:r>
            <a:r>
              <a:rPr lang="en-US" sz="1400" dirty="0">
                <a:solidFill>
                  <a:srgbClr val="000000"/>
                </a:solidFill>
                <a:latin typeface="Calibri" panose="020F0502020204030204" pitchFamily="34" charset="0"/>
                <a:cs typeface="Calibri" panose="020F0502020204030204" pitchFamily="34" charset="0"/>
              </a:rPr>
              <a:t>aligns </a:t>
            </a:r>
            <a:br>
              <a:rPr lang="en-US" sz="1400" dirty="0">
                <a:solidFill>
                  <a:srgbClr val="000000"/>
                </a:solidFill>
                <a:latin typeface="Calibri" panose="020F0502020204030204" pitchFamily="34" charset="0"/>
                <a:cs typeface="Calibri" panose="020F0502020204030204" pitchFamily="34" charset="0"/>
              </a:rPr>
            </a:br>
            <a:r>
              <a:rPr lang="en-US" sz="1400" dirty="0">
                <a:solidFill>
                  <a:srgbClr val="000000"/>
                </a:solidFill>
                <a:latin typeface="Calibri" panose="020F0502020204030204" pitchFamily="34" charset="0"/>
                <a:cs typeface="Calibri" panose="020F0502020204030204" pitchFamily="34" charset="0"/>
              </a:rPr>
              <a:t>Pan American’s ESG performance to its cost of capital</a:t>
            </a:r>
          </a:p>
          <a:p>
            <a:pPr>
              <a:lnSpc>
                <a:spcPct val="90000"/>
              </a:lnSpc>
              <a:spcAft>
                <a:spcPts val="2000"/>
              </a:spcAft>
            </a:pPr>
            <a:r>
              <a:rPr lang="en-US" sz="1400" b="1" dirty="0">
                <a:solidFill>
                  <a:srgbClr val="000000"/>
                </a:solidFill>
                <a:latin typeface="Calibri" panose="020F0502020204030204" pitchFamily="34" charset="0"/>
                <a:cs typeface="Calibri" panose="020F0502020204030204" pitchFamily="34" charset="0"/>
              </a:rPr>
              <a:t>Strong liquidity </a:t>
            </a:r>
            <a:r>
              <a:rPr lang="en-US" sz="1400" dirty="0">
                <a:solidFill>
                  <a:srgbClr val="000000"/>
                </a:solidFill>
                <a:latin typeface="Calibri" panose="020F0502020204030204" pitchFamily="34" charset="0"/>
                <a:cs typeface="Calibri" panose="020F0502020204030204" pitchFamily="34" charset="0"/>
              </a:rPr>
              <a:t>– remain well positioned to fund planned capital expenditures and pay down debt</a:t>
            </a:r>
          </a:p>
        </p:txBody>
      </p:sp>
      <p:grpSp>
        <p:nvGrpSpPr>
          <p:cNvPr id="6" name="Group 5">
            <a:extLst>
              <a:ext uri="{FF2B5EF4-FFF2-40B4-BE49-F238E27FC236}">
                <a16:creationId xmlns:a16="http://schemas.microsoft.com/office/drawing/2014/main" id="{D09E70D1-D4F9-915C-E493-957EA6662B84}"/>
              </a:ext>
            </a:extLst>
          </p:cNvPr>
          <p:cNvGrpSpPr/>
          <p:nvPr/>
        </p:nvGrpSpPr>
        <p:grpSpPr>
          <a:xfrm>
            <a:off x="6052023" y="3490505"/>
            <a:ext cx="402118" cy="402118"/>
            <a:chOff x="950468" y="3000982"/>
            <a:chExt cx="402118" cy="402118"/>
          </a:xfrm>
        </p:grpSpPr>
        <p:sp>
          <p:nvSpPr>
            <p:cNvPr id="8" name="Oval 7">
              <a:extLst>
                <a:ext uri="{FF2B5EF4-FFF2-40B4-BE49-F238E27FC236}">
                  <a16:creationId xmlns:a16="http://schemas.microsoft.com/office/drawing/2014/main" id="{4C05C28B-BC4D-4C68-2BC0-46220C997ABE}"/>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Freeform 22">
              <a:extLst>
                <a:ext uri="{FF2B5EF4-FFF2-40B4-BE49-F238E27FC236}">
                  <a16:creationId xmlns:a16="http://schemas.microsoft.com/office/drawing/2014/main" id="{4903ED1A-115E-7DBF-92D9-75D10E710BC4}"/>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A56838FE-D395-9C94-FC49-8A5B9F239F2D}"/>
              </a:ext>
            </a:extLst>
          </p:cNvPr>
          <p:cNvGrpSpPr/>
          <p:nvPr/>
        </p:nvGrpSpPr>
        <p:grpSpPr>
          <a:xfrm>
            <a:off x="6039391" y="4154648"/>
            <a:ext cx="402118" cy="402118"/>
            <a:chOff x="950468" y="3000982"/>
            <a:chExt cx="402118" cy="402118"/>
          </a:xfrm>
        </p:grpSpPr>
        <p:sp>
          <p:nvSpPr>
            <p:cNvPr id="12" name="Oval 11">
              <a:extLst>
                <a:ext uri="{FF2B5EF4-FFF2-40B4-BE49-F238E27FC236}">
                  <a16:creationId xmlns:a16="http://schemas.microsoft.com/office/drawing/2014/main" id="{D659475D-ED34-495E-6360-A2935EF0F0DF}"/>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Freeform 22">
              <a:extLst>
                <a:ext uri="{FF2B5EF4-FFF2-40B4-BE49-F238E27FC236}">
                  <a16:creationId xmlns:a16="http://schemas.microsoft.com/office/drawing/2014/main" id="{015CBC6D-E8DD-944D-0638-0AA17E9E23E0}"/>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4" name="Group 13">
            <a:extLst>
              <a:ext uri="{FF2B5EF4-FFF2-40B4-BE49-F238E27FC236}">
                <a16:creationId xmlns:a16="http://schemas.microsoft.com/office/drawing/2014/main" id="{AEC3CF3D-8E28-426E-6FA2-2343A4ABBED6}"/>
              </a:ext>
            </a:extLst>
          </p:cNvPr>
          <p:cNvGrpSpPr/>
          <p:nvPr/>
        </p:nvGrpSpPr>
        <p:grpSpPr>
          <a:xfrm>
            <a:off x="6039391" y="4784037"/>
            <a:ext cx="402118" cy="402118"/>
            <a:chOff x="950468" y="3000982"/>
            <a:chExt cx="402118" cy="402118"/>
          </a:xfrm>
        </p:grpSpPr>
        <p:sp>
          <p:nvSpPr>
            <p:cNvPr id="15" name="Oval 14">
              <a:extLst>
                <a:ext uri="{FF2B5EF4-FFF2-40B4-BE49-F238E27FC236}">
                  <a16:creationId xmlns:a16="http://schemas.microsoft.com/office/drawing/2014/main" id="{5D6B5E91-042C-B678-41B3-136965F3F9A3}"/>
                </a:ext>
              </a:extLst>
            </p:cNvPr>
            <p:cNvSpPr/>
            <p:nvPr/>
          </p:nvSpPr>
          <p:spPr>
            <a:xfrm>
              <a:off x="950468" y="3000982"/>
              <a:ext cx="402118" cy="402118"/>
            </a:xfrm>
            <a:prstGeom prst="ellipse">
              <a:avLst/>
            </a:prstGeom>
            <a:solidFill>
              <a:srgbClr val="84B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Freeform 22">
              <a:extLst>
                <a:ext uri="{FF2B5EF4-FFF2-40B4-BE49-F238E27FC236}">
                  <a16:creationId xmlns:a16="http://schemas.microsoft.com/office/drawing/2014/main" id="{73BB286D-8052-B967-E997-C5C3D0C1A784}"/>
                </a:ext>
              </a:extLst>
            </p:cNvPr>
            <p:cNvSpPr>
              <a:spLocks/>
            </p:cNvSpPr>
            <p:nvPr/>
          </p:nvSpPr>
          <p:spPr bwMode="auto">
            <a:xfrm>
              <a:off x="1021881" y="3088151"/>
              <a:ext cx="273692" cy="229379"/>
            </a:xfrm>
            <a:custGeom>
              <a:avLst/>
              <a:gdLst>
                <a:gd name="T0" fmla="*/ 33 w 105"/>
                <a:gd name="T1" fmla="*/ 88 h 88"/>
                <a:gd name="T2" fmla="*/ 0 w 105"/>
                <a:gd name="T3" fmla="*/ 57 h 88"/>
                <a:gd name="T4" fmla="*/ 13 w 105"/>
                <a:gd name="T5" fmla="*/ 44 h 88"/>
                <a:gd name="T6" fmla="*/ 33 w 105"/>
                <a:gd name="T7" fmla="*/ 65 h 88"/>
                <a:gd name="T8" fmla="*/ 92 w 105"/>
                <a:gd name="T9" fmla="*/ 0 h 88"/>
                <a:gd name="T10" fmla="*/ 105 w 105"/>
                <a:gd name="T11" fmla="*/ 10 h 88"/>
                <a:gd name="T12" fmla="*/ 33 w 105"/>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05" h="88">
                  <a:moveTo>
                    <a:pt x="33" y="88"/>
                  </a:moveTo>
                  <a:lnTo>
                    <a:pt x="0" y="57"/>
                  </a:lnTo>
                  <a:lnTo>
                    <a:pt x="13" y="44"/>
                  </a:lnTo>
                  <a:lnTo>
                    <a:pt x="33" y="65"/>
                  </a:lnTo>
                  <a:lnTo>
                    <a:pt x="92" y="0"/>
                  </a:lnTo>
                  <a:lnTo>
                    <a:pt x="105" y="10"/>
                  </a:lnTo>
                  <a:lnTo>
                    <a:pt x="33" y="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6" name="Slide Number Placeholder 3">
            <a:extLst>
              <a:ext uri="{FF2B5EF4-FFF2-40B4-BE49-F238E27FC236}">
                <a16:creationId xmlns:a16="http://schemas.microsoft.com/office/drawing/2014/main" id="{B6F6B9FD-7A4C-F443-B1F2-343486E7B3B2}"/>
              </a:ext>
            </a:extLst>
          </p:cNvPr>
          <p:cNvSpPr>
            <a:spLocks noGrp="1"/>
          </p:cNvSpPr>
          <p:nvPr>
            <p:ph type="sldNum" sz="quarter" idx="12"/>
          </p:nvPr>
        </p:nvSpPr>
        <p:spPr>
          <a:xfrm>
            <a:off x="11565215" y="59404"/>
            <a:ext cx="572464" cy="365125"/>
          </a:xfrm>
        </p:spPr>
        <p:txBody>
          <a:bodyPr/>
          <a:lstStyle/>
          <a:p>
            <a:fld id="{3C6DF47B-3BED-4C75-ACAB-4344E1B376FE}" type="slidenum">
              <a:rPr lang="en-US" smtClean="0"/>
              <a:t>9</a:t>
            </a:fld>
            <a:endParaRPr lang="en-US" dirty="0"/>
          </a:p>
        </p:txBody>
      </p:sp>
    </p:spTree>
    <p:extLst>
      <p:ext uri="{BB962C8B-B14F-4D97-AF65-F5344CB8AC3E}">
        <p14:creationId xmlns:p14="http://schemas.microsoft.com/office/powerpoint/2010/main" val="14385471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AFSPANMODE" val="span"/>
</p:tagLst>
</file>

<file path=ppt/tags/tag13.xml><?xml version="1.0" encoding="utf-8"?>
<p:tagLst xmlns:a="http://schemas.openxmlformats.org/drawingml/2006/main" xmlns:r="http://schemas.openxmlformats.org/officeDocument/2006/relationships" xmlns:p="http://schemas.openxmlformats.org/presentationml/2006/main">
  <p:tag name="AFSPANMODE" val="span"/>
</p:tagLst>
</file>

<file path=ppt/tags/tag14.xml><?xml version="1.0" encoding="utf-8"?>
<p:tagLst xmlns:a="http://schemas.openxmlformats.org/drawingml/2006/main" xmlns:r="http://schemas.openxmlformats.org/officeDocument/2006/relationships" xmlns:p="http://schemas.openxmlformats.org/presentationml/2006/main">
  <p:tag name="AFSPANMODE" val="span"/>
</p:tagLst>
</file>

<file path=ppt/tags/tag15.xml><?xml version="1.0" encoding="utf-8"?>
<p:tagLst xmlns:a="http://schemas.openxmlformats.org/drawingml/2006/main" xmlns:r="http://schemas.openxmlformats.org/officeDocument/2006/relationships" xmlns:p="http://schemas.openxmlformats.org/presentationml/2006/main">
  <p:tag name="AFSPANMODE" val="span"/>
</p:tagLst>
</file>

<file path=ppt/tags/tag16.xml><?xml version="1.0" encoding="utf-8"?>
<p:tagLst xmlns:a="http://schemas.openxmlformats.org/drawingml/2006/main" xmlns:r="http://schemas.openxmlformats.org/officeDocument/2006/relationships" xmlns:p="http://schemas.openxmlformats.org/presentationml/2006/main">
  <p:tag name="AFSPANMODE" val="span"/>
</p:tagLst>
</file>

<file path=ppt/tags/tag17.xml><?xml version="1.0" encoding="utf-8"?>
<p:tagLst xmlns:a="http://schemas.openxmlformats.org/drawingml/2006/main" xmlns:r="http://schemas.openxmlformats.org/officeDocument/2006/relationships" xmlns:p="http://schemas.openxmlformats.org/presentationml/2006/main">
  <p:tag name="AFSPANMODE" val="span"/>
</p:tagLst>
</file>

<file path=ppt/tags/tag18.xml><?xml version="1.0" encoding="utf-8"?>
<p:tagLst xmlns:a="http://schemas.openxmlformats.org/drawingml/2006/main" xmlns:r="http://schemas.openxmlformats.org/officeDocument/2006/relationships" xmlns:p="http://schemas.openxmlformats.org/presentationml/2006/main">
  <p:tag name="AFSPANMODE" val="span"/>
</p:tagLst>
</file>

<file path=ppt/tags/tag19.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Custom 59">
      <a:dk1>
        <a:srgbClr val="626362"/>
      </a:dk1>
      <a:lt1>
        <a:srgbClr val="FFFFFF"/>
      </a:lt1>
      <a:dk2>
        <a:srgbClr val="626362"/>
      </a:dk2>
      <a:lt2>
        <a:srgbClr val="FFFFFF"/>
      </a:lt2>
      <a:accent1>
        <a:srgbClr val="006C9D"/>
      </a:accent1>
      <a:accent2>
        <a:srgbClr val="002E53"/>
      </a:accent2>
      <a:accent3>
        <a:srgbClr val="626362"/>
      </a:accent3>
      <a:accent4>
        <a:srgbClr val="EE9F3F"/>
      </a:accent4>
      <a:accent5>
        <a:srgbClr val="E07519"/>
      </a:accent5>
      <a:accent6>
        <a:srgbClr val="7C8185"/>
      </a:accent6>
      <a:hlink>
        <a:srgbClr val="006C9D"/>
      </a:hlink>
      <a:folHlink>
        <a:srgbClr val="002E53"/>
      </a:folHlink>
    </a:clrScheme>
    <a:fontScheme name="Custom 56">
      <a:majorFont>
        <a:latin typeface="Poppi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F Silver Focus">
    <a:dk1>
      <a:srgbClr val="000000"/>
    </a:dk1>
    <a:lt1>
      <a:srgbClr val="FFFFFF"/>
    </a:lt1>
    <a:dk2>
      <a:srgbClr val="000000"/>
    </a:dk2>
    <a:lt2>
      <a:srgbClr val="BEBEBE"/>
    </a:lt2>
    <a:accent1>
      <a:srgbClr val="8EBBD2"/>
    </a:accent1>
    <a:accent2>
      <a:srgbClr val="221657"/>
    </a:accent2>
    <a:accent3>
      <a:srgbClr val="557E72"/>
    </a:accent3>
    <a:accent4>
      <a:srgbClr val="F39345"/>
    </a:accent4>
    <a:accent5>
      <a:srgbClr val="FFBE2C"/>
    </a:accent5>
    <a:accent6>
      <a:srgbClr val="621C0B"/>
    </a:accent6>
    <a:hlink>
      <a:srgbClr val="FFFFFF"/>
    </a:hlink>
    <a:folHlink>
      <a:srgbClr val="FFFFFF"/>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74671</TotalTime>
  <Words>13357</Words>
  <Application>Microsoft Office PowerPoint</Application>
  <PresentationFormat>Widescreen</PresentationFormat>
  <Paragraphs>3643</Paragraphs>
  <Slides>47</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Open Sans Light</vt:lpstr>
      <vt:lpstr>Poppins SemiBold</vt:lpstr>
      <vt:lpstr>Poppins</vt:lpstr>
      <vt:lpstr>Poppins Medium</vt:lpstr>
      <vt:lpstr>Arial</vt:lpstr>
      <vt:lpstr>OSWALD </vt:lpstr>
      <vt:lpstr>Open Sans</vt:lpstr>
      <vt:lpstr>Calibri</vt:lpstr>
      <vt:lpstr>Office Theme</vt:lpstr>
      <vt:lpstr>PowerPoint Presentation</vt:lpstr>
      <vt:lpstr>PowerPoint Presentation</vt:lpstr>
      <vt:lpstr>PowerPoint Presentation</vt:lpstr>
      <vt:lpstr>TRANSFORMATIVE YAMANA TRANSACTION</vt:lpstr>
      <vt:lpstr>ACQUISITION CREATES CLEAR PATH TO UNLOCK VALUE</vt:lpstr>
      <vt:lpstr>ADVANCING PORTFOLIO OPTIMIZATION STRATEGY</vt:lpstr>
      <vt:lpstr>PowerPoint Presentation</vt:lpstr>
      <vt:lpstr>PowerPoint Presentation</vt:lpstr>
      <vt:lpstr>PowerPoint Presentation</vt:lpstr>
      <vt:lpstr>PowerPoint Presentation</vt:lpstr>
      <vt:lpstr>PowerPoint Presentation</vt:lpstr>
      <vt:lpstr>PowerPoint Presentation</vt:lpstr>
      <vt:lpstr>LA COLORADA SKARN VIEW</vt:lpstr>
      <vt:lpstr>PowerPoint Presentation</vt:lpstr>
      <vt:lpstr>PowerPoint Presentation</vt:lpstr>
      <vt:lpstr>PowerPoint Presentation</vt:lpstr>
      <vt:lpstr>WORLD SILVER SUPPLY &amp; DEMAND</vt:lpstr>
      <vt:lpstr>PowerPoint Presentation</vt:lpstr>
      <vt:lpstr>PowerPoint Presentation</vt:lpstr>
      <vt:lpstr>ESG DISCLOSURE &amp; PERFORMANCE</vt:lpstr>
      <vt:lpstr>PowerPoint Presentation</vt:lpstr>
      <vt:lpstr>APPENDIX</vt:lpstr>
      <vt:lpstr>PowerPoint Presentation</vt:lpstr>
      <vt:lpstr>2023 OPERATING OUTLOOK (9 month contribution from Yamana acquired mines)</vt:lpstr>
      <vt:lpstr>2023 CAPITAL EXPENDITURE &amp; OPERATING FORECAST</vt:lpstr>
      <vt:lpstr>2023 QUARTERLY OPERATING OUTLOOK</vt:lpstr>
      <vt:lpstr>SUSTAINABILITY GOVERNANCE AND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 AMERICAN SILVER MINERAL RESERVES As of June 30, 2023 (1)</vt:lpstr>
      <vt:lpstr>PowerPoint Presentation</vt:lpstr>
      <vt:lpstr>PAN AMERICAN SILVER INFERRED MINERAL RESOURCES as of June 30, 2023 (1,2)</vt:lpstr>
      <vt:lpstr>METAL PRICE ASSUMPTIONS USED TO ESTIMATE MINERAL RESERVES AND RESOURCES as of June 30, 2023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Alicia Cortes Aydin</cp:lastModifiedBy>
  <cp:revision>607</cp:revision>
  <cp:lastPrinted>2023-05-12T15:03:49Z</cp:lastPrinted>
  <dcterms:created xsi:type="dcterms:W3CDTF">2021-02-25T18:57:50Z</dcterms:created>
  <dcterms:modified xsi:type="dcterms:W3CDTF">2023-10-10T14:42:24Z</dcterms:modified>
</cp:coreProperties>
</file>