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899" r:id="rId4"/>
  </p:sldMasterIdLst>
  <p:notesMasterIdLst>
    <p:notesMasterId r:id="rId36"/>
  </p:notesMasterIdLst>
  <p:handoutMasterIdLst>
    <p:handoutMasterId r:id="rId37"/>
  </p:handoutMasterIdLst>
  <p:sldIdLst>
    <p:sldId id="778" r:id="rId5"/>
    <p:sldId id="726" r:id="rId6"/>
    <p:sldId id="789" r:id="rId7"/>
    <p:sldId id="788" r:id="rId8"/>
    <p:sldId id="766" r:id="rId9"/>
    <p:sldId id="768" r:id="rId10"/>
    <p:sldId id="784" r:id="rId11"/>
    <p:sldId id="785" r:id="rId12"/>
    <p:sldId id="790" r:id="rId13"/>
    <p:sldId id="793" r:id="rId14"/>
    <p:sldId id="782" r:id="rId15"/>
    <p:sldId id="794" r:id="rId16"/>
    <p:sldId id="795" r:id="rId17"/>
    <p:sldId id="796" r:id="rId18"/>
    <p:sldId id="797" r:id="rId19"/>
    <p:sldId id="798" r:id="rId20"/>
    <p:sldId id="802" r:id="rId21"/>
    <p:sldId id="744" r:id="rId22"/>
    <p:sldId id="756" r:id="rId23"/>
    <p:sldId id="772" r:id="rId24"/>
    <p:sldId id="773" r:id="rId25"/>
    <p:sldId id="776" r:id="rId26"/>
    <p:sldId id="777" r:id="rId27"/>
    <p:sldId id="746" r:id="rId28"/>
    <p:sldId id="725" r:id="rId29"/>
    <p:sldId id="759" r:id="rId30"/>
    <p:sldId id="803" r:id="rId31"/>
    <p:sldId id="771" r:id="rId32"/>
    <p:sldId id="780" r:id="rId33"/>
    <p:sldId id="761" r:id="rId34"/>
    <p:sldId id="762"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79649E-D9AE-2DCF-BE48-F6D49999DCDB}" name="Guest User" initials="GU" userId="S::urn:spo:anon#5127ed1c73226c4c4cfb04e618161cb21272f4f772db8b87c498265513628a18::" providerId="AD"/>
  <p188:author id="{AB8781D1-4847-A946-192D-0C0BFF5EC030}" name="Glenda Kuzemchuk" initials="GK" userId="S::gkuzemchuk@appiareu.com::fce835df-5c7d-4876-ace8-77b01e025c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erry Bat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9"/>
    <a:srgbClr val="A81832"/>
    <a:srgbClr val="626262"/>
    <a:srgbClr val="353536"/>
    <a:srgbClr val="929292"/>
    <a:srgbClr val="3F6C9B"/>
    <a:srgbClr val="C3122E"/>
    <a:srgbClr val="CAD1D3"/>
    <a:srgbClr val="515152"/>
    <a:srgbClr val="E5E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0"/>
    <p:restoredTop sz="93803" autoAdjust="0"/>
  </p:normalViewPr>
  <p:slideViewPr>
    <p:cSldViewPr snapToGrid="0">
      <p:cViewPr varScale="1">
        <p:scale>
          <a:sx n="100" d="100"/>
          <a:sy n="100" d="100"/>
        </p:scale>
        <p:origin x="109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51F58E-6E16-FB77-6D26-D2CCF1CEAF21}"/>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0E62860-EBBD-0473-FEA4-D1651ECEECA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11877BE-4F06-4F53-BD42-5D2196D5D8A7}" type="datetimeFigureOut">
              <a:rPr lang="en-US"/>
              <a:pPr>
                <a:defRPr/>
              </a:pPr>
              <a:t>5/13/2024</a:t>
            </a:fld>
            <a:endParaRPr lang="en-US"/>
          </a:p>
        </p:txBody>
      </p:sp>
      <p:sp>
        <p:nvSpPr>
          <p:cNvPr id="4" name="Footer Placeholder 3">
            <a:extLst>
              <a:ext uri="{FF2B5EF4-FFF2-40B4-BE49-F238E27FC236}">
                <a16:creationId xmlns:a16="http://schemas.microsoft.com/office/drawing/2014/main" id="{74BC9728-AA3A-CD4C-8FDE-AA0C09CF25C1}"/>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AFCA3FE-99E0-6AF1-1259-848CEA64617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1EB0E32-41F3-459F-9D98-68996E95175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20336-8047-72D7-5BCF-96DACA162BB6}"/>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2B67A544-90CA-2CC1-8577-63002CB372B1}"/>
              </a:ext>
            </a:extLst>
          </p:cNvPr>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F600B83E-0C25-4AAE-828E-9B289D3CF1E2}" type="datetimeFigureOut">
              <a:rPr lang="en-US"/>
              <a:pPr>
                <a:defRPr/>
              </a:pPr>
              <a:t>5/13/2024</a:t>
            </a:fld>
            <a:endParaRPr lang="en-US"/>
          </a:p>
        </p:txBody>
      </p:sp>
      <p:sp>
        <p:nvSpPr>
          <p:cNvPr id="4" name="Slide Image Placeholder 3">
            <a:extLst>
              <a:ext uri="{FF2B5EF4-FFF2-40B4-BE49-F238E27FC236}">
                <a16:creationId xmlns:a16="http://schemas.microsoft.com/office/drawing/2014/main" id="{27FC3B8E-2ACF-0475-ABF2-0C200D3F754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45FBDFBC-F9D9-D969-A067-E7D0ACE41D6E}"/>
              </a:ext>
            </a:extLst>
          </p:cNvPr>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E391BEA-4DEA-4AF3-753B-DF38282584B9}"/>
              </a:ext>
            </a:extLst>
          </p:cNvPr>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EC9B36B-A53C-835B-FB86-5A964BBF9EA4}"/>
              </a:ext>
            </a:extLst>
          </p:cNvPr>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CDF2F089-B11C-46C7-AA3D-722E0C84AC9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DF2F089-B11C-46C7-AA3D-722E0C84AC9E}" type="slidenum">
              <a:rPr lang="en-US" smtClean="0"/>
              <a:pPr>
                <a:defRPr/>
              </a:pPr>
              <a:t>0</a:t>
            </a:fld>
            <a:endParaRPr lang="en-US" dirty="0"/>
          </a:p>
        </p:txBody>
      </p:sp>
    </p:spTree>
    <p:extLst>
      <p:ext uri="{BB962C8B-B14F-4D97-AF65-F5344CB8AC3E}">
        <p14:creationId xmlns:p14="http://schemas.microsoft.com/office/powerpoint/2010/main" val="86030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Bullets</a:t>
            </a:r>
          </a:p>
        </p:txBody>
      </p:sp>
      <p:sp>
        <p:nvSpPr>
          <p:cNvPr id="4" name="Slide Number Placeholder 3"/>
          <p:cNvSpPr>
            <a:spLocks noGrp="1"/>
          </p:cNvSpPr>
          <p:nvPr>
            <p:ph type="sldNum" sz="quarter" idx="5"/>
          </p:nvPr>
        </p:nvSpPr>
        <p:spPr/>
        <p:txBody>
          <a:bodyPr/>
          <a:lstStyle/>
          <a:p>
            <a:pPr>
              <a:defRPr/>
            </a:pPr>
            <a:fld id="{CDF2F089-B11C-46C7-AA3D-722E0C84AC9E}" type="slidenum">
              <a:rPr lang="en-US"/>
              <a:pPr>
                <a:defRPr/>
              </a:pPr>
              <a:t>6</a:t>
            </a:fld>
            <a:endParaRPr lang="en-US"/>
          </a:p>
        </p:txBody>
      </p:sp>
    </p:spTree>
    <p:extLst>
      <p:ext uri="{BB962C8B-B14F-4D97-AF65-F5344CB8AC3E}">
        <p14:creationId xmlns:p14="http://schemas.microsoft.com/office/powerpoint/2010/main" val="112430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Text does not mention Tb, Dy, Nd or </a:t>
            </a:r>
            <a:r>
              <a:rPr lang="en-US" err="1">
                <a:cs typeface="Calibri"/>
              </a:rPr>
              <a:t>Pr</a:t>
            </a:r>
            <a:r>
              <a:rPr lang="en-US">
                <a:cs typeface="Calibri"/>
              </a:rPr>
              <a:t> and the elements are not shown for Sc, Co, and Nb</a:t>
            </a:r>
          </a:p>
        </p:txBody>
      </p:sp>
      <p:sp>
        <p:nvSpPr>
          <p:cNvPr id="4" name="Slide Number Placeholder 3"/>
          <p:cNvSpPr>
            <a:spLocks noGrp="1"/>
          </p:cNvSpPr>
          <p:nvPr>
            <p:ph type="sldNum" sz="quarter" idx="5"/>
          </p:nvPr>
        </p:nvSpPr>
        <p:spPr/>
        <p:txBody>
          <a:bodyPr/>
          <a:lstStyle/>
          <a:p>
            <a:pPr>
              <a:defRPr/>
            </a:pPr>
            <a:fld id="{CDF2F089-B11C-46C7-AA3D-722E0C84AC9E}" type="slidenum">
              <a:rPr lang="en-US"/>
              <a:pPr>
                <a:defRPr/>
              </a:pPr>
              <a:t>8</a:t>
            </a:fld>
            <a:endParaRPr lang="en-US"/>
          </a:p>
        </p:txBody>
      </p:sp>
    </p:spTree>
    <p:extLst>
      <p:ext uri="{BB962C8B-B14F-4D97-AF65-F5344CB8AC3E}">
        <p14:creationId xmlns:p14="http://schemas.microsoft.com/office/powerpoint/2010/main" val="173050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599D-BE17-D668-E012-FFB0FC1D1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902AD-8A4F-F9B2-565D-1D6CF960F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166B9-4802-D5FA-0D3F-74E2EDAFB207}"/>
              </a:ext>
            </a:extLst>
          </p:cNvPr>
          <p:cNvSpPr>
            <a:spLocks noGrp="1"/>
          </p:cNvSpPr>
          <p:nvPr>
            <p:ph type="body" idx="1"/>
          </p:nvPr>
        </p:nvSpPr>
        <p:spPr/>
        <p:txBody>
          <a:bodyPr/>
          <a:lstStyle/>
          <a:p>
            <a:r>
              <a:rPr lang="en-US">
                <a:cs typeface="Calibri"/>
              </a:rPr>
              <a:t>Text does not mention Tb, Dy, Nd or </a:t>
            </a:r>
            <a:r>
              <a:rPr lang="en-US" err="1">
                <a:cs typeface="Calibri"/>
              </a:rPr>
              <a:t>Pr</a:t>
            </a:r>
            <a:r>
              <a:rPr lang="en-US">
                <a:cs typeface="Calibri"/>
              </a:rPr>
              <a:t> and the elements are not shown for Sc, Co, and Nb</a:t>
            </a:r>
          </a:p>
        </p:txBody>
      </p:sp>
      <p:sp>
        <p:nvSpPr>
          <p:cNvPr id="4" name="Slide Number Placeholder 3">
            <a:extLst>
              <a:ext uri="{FF2B5EF4-FFF2-40B4-BE49-F238E27FC236}">
                <a16:creationId xmlns:a16="http://schemas.microsoft.com/office/drawing/2014/main" id="{B5C7C4FC-C492-C55F-0A6D-468E35EAAEBB}"/>
              </a:ext>
            </a:extLst>
          </p:cNvPr>
          <p:cNvSpPr>
            <a:spLocks noGrp="1"/>
          </p:cNvSpPr>
          <p:nvPr>
            <p:ph type="sldNum" sz="quarter" idx="5"/>
          </p:nvPr>
        </p:nvSpPr>
        <p:spPr/>
        <p:txBody>
          <a:bodyPr/>
          <a:lstStyle/>
          <a:p>
            <a:pPr>
              <a:defRPr/>
            </a:pPr>
            <a:fld id="{CDF2F089-B11C-46C7-AA3D-722E0C84AC9E}" type="slidenum">
              <a:rPr lang="en-US"/>
              <a:pPr>
                <a:defRPr/>
              </a:pPr>
              <a:t>10</a:t>
            </a:fld>
            <a:endParaRPr lang="en-US"/>
          </a:p>
        </p:txBody>
      </p:sp>
    </p:spTree>
    <p:extLst>
      <p:ext uri="{BB962C8B-B14F-4D97-AF65-F5344CB8AC3E}">
        <p14:creationId xmlns:p14="http://schemas.microsoft.com/office/powerpoint/2010/main" val="84730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DF2F089-B11C-46C7-AA3D-722E0C84AC9E}" type="slidenum">
              <a:rPr lang="en-US" smtClean="0"/>
              <a:pPr>
                <a:defRPr/>
              </a:pPr>
              <a:t>17</a:t>
            </a:fld>
            <a:endParaRPr lang="en-US" dirty="0"/>
          </a:p>
        </p:txBody>
      </p:sp>
    </p:spTree>
    <p:extLst>
      <p:ext uri="{BB962C8B-B14F-4D97-AF65-F5344CB8AC3E}">
        <p14:creationId xmlns:p14="http://schemas.microsoft.com/office/powerpoint/2010/main" val="101401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DF2F089-B11C-46C7-AA3D-722E0C84AC9E}" type="slidenum">
              <a:rPr lang="en-US" smtClean="0"/>
              <a:pPr>
                <a:defRPr/>
              </a:pPr>
              <a:t>28</a:t>
            </a:fld>
            <a:endParaRPr lang="en-US"/>
          </a:p>
        </p:txBody>
      </p:sp>
    </p:spTree>
    <p:extLst>
      <p:ext uri="{BB962C8B-B14F-4D97-AF65-F5344CB8AC3E}">
        <p14:creationId xmlns:p14="http://schemas.microsoft.com/office/powerpoint/2010/main" val="240479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C413-0325-D1AD-298F-920E1BE6A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B440B0-020B-54CC-0A01-BDA7E2C3AD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5BD9BF-F188-F1B1-2191-C6FDF122FB8B}"/>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5" name="Footer Placeholder 4">
            <a:extLst>
              <a:ext uri="{FF2B5EF4-FFF2-40B4-BE49-F238E27FC236}">
                <a16:creationId xmlns:a16="http://schemas.microsoft.com/office/drawing/2014/main" id="{0533C370-1BAB-D581-7282-8553767F2DF2}"/>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6" name="Slide Number Placeholder 5">
            <a:extLst>
              <a:ext uri="{FF2B5EF4-FFF2-40B4-BE49-F238E27FC236}">
                <a16:creationId xmlns:a16="http://schemas.microsoft.com/office/drawing/2014/main" id="{3EFBA039-1781-DE7F-2A0C-D5110044D4FB}"/>
              </a:ext>
            </a:extLst>
          </p:cNvPr>
          <p:cNvSpPr>
            <a:spLocks noGrp="1"/>
          </p:cNvSpPr>
          <p:nvPr>
            <p:ph type="sldNum" sz="quarter" idx="12"/>
          </p:nvPr>
        </p:nvSpPr>
        <p:spPr/>
        <p:txBody>
          <a:bodyPr/>
          <a:lstStyle/>
          <a:p>
            <a:pPr>
              <a:defRPr/>
            </a:pPr>
            <a:fld id="{66E8466C-82FB-4845-AFF3-886E22A68959}" type="slidenum">
              <a:rPr lang="en-US" smtClean="0"/>
              <a:pPr>
                <a:defRPr/>
              </a:pPr>
              <a:t>‹#›</a:t>
            </a:fld>
            <a:endParaRPr lang="en-US"/>
          </a:p>
        </p:txBody>
      </p:sp>
    </p:spTree>
    <p:extLst>
      <p:ext uri="{BB962C8B-B14F-4D97-AF65-F5344CB8AC3E}">
        <p14:creationId xmlns:p14="http://schemas.microsoft.com/office/powerpoint/2010/main" val="52121497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CB3C-82EF-A6F8-43F6-8AF63782E6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4BE4F-512D-0222-74EB-5172E7E9D9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01823-47B0-3170-BB35-D3BCCFF9A031}"/>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5" name="Footer Placeholder 4">
            <a:extLst>
              <a:ext uri="{FF2B5EF4-FFF2-40B4-BE49-F238E27FC236}">
                <a16:creationId xmlns:a16="http://schemas.microsoft.com/office/drawing/2014/main" id="{376D6B16-D468-983A-BD58-6D59369B0947}"/>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6" name="Slide Number Placeholder 5">
            <a:extLst>
              <a:ext uri="{FF2B5EF4-FFF2-40B4-BE49-F238E27FC236}">
                <a16:creationId xmlns:a16="http://schemas.microsoft.com/office/drawing/2014/main" id="{7871E38F-DFBB-C43F-C5B2-9D07F6AE072E}"/>
              </a:ext>
            </a:extLst>
          </p:cNvPr>
          <p:cNvSpPr>
            <a:spLocks noGrp="1"/>
          </p:cNvSpPr>
          <p:nvPr>
            <p:ph type="sldNum" sz="quarter" idx="12"/>
          </p:nvPr>
        </p:nvSpPr>
        <p:spPr/>
        <p:txBody>
          <a:bodyPr/>
          <a:lstStyle/>
          <a:p>
            <a:pPr>
              <a:defRPr/>
            </a:pPr>
            <a:fld id="{06D56F0A-2F9F-4B57-8521-49428BEE435B}" type="slidenum">
              <a:rPr lang="en-US" smtClean="0"/>
              <a:pPr>
                <a:defRPr/>
              </a:pPr>
              <a:t>‹#›</a:t>
            </a:fld>
            <a:endParaRPr lang="en-US"/>
          </a:p>
        </p:txBody>
      </p:sp>
    </p:spTree>
    <p:extLst>
      <p:ext uri="{BB962C8B-B14F-4D97-AF65-F5344CB8AC3E}">
        <p14:creationId xmlns:p14="http://schemas.microsoft.com/office/powerpoint/2010/main" val="237008466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B3DCA8-007A-37EC-5EBC-4455BADAF7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228433-A252-3106-7889-2394D220D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11869-D38D-4D47-78F6-A96B0F8E5857}"/>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5" name="Footer Placeholder 4">
            <a:extLst>
              <a:ext uri="{FF2B5EF4-FFF2-40B4-BE49-F238E27FC236}">
                <a16:creationId xmlns:a16="http://schemas.microsoft.com/office/drawing/2014/main" id="{2567175D-2404-2592-BE46-FBDC016FCC59}"/>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6" name="Slide Number Placeholder 5">
            <a:extLst>
              <a:ext uri="{FF2B5EF4-FFF2-40B4-BE49-F238E27FC236}">
                <a16:creationId xmlns:a16="http://schemas.microsoft.com/office/drawing/2014/main" id="{56C41499-8B81-63F1-B4D6-EF92C0693FF2}"/>
              </a:ext>
            </a:extLst>
          </p:cNvPr>
          <p:cNvSpPr>
            <a:spLocks noGrp="1"/>
          </p:cNvSpPr>
          <p:nvPr>
            <p:ph type="sldNum" sz="quarter" idx="12"/>
          </p:nvPr>
        </p:nvSpPr>
        <p:spPr/>
        <p:txBody>
          <a:bodyPr/>
          <a:lstStyle/>
          <a:p>
            <a:pPr>
              <a:defRPr/>
            </a:pPr>
            <a:fld id="{E67C4DFC-553A-4068-B88B-B83B70DAEA1C}" type="slidenum">
              <a:rPr lang="en-US" smtClean="0"/>
              <a:pPr>
                <a:defRPr/>
              </a:pPr>
              <a:t>‹#›</a:t>
            </a:fld>
            <a:endParaRPr lang="en-US"/>
          </a:p>
        </p:txBody>
      </p:sp>
    </p:spTree>
    <p:extLst>
      <p:ext uri="{BB962C8B-B14F-4D97-AF65-F5344CB8AC3E}">
        <p14:creationId xmlns:p14="http://schemas.microsoft.com/office/powerpoint/2010/main" val="287203898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1ED8900C-084B-11E2-3CC6-02FC27A04FF9}"/>
              </a:ext>
            </a:extLst>
          </p:cNvPr>
          <p:cNvSpPr>
            <a:spLocks noChangeAspect="1" noChangeArrowheads="1" noTextEdit="1"/>
          </p:cNvSpPr>
          <p:nvPr/>
        </p:nvSpPr>
        <p:spPr bwMode="auto">
          <a:xfrm>
            <a:off x="768351" y="4725989"/>
            <a:ext cx="12192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7" name="Picture 2">
            <a:extLst>
              <a:ext uri="{FF2B5EF4-FFF2-40B4-BE49-F238E27FC236}">
                <a16:creationId xmlns:a16="http://schemas.microsoft.com/office/drawing/2014/main" id="{497142F8-8B60-7FC0-7122-87E75EE3885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t="-27698"/>
          <a:stretch>
            <a:fillRect/>
          </a:stretch>
        </p:blipFill>
        <p:spPr bwMode="auto">
          <a:xfrm>
            <a:off x="3149600" y="4725988"/>
            <a:ext cx="142451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a:extLst>
              <a:ext uri="{FF2B5EF4-FFF2-40B4-BE49-F238E27FC236}">
                <a16:creationId xmlns:a16="http://schemas.microsoft.com/office/drawing/2014/main" id="{308042CE-B1AE-B560-9F38-59CB18CB00B5}"/>
              </a:ext>
            </a:extLst>
          </p:cNvPr>
          <p:cNvSpPr>
            <a:spLocks noGrp="1"/>
          </p:cNvSpPr>
          <p:nvPr>
            <p:ph type="sldNum" sz="quarter" idx="10"/>
          </p:nvPr>
        </p:nvSpPr>
        <p:spPr>
          <a:xfrm>
            <a:off x="11751281" y="6500890"/>
            <a:ext cx="433916" cy="365125"/>
          </a:xfrm>
        </p:spPr>
        <p:txBody>
          <a:bodyPr/>
          <a:lstStyle>
            <a:lvl1pPr algn="l">
              <a:defRPr sz="1100" smtClean="0">
                <a:solidFill>
                  <a:schemeClr val="tx1"/>
                </a:solidFill>
              </a:defRPr>
            </a:lvl1pPr>
          </a:lstStyle>
          <a:p>
            <a:pPr>
              <a:defRPr/>
            </a:pPr>
            <a:fld id="{D31B2A37-D0A5-4045-A375-2C88DC9217ED}" type="slidenum">
              <a:rPr lang="en-US" smtClean="0"/>
              <a:pPr>
                <a:defRPr/>
              </a:pPr>
              <a:t>‹#›</a:t>
            </a:fld>
            <a:endParaRPr lang="en-US"/>
          </a:p>
        </p:txBody>
      </p:sp>
      <p:pic>
        <p:nvPicPr>
          <p:cNvPr id="11" name="Picture 2">
            <a:extLst>
              <a:ext uri="{FF2B5EF4-FFF2-40B4-BE49-F238E27FC236}">
                <a16:creationId xmlns:a16="http://schemas.microsoft.com/office/drawing/2014/main" id="{3BC1967D-CE87-616C-5DE7-5F887B0579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2817" y="6244639"/>
            <a:ext cx="1309066" cy="512503"/>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sp>
        <p:nvSpPr>
          <p:cNvPr id="12" name="TextBox 11">
            <a:extLst>
              <a:ext uri="{FF2B5EF4-FFF2-40B4-BE49-F238E27FC236}">
                <a16:creationId xmlns:a16="http://schemas.microsoft.com/office/drawing/2014/main" id="{DC1B7D81-B3E5-C65A-6C23-70D4FA9D945D}"/>
              </a:ext>
            </a:extLst>
          </p:cNvPr>
          <p:cNvSpPr txBox="1"/>
          <p:nvPr/>
        </p:nvSpPr>
        <p:spPr>
          <a:xfrm>
            <a:off x="3426835" y="6370085"/>
            <a:ext cx="4889877" cy="261610"/>
          </a:xfrm>
          <a:prstGeom prst="rect">
            <a:avLst/>
          </a:prstGeom>
          <a:noFill/>
        </p:spPr>
        <p:txBody>
          <a:bodyPr wrap="square">
            <a:spAutoFit/>
          </a:bodyPr>
          <a:lstStyle/>
          <a:p>
            <a:pPr algn="ctr"/>
            <a:r>
              <a:rPr lang="en-US" sz="1100" b="1">
                <a:latin typeface="Montserrat SemiBold" pitchFamily="2" charset="77"/>
                <a:cs typeface="Calibri" panose="020F0502020204030204" pitchFamily="34" charset="0"/>
              </a:rPr>
              <a:t>CSE: API </a:t>
            </a:r>
            <a:r>
              <a:rPr lang="en-US" sz="1100" b="1">
                <a:solidFill>
                  <a:srgbClr val="C2132F"/>
                </a:solidFill>
                <a:latin typeface="Montserrat SemiBold" pitchFamily="2" charset="77"/>
                <a:cs typeface="Calibri" panose="020F0502020204030204" pitchFamily="34" charset="0"/>
              </a:rPr>
              <a:t>|</a:t>
            </a:r>
            <a:r>
              <a:rPr lang="en-US" sz="1100" b="1">
                <a:latin typeface="Montserrat SemiBold" pitchFamily="2" charset="77"/>
                <a:cs typeface="Calibri" panose="020F0502020204030204" pitchFamily="34" charset="0"/>
              </a:rPr>
              <a:t> OTCQX: APAAF </a:t>
            </a:r>
            <a:r>
              <a:rPr lang="en-US" sz="1100" b="1">
                <a:solidFill>
                  <a:srgbClr val="C2132F"/>
                </a:solidFill>
                <a:latin typeface="Montserrat SemiBold" pitchFamily="2" charset="77"/>
                <a:cs typeface="Calibri" panose="020F0502020204030204" pitchFamily="34" charset="0"/>
              </a:rPr>
              <a:t>| </a:t>
            </a:r>
            <a:r>
              <a:rPr lang="en-CA" sz="1100" b="1">
                <a:effectLst/>
                <a:latin typeface="Montserrat SemiBold" pitchFamily="2" charset="77"/>
              </a:rPr>
              <a:t>FWB: A0I0 </a:t>
            </a:r>
            <a:r>
              <a:rPr lang="en-CA" sz="1100" b="1">
                <a:solidFill>
                  <a:srgbClr val="C2132F"/>
                </a:solidFill>
                <a:effectLst/>
                <a:latin typeface="Montserrat SemiBold" pitchFamily="2" charset="77"/>
              </a:rPr>
              <a:t>|</a:t>
            </a:r>
            <a:r>
              <a:rPr lang="en-CA" sz="1100" b="1">
                <a:effectLst/>
                <a:latin typeface="Montserrat SemiBold" pitchFamily="2" charset="77"/>
              </a:rPr>
              <a:t> MUN: A0I0 </a:t>
            </a:r>
            <a:r>
              <a:rPr lang="en-CA" sz="1100" b="1">
                <a:solidFill>
                  <a:srgbClr val="C2132F"/>
                </a:solidFill>
                <a:effectLst/>
                <a:latin typeface="Montserrat SemiBold" pitchFamily="2" charset="77"/>
              </a:rPr>
              <a:t>|</a:t>
            </a:r>
            <a:r>
              <a:rPr lang="en-CA" sz="1100" b="1">
                <a:effectLst/>
                <a:latin typeface="Montserrat SemiBold" pitchFamily="2" charset="77"/>
              </a:rPr>
              <a:t> BER: A0I0</a:t>
            </a:r>
          </a:p>
        </p:txBody>
      </p:sp>
      <p:sp>
        <p:nvSpPr>
          <p:cNvPr id="13" name="TextBox 12">
            <a:extLst>
              <a:ext uri="{FF2B5EF4-FFF2-40B4-BE49-F238E27FC236}">
                <a16:creationId xmlns:a16="http://schemas.microsoft.com/office/drawing/2014/main" id="{7A145106-41C4-F09A-9AEB-0D897D0A8DAF}"/>
              </a:ext>
            </a:extLst>
          </p:cNvPr>
          <p:cNvSpPr txBox="1"/>
          <p:nvPr/>
        </p:nvSpPr>
        <p:spPr>
          <a:xfrm>
            <a:off x="9902590" y="6362391"/>
            <a:ext cx="1813704" cy="276999"/>
          </a:xfrm>
          <a:prstGeom prst="rect">
            <a:avLst/>
          </a:prstGeom>
          <a:noFill/>
        </p:spPr>
        <p:txBody>
          <a:bodyPr wrap="square">
            <a:spAutoFit/>
          </a:bodyPr>
          <a:lstStyle/>
          <a:p>
            <a:pPr algn="r" eaLnBrk="1" fontAlgn="auto" hangingPunct="1">
              <a:spcBef>
                <a:spcPts val="0"/>
              </a:spcBef>
              <a:spcAft>
                <a:spcPts val="0"/>
              </a:spcAft>
              <a:defRPr/>
            </a:pPr>
            <a:r>
              <a:rPr lang="en-US" sz="1200" b="1" err="1">
                <a:latin typeface="Montserrat SemiBold" pitchFamily="2" charset="77"/>
                <a:cs typeface="Calibri" panose="020F0502020204030204" pitchFamily="34" charset="0"/>
              </a:rPr>
              <a:t>www.appiareu.com</a:t>
            </a:r>
            <a:endParaRPr lang="en-CA" sz="1200" b="1">
              <a:latin typeface="Montserrat SemiBold" pitchFamily="2" charset="77"/>
              <a:cs typeface="Calibri" panose="020F0502020204030204" pitchFamily="34" charset="0"/>
            </a:endParaRPr>
          </a:p>
        </p:txBody>
      </p:sp>
      <p:cxnSp>
        <p:nvCxnSpPr>
          <p:cNvPr id="14" name="Straight Connector 13">
            <a:extLst>
              <a:ext uri="{FF2B5EF4-FFF2-40B4-BE49-F238E27FC236}">
                <a16:creationId xmlns:a16="http://schemas.microsoft.com/office/drawing/2014/main" id="{B417F25A-469F-8053-D16A-C91AC969F481}"/>
              </a:ext>
            </a:extLst>
          </p:cNvPr>
          <p:cNvCxnSpPr>
            <a:cxnSpLocks/>
          </p:cNvCxnSpPr>
          <p:nvPr/>
        </p:nvCxnSpPr>
        <p:spPr>
          <a:xfrm>
            <a:off x="2289411"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E2E857-E940-D90F-D79D-3A9489CDCFFE}"/>
              </a:ext>
            </a:extLst>
          </p:cNvPr>
          <p:cNvCxnSpPr>
            <a:cxnSpLocks/>
          </p:cNvCxnSpPr>
          <p:nvPr/>
        </p:nvCxnSpPr>
        <p:spPr>
          <a:xfrm>
            <a:off x="8574240"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41304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1ED8900C-084B-11E2-3CC6-02FC27A04FF9}"/>
              </a:ext>
            </a:extLst>
          </p:cNvPr>
          <p:cNvSpPr>
            <a:spLocks noChangeAspect="1" noChangeArrowheads="1" noTextEdit="1"/>
          </p:cNvSpPr>
          <p:nvPr/>
        </p:nvSpPr>
        <p:spPr bwMode="auto">
          <a:xfrm>
            <a:off x="768351" y="4725989"/>
            <a:ext cx="12192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 name="TextBox 7">
            <a:extLst>
              <a:ext uri="{FF2B5EF4-FFF2-40B4-BE49-F238E27FC236}">
                <a16:creationId xmlns:a16="http://schemas.microsoft.com/office/drawing/2014/main" id="{DFF927F6-095F-4266-0718-2768EE7E346D}"/>
              </a:ext>
            </a:extLst>
          </p:cNvPr>
          <p:cNvSpPr txBox="1">
            <a:spLocks noChangeArrowheads="1"/>
          </p:cNvSpPr>
          <p:nvPr/>
        </p:nvSpPr>
        <p:spPr bwMode="auto">
          <a:xfrm>
            <a:off x="4101550" y="6396138"/>
            <a:ext cx="4824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l"/>
            <a:r>
              <a:rPr lang="en-CA" sz="1400" b="0" i="0">
                <a:solidFill>
                  <a:srgbClr val="333333"/>
                </a:solidFill>
                <a:effectLst/>
                <a:latin typeface="ff-real-headline-pro"/>
              </a:rPr>
              <a:t>CSE: </a:t>
            </a:r>
            <a:r>
              <a:rPr lang="en-CA" sz="1400" b="1" i="0">
                <a:solidFill>
                  <a:srgbClr val="333333"/>
                </a:solidFill>
                <a:effectLst/>
                <a:latin typeface="ff-real-headline-pro"/>
              </a:rPr>
              <a:t>API</a:t>
            </a:r>
            <a:r>
              <a:rPr lang="en-CA" sz="1400" b="0" i="0">
                <a:solidFill>
                  <a:srgbClr val="333333"/>
                </a:solidFill>
                <a:effectLst/>
                <a:latin typeface="ff-real-headline-pro"/>
              </a:rPr>
              <a:t> | OTCQX: </a:t>
            </a:r>
            <a:r>
              <a:rPr lang="en-CA" sz="1400" b="1" i="0">
                <a:solidFill>
                  <a:srgbClr val="333333"/>
                </a:solidFill>
                <a:effectLst/>
                <a:latin typeface="ff-real-headline-pro"/>
              </a:rPr>
              <a:t>APAAF</a:t>
            </a:r>
            <a:r>
              <a:rPr lang="en-CA" sz="1400" b="0" i="0">
                <a:solidFill>
                  <a:srgbClr val="333333"/>
                </a:solidFill>
                <a:effectLst/>
                <a:latin typeface="ff-real-headline-pro"/>
              </a:rPr>
              <a:t> | FWB: </a:t>
            </a:r>
            <a:r>
              <a:rPr lang="en-CA" sz="1400" b="1" i="0">
                <a:solidFill>
                  <a:srgbClr val="333333"/>
                </a:solidFill>
                <a:effectLst/>
                <a:latin typeface="ff-real-headline-pro"/>
              </a:rPr>
              <a:t>A0I0</a:t>
            </a:r>
            <a:r>
              <a:rPr lang="en-CA" sz="1400" b="0" i="0">
                <a:solidFill>
                  <a:srgbClr val="333333"/>
                </a:solidFill>
                <a:effectLst/>
                <a:latin typeface="ff-real-headline-pro"/>
              </a:rPr>
              <a:t> | MUN: </a:t>
            </a:r>
            <a:r>
              <a:rPr lang="en-CA" sz="1400" b="1" i="0">
                <a:solidFill>
                  <a:srgbClr val="333333"/>
                </a:solidFill>
                <a:effectLst/>
                <a:latin typeface="ff-real-headline-pro"/>
              </a:rPr>
              <a:t>A0I0</a:t>
            </a:r>
            <a:r>
              <a:rPr lang="en-CA" sz="1400" b="0" i="0">
                <a:solidFill>
                  <a:srgbClr val="333333"/>
                </a:solidFill>
                <a:effectLst/>
                <a:latin typeface="ff-real-headline-pro"/>
              </a:rPr>
              <a:t> | BER: </a:t>
            </a:r>
            <a:r>
              <a:rPr lang="en-CA" sz="1400" b="1" i="0">
                <a:solidFill>
                  <a:srgbClr val="333333"/>
                </a:solidFill>
                <a:effectLst/>
                <a:latin typeface="ff-real-headline-pro"/>
              </a:rPr>
              <a:t>A0I0</a:t>
            </a:r>
            <a:endParaRPr lang="en-CA" sz="1400" b="0" i="0">
              <a:solidFill>
                <a:srgbClr val="333333"/>
              </a:solidFill>
              <a:effectLst/>
              <a:latin typeface="ff-real-headline-pro"/>
            </a:endParaRPr>
          </a:p>
        </p:txBody>
      </p:sp>
      <p:sp>
        <p:nvSpPr>
          <p:cNvPr id="4" name="TextBox 8">
            <a:extLst>
              <a:ext uri="{FF2B5EF4-FFF2-40B4-BE49-F238E27FC236}">
                <a16:creationId xmlns:a16="http://schemas.microsoft.com/office/drawing/2014/main" id="{9F5B4FEC-BF17-475D-61E8-87BFB87F368C}"/>
              </a:ext>
            </a:extLst>
          </p:cNvPr>
          <p:cNvSpPr txBox="1">
            <a:spLocks noChangeArrowheads="1"/>
          </p:cNvSpPr>
          <p:nvPr/>
        </p:nvSpPr>
        <p:spPr bwMode="auto">
          <a:xfrm>
            <a:off x="10209401" y="6396039"/>
            <a:ext cx="12470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r" eaLnBrk="1" hangingPunct="1"/>
            <a:r>
              <a:rPr lang="pt-BR" altLang="en-US" sz="1400" b="1" err="1">
                <a:solidFill>
                  <a:schemeClr val="tx1"/>
                </a:solidFill>
                <a:latin typeface="Candara" panose="020E0502030303020204" pitchFamily="34" charset="0"/>
              </a:rPr>
              <a:t>appiareu.com</a:t>
            </a:r>
            <a:endParaRPr lang="pt-BR" altLang="en-US" sz="1400" b="1">
              <a:solidFill>
                <a:schemeClr val="tx1"/>
              </a:solidFill>
              <a:latin typeface="Candara" panose="020E0502030303020204" pitchFamily="34" charset="0"/>
            </a:endParaRPr>
          </a:p>
        </p:txBody>
      </p:sp>
      <p:cxnSp>
        <p:nvCxnSpPr>
          <p:cNvPr id="6" name="Straight Connector 5">
            <a:extLst>
              <a:ext uri="{FF2B5EF4-FFF2-40B4-BE49-F238E27FC236}">
                <a16:creationId xmlns:a16="http://schemas.microsoft.com/office/drawing/2014/main" id="{95EB3644-A54F-11EF-8C42-1217914E5877}"/>
              </a:ext>
            </a:extLst>
          </p:cNvPr>
          <p:cNvCxnSpPr>
            <a:cxnSpLocks/>
          </p:cNvCxnSpPr>
          <p:nvPr/>
        </p:nvCxnSpPr>
        <p:spPr>
          <a:xfrm>
            <a:off x="2992163" y="6550026"/>
            <a:ext cx="935567" cy="0"/>
          </a:xfrm>
          <a:prstGeom prst="line">
            <a:avLst/>
          </a:prstGeom>
          <a:ln w="3175">
            <a:solidFill>
              <a:srgbClr val="C3122E"/>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497142F8-8B60-7FC0-7122-87E75EE3885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t="-27698"/>
          <a:stretch>
            <a:fillRect/>
          </a:stretch>
        </p:blipFill>
        <p:spPr bwMode="auto">
          <a:xfrm>
            <a:off x="3149600" y="4725988"/>
            <a:ext cx="142451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B918B674-7EC5-A763-4033-FB7130D01E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5543" y="6256339"/>
            <a:ext cx="2082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a:extLst>
              <a:ext uri="{FF2B5EF4-FFF2-40B4-BE49-F238E27FC236}">
                <a16:creationId xmlns:a16="http://schemas.microsoft.com/office/drawing/2014/main" id="{308042CE-B1AE-B560-9F38-59CB18CB00B5}"/>
              </a:ext>
            </a:extLst>
          </p:cNvPr>
          <p:cNvSpPr>
            <a:spLocks noGrp="1"/>
          </p:cNvSpPr>
          <p:nvPr>
            <p:ph type="sldNum" sz="quarter" idx="10"/>
          </p:nvPr>
        </p:nvSpPr>
        <p:spPr>
          <a:xfrm>
            <a:off x="0" y="6478589"/>
            <a:ext cx="433916" cy="365125"/>
          </a:xfrm>
        </p:spPr>
        <p:txBody>
          <a:bodyPr/>
          <a:lstStyle>
            <a:lvl1pPr algn="l">
              <a:defRPr smtClean="0">
                <a:solidFill>
                  <a:schemeClr val="tx1"/>
                </a:solidFill>
              </a:defRPr>
            </a:lvl1pPr>
          </a:lstStyle>
          <a:p>
            <a:pPr>
              <a:defRPr/>
            </a:pPr>
            <a:fld id="{D31B2A37-D0A5-4045-A375-2C88DC9217ED}" type="slidenum">
              <a:rPr lang="en-US"/>
              <a:pPr>
                <a:defRPr/>
              </a:pPr>
              <a:t>‹#›</a:t>
            </a:fld>
            <a:endParaRPr lang="en-US"/>
          </a:p>
        </p:txBody>
      </p:sp>
      <p:cxnSp>
        <p:nvCxnSpPr>
          <p:cNvPr id="10" name="Straight Connector 9">
            <a:extLst>
              <a:ext uri="{FF2B5EF4-FFF2-40B4-BE49-F238E27FC236}">
                <a16:creationId xmlns:a16="http://schemas.microsoft.com/office/drawing/2014/main" id="{7BAB1978-1077-60ED-BFCC-9FF8BC02C4AD}"/>
              </a:ext>
            </a:extLst>
          </p:cNvPr>
          <p:cNvCxnSpPr>
            <a:cxnSpLocks/>
          </p:cNvCxnSpPr>
          <p:nvPr/>
        </p:nvCxnSpPr>
        <p:spPr>
          <a:xfrm>
            <a:off x="9100013" y="6550026"/>
            <a:ext cx="935567" cy="0"/>
          </a:xfrm>
          <a:prstGeom prst="line">
            <a:avLst/>
          </a:prstGeom>
          <a:ln w="3175">
            <a:solidFill>
              <a:srgbClr val="C3122E"/>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C0BCA3EB-A023-E8E1-0D80-8228D17ADB3B}"/>
              </a:ext>
            </a:extLst>
          </p:cNvPr>
          <p:cNvSpPr>
            <a:spLocks noGrp="1"/>
          </p:cNvSpPr>
          <p:nvPr>
            <p:ph type="pic" sz="quarter" idx="11"/>
          </p:nvPr>
        </p:nvSpPr>
        <p:spPr>
          <a:xfrm>
            <a:off x="1079500" y="1631133"/>
            <a:ext cx="1600200" cy="1721045"/>
          </a:xfrm>
        </p:spPr>
        <p:txBody>
          <a:bodyPr/>
          <a:lstStyle/>
          <a:p>
            <a:endParaRPr lang="en-US"/>
          </a:p>
        </p:txBody>
      </p:sp>
      <p:sp>
        <p:nvSpPr>
          <p:cNvPr id="12" name="Picture Placeholder 10">
            <a:extLst>
              <a:ext uri="{FF2B5EF4-FFF2-40B4-BE49-F238E27FC236}">
                <a16:creationId xmlns:a16="http://schemas.microsoft.com/office/drawing/2014/main" id="{992C7EB9-687D-373B-46DE-08BD12B8155B}"/>
              </a:ext>
            </a:extLst>
          </p:cNvPr>
          <p:cNvSpPr>
            <a:spLocks noGrp="1"/>
          </p:cNvSpPr>
          <p:nvPr>
            <p:ph type="pic" sz="quarter" idx="12"/>
          </p:nvPr>
        </p:nvSpPr>
        <p:spPr>
          <a:xfrm>
            <a:off x="2777159" y="1631133"/>
            <a:ext cx="1600200" cy="1721045"/>
          </a:xfrm>
        </p:spPr>
        <p:txBody>
          <a:bodyPr/>
          <a:lstStyle/>
          <a:p>
            <a:endParaRPr lang="en-US"/>
          </a:p>
        </p:txBody>
      </p:sp>
      <p:sp>
        <p:nvSpPr>
          <p:cNvPr id="13" name="Picture Placeholder 10">
            <a:extLst>
              <a:ext uri="{FF2B5EF4-FFF2-40B4-BE49-F238E27FC236}">
                <a16:creationId xmlns:a16="http://schemas.microsoft.com/office/drawing/2014/main" id="{F7E4C1CF-5199-5EAB-FF21-D9D2B6F90256}"/>
              </a:ext>
            </a:extLst>
          </p:cNvPr>
          <p:cNvSpPr>
            <a:spLocks noGrp="1"/>
          </p:cNvSpPr>
          <p:nvPr>
            <p:ph type="pic" sz="quarter" idx="13"/>
          </p:nvPr>
        </p:nvSpPr>
        <p:spPr>
          <a:xfrm>
            <a:off x="6172477" y="1631133"/>
            <a:ext cx="1600200" cy="1721045"/>
          </a:xfrm>
        </p:spPr>
        <p:txBody>
          <a:bodyPr/>
          <a:lstStyle/>
          <a:p>
            <a:endParaRPr lang="en-US"/>
          </a:p>
        </p:txBody>
      </p:sp>
      <p:sp>
        <p:nvSpPr>
          <p:cNvPr id="14" name="Picture Placeholder 10">
            <a:extLst>
              <a:ext uri="{FF2B5EF4-FFF2-40B4-BE49-F238E27FC236}">
                <a16:creationId xmlns:a16="http://schemas.microsoft.com/office/drawing/2014/main" id="{D5D63577-351F-4270-02A0-2372CCCC18AD}"/>
              </a:ext>
            </a:extLst>
          </p:cNvPr>
          <p:cNvSpPr>
            <a:spLocks noGrp="1"/>
          </p:cNvSpPr>
          <p:nvPr>
            <p:ph type="pic" sz="quarter" idx="14" hasCustomPrompt="1"/>
          </p:nvPr>
        </p:nvSpPr>
        <p:spPr>
          <a:xfrm>
            <a:off x="7870136" y="1631133"/>
            <a:ext cx="1600200" cy="1721045"/>
          </a:xfrm>
        </p:spPr>
        <p:txBody>
          <a:bodyPr/>
          <a:lstStyle/>
          <a:p>
            <a:r>
              <a:rPr lang="en-US"/>
              <a:t>Picture</a:t>
            </a:r>
          </a:p>
        </p:txBody>
      </p:sp>
      <p:sp>
        <p:nvSpPr>
          <p:cNvPr id="15" name="Picture Placeholder 10">
            <a:extLst>
              <a:ext uri="{FF2B5EF4-FFF2-40B4-BE49-F238E27FC236}">
                <a16:creationId xmlns:a16="http://schemas.microsoft.com/office/drawing/2014/main" id="{A07BBA1A-E202-C241-6005-D00FA0179EB8}"/>
              </a:ext>
            </a:extLst>
          </p:cNvPr>
          <p:cNvSpPr>
            <a:spLocks noGrp="1"/>
          </p:cNvSpPr>
          <p:nvPr>
            <p:ph type="pic" sz="quarter" idx="15" hasCustomPrompt="1"/>
          </p:nvPr>
        </p:nvSpPr>
        <p:spPr>
          <a:xfrm>
            <a:off x="9567796" y="1631133"/>
            <a:ext cx="1600200" cy="1721045"/>
          </a:xfrm>
        </p:spPr>
        <p:txBody>
          <a:bodyPr/>
          <a:lstStyle/>
          <a:p>
            <a:r>
              <a:rPr lang="en-US"/>
              <a:t>Picture</a:t>
            </a:r>
          </a:p>
        </p:txBody>
      </p:sp>
      <p:sp>
        <p:nvSpPr>
          <p:cNvPr id="16" name="Picture Placeholder 10">
            <a:extLst>
              <a:ext uri="{FF2B5EF4-FFF2-40B4-BE49-F238E27FC236}">
                <a16:creationId xmlns:a16="http://schemas.microsoft.com/office/drawing/2014/main" id="{05D9959B-E456-E778-187F-5729318A9182}"/>
              </a:ext>
            </a:extLst>
          </p:cNvPr>
          <p:cNvSpPr>
            <a:spLocks noGrp="1"/>
          </p:cNvSpPr>
          <p:nvPr>
            <p:ph type="pic" sz="quarter" idx="16"/>
          </p:nvPr>
        </p:nvSpPr>
        <p:spPr>
          <a:xfrm>
            <a:off x="4474818" y="1631133"/>
            <a:ext cx="1600200" cy="1721045"/>
          </a:xfrm>
        </p:spPr>
        <p:txBody>
          <a:bodyPr/>
          <a:lstStyle/>
          <a:p>
            <a:endParaRPr lang="en-US"/>
          </a:p>
        </p:txBody>
      </p:sp>
    </p:spTree>
    <p:extLst>
      <p:ext uri="{BB962C8B-B14F-4D97-AF65-F5344CB8AC3E}">
        <p14:creationId xmlns:p14="http://schemas.microsoft.com/office/powerpoint/2010/main" val="38446269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5A6B-7E5F-9D0A-D812-70B085229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9547AF-2DAA-506B-3975-6B1EA0368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B622C-A4CF-43D1-54FA-365B2FD3B767}"/>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5" name="Footer Placeholder 4">
            <a:extLst>
              <a:ext uri="{FF2B5EF4-FFF2-40B4-BE49-F238E27FC236}">
                <a16:creationId xmlns:a16="http://schemas.microsoft.com/office/drawing/2014/main" id="{91FB899D-EA06-8585-09A7-C23F6F272F6F}"/>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6" name="Slide Number Placeholder 5">
            <a:extLst>
              <a:ext uri="{FF2B5EF4-FFF2-40B4-BE49-F238E27FC236}">
                <a16:creationId xmlns:a16="http://schemas.microsoft.com/office/drawing/2014/main" id="{3DD74309-D2A9-09E0-0E61-841239DEDA38}"/>
              </a:ext>
            </a:extLst>
          </p:cNvPr>
          <p:cNvSpPr>
            <a:spLocks noGrp="1"/>
          </p:cNvSpPr>
          <p:nvPr>
            <p:ph type="sldNum" sz="quarter" idx="12"/>
          </p:nvPr>
        </p:nvSpPr>
        <p:spPr/>
        <p:txBody>
          <a:bodyPr/>
          <a:lstStyle/>
          <a:p>
            <a:pPr>
              <a:defRPr/>
            </a:pPr>
            <a:fld id="{D1121803-3D66-4AF2-A202-5399A10DB47B}" type="slidenum">
              <a:rPr lang="en-US" smtClean="0"/>
              <a:pPr>
                <a:defRPr/>
              </a:pPr>
              <a:t>‹#›</a:t>
            </a:fld>
            <a:endParaRPr lang="en-US"/>
          </a:p>
        </p:txBody>
      </p:sp>
    </p:spTree>
    <p:extLst>
      <p:ext uri="{BB962C8B-B14F-4D97-AF65-F5344CB8AC3E}">
        <p14:creationId xmlns:p14="http://schemas.microsoft.com/office/powerpoint/2010/main" val="216116250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A9F8-2948-A6DA-40F7-744E0B21E4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576C76-AB38-1BA1-990A-32F472582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EAAC-BE7A-8287-8CA7-585239C5B88A}"/>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5" name="Footer Placeholder 4">
            <a:extLst>
              <a:ext uri="{FF2B5EF4-FFF2-40B4-BE49-F238E27FC236}">
                <a16:creationId xmlns:a16="http://schemas.microsoft.com/office/drawing/2014/main" id="{91D70E8C-88CE-FE5C-C04A-04EA63A3FA29}"/>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6" name="Slide Number Placeholder 5">
            <a:extLst>
              <a:ext uri="{FF2B5EF4-FFF2-40B4-BE49-F238E27FC236}">
                <a16:creationId xmlns:a16="http://schemas.microsoft.com/office/drawing/2014/main" id="{11604688-0B73-78A8-5169-3A1195F5CD85}"/>
              </a:ext>
            </a:extLst>
          </p:cNvPr>
          <p:cNvSpPr>
            <a:spLocks noGrp="1"/>
          </p:cNvSpPr>
          <p:nvPr>
            <p:ph type="sldNum" sz="quarter" idx="12"/>
          </p:nvPr>
        </p:nvSpPr>
        <p:spPr/>
        <p:txBody>
          <a:bodyPr/>
          <a:lstStyle/>
          <a:p>
            <a:pPr>
              <a:defRPr/>
            </a:pPr>
            <a:fld id="{A127B4B1-0FEF-4C7A-80DF-F8BEB770B414}" type="slidenum">
              <a:rPr lang="en-US" smtClean="0"/>
              <a:pPr>
                <a:defRPr/>
              </a:pPr>
              <a:t>‹#›</a:t>
            </a:fld>
            <a:endParaRPr lang="en-US"/>
          </a:p>
        </p:txBody>
      </p:sp>
    </p:spTree>
    <p:extLst>
      <p:ext uri="{BB962C8B-B14F-4D97-AF65-F5344CB8AC3E}">
        <p14:creationId xmlns:p14="http://schemas.microsoft.com/office/powerpoint/2010/main" val="136372622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5ABE-1E9D-21B7-2B39-0E968328C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1E474-CFEC-7287-39E4-38FE4A5FC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84F9D-E3D8-60F5-81DE-4EC398396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E4D81F-810A-E418-AD80-39C4050F808D}"/>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6" name="Footer Placeholder 5">
            <a:extLst>
              <a:ext uri="{FF2B5EF4-FFF2-40B4-BE49-F238E27FC236}">
                <a16:creationId xmlns:a16="http://schemas.microsoft.com/office/drawing/2014/main" id="{DFEE3A5C-1A7C-246E-E028-A6CB936633AC}"/>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7" name="Slide Number Placeholder 6">
            <a:extLst>
              <a:ext uri="{FF2B5EF4-FFF2-40B4-BE49-F238E27FC236}">
                <a16:creationId xmlns:a16="http://schemas.microsoft.com/office/drawing/2014/main" id="{BFA6BDD6-54E5-D444-224D-ED90EF8C79E3}"/>
              </a:ext>
            </a:extLst>
          </p:cNvPr>
          <p:cNvSpPr>
            <a:spLocks noGrp="1"/>
          </p:cNvSpPr>
          <p:nvPr>
            <p:ph type="sldNum" sz="quarter" idx="12"/>
          </p:nvPr>
        </p:nvSpPr>
        <p:spPr/>
        <p:txBody>
          <a:bodyPr/>
          <a:lstStyle/>
          <a:p>
            <a:pPr>
              <a:defRPr/>
            </a:pPr>
            <a:fld id="{91C05667-3CD3-4A89-B53D-DF721BC14F2D}" type="slidenum">
              <a:rPr lang="en-US" smtClean="0"/>
              <a:pPr>
                <a:defRPr/>
              </a:pPr>
              <a:t>‹#›</a:t>
            </a:fld>
            <a:endParaRPr lang="en-US"/>
          </a:p>
        </p:txBody>
      </p:sp>
    </p:spTree>
    <p:extLst>
      <p:ext uri="{BB962C8B-B14F-4D97-AF65-F5344CB8AC3E}">
        <p14:creationId xmlns:p14="http://schemas.microsoft.com/office/powerpoint/2010/main" val="163033548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1557-2868-0039-102B-E899748EA8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6ED283-4389-2A87-8D0C-F0B1C08FA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3DC3E-2CA1-57C2-0046-20D3ADEAA8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D8742A-2422-5FAA-4DDB-7C967E3C4E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08076-E9FE-AF58-0879-CAD23D96D7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47FAF3-090E-9D02-0396-E88691BCC768}"/>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8" name="Footer Placeholder 7">
            <a:extLst>
              <a:ext uri="{FF2B5EF4-FFF2-40B4-BE49-F238E27FC236}">
                <a16:creationId xmlns:a16="http://schemas.microsoft.com/office/drawing/2014/main" id="{D2F2A26C-5942-6A27-AF70-701C02EE9433}"/>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9" name="Slide Number Placeholder 8">
            <a:extLst>
              <a:ext uri="{FF2B5EF4-FFF2-40B4-BE49-F238E27FC236}">
                <a16:creationId xmlns:a16="http://schemas.microsoft.com/office/drawing/2014/main" id="{209CB37E-8541-36D5-FCD6-2B6622EFD0F6}"/>
              </a:ext>
            </a:extLst>
          </p:cNvPr>
          <p:cNvSpPr>
            <a:spLocks noGrp="1"/>
          </p:cNvSpPr>
          <p:nvPr>
            <p:ph type="sldNum" sz="quarter" idx="12"/>
          </p:nvPr>
        </p:nvSpPr>
        <p:spPr/>
        <p:txBody>
          <a:bodyPr/>
          <a:lstStyle/>
          <a:p>
            <a:pPr>
              <a:defRPr/>
            </a:pPr>
            <a:fld id="{C781F669-C52A-41AD-9BB3-B4B3CFC5651D}" type="slidenum">
              <a:rPr lang="en-US" smtClean="0"/>
              <a:pPr>
                <a:defRPr/>
              </a:pPr>
              <a:t>‹#›</a:t>
            </a:fld>
            <a:endParaRPr lang="en-US"/>
          </a:p>
        </p:txBody>
      </p:sp>
    </p:spTree>
    <p:extLst>
      <p:ext uri="{BB962C8B-B14F-4D97-AF65-F5344CB8AC3E}">
        <p14:creationId xmlns:p14="http://schemas.microsoft.com/office/powerpoint/2010/main" val="161453311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06EC-073D-9159-A9FD-C03C94562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3ECF3C-1F66-9F41-CE6F-0FF287C9B5ED}"/>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4" name="Footer Placeholder 3">
            <a:extLst>
              <a:ext uri="{FF2B5EF4-FFF2-40B4-BE49-F238E27FC236}">
                <a16:creationId xmlns:a16="http://schemas.microsoft.com/office/drawing/2014/main" id="{02869B1A-132A-CFB7-916B-2C54729CC16F}"/>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5" name="Slide Number Placeholder 4">
            <a:extLst>
              <a:ext uri="{FF2B5EF4-FFF2-40B4-BE49-F238E27FC236}">
                <a16:creationId xmlns:a16="http://schemas.microsoft.com/office/drawing/2014/main" id="{08362F20-C6BE-30E4-FD17-028B9D6516C6}"/>
              </a:ext>
            </a:extLst>
          </p:cNvPr>
          <p:cNvSpPr>
            <a:spLocks noGrp="1"/>
          </p:cNvSpPr>
          <p:nvPr>
            <p:ph type="sldNum" sz="quarter" idx="12"/>
          </p:nvPr>
        </p:nvSpPr>
        <p:spPr/>
        <p:txBody>
          <a:bodyPr/>
          <a:lstStyle/>
          <a:p>
            <a:pPr>
              <a:defRPr/>
            </a:pPr>
            <a:fld id="{6C6B2B01-C9B0-4C0C-B3C3-4C070C233612}" type="slidenum">
              <a:rPr lang="en-US" smtClean="0"/>
              <a:pPr>
                <a:defRPr/>
              </a:pPr>
              <a:t>‹#›</a:t>
            </a:fld>
            <a:endParaRPr lang="en-US"/>
          </a:p>
        </p:txBody>
      </p:sp>
    </p:spTree>
    <p:extLst>
      <p:ext uri="{BB962C8B-B14F-4D97-AF65-F5344CB8AC3E}">
        <p14:creationId xmlns:p14="http://schemas.microsoft.com/office/powerpoint/2010/main" val="415102315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60D62-988A-10F6-0143-1E782BFEEF34}"/>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3" name="Footer Placeholder 2">
            <a:extLst>
              <a:ext uri="{FF2B5EF4-FFF2-40B4-BE49-F238E27FC236}">
                <a16:creationId xmlns:a16="http://schemas.microsoft.com/office/drawing/2014/main" id="{470A79E8-3365-8AB4-D4B0-95AAF8496F93}"/>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4" name="Slide Number Placeholder 3">
            <a:extLst>
              <a:ext uri="{FF2B5EF4-FFF2-40B4-BE49-F238E27FC236}">
                <a16:creationId xmlns:a16="http://schemas.microsoft.com/office/drawing/2014/main" id="{984192AB-FBC0-B59F-4931-AE45896EF872}"/>
              </a:ext>
            </a:extLst>
          </p:cNvPr>
          <p:cNvSpPr>
            <a:spLocks noGrp="1"/>
          </p:cNvSpPr>
          <p:nvPr>
            <p:ph type="sldNum" sz="quarter" idx="12"/>
          </p:nvPr>
        </p:nvSpPr>
        <p:spPr/>
        <p:txBody>
          <a:bodyPr/>
          <a:lstStyle/>
          <a:p>
            <a:pPr>
              <a:defRPr/>
            </a:pPr>
            <a:fld id="{00F7DD38-3650-4519-8579-5A8B7C64FD55}" type="slidenum">
              <a:rPr lang="en-US" smtClean="0"/>
              <a:pPr>
                <a:defRPr/>
              </a:pPr>
              <a:t>‹#›</a:t>
            </a:fld>
            <a:endParaRPr lang="en-US"/>
          </a:p>
        </p:txBody>
      </p:sp>
    </p:spTree>
    <p:extLst>
      <p:ext uri="{BB962C8B-B14F-4D97-AF65-F5344CB8AC3E}">
        <p14:creationId xmlns:p14="http://schemas.microsoft.com/office/powerpoint/2010/main" val="164684892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FA9F-24F0-EDF5-B6E5-C795F6666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FC1A94-AC5C-A4A6-7D0C-2DF907954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CAB6D5-7EC1-C369-2E8F-8E2A791D5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52044-A66A-82A0-B571-542C9D749D00}"/>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6" name="Footer Placeholder 5">
            <a:extLst>
              <a:ext uri="{FF2B5EF4-FFF2-40B4-BE49-F238E27FC236}">
                <a16:creationId xmlns:a16="http://schemas.microsoft.com/office/drawing/2014/main" id="{A15911B2-F7B8-F006-4F67-BE2AA2CE180E}"/>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7" name="Slide Number Placeholder 6">
            <a:extLst>
              <a:ext uri="{FF2B5EF4-FFF2-40B4-BE49-F238E27FC236}">
                <a16:creationId xmlns:a16="http://schemas.microsoft.com/office/drawing/2014/main" id="{9B3B9948-BFDC-AC91-5BF4-00163B4AC4AF}"/>
              </a:ext>
            </a:extLst>
          </p:cNvPr>
          <p:cNvSpPr>
            <a:spLocks noGrp="1"/>
          </p:cNvSpPr>
          <p:nvPr>
            <p:ph type="sldNum" sz="quarter" idx="12"/>
          </p:nvPr>
        </p:nvSpPr>
        <p:spPr/>
        <p:txBody>
          <a:bodyPr/>
          <a:lstStyle/>
          <a:p>
            <a:pPr>
              <a:defRPr/>
            </a:pPr>
            <a:fld id="{DF6DF7D7-2028-4FA1-930B-F5571F51CC1C}" type="slidenum">
              <a:rPr lang="en-US" smtClean="0"/>
              <a:pPr>
                <a:defRPr/>
              </a:pPr>
              <a:t>‹#›</a:t>
            </a:fld>
            <a:endParaRPr lang="en-US"/>
          </a:p>
        </p:txBody>
      </p:sp>
    </p:spTree>
    <p:extLst>
      <p:ext uri="{BB962C8B-B14F-4D97-AF65-F5344CB8AC3E}">
        <p14:creationId xmlns:p14="http://schemas.microsoft.com/office/powerpoint/2010/main" val="57049055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F8A7-980B-169E-4FB3-FADB8B589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11A7C1-440C-8F67-397C-3B6E2784E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FEAB59-C002-7970-C4FD-F3DEE0DF3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64062-C548-0424-8FD5-2BCB48384403}"/>
              </a:ext>
            </a:extLst>
          </p:cNvPr>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6" name="Footer Placeholder 5">
            <a:extLst>
              <a:ext uri="{FF2B5EF4-FFF2-40B4-BE49-F238E27FC236}">
                <a16:creationId xmlns:a16="http://schemas.microsoft.com/office/drawing/2014/main" id="{B12EAF2D-91B7-CFE3-402C-BECF1A5EEF83}"/>
              </a:ext>
            </a:extLst>
          </p:cNvPr>
          <p:cNvSpPr>
            <a:spLocks noGrp="1"/>
          </p:cNvSpPr>
          <p:nvPr>
            <p:ph type="ftr" sz="quarter" idx="11"/>
          </p:nvPr>
        </p:nvSpPr>
        <p:spPr>
          <a:xfrm>
            <a:off x="4038600" y="6356350"/>
            <a:ext cx="4114800" cy="365125"/>
          </a:xfrm>
          <a:prstGeom prst="rect">
            <a:avLst/>
          </a:prstGeom>
        </p:spPr>
        <p:txBody>
          <a:bodyPr/>
          <a:lstStyle/>
          <a:p>
            <a:pPr>
              <a:defRPr/>
            </a:pPr>
            <a:endParaRPr lang="en-US"/>
          </a:p>
        </p:txBody>
      </p:sp>
      <p:sp>
        <p:nvSpPr>
          <p:cNvPr id="7" name="Slide Number Placeholder 6">
            <a:extLst>
              <a:ext uri="{FF2B5EF4-FFF2-40B4-BE49-F238E27FC236}">
                <a16:creationId xmlns:a16="http://schemas.microsoft.com/office/drawing/2014/main" id="{7B1F5EDB-77CF-64E4-E43D-DE8D70FF67AF}"/>
              </a:ext>
            </a:extLst>
          </p:cNvPr>
          <p:cNvSpPr>
            <a:spLocks noGrp="1"/>
          </p:cNvSpPr>
          <p:nvPr>
            <p:ph type="sldNum" sz="quarter" idx="12"/>
          </p:nvPr>
        </p:nvSpPr>
        <p:spPr/>
        <p:txBody>
          <a:bodyPr/>
          <a:lstStyle/>
          <a:p>
            <a:pPr>
              <a:defRPr/>
            </a:pPr>
            <a:fld id="{D33C350A-DE43-405A-89BD-586CEC6136DE}" type="slidenum">
              <a:rPr lang="en-US" smtClean="0"/>
              <a:pPr>
                <a:defRPr/>
              </a:pPr>
              <a:t>‹#›</a:t>
            </a:fld>
            <a:endParaRPr lang="en-US"/>
          </a:p>
        </p:txBody>
      </p:sp>
    </p:spTree>
    <p:extLst>
      <p:ext uri="{BB962C8B-B14F-4D97-AF65-F5344CB8AC3E}">
        <p14:creationId xmlns:p14="http://schemas.microsoft.com/office/powerpoint/2010/main" val="318193229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67A56-5571-4DC5-4287-B84B7E18C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C2DBED-B70A-E8A6-F655-D11838B73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77399C-306B-816B-6255-A85142DC3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CB0635-906D-4660-B582-A2C149C413F3}" type="slidenum">
              <a:rPr lang="en-US" smtClean="0"/>
              <a:pPr>
                <a:defRPr/>
              </a:pPr>
              <a:t>‹#›</a:t>
            </a:fld>
            <a:endParaRPr lang="en-US"/>
          </a:p>
        </p:txBody>
      </p:sp>
    </p:spTree>
    <p:extLst>
      <p:ext uri="{BB962C8B-B14F-4D97-AF65-F5344CB8AC3E}">
        <p14:creationId xmlns:p14="http://schemas.microsoft.com/office/powerpoint/2010/main" val="205022327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3" r:id="rId13"/>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mailto:sburega@appiareu.com" TargetMode="External"/><Relationship Id="rId5" Type="http://schemas.openxmlformats.org/officeDocument/2006/relationships/hyperlink" Target="mailto:tdrivas@appiareu.co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https://attachments.office.net/owa/gkuzemchuk%40appiareu.com/service.svc/s/GetAttachmentThumbnail?id=AAMkADlmMTFkNzZkLTIzZmQtNDhjYy04ZmFkLTBkZGFiZWYwNzU4NABGAAAAAABP2x5wG6LJRK6OikmHtKdqBwDur3km5WI7QIKngioaY075AAAAAAEMAADur3km5WI7QIKngioaY075AAA7SbHpAAABEgAQAKImjTeJVDVBkFT1MKtAfGo%3D&amp;thumbnailType=2&amp;token=eyJhbGciOiJSUzI1NiIsImtpZCI6IkU1RDJGMEY4REE5M0I2NzA5QzQzQTlFOEE2MTQzQzAzRDYyRjlBODAiLCJ0eXAiOiJKV1QiLCJ4NXQiOiI1ZEx3LU5xVHRuQ2NRNm5vcGhROEE5WXZtb0EifQ.eyJvcmlnaW4iOiJodHRwczovL291dGxvb2sub2ZmaWNlLmNvbSIsInVjIjoiNTkxNjBhZDA4YTBhNGU5ZjhhZDBmZTFiMjllZDZiOWQiLCJzaWduaW5fc3RhdGUiOiJbXCJrbXNpXCJdIiwidmVyIjoiRXhjaGFuZ2UuQ2FsbGJhY2suVjEiLCJhcHBjdHhzZW5kZXIiOiJPd2FEb3dubG9hZEBjOWM2ODA0My04OGI5LTQ3NTgtYTc2Yi1lYTJhNGZhZmQzNjUiLCJpc3NyaW5nIjoiV1ciLCJhcHBjdHgiOiJ7XCJtc2V4Y2hwcm90XCI6XCJvd2FcIixcInB1aWRcIjpcIjExNTM4MDExMjcwNDIwNzkxODVcIixcInNjb3BlXCI6XCJPd2FEb3dubG9hZFwiLFwib2lkXCI6XCJmY2U4MzVkZi01YzdkLTQ4NzYtYWNlOC03N2IwMWUwMjVjYjlcIixcInByaW1hcnlzaWRcIjpcIlMtMS01LTIxLTI2NDI1NzIwMDUtMjc4ODI3MTIwNi0zNTU1MjE3MzcyLTI0OTY2NzUwXCJ9IiwibmJmIjoxNzA2ODg3ODY3LCJleHAiOjE3MDY4ODg0NjcsImlzcyI6IjAwMDAwMDAyLTAwMDAtMGZmMS1jZTAwLTAwMDAwMDAwMDAwMEBjOWM2ODA0My04OGI5LTQ3NTgtYTc2Yi1lYTJhNGZhZmQzNjUiLCJhdWQiOiIwMDAwMDAwMi0wMDAwLTBmZjEtY2UwMC0wMDAwMDAwMDAwMDAvYXR0YWNobWVudHMub2ZmaWNlLm5ldEBjOWM2ODA0My04OGI5LTQ3NTgtYTc2Yi1lYTJhNGZhZmQzNjUiLCJoYXBwIjoib3dhIn0.t2Z093jvZCtZwPIpTH05ucq5JCuQnVIcirtRFIhcCOr_ueVNFxVzFlCoBitHM2np5hrkAdP4t5DKpW7r5zQOegwdBZiPR6FOOLzUdXtsIuhkMgsG846-6h8cLOGCOr09NRun4-7mezp4rVx9tOb--KIRH2oAzPdJJ02avGSOXXiPQ1rRVkkX9cBOIRWHTPE8jL3mUiqq06ee6jKiWwrf9wNDnnDb0UU5rODd79j0yTt2ott9dvVTsBEgwcwOQp2OuhPSpCBsYyMQVGGdYIWGfWxboTexexScujnL1PGSCmmS7ZoGuxqW3FCgC_fWs5LNGKLj7F14x6sBLaGBY_Ku0w&amp;X-OWA-CANARY=BUmRZ2MelkKizJzRxNdp90BGpgoEJNwY2dbfbwUfdPVc1MHdS3N4Kp6QuYPGaSVeTmo_z9vs9lw.&amp;owa=outlook.office.com&amp;scriptVer=20240119003.15&amp;clientId=5DE835F9241548A49D78A2CC38D1F61A&amp;animation=true"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7C7C7B-2AA2-BC38-6E2B-97CC664DA5F1}"/>
              </a:ext>
            </a:extLst>
          </p:cNvPr>
          <p:cNvSpPr/>
          <p:nvPr/>
        </p:nvSpPr>
        <p:spPr>
          <a:xfrm>
            <a:off x="1" y="0"/>
            <a:ext cx="6018273" cy="6858000"/>
          </a:xfrm>
          <a:prstGeom prst="rect">
            <a:avLst/>
          </a:prstGeom>
          <a:solidFill>
            <a:schemeClr val="bg1">
              <a:alpha val="8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a:p>
            <a:pPr algn="ctr"/>
            <a:endParaRPr lang="en-US" dirty="0"/>
          </a:p>
        </p:txBody>
      </p:sp>
      <p:sp>
        <p:nvSpPr>
          <p:cNvPr id="2" name="Rectangle 1">
            <a:extLst>
              <a:ext uri="{FF2B5EF4-FFF2-40B4-BE49-F238E27FC236}">
                <a16:creationId xmlns:a16="http://schemas.microsoft.com/office/drawing/2014/main" id="{CC2D4ED5-B078-1DEB-2277-306EEBA00D6C}"/>
              </a:ext>
            </a:extLst>
          </p:cNvPr>
          <p:cNvSpPr/>
          <p:nvPr/>
        </p:nvSpPr>
        <p:spPr>
          <a:xfrm>
            <a:off x="6018274" y="0"/>
            <a:ext cx="6173726" cy="6858000"/>
          </a:xfrm>
          <a:prstGeom prst="rect">
            <a:avLst/>
          </a:prstGeom>
          <a:solidFill>
            <a:srgbClr val="0070C0">
              <a:alpha val="85098"/>
            </a:srgb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a:p>
            <a:pPr algn="ctr"/>
            <a:endParaRPr lang="en-US" dirty="0"/>
          </a:p>
        </p:txBody>
      </p:sp>
      <p:sp>
        <p:nvSpPr>
          <p:cNvPr id="10244" name="Subtitle 2">
            <a:extLst>
              <a:ext uri="{FF2B5EF4-FFF2-40B4-BE49-F238E27FC236}">
                <a16:creationId xmlns:a16="http://schemas.microsoft.com/office/drawing/2014/main" id="{7F6CF2B6-F72D-F72D-51FE-C35A6AE1B4F2}"/>
              </a:ext>
            </a:extLst>
          </p:cNvPr>
          <p:cNvSpPr txBox="1">
            <a:spLocks noChangeArrowheads="1"/>
          </p:cNvSpPr>
          <p:nvPr/>
        </p:nvSpPr>
        <p:spPr bwMode="auto">
          <a:xfrm>
            <a:off x="9309224" y="6074596"/>
            <a:ext cx="2122835" cy="2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buFont typeface="Arial" panose="020B0604020202020204" pitchFamily="34" charset="0"/>
              <a:buNone/>
            </a:pPr>
            <a:r>
              <a:rPr lang="en-CA" altLang="en-US" sz="1400" dirty="0">
                <a:solidFill>
                  <a:schemeClr val="bg1"/>
                </a:solidFill>
                <a:latin typeface="Montserrat" pitchFamily="2" charset="77"/>
                <a:ea typeface="Helvetica Neue Light" panose="02000403000000020004" pitchFamily="2" charset="0"/>
                <a:cs typeface="Helvetica Neue" panose="02000503000000020004" pitchFamily="2" charset="0"/>
              </a:rPr>
              <a:t>May 2024</a:t>
            </a:r>
          </a:p>
        </p:txBody>
      </p:sp>
      <p:sp>
        <p:nvSpPr>
          <p:cNvPr id="19" name="TextBox 18">
            <a:extLst>
              <a:ext uri="{FF2B5EF4-FFF2-40B4-BE49-F238E27FC236}">
                <a16:creationId xmlns:a16="http://schemas.microsoft.com/office/drawing/2014/main" id="{A444157B-D3B1-30C1-C1B3-824CFB907481}"/>
              </a:ext>
            </a:extLst>
          </p:cNvPr>
          <p:cNvSpPr txBox="1"/>
          <p:nvPr/>
        </p:nvSpPr>
        <p:spPr>
          <a:xfrm>
            <a:off x="652736" y="6042983"/>
            <a:ext cx="4876664" cy="261610"/>
          </a:xfrm>
          <a:prstGeom prst="rect">
            <a:avLst/>
          </a:prstGeom>
          <a:noFill/>
        </p:spPr>
        <p:txBody>
          <a:bodyPr wrap="square" lIns="91440" tIns="45720" rIns="91440" bIns="45720" anchor="t">
            <a:spAutoFit/>
          </a:bodyPr>
          <a:lstStyle/>
          <a:p>
            <a:pPr algn="ctr"/>
            <a:r>
              <a:rPr lang="en-US" sz="1100" dirty="0">
                <a:solidFill>
                  <a:srgbClr val="A81832"/>
                </a:solidFill>
                <a:latin typeface="Montserrat ExtraBold" pitchFamily="2" charset="77"/>
                <a:cs typeface="Calibri"/>
              </a:rPr>
              <a:t>CSE: API | OTCQX: APAAF | </a:t>
            </a:r>
            <a:r>
              <a:rPr lang="en-CA" sz="1100" dirty="0">
                <a:solidFill>
                  <a:srgbClr val="A81832"/>
                </a:solidFill>
                <a:effectLst/>
                <a:latin typeface="Montserrat ExtraBold" pitchFamily="2" charset="77"/>
              </a:rPr>
              <a:t>FWB: </a:t>
            </a:r>
            <a:r>
              <a:rPr lang="en-CA" sz="1100" dirty="0">
                <a:solidFill>
                  <a:srgbClr val="A81832"/>
                </a:solidFill>
                <a:latin typeface="Montserrat ExtraBold" pitchFamily="2" charset="77"/>
              </a:rPr>
              <a:t>A0I0</a:t>
            </a:r>
            <a:r>
              <a:rPr lang="en-CA" sz="1100" dirty="0">
                <a:solidFill>
                  <a:srgbClr val="A81832"/>
                </a:solidFill>
                <a:effectLst/>
                <a:latin typeface="Montserrat ExtraBold" pitchFamily="2" charset="77"/>
              </a:rPr>
              <a:t> | MUN: A0I0 | BER: A0I0</a:t>
            </a:r>
          </a:p>
        </p:txBody>
      </p:sp>
      <p:sp>
        <p:nvSpPr>
          <p:cNvPr id="3" name="Subtitle 2">
            <a:extLst>
              <a:ext uri="{FF2B5EF4-FFF2-40B4-BE49-F238E27FC236}">
                <a16:creationId xmlns:a16="http://schemas.microsoft.com/office/drawing/2014/main" id="{42DFFE97-07ED-B607-6676-7D4D5F244FB0}"/>
              </a:ext>
            </a:extLst>
          </p:cNvPr>
          <p:cNvSpPr txBox="1">
            <a:spLocks noChangeArrowheads="1"/>
          </p:cNvSpPr>
          <p:nvPr/>
        </p:nvSpPr>
        <p:spPr bwMode="auto">
          <a:xfrm>
            <a:off x="6507131" y="3102683"/>
            <a:ext cx="5032126" cy="65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buFont typeface="Arial" panose="020B0604020202020204" pitchFamily="34" charset="0"/>
              <a:buNone/>
            </a:pPr>
            <a:r>
              <a:rPr lang="en-CA" altLang="en-US" sz="2000" b="1"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CRITICAL RARE EARTHS &amp; URANIUM EXPLORATION IN THE AMERICAS</a:t>
            </a:r>
          </a:p>
        </p:txBody>
      </p:sp>
      <p:pic>
        <p:nvPicPr>
          <p:cNvPr id="11" name="Picture 10">
            <a:extLst>
              <a:ext uri="{FF2B5EF4-FFF2-40B4-BE49-F238E27FC236}">
                <a16:creationId xmlns:a16="http://schemas.microsoft.com/office/drawing/2014/main" id="{EFC6C7AA-EF0B-35EE-8D39-47C801D564F0}"/>
              </a:ext>
            </a:extLst>
          </p:cNvPr>
          <p:cNvPicPr>
            <a:picLocks noChangeAspect="1"/>
          </p:cNvPicPr>
          <p:nvPr/>
        </p:nvPicPr>
        <p:blipFill>
          <a:blip r:embed="rId4"/>
          <a:stretch>
            <a:fillRect/>
          </a:stretch>
        </p:blipFill>
        <p:spPr>
          <a:xfrm>
            <a:off x="652729" y="2228878"/>
            <a:ext cx="4876671" cy="1921113"/>
          </a:xfrm>
          <a:prstGeom prst="rect">
            <a:avLst/>
          </a:prstGeom>
        </p:spPr>
      </p:pic>
      <p:grpSp>
        <p:nvGrpSpPr>
          <p:cNvPr id="29" name="Group 28">
            <a:extLst>
              <a:ext uri="{FF2B5EF4-FFF2-40B4-BE49-F238E27FC236}">
                <a16:creationId xmlns:a16="http://schemas.microsoft.com/office/drawing/2014/main" id="{F3F9167F-7BFF-E6FE-3F59-0B5C2B654467}"/>
              </a:ext>
            </a:extLst>
          </p:cNvPr>
          <p:cNvGrpSpPr/>
          <p:nvPr/>
        </p:nvGrpSpPr>
        <p:grpSpPr>
          <a:xfrm>
            <a:off x="282679" y="269906"/>
            <a:ext cx="11626643" cy="6318189"/>
            <a:chOff x="294290" y="262758"/>
            <a:chExt cx="11626643" cy="6318189"/>
          </a:xfrm>
        </p:grpSpPr>
        <p:cxnSp>
          <p:nvCxnSpPr>
            <p:cNvPr id="15" name="Straight Connector 14">
              <a:extLst>
                <a:ext uri="{FF2B5EF4-FFF2-40B4-BE49-F238E27FC236}">
                  <a16:creationId xmlns:a16="http://schemas.microsoft.com/office/drawing/2014/main" id="{C3B67483-A6E8-C86A-6042-279C2D494F2A}"/>
                </a:ext>
              </a:extLst>
            </p:cNvPr>
            <p:cNvCxnSpPr>
              <a:cxnSpLocks/>
            </p:cNvCxnSpPr>
            <p:nvPr/>
          </p:nvCxnSpPr>
          <p:spPr>
            <a:xfrm>
              <a:off x="294290" y="262758"/>
              <a:ext cx="57239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B8CB33-C118-70B3-9BAA-D8E095C3F728}"/>
                </a:ext>
              </a:extLst>
            </p:cNvPr>
            <p:cNvCxnSpPr>
              <a:cxnSpLocks/>
            </p:cNvCxnSpPr>
            <p:nvPr/>
          </p:nvCxnSpPr>
          <p:spPr>
            <a:xfrm>
              <a:off x="294290" y="262758"/>
              <a:ext cx="0" cy="6303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12E2DF-34E2-FCF4-BA3F-F74ED01A09B4}"/>
                </a:ext>
              </a:extLst>
            </p:cNvPr>
            <p:cNvCxnSpPr>
              <a:cxnSpLocks/>
            </p:cNvCxnSpPr>
            <p:nvPr/>
          </p:nvCxnSpPr>
          <p:spPr>
            <a:xfrm>
              <a:off x="294290" y="6561396"/>
              <a:ext cx="57239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3ED622D-FB42-B286-247B-FE99EC24DFB7}"/>
                </a:ext>
              </a:extLst>
            </p:cNvPr>
            <p:cNvCxnSpPr>
              <a:cxnSpLocks/>
            </p:cNvCxnSpPr>
            <p:nvPr/>
          </p:nvCxnSpPr>
          <p:spPr>
            <a:xfrm flipH="1">
              <a:off x="6018273" y="262758"/>
              <a:ext cx="5902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CB5111-E285-8144-05F4-4C34794E4656}"/>
                </a:ext>
              </a:extLst>
            </p:cNvPr>
            <p:cNvCxnSpPr>
              <a:cxnSpLocks/>
            </p:cNvCxnSpPr>
            <p:nvPr/>
          </p:nvCxnSpPr>
          <p:spPr>
            <a:xfrm flipH="1">
              <a:off x="11920933" y="277053"/>
              <a:ext cx="0" cy="6303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2DBE14-61DD-4E39-B965-A25A41B7C104}"/>
                </a:ext>
              </a:extLst>
            </p:cNvPr>
            <p:cNvCxnSpPr>
              <a:cxnSpLocks/>
            </p:cNvCxnSpPr>
            <p:nvPr/>
          </p:nvCxnSpPr>
          <p:spPr>
            <a:xfrm flipH="1">
              <a:off x="6018273" y="6561396"/>
              <a:ext cx="5902660" cy="5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688493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E5B28AD3-4189-E0F3-16BA-B5D6792C59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1A263F0-9BBF-41B5-B50B-46CE2BEE333E}" type="slidenum">
              <a:rPr lang="en-US" altLang="en-US">
                <a:latin typeface="+mn-lt"/>
              </a:rPr>
              <a:pPr fontAlgn="base">
                <a:spcBef>
                  <a:spcPct val="0"/>
                </a:spcBef>
                <a:spcAft>
                  <a:spcPct val="0"/>
                </a:spcAft>
              </a:pPr>
              <a:t>9</a:t>
            </a:fld>
            <a:endParaRPr lang="en-US" altLang="en-US">
              <a:latin typeface="+mn-lt"/>
            </a:endParaRPr>
          </a:p>
        </p:txBody>
      </p:sp>
      <p:sp>
        <p:nvSpPr>
          <p:cNvPr id="6" name="TextBox 4">
            <a:extLst>
              <a:ext uri="{FF2B5EF4-FFF2-40B4-BE49-F238E27FC236}">
                <a16:creationId xmlns:a16="http://schemas.microsoft.com/office/drawing/2014/main" id="{2B8ED676-B9D9-301A-B3BD-2262AD23F266}"/>
              </a:ext>
            </a:extLst>
          </p:cNvPr>
          <p:cNvSpPr txBox="1">
            <a:spLocks noChangeArrowheads="1"/>
          </p:cNvSpPr>
          <p:nvPr/>
        </p:nvSpPr>
        <p:spPr bwMode="auto">
          <a:xfrm>
            <a:off x="669008" y="328023"/>
            <a:ext cx="6354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latin typeface="Candara" panose="020E0502030303020204" pitchFamily="34" charset="0"/>
                <a:ea typeface="Candara" panose="020E0502030303020204" pitchFamily="34" charset="0"/>
                <a:cs typeface="Candara" panose="020E0502030303020204" pitchFamily="34" charset="0"/>
              </a:rPr>
              <a:t>Target IV and </a:t>
            </a:r>
            <a:r>
              <a:rPr lang="en-US" altLang="en-US" b="1" err="1">
                <a:latin typeface="Candara" panose="020E0502030303020204" pitchFamily="34" charset="0"/>
                <a:ea typeface="Candara" panose="020E0502030303020204" pitchFamily="34" charset="0"/>
                <a:cs typeface="Candara" panose="020E0502030303020204" pitchFamily="34" charset="0"/>
              </a:rPr>
              <a:t>Buriti</a:t>
            </a:r>
            <a:r>
              <a:rPr lang="en-US" altLang="en-US" b="1">
                <a:latin typeface="Candara" panose="020E0502030303020204" pitchFamily="34" charset="0"/>
                <a:ea typeface="Candara" panose="020E0502030303020204" pitchFamily="34" charset="0"/>
                <a:cs typeface="Candara" panose="020E0502030303020204" pitchFamily="34" charset="0"/>
              </a:rPr>
              <a:t> Zone: </a:t>
            </a:r>
            <a:r>
              <a:rPr lang="en-US" altLang="en-US">
                <a:latin typeface="Candara" panose="020E0502030303020204" pitchFamily="34" charset="0"/>
                <a:ea typeface="Candara" panose="020E0502030303020204" pitchFamily="34" charset="0"/>
                <a:cs typeface="Candara" panose="020E0502030303020204" pitchFamily="34" charset="0"/>
              </a:rPr>
              <a:t>MRE Highlights</a:t>
            </a:r>
          </a:p>
        </p:txBody>
      </p:sp>
      <p:sp>
        <p:nvSpPr>
          <p:cNvPr id="7" name="CaixaDeTexto 3">
            <a:extLst>
              <a:ext uri="{FF2B5EF4-FFF2-40B4-BE49-F238E27FC236}">
                <a16:creationId xmlns:a16="http://schemas.microsoft.com/office/drawing/2014/main" id="{CF9F968C-E97A-8BE1-99C1-194BBF440642}"/>
              </a:ext>
            </a:extLst>
          </p:cNvPr>
          <p:cNvSpPr txBox="1"/>
          <p:nvPr/>
        </p:nvSpPr>
        <p:spPr>
          <a:xfrm>
            <a:off x="303054" y="1188818"/>
            <a:ext cx="3957704" cy="4940618"/>
          </a:xfrm>
          <a:prstGeom prst="roundRect">
            <a:avLst>
              <a:gd name="adj" fmla="val 7369"/>
            </a:avLst>
          </a:prstGeom>
          <a:solidFill>
            <a:schemeClr val="accent4">
              <a:lumMod val="75000"/>
              <a:lumOff val="25000"/>
            </a:schemeClr>
          </a:solidFill>
          <a:effectLst>
            <a:outerShdw blurRad="50800" dist="38100" dir="8100000" algn="tr" rotWithShape="0">
              <a:prstClr val="black">
                <a:alpha val="40000"/>
              </a:prstClr>
            </a:outerShdw>
          </a:effectLst>
        </p:spPr>
        <p:txBody>
          <a:bodyPr wrap="square" lIns="91440" tIns="45720" rIns="91440" bIns="45720" anchor="ctr">
            <a:spAutoFit/>
          </a:bodyPr>
          <a:lstStyle>
            <a:defPPr>
              <a:defRPr lang="en-US"/>
            </a:defPPr>
            <a:lvl1pPr>
              <a:defRPr sz="1200" b="1"/>
            </a:lvl1pPr>
            <a:lvl2pPr marL="742950" lvl="1" indent="-285750">
              <a:buFont typeface="Courier New" panose="02070309020205020404" pitchFamily="49" charset="0"/>
              <a:buChar char="o"/>
            </a:lvl2pPr>
          </a:lstStyle>
          <a:p>
            <a:pPr marL="285750" indent="-285750" algn="l" fontAlgn="base">
              <a:buFont typeface="Arial" panose="020B0604020202020204" pitchFamily="34" charset="0"/>
              <a:buChar char="•"/>
            </a:pPr>
            <a:r>
              <a:rPr lang="en-CA" sz="1800" b="0" dirty="0">
                <a:solidFill>
                  <a:schemeClr val="bg1"/>
                </a:solidFill>
              </a:rPr>
              <a:t>The maiden MRE for the PCH Project is estimated at 52.8 million tonnes (Mt) comprising:</a:t>
            </a:r>
          </a:p>
          <a:p>
            <a:pPr marL="742950" lvl="1" indent="-285750" algn="l" fontAlgn="base">
              <a:buFont typeface="Arial" panose="020B0604020202020204" pitchFamily="34" charset="0"/>
              <a:buChar char="•"/>
            </a:pPr>
            <a:r>
              <a:rPr lang="en-CA" b="1" dirty="0">
                <a:solidFill>
                  <a:schemeClr val="bg1"/>
                </a:solidFill>
              </a:rPr>
              <a:t>6.6 Mt Indicated resource with a grade of 2,513 ppm TREO.</a:t>
            </a:r>
          </a:p>
          <a:p>
            <a:pPr marL="742950" lvl="1" indent="-285750" algn="l" fontAlgn="base">
              <a:buFont typeface="Arial" panose="020B0604020202020204" pitchFamily="34" charset="0"/>
              <a:buChar char="•"/>
            </a:pPr>
            <a:r>
              <a:rPr lang="en-CA" b="1" dirty="0">
                <a:solidFill>
                  <a:schemeClr val="bg1"/>
                </a:solidFill>
              </a:rPr>
              <a:t>46.2 Mt Inferred resource with a grade of 2,888 ppm TREO.</a:t>
            </a:r>
          </a:p>
          <a:p>
            <a:pPr marL="285750" indent="-285750" algn="l" fontAlgn="base">
              <a:buFont typeface="Arial" panose="020B0604020202020204" pitchFamily="34" charset="0"/>
              <a:buChar char="•"/>
            </a:pPr>
            <a:r>
              <a:rPr lang="en-CA" sz="1800" b="0" dirty="0">
                <a:solidFill>
                  <a:schemeClr val="bg1"/>
                </a:solidFill>
              </a:rPr>
              <a:t>The deposit contains significant concentrations of Neodymium (Nd), Praseodymium (</a:t>
            </a:r>
            <a:r>
              <a:rPr lang="en-CA" sz="1800" b="0" dirty="0" err="1">
                <a:solidFill>
                  <a:schemeClr val="bg1"/>
                </a:solidFill>
              </a:rPr>
              <a:t>Pr</a:t>
            </a:r>
            <a:r>
              <a:rPr lang="en-CA" sz="1800" b="0" dirty="0">
                <a:solidFill>
                  <a:schemeClr val="bg1"/>
                </a:solidFill>
              </a:rPr>
              <a:t>), Dysprosium (Dy), and Terbium (Tb) which are the rare earth elements used in the production of permanent magnets and currently under high demand.</a:t>
            </a:r>
          </a:p>
        </p:txBody>
      </p:sp>
      <p:pic>
        <p:nvPicPr>
          <p:cNvPr id="11" name="Picture 10" descr="A map of a land with text and information&#10;&#10;Description automatically generated with medium confidence">
            <a:extLst>
              <a:ext uri="{FF2B5EF4-FFF2-40B4-BE49-F238E27FC236}">
                <a16:creationId xmlns:a16="http://schemas.microsoft.com/office/drawing/2014/main" id="{83A94BD8-DBF0-7905-08DC-6382B23BE4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8906" y="1014762"/>
            <a:ext cx="7105073" cy="5120673"/>
          </a:xfrm>
          <a:prstGeom prst="rect">
            <a:avLst/>
          </a:prstGeom>
        </p:spPr>
      </p:pic>
    </p:spTree>
    <p:extLst>
      <p:ext uri="{BB962C8B-B14F-4D97-AF65-F5344CB8AC3E}">
        <p14:creationId xmlns:p14="http://schemas.microsoft.com/office/powerpoint/2010/main" val="35785338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78AF5-63F7-B443-15B9-A17F468AEEAB}"/>
            </a:ext>
          </a:extLst>
        </p:cNvPr>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2940F406-5A21-8B62-E381-DEB03B8C26E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1A263F0-9BBF-41B5-B50B-46CE2BEE333E}" type="slidenum">
              <a:rPr lang="en-US" altLang="en-US"/>
              <a:pPr fontAlgn="base">
                <a:spcBef>
                  <a:spcPct val="0"/>
                </a:spcBef>
                <a:spcAft>
                  <a:spcPct val="0"/>
                </a:spcAft>
              </a:pPr>
              <a:t>10</a:t>
            </a:fld>
            <a:endParaRPr lang="en-US" altLang="en-US"/>
          </a:p>
        </p:txBody>
      </p:sp>
      <p:sp>
        <p:nvSpPr>
          <p:cNvPr id="4" name="TextBox 4">
            <a:extLst>
              <a:ext uri="{FF2B5EF4-FFF2-40B4-BE49-F238E27FC236}">
                <a16:creationId xmlns:a16="http://schemas.microsoft.com/office/drawing/2014/main" id="{63FC5DBD-D283-1B37-FE74-E8CF59CD38BE}"/>
              </a:ext>
            </a:extLst>
          </p:cNvPr>
          <p:cNvSpPr txBox="1">
            <a:spLocks noChangeArrowheads="1"/>
          </p:cNvSpPr>
          <p:nvPr/>
        </p:nvSpPr>
        <p:spPr bwMode="auto">
          <a:xfrm>
            <a:off x="636349" y="230051"/>
            <a:ext cx="8396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a:ea typeface="Candara" panose="020E0502030303020204" pitchFamily="34" charset="0"/>
                <a:cs typeface="Candara" panose="020E0502030303020204" pitchFamily="34" charset="0"/>
              </a:rPr>
              <a:t>PCH Maiden Mineral Resource Estimate (MRE) Project:</a:t>
            </a:r>
            <a:endParaRPr lang="en-US" altLang="en-US" dirty="0">
              <a:latin typeface="Candara"/>
              <a:ea typeface="Candara" panose="020E0502030303020204" pitchFamily="34" charset="0"/>
              <a:cs typeface="Candara" panose="020E0502030303020204" pitchFamily="34" charset="0"/>
            </a:endParaRPr>
          </a:p>
        </p:txBody>
      </p:sp>
      <p:sp>
        <p:nvSpPr>
          <p:cNvPr id="12" name="TextBox 11">
            <a:extLst>
              <a:ext uri="{FF2B5EF4-FFF2-40B4-BE49-F238E27FC236}">
                <a16:creationId xmlns:a16="http://schemas.microsoft.com/office/drawing/2014/main" id="{AD9D13DB-802D-ABDF-781F-FC6D44AFE365}"/>
              </a:ext>
            </a:extLst>
          </p:cNvPr>
          <p:cNvSpPr txBox="1"/>
          <p:nvPr/>
        </p:nvSpPr>
        <p:spPr>
          <a:xfrm>
            <a:off x="520136" y="2929518"/>
            <a:ext cx="11248344" cy="3308717"/>
          </a:xfrm>
          <a:prstGeom prst="roundRect">
            <a:avLst>
              <a:gd name="adj" fmla="val 7741"/>
            </a:avLst>
          </a:prstGeom>
          <a:noFill/>
          <a:effectLst>
            <a:outerShdw blurRad="50800" dist="38100" dir="8100000" algn="tr" rotWithShape="0">
              <a:prstClr val="black">
                <a:alpha val="40000"/>
              </a:prstClr>
            </a:outerShdw>
          </a:effectLst>
        </p:spPr>
        <p:txBody>
          <a:bodyPr wrap="square" lIns="91440" tIns="45720" rIns="91440" bIns="45720" anchor="ctr">
            <a:spAutoFit/>
          </a:bodyPr>
          <a:lstStyle/>
          <a:p>
            <a:pPr marL="285750" lvl="0" indent="-285750">
              <a:spcAft>
                <a:spcPts val="600"/>
              </a:spcAft>
              <a:buFont typeface="Arial" panose="020B0604020202020204" pitchFamily="34" charset="0"/>
              <a:buChar char="•"/>
            </a:pPr>
            <a:r>
              <a:rPr lang="en-US" sz="800" b="1" dirty="0"/>
              <a:t>The MRE has an effective date of the 1st of February 2024.</a:t>
            </a:r>
            <a:endParaRPr lang="en-CA" sz="800" b="1" dirty="0"/>
          </a:p>
          <a:p>
            <a:pPr marL="285750" lvl="0" indent="-285750">
              <a:spcAft>
                <a:spcPts val="600"/>
              </a:spcAft>
              <a:buFont typeface="Arial" panose="020B0604020202020204" pitchFamily="34" charset="0"/>
              <a:buChar char="•"/>
            </a:pPr>
            <a:r>
              <a:rPr lang="en-US" sz="800" b="1" dirty="0"/>
              <a:t>The Qualified Person for the MRE is Mr. Yann Camus, P.Eng., an employee of SGS.</a:t>
            </a:r>
            <a:endParaRPr lang="en-CA" sz="800" b="1" dirty="0"/>
          </a:p>
          <a:p>
            <a:pPr marL="285750" lvl="0" indent="-285750">
              <a:spcAft>
                <a:spcPts val="600"/>
              </a:spcAft>
              <a:buFont typeface="Arial" panose="020B0604020202020204" pitchFamily="34" charset="0"/>
              <a:buChar char="•"/>
            </a:pPr>
            <a:r>
              <a:rPr lang="en-US" sz="800" b="1" dirty="0"/>
              <a:t>The MRE provided in this table were estimated using current Canadian Institute of Mining, Metallurgy and Petroleum (“CIM”) Standards on Mineral Resources and Reserves, Definitions and Guidelines. </a:t>
            </a:r>
            <a:endParaRPr lang="en-CA" sz="800" b="1" dirty="0"/>
          </a:p>
          <a:p>
            <a:pPr marL="285750" lvl="0" indent="-285750">
              <a:spcAft>
                <a:spcPts val="600"/>
              </a:spcAft>
              <a:buFont typeface="Arial" panose="020B0604020202020204" pitchFamily="34" charset="0"/>
              <a:buChar char="•"/>
            </a:pPr>
            <a:r>
              <a:rPr lang="en-US" sz="800" b="1" dirty="0"/>
              <a:t>Mineral Resources that are not Mineral Reserves have not demonstrated economic viability. Additional drilling will be required to convert Inferred and Indicated Mineral Resources to Measured Mineral Resources. There is no certainty that any part of a Mineral Resource will ever be converted into Reserves.</a:t>
            </a:r>
            <a:endParaRPr lang="en-CA" sz="800" b="1" dirty="0"/>
          </a:p>
          <a:p>
            <a:pPr marL="285750" lvl="0" indent="-285750">
              <a:spcAft>
                <a:spcPts val="600"/>
              </a:spcAft>
              <a:buFont typeface="Arial" panose="020B0604020202020204" pitchFamily="34" charset="0"/>
              <a:buChar char="•"/>
            </a:pPr>
            <a:r>
              <a:rPr lang="en-US" sz="800" b="1" dirty="0"/>
              <a:t>All analyses used for the MRE were performed by SGS GEOSOL by ICM40B: Multi Acid Digestion / ICP OES – ICP MS and by IMS95R: Lithium Metaborate Fusion / ICP-MS.</a:t>
            </a:r>
            <a:endParaRPr lang="en-CA" sz="800" b="1" dirty="0"/>
          </a:p>
          <a:p>
            <a:pPr marL="285750" lvl="0" indent="-285750">
              <a:spcAft>
                <a:spcPts val="600"/>
              </a:spcAft>
              <a:buFont typeface="Arial" panose="020B0604020202020204" pitchFamily="34" charset="0"/>
              <a:buChar char="•"/>
            </a:pPr>
            <a:r>
              <a:rPr lang="en-US" sz="800" b="1" dirty="0"/>
              <a:t>MRE are stated at a cut-off total NSR value of 10 US$/t. The full price list and recovery used to estimate the NSR is in Table 2. The estimated basket price of TREO is US$26.98.</a:t>
            </a:r>
            <a:endParaRPr lang="en-CA" sz="800" b="1" dirty="0"/>
          </a:p>
          <a:p>
            <a:pPr marL="285750" lvl="0" indent="-285750">
              <a:spcAft>
                <a:spcPts val="600"/>
              </a:spcAft>
              <a:buFont typeface="Arial" panose="020B0604020202020204" pitchFamily="34" charset="0"/>
              <a:buChar char="•"/>
            </a:pPr>
            <a:r>
              <a:rPr lang="en-US" sz="800" b="1" dirty="0"/>
              <a:t>GEOVIA’s </a:t>
            </a:r>
            <a:r>
              <a:rPr lang="en-US" sz="800" b="1" dirty="0" err="1"/>
              <a:t>WhittleTM</a:t>
            </a:r>
            <a:r>
              <a:rPr lang="en-US" sz="800" b="1" dirty="0"/>
              <a:t> software was used to provide an optimized pit envelope to demonstrate reasonable prospection for economic extraction. Preliminary pit optimization parameters included overall pit slope of 30 degrees, in-pit mining costs of $2.10, processing and G/A costs of $9/t, and overall mining loss and dilution of 5%. Full details of the preliminary pit-optimization parameters can be found in Table 2. The basket price and oxides price list in Table 2 are based on forward-looking pricing. These future prices are predicted based on market trends, economic forecasts, and other relevant factors. The actual prices may vary depending on changes in these factors.</a:t>
            </a:r>
            <a:endParaRPr lang="en-CA" sz="800" b="1" dirty="0"/>
          </a:p>
          <a:p>
            <a:pPr marL="285750" lvl="0" indent="-285750">
              <a:spcAft>
                <a:spcPts val="600"/>
              </a:spcAft>
              <a:buFont typeface="Arial" panose="020B0604020202020204" pitchFamily="34" charset="0"/>
              <a:buChar char="•"/>
            </a:pPr>
            <a:r>
              <a:rPr lang="en-US" sz="800" b="1" dirty="0"/>
              <a:t>Figures are rounded to reflect the relative accuracy of the estimate and numbers may not add due to rounding.</a:t>
            </a:r>
            <a:endParaRPr lang="en-CA" sz="800" b="1" dirty="0"/>
          </a:p>
          <a:p>
            <a:pPr marL="285750" lvl="0" indent="-285750">
              <a:spcAft>
                <a:spcPts val="600"/>
              </a:spcAft>
              <a:buFont typeface="Arial" panose="020B0604020202020204" pitchFamily="34" charset="0"/>
              <a:buChar char="•"/>
            </a:pPr>
            <a:r>
              <a:rPr lang="en-US" sz="800" b="1" dirty="0"/>
              <a:t>Resources are presented undiluted and in situ, constrained within a 3D model, and are considered to have reasonable prospects for eventual economic extraction.</a:t>
            </a:r>
            <a:endParaRPr lang="en-CA" sz="800" b="1" dirty="0"/>
          </a:p>
          <a:p>
            <a:pPr marL="285750" lvl="0" indent="-285750">
              <a:spcAft>
                <a:spcPts val="600"/>
              </a:spcAft>
              <a:buFont typeface="Arial" panose="020B0604020202020204" pitchFamily="34" charset="0"/>
              <a:buChar char="•"/>
            </a:pPr>
            <a:r>
              <a:rPr lang="en-US" sz="800" b="1" dirty="0"/>
              <a:t>Bulk density values were determined based on physical test work and assumed porosities for each type of material.</a:t>
            </a:r>
            <a:endParaRPr lang="en-CA" sz="800" b="1" dirty="0"/>
          </a:p>
          <a:p>
            <a:pPr marL="285750" lvl="0" indent="-285750">
              <a:spcAft>
                <a:spcPts val="600"/>
              </a:spcAft>
              <a:buFont typeface="Arial" panose="020B0604020202020204" pitchFamily="34" charset="0"/>
              <a:buChar char="•"/>
            </a:pPr>
            <a:r>
              <a:rPr lang="es-MX" sz="800" b="1" dirty="0"/>
              <a:t>Total Rare Earth Oxides: TREO = Y2O3 + Eu2O3 + Gd2O3 + Tb2O3 + Dy2O3 + Ho2O3 + Er2O3 + Tm2O3 + Yb2O3 + Lu2O3 + La2O3 + Ce2O3 + Pr2O3 + Nd2O3 + Sm2O3</a:t>
            </a:r>
            <a:endParaRPr lang="en-CA" sz="800" b="1" dirty="0"/>
          </a:p>
          <a:p>
            <a:pPr marL="285750" lvl="0" indent="-285750">
              <a:spcAft>
                <a:spcPts val="600"/>
              </a:spcAft>
              <a:buFont typeface="Arial" panose="020B0604020202020204" pitchFamily="34" charset="0"/>
              <a:buChar char="•"/>
            </a:pPr>
            <a:r>
              <a:rPr lang="es-MX" sz="800" b="1" dirty="0"/>
              <a:t>Magnetic Rare Earth Oxides: MREO = Sm2O3 + Tb4O7 + Dy2O3 + Pr6O11 + Nd2O3 </a:t>
            </a:r>
            <a:endParaRPr lang="en-CA" sz="800" b="1" dirty="0"/>
          </a:p>
          <a:p>
            <a:pPr marL="285750" lvl="0" indent="-285750">
              <a:spcAft>
                <a:spcPts val="600"/>
              </a:spcAft>
              <a:buFont typeface="Arial" panose="020B0604020202020204" pitchFamily="34" charset="0"/>
              <a:buChar char="•"/>
            </a:pPr>
            <a:r>
              <a:rPr lang="es-MX" sz="800" b="1" dirty="0"/>
              <a:t>Heavy Rare Earth Oxides: HREO = Sm2O3 + Eu2O3 + Gd2O3 + Tb4O7 + Dy2O3 + Ho2O3 + Er2O3 + Tm2O3 + Yb2O3 + Lu2O3</a:t>
            </a:r>
            <a:endParaRPr lang="en-CA" sz="800" b="1" dirty="0"/>
          </a:p>
          <a:p>
            <a:pPr marL="285750" lvl="0" indent="-285750">
              <a:spcAft>
                <a:spcPts val="600"/>
              </a:spcAft>
              <a:buFont typeface="Arial" panose="020B0604020202020204" pitchFamily="34" charset="0"/>
              <a:buChar char="•"/>
            </a:pPr>
            <a:r>
              <a:rPr lang="en-US" sz="800" b="1" dirty="0"/>
              <a:t>The MRE may be materially affected by environmental, permitting, legal, title, taxation, socio-political, marketing, or other relevant issues.</a:t>
            </a:r>
            <a:endParaRPr lang="en-CA" sz="800" b="1" dirty="0"/>
          </a:p>
        </p:txBody>
      </p:sp>
      <p:pic>
        <p:nvPicPr>
          <p:cNvPr id="7" name="Picture 6">
            <a:extLst>
              <a:ext uri="{FF2B5EF4-FFF2-40B4-BE49-F238E27FC236}">
                <a16:creationId xmlns:a16="http://schemas.microsoft.com/office/drawing/2014/main" id="{240B2554-8505-9B50-343F-5D0E701DAB78}"/>
              </a:ext>
            </a:extLst>
          </p:cNvPr>
          <p:cNvPicPr>
            <a:picLocks noChangeAspect="1"/>
          </p:cNvPicPr>
          <p:nvPr/>
        </p:nvPicPr>
        <p:blipFill>
          <a:blip r:embed="rId3"/>
          <a:stretch>
            <a:fillRect/>
          </a:stretch>
        </p:blipFill>
        <p:spPr>
          <a:xfrm>
            <a:off x="897199" y="759155"/>
            <a:ext cx="10549280" cy="2036742"/>
          </a:xfrm>
          <a:prstGeom prst="rect">
            <a:avLst/>
          </a:prstGeom>
        </p:spPr>
      </p:pic>
    </p:spTree>
    <p:extLst>
      <p:ext uri="{BB962C8B-B14F-4D97-AF65-F5344CB8AC3E}">
        <p14:creationId xmlns:p14="http://schemas.microsoft.com/office/powerpoint/2010/main" val="30232127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E5B28AD3-4189-E0F3-16BA-B5D6792C59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1A263F0-9BBF-41B5-B50B-46CE2BEE333E}" type="slidenum">
              <a:rPr lang="en-US" altLang="en-US">
                <a:latin typeface="+mn-lt"/>
              </a:rPr>
              <a:pPr fontAlgn="base">
                <a:spcBef>
                  <a:spcPct val="0"/>
                </a:spcBef>
                <a:spcAft>
                  <a:spcPct val="0"/>
                </a:spcAft>
              </a:pPr>
              <a:t>11</a:t>
            </a:fld>
            <a:endParaRPr lang="en-US" altLang="en-US">
              <a:latin typeface="+mn-lt"/>
            </a:endParaRPr>
          </a:p>
        </p:txBody>
      </p:sp>
      <p:sp>
        <p:nvSpPr>
          <p:cNvPr id="6" name="TextBox 4">
            <a:extLst>
              <a:ext uri="{FF2B5EF4-FFF2-40B4-BE49-F238E27FC236}">
                <a16:creationId xmlns:a16="http://schemas.microsoft.com/office/drawing/2014/main" id="{2B8ED676-B9D9-301A-B3BD-2262AD23F266}"/>
              </a:ext>
            </a:extLst>
          </p:cNvPr>
          <p:cNvSpPr txBox="1">
            <a:spLocks noChangeArrowheads="1"/>
          </p:cNvSpPr>
          <p:nvPr/>
        </p:nvSpPr>
        <p:spPr bwMode="auto">
          <a:xfrm>
            <a:off x="557561" y="264507"/>
            <a:ext cx="6935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panose="020E0502030303020204" pitchFamily="34" charset="0"/>
                <a:ea typeface="Candara" panose="020E0502030303020204" pitchFamily="34" charset="0"/>
                <a:cs typeface="Candara" panose="020E0502030303020204" pitchFamily="34" charset="0"/>
              </a:rPr>
              <a:t>Preliminary Desorption Results From Target IV PCH</a:t>
            </a:r>
            <a:endParaRPr lang="en-US" altLang="en-US" dirty="0">
              <a:latin typeface="Candara" panose="020E0502030303020204" pitchFamily="34" charset="0"/>
              <a:ea typeface="Candara" panose="020E0502030303020204" pitchFamily="34" charset="0"/>
              <a:cs typeface="Candara" panose="020E0502030303020204" pitchFamily="34" charset="0"/>
            </a:endParaRPr>
          </a:p>
        </p:txBody>
      </p:sp>
      <p:sp>
        <p:nvSpPr>
          <p:cNvPr id="3" name="CaixaDeTexto 3">
            <a:extLst>
              <a:ext uri="{FF2B5EF4-FFF2-40B4-BE49-F238E27FC236}">
                <a16:creationId xmlns:a16="http://schemas.microsoft.com/office/drawing/2014/main" id="{A35CC02F-9F62-BDF6-89B5-F19B1FABE59E}"/>
              </a:ext>
            </a:extLst>
          </p:cNvPr>
          <p:cNvSpPr txBox="1"/>
          <p:nvPr/>
        </p:nvSpPr>
        <p:spPr>
          <a:xfrm>
            <a:off x="557561" y="886761"/>
            <a:ext cx="11193720" cy="719286"/>
          </a:xfrm>
          <a:prstGeom prst="roundRect">
            <a:avLst>
              <a:gd name="adj" fmla="val 7369"/>
            </a:avLst>
          </a:prstGeom>
          <a:solidFill>
            <a:schemeClr val="accent4">
              <a:lumMod val="75000"/>
              <a:lumOff val="25000"/>
            </a:schemeClr>
          </a:solidFill>
          <a:effectLst>
            <a:outerShdw blurRad="50800" dist="38100" dir="8100000" algn="tr" rotWithShape="0">
              <a:prstClr val="black">
                <a:alpha val="40000"/>
              </a:prstClr>
            </a:outerShdw>
          </a:effectLst>
        </p:spPr>
        <p:txBody>
          <a:bodyPr wrap="square" lIns="91440" tIns="45720" rIns="91440" bIns="45720" anchor="ctr">
            <a:spAutoFit/>
          </a:bodyPr>
          <a:lstStyle>
            <a:defPPr>
              <a:defRPr lang="en-US"/>
            </a:defPPr>
            <a:lvl1pPr>
              <a:defRPr sz="1200" b="1"/>
            </a:lvl1pPr>
            <a:lvl2pPr marL="742950" lvl="1" indent="-285750">
              <a:buFont typeface="Courier New" panose="02070309020205020404" pitchFamily="49" charset="0"/>
              <a:buChar char="o"/>
            </a:lvl2pPr>
          </a:lstStyle>
          <a:p>
            <a:pPr marL="285750" indent="-285750" algn="just" fontAlgn="base">
              <a:buFont typeface="Arial" panose="020B0604020202020204" pitchFamily="34" charset="0"/>
              <a:buChar char="•"/>
            </a:pPr>
            <a:r>
              <a:rPr lang="en-US" sz="1300" dirty="0" err="1">
                <a:solidFill>
                  <a:schemeClr val="bg1"/>
                </a:solidFill>
              </a:rPr>
              <a:t>Desorbable</a:t>
            </a:r>
            <a:r>
              <a:rPr lang="en-US" sz="1300" dirty="0">
                <a:solidFill>
                  <a:schemeClr val="bg1"/>
                </a:solidFill>
              </a:rPr>
              <a:t> values from RC holes located in the weathered portion of the </a:t>
            </a:r>
            <a:r>
              <a:rPr lang="en-US" sz="1300" dirty="0" err="1">
                <a:solidFill>
                  <a:schemeClr val="bg1"/>
                </a:solidFill>
              </a:rPr>
              <a:t>Ipora</a:t>
            </a:r>
            <a:r>
              <a:rPr lang="en-US" sz="1300" dirty="0">
                <a:solidFill>
                  <a:schemeClr val="bg1"/>
                </a:solidFill>
              </a:rPr>
              <a:t> Granite show representative preliminary desorption results with Nd2O3 and Pr2O3 ranging from 39.7 ppm to 451.2 ppm, from 1.6% to 48.2% recovery, and Tb4O7 and Dy2O3 ranging from 5.7 ppm to 70.2 ppm, from 12.0 to 86.7% recovery</a:t>
            </a:r>
            <a:r>
              <a:rPr lang="en-CA" sz="1300" dirty="0">
                <a:solidFill>
                  <a:schemeClr val="bg1"/>
                </a:solidFill>
              </a:rPr>
              <a:t>.</a:t>
            </a:r>
          </a:p>
        </p:txBody>
      </p:sp>
      <p:pic>
        <p:nvPicPr>
          <p:cNvPr id="5" name="Picture 4">
            <a:extLst>
              <a:ext uri="{FF2B5EF4-FFF2-40B4-BE49-F238E27FC236}">
                <a16:creationId xmlns:a16="http://schemas.microsoft.com/office/drawing/2014/main" id="{86BEFBDB-E0C2-9409-327D-E842CF15145B}"/>
              </a:ext>
            </a:extLst>
          </p:cNvPr>
          <p:cNvPicPr>
            <a:picLocks noChangeAspect="1"/>
          </p:cNvPicPr>
          <p:nvPr/>
        </p:nvPicPr>
        <p:blipFill>
          <a:blip r:embed="rId2"/>
          <a:stretch>
            <a:fillRect/>
          </a:stretch>
        </p:blipFill>
        <p:spPr>
          <a:xfrm>
            <a:off x="247649" y="1927225"/>
            <a:ext cx="11644639" cy="3854450"/>
          </a:xfrm>
          <a:prstGeom prst="rect">
            <a:avLst/>
          </a:prstGeom>
        </p:spPr>
      </p:pic>
    </p:spTree>
    <p:extLst>
      <p:ext uri="{BB962C8B-B14F-4D97-AF65-F5344CB8AC3E}">
        <p14:creationId xmlns:p14="http://schemas.microsoft.com/office/powerpoint/2010/main" val="5060375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E5B28AD3-4189-E0F3-16BA-B5D6792C59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1A263F0-9BBF-41B5-B50B-46CE2BEE333E}" type="slidenum">
              <a:rPr lang="en-US" altLang="en-US">
                <a:latin typeface="+mn-lt"/>
              </a:rPr>
              <a:pPr fontAlgn="base">
                <a:spcBef>
                  <a:spcPct val="0"/>
                </a:spcBef>
                <a:spcAft>
                  <a:spcPct val="0"/>
                </a:spcAft>
              </a:pPr>
              <a:t>12</a:t>
            </a:fld>
            <a:endParaRPr lang="en-US" altLang="en-US">
              <a:latin typeface="+mn-lt"/>
            </a:endParaRPr>
          </a:p>
        </p:txBody>
      </p:sp>
      <p:sp>
        <p:nvSpPr>
          <p:cNvPr id="6" name="TextBox 4">
            <a:extLst>
              <a:ext uri="{FF2B5EF4-FFF2-40B4-BE49-F238E27FC236}">
                <a16:creationId xmlns:a16="http://schemas.microsoft.com/office/drawing/2014/main" id="{2B8ED676-B9D9-301A-B3BD-2262AD23F266}"/>
              </a:ext>
            </a:extLst>
          </p:cNvPr>
          <p:cNvSpPr txBox="1">
            <a:spLocks noChangeArrowheads="1"/>
          </p:cNvSpPr>
          <p:nvPr/>
        </p:nvSpPr>
        <p:spPr bwMode="auto">
          <a:xfrm>
            <a:off x="669008" y="328023"/>
            <a:ext cx="6354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panose="020E0502030303020204" pitchFamily="34" charset="0"/>
                <a:ea typeface="Candara" panose="020E0502030303020204" pitchFamily="34" charset="0"/>
                <a:cs typeface="Candara" panose="020E0502030303020204" pitchFamily="34" charset="0"/>
              </a:rPr>
              <a:t>Preliminary Desorption Results</a:t>
            </a:r>
            <a:endParaRPr lang="en-US" altLang="en-US" dirty="0">
              <a:latin typeface="Candara" panose="020E0502030303020204" pitchFamily="34" charset="0"/>
              <a:ea typeface="Candara" panose="020E0502030303020204" pitchFamily="34" charset="0"/>
              <a:cs typeface="Candara" panose="020E0502030303020204" pitchFamily="34" charset="0"/>
            </a:endParaRPr>
          </a:p>
        </p:txBody>
      </p:sp>
      <p:pic>
        <p:nvPicPr>
          <p:cNvPr id="4" name="Picture 3" descr="A map of the area&#10;&#10;Description automatically generated with medium confidence">
            <a:extLst>
              <a:ext uri="{FF2B5EF4-FFF2-40B4-BE49-F238E27FC236}">
                <a16:creationId xmlns:a16="http://schemas.microsoft.com/office/drawing/2014/main" id="{A0F2167D-7A1D-AC9C-A8AF-96CAE4B051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9203" y="789688"/>
            <a:ext cx="8593594" cy="5501384"/>
          </a:xfrm>
          <a:prstGeom prst="rect">
            <a:avLst/>
          </a:prstGeom>
        </p:spPr>
      </p:pic>
    </p:spTree>
    <p:extLst>
      <p:ext uri="{BB962C8B-B14F-4D97-AF65-F5344CB8AC3E}">
        <p14:creationId xmlns:p14="http://schemas.microsoft.com/office/powerpoint/2010/main" val="9755147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5BEA75-9CF8-D763-5EFF-C3E889D81F7F}"/>
              </a:ext>
            </a:extLst>
          </p:cNvPr>
          <p:cNvSpPr>
            <a:spLocks noGrp="1"/>
          </p:cNvSpPr>
          <p:nvPr>
            <p:ph type="sldNum" sz="quarter" idx="10"/>
          </p:nvPr>
        </p:nvSpPr>
        <p:spPr/>
        <p:txBody>
          <a:bodyPr/>
          <a:lstStyle/>
          <a:p>
            <a:pPr>
              <a:defRPr/>
            </a:pPr>
            <a:fld id="{D31B2A37-D0A5-4045-A375-2C88DC9217ED}" type="slidenum">
              <a:rPr lang="en-US" smtClean="0"/>
              <a:pPr>
                <a:defRPr/>
              </a:pPr>
              <a:t>13</a:t>
            </a:fld>
            <a:endParaRPr lang="en-US"/>
          </a:p>
        </p:txBody>
      </p:sp>
      <p:sp>
        <p:nvSpPr>
          <p:cNvPr id="6" name="TextBox 4">
            <a:extLst>
              <a:ext uri="{FF2B5EF4-FFF2-40B4-BE49-F238E27FC236}">
                <a16:creationId xmlns:a16="http://schemas.microsoft.com/office/drawing/2014/main" id="{D40767BB-20DE-393F-BC6C-1FC6F69EC4C3}"/>
              </a:ext>
            </a:extLst>
          </p:cNvPr>
          <p:cNvSpPr txBox="1">
            <a:spLocks noChangeArrowheads="1"/>
          </p:cNvSpPr>
          <p:nvPr/>
        </p:nvSpPr>
        <p:spPr bwMode="auto">
          <a:xfrm>
            <a:off x="778132" y="125908"/>
            <a:ext cx="7897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panose="020E0502030303020204" pitchFamily="34" charset="0"/>
                <a:ea typeface="Candara" panose="020E0502030303020204" pitchFamily="34" charset="0"/>
                <a:cs typeface="Candara" panose="020E0502030303020204" pitchFamily="34" charset="0"/>
              </a:rPr>
              <a:t>Phase II Exploration:  Auger Drilling New Targets</a:t>
            </a:r>
          </a:p>
        </p:txBody>
      </p:sp>
      <p:pic>
        <p:nvPicPr>
          <p:cNvPr id="3" name="Picture 2">
            <a:extLst>
              <a:ext uri="{FF2B5EF4-FFF2-40B4-BE49-F238E27FC236}">
                <a16:creationId xmlns:a16="http://schemas.microsoft.com/office/drawing/2014/main" id="{A7576AE0-351E-D403-F8F5-0726907F9172}"/>
              </a:ext>
            </a:extLst>
          </p:cNvPr>
          <p:cNvPicPr>
            <a:picLocks noChangeAspect="1"/>
          </p:cNvPicPr>
          <p:nvPr/>
        </p:nvPicPr>
        <p:blipFill>
          <a:blip r:embed="rId2"/>
          <a:stretch>
            <a:fillRect/>
          </a:stretch>
        </p:blipFill>
        <p:spPr>
          <a:xfrm>
            <a:off x="4014439" y="587574"/>
            <a:ext cx="7722815" cy="5487266"/>
          </a:xfrm>
          <a:prstGeom prst="rect">
            <a:avLst/>
          </a:prstGeom>
        </p:spPr>
      </p:pic>
      <p:sp>
        <p:nvSpPr>
          <p:cNvPr id="9" name="CaixaDeTexto 3">
            <a:extLst>
              <a:ext uri="{FF2B5EF4-FFF2-40B4-BE49-F238E27FC236}">
                <a16:creationId xmlns:a16="http://schemas.microsoft.com/office/drawing/2014/main" id="{13956729-980F-EB25-12E0-1B4A1B6255A7}"/>
              </a:ext>
            </a:extLst>
          </p:cNvPr>
          <p:cNvSpPr txBox="1"/>
          <p:nvPr/>
        </p:nvSpPr>
        <p:spPr>
          <a:xfrm>
            <a:off x="454746" y="855021"/>
            <a:ext cx="3119154" cy="5145167"/>
          </a:xfrm>
          <a:prstGeom prst="roundRect">
            <a:avLst>
              <a:gd name="adj" fmla="val 7369"/>
            </a:avLst>
          </a:prstGeom>
          <a:solidFill>
            <a:schemeClr val="accent5">
              <a:lumMod val="75000"/>
            </a:schemeClr>
          </a:solidFill>
          <a:effectLst>
            <a:outerShdw blurRad="50800" dist="38100" dir="8100000" algn="tr" rotWithShape="0">
              <a:prstClr val="black">
                <a:alpha val="40000"/>
              </a:prstClr>
            </a:outerShdw>
          </a:effectLst>
        </p:spPr>
        <p:txBody>
          <a:bodyPr wrap="square" lIns="91440" tIns="45720" rIns="91440" bIns="45720" anchor="ctr">
            <a:spAutoFit/>
          </a:bodyPr>
          <a:lstStyle>
            <a:defPPr>
              <a:defRPr lang="en-US"/>
            </a:defPPr>
            <a:lvl1pPr>
              <a:defRPr sz="1200" b="1"/>
            </a:lvl1pPr>
            <a:lvl2pPr marL="742950" lvl="1" indent="-285750">
              <a:buFont typeface="Courier New" panose="02070309020205020404" pitchFamily="49" charset="0"/>
              <a:buChar char="o"/>
            </a:lvl2pPr>
          </a:lstStyle>
          <a:p>
            <a:pPr>
              <a:defRPr/>
            </a:pPr>
            <a:r>
              <a:rPr lang="pt-BR" sz="1600" dirty="0">
                <a:solidFill>
                  <a:schemeClr val="bg1"/>
                </a:solidFill>
              </a:rPr>
              <a:t>The IAC style of mineralization is related to the Ipora Granite and the next phase exploratory auger drilling has </a:t>
            </a:r>
            <a:r>
              <a:rPr lang="pt-BR" sz="1600" dirty="0" err="1">
                <a:solidFill>
                  <a:schemeClr val="bg1"/>
                </a:solidFill>
              </a:rPr>
              <a:t>started</a:t>
            </a:r>
            <a:r>
              <a:rPr lang="pt-BR" sz="1600" dirty="0">
                <a:solidFill>
                  <a:schemeClr val="bg1"/>
                </a:solidFill>
              </a:rPr>
              <a:t> </a:t>
            </a:r>
            <a:r>
              <a:rPr lang="pt-BR" sz="1600" dirty="0" err="1">
                <a:solidFill>
                  <a:schemeClr val="bg1"/>
                </a:solidFill>
              </a:rPr>
              <a:t>across</a:t>
            </a:r>
            <a:r>
              <a:rPr lang="pt-BR" sz="1600" dirty="0">
                <a:solidFill>
                  <a:schemeClr val="bg1"/>
                </a:solidFill>
              </a:rPr>
              <a:t> 11 </a:t>
            </a:r>
            <a:r>
              <a:rPr lang="pt-BR" sz="1600" dirty="0" err="1">
                <a:solidFill>
                  <a:schemeClr val="bg1"/>
                </a:solidFill>
              </a:rPr>
              <a:t>claim</a:t>
            </a:r>
            <a:r>
              <a:rPr lang="pt-BR" sz="1600" dirty="0">
                <a:solidFill>
                  <a:schemeClr val="bg1"/>
                </a:solidFill>
              </a:rPr>
              <a:t> </a:t>
            </a:r>
            <a:r>
              <a:rPr lang="pt-BR" sz="1600" dirty="0" err="1">
                <a:solidFill>
                  <a:schemeClr val="bg1"/>
                </a:solidFill>
              </a:rPr>
              <a:t>blocks</a:t>
            </a:r>
            <a:r>
              <a:rPr lang="pt-BR" sz="1600" dirty="0">
                <a:solidFill>
                  <a:schemeClr val="bg1"/>
                </a:solidFill>
              </a:rPr>
              <a:t>.</a:t>
            </a:r>
          </a:p>
          <a:p>
            <a:pPr>
              <a:defRPr/>
            </a:pPr>
            <a:endParaRPr lang="pt-BR" sz="1800" dirty="0">
              <a:solidFill>
                <a:schemeClr val="bg1"/>
              </a:solidFill>
            </a:endParaRPr>
          </a:p>
          <a:p>
            <a:pPr marL="742950" lvl="1" indent="-285750">
              <a:buFont typeface="Arial" panose="020B0604020202020204" pitchFamily="34" charset="0"/>
              <a:buChar char="•"/>
              <a:defRPr/>
            </a:pPr>
            <a:r>
              <a:rPr lang="en-US" sz="1600" dirty="0">
                <a:solidFill>
                  <a:schemeClr val="bg1"/>
                </a:solidFill>
              </a:rPr>
              <a:t>A similar geological formation;</a:t>
            </a:r>
          </a:p>
          <a:p>
            <a:pPr marL="742950" lvl="1" indent="-285750">
              <a:buFont typeface="Arial" panose="020B0604020202020204" pitchFamily="34" charset="0"/>
              <a:buChar char="•"/>
              <a:defRPr/>
            </a:pPr>
            <a:r>
              <a:rPr lang="en-US" sz="1600" dirty="0">
                <a:solidFill>
                  <a:schemeClr val="bg1"/>
                </a:solidFill>
              </a:rPr>
              <a:t>Similar weathering profile development with well-developed transition zone between Pedolith and Saprolite where the Ionic Adsorption Clays occur; and</a:t>
            </a:r>
          </a:p>
          <a:p>
            <a:pPr marL="742950" lvl="1" indent="-285750">
              <a:buFont typeface="Arial" panose="020B0604020202020204" pitchFamily="34" charset="0"/>
              <a:buChar char="•"/>
              <a:defRPr/>
            </a:pPr>
            <a:r>
              <a:rPr lang="en-US" sz="1600" dirty="0">
                <a:solidFill>
                  <a:schemeClr val="bg1"/>
                </a:solidFill>
              </a:rPr>
              <a:t>Positive showing of the related gammaspectometric geophysical response.</a:t>
            </a:r>
          </a:p>
        </p:txBody>
      </p:sp>
    </p:spTree>
    <p:extLst>
      <p:ext uri="{BB962C8B-B14F-4D97-AF65-F5344CB8AC3E}">
        <p14:creationId xmlns:p14="http://schemas.microsoft.com/office/powerpoint/2010/main" val="340210349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E5B28AD3-4189-E0F3-16BA-B5D6792C59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1A263F0-9BBF-41B5-B50B-46CE2BEE333E}" type="slidenum">
              <a:rPr lang="en-US" altLang="en-US">
                <a:latin typeface="+mn-lt"/>
              </a:rPr>
              <a:pPr fontAlgn="base">
                <a:spcBef>
                  <a:spcPct val="0"/>
                </a:spcBef>
                <a:spcAft>
                  <a:spcPct val="0"/>
                </a:spcAft>
              </a:pPr>
              <a:t>14</a:t>
            </a:fld>
            <a:endParaRPr lang="en-US" altLang="en-US">
              <a:latin typeface="+mn-lt"/>
            </a:endParaRPr>
          </a:p>
        </p:txBody>
      </p:sp>
      <p:sp>
        <p:nvSpPr>
          <p:cNvPr id="6" name="TextBox 4">
            <a:extLst>
              <a:ext uri="{FF2B5EF4-FFF2-40B4-BE49-F238E27FC236}">
                <a16:creationId xmlns:a16="http://schemas.microsoft.com/office/drawing/2014/main" id="{2B8ED676-B9D9-301A-B3BD-2262AD23F266}"/>
              </a:ext>
            </a:extLst>
          </p:cNvPr>
          <p:cNvSpPr txBox="1">
            <a:spLocks noChangeArrowheads="1"/>
          </p:cNvSpPr>
          <p:nvPr/>
        </p:nvSpPr>
        <p:spPr bwMode="auto">
          <a:xfrm>
            <a:off x="669008" y="328023"/>
            <a:ext cx="7343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panose="020E0502030303020204" pitchFamily="34" charset="0"/>
                <a:ea typeface="Candara" panose="020E0502030303020204" pitchFamily="34" charset="0"/>
                <a:cs typeface="Candara" panose="020E0502030303020204" pitchFamily="34" charset="0"/>
              </a:rPr>
              <a:t>Phase II Exploration Targets : </a:t>
            </a:r>
            <a:r>
              <a:rPr lang="en-US" altLang="en-US" dirty="0">
                <a:latin typeface="Candara" panose="020E0502030303020204" pitchFamily="34" charset="0"/>
                <a:ea typeface="Candara" panose="020E0502030303020204" pitchFamily="34" charset="0"/>
                <a:cs typeface="Candara" panose="020E0502030303020204" pitchFamily="34" charset="0"/>
              </a:rPr>
              <a:t>Merope and </a:t>
            </a:r>
            <a:r>
              <a:rPr lang="en-US" altLang="en-US" dirty="0" err="1">
                <a:latin typeface="Candara" panose="020E0502030303020204" pitchFamily="34" charset="0"/>
                <a:ea typeface="Candara" panose="020E0502030303020204" pitchFamily="34" charset="0"/>
                <a:cs typeface="Candara" panose="020E0502030303020204" pitchFamily="34" charset="0"/>
              </a:rPr>
              <a:t>Taygeta</a:t>
            </a:r>
            <a:endParaRPr lang="en-US" altLang="en-US" dirty="0">
              <a:latin typeface="Candara" panose="020E0502030303020204" pitchFamily="34" charset="0"/>
              <a:ea typeface="Candara" panose="020E0502030303020204" pitchFamily="34" charset="0"/>
              <a:cs typeface="Candara" panose="020E0502030303020204" pitchFamily="34" charset="0"/>
            </a:endParaRPr>
          </a:p>
        </p:txBody>
      </p:sp>
      <p:sp>
        <p:nvSpPr>
          <p:cNvPr id="7" name="CaixaDeTexto 3">
            <a:extLst>
              <a:ext uri="{FF2B5EF4-FFF2-40B4-BE49-F238E27FC236}">
                <a16:creationId xmlns:a16="http://schemas.microsoft.com/office/drawing/2014/main" id="{CF9F968C-E97A-8BE1-99C1-194BBF440642}"/>
              </a:ext>
            </a:extLst>
          </p:cNvPr>
          <p:cNvSpPr txBox="1"/>
          <p:nvPr/>
        </p:nvSpPr>
        <p:spPr>
          <a:xfrm>
            <a:off x="669009" y="845799"/>
            <a:ext cx="9935802" cy="511493"/>
          </a:xfrm>
          <a:prstGeom prst="roundRect">
            <a:avLst>
              <a:gd name="adj" fmla="val 7369"/>
            </a:avLst>
          </a:prstGeom>
          <a:solidFill>
            <a:schemeClr val="accent4">
              <a:lumMod val="75000"/>
              <a:lumOff val="25000"/>
            </a:schemeClr>
          </a:solidFill>
          <a:effectLst>
            <a:outerShdw blurRad="50800" dist="38100" dir="8100000" algn="tr" rotWithShape="0">
              <a:prstClr val="black">
                <a:alpha val="40000"/>
              </a:prstClr>
            </a:outerShdw>
          </a:effectLst>
        </p:spPr>
        <p:txBody>
          <a:bodyPr wrap="square" lIns="91440" tIns="45720" rIns="91440" bIns="45720" anchor="ctr">
            <a:spAutoFit/>
          </a:bodyPr>
          <a:lstStyle>
            <a:defPPr>
              <a:defRPr lang="en-US"/>
            </a:defPPr>
            <a:lvl1pPr>
              <a:defRPr sz="1200" b="1"/>
            </a:lvl1pPr>
            <a:lvl2pPr marL="742950" lvl="1" indent="-285750">
              <a:buFont typeface="Courier New" panose="02070309020205020404" pitchFamily="49" charset="0"/>
              <a:buChar char="o"/>
            </a:lvl2pPr>
          </a:lstStyle>
          <a:p>
            <a:pPr marL="285750" indent="-285750" algn="l" fontAlgn="base">
              <a:buFont typeface="Arial" panose="020B0604020202020204" pitchFamily="34" charset="0"/>
              <a:buChar char="•"/>
            </a:pPr>
            <a:r>
              <a:rPr lang="en-US" sz="1300" b="0" dirty="0">
                <a:solidFill>
                  <a:schemeClr val="bg1"/>
                </a:solidFill>
              </a:rPr>
              <a:t>The </a:t>
            </a:r>
            <a:r>
              <a:rPr lang="en-US" sz="1300" b="0" dirty="0" err="1">
                <a:solidFill>
                  <a:schemeClr val="bg1"/>
                </a:solidFill>
              </a:rPr>
              <a:t>Taygeta</a:t>
            </a:r>
            <a:r>
              <a:rPr lang="en-US" sz="1300" b="0" dirty="0">
                <a:solidFill>
                  <a:schemeClr val="bg1"/>
                </a:solidFill>
              </a:rPr>
              <a:t> and Merope targets cover an area of 546 and 1,134 hectares respectively.</a:t>
            </a:r>
          </a:p>
          <a:p>
            <a:pPr marL="285750" indent="-285750" algn="l" fontAlgn="base">
              <a:buFont typeface="Arial" panose="020B0604020202020204" pitchFamily="34" charset="0"/>
              <a:buChar char="•"/>
            </a:pPr>
            <a:r>
              <a:rPr lang="en-US" sz="1300" b="0" dirty="0">
                <a:solidFill>
                  <a:schemeClr val="bg1"/>
                </a:solidFill>
              </a:rPr>
              <a:t>The grade distribution signature found at depth in the auger drill holes is compatible with the pattern commonly found on IAC REE deposits.</a:t>
            </a:r>
            <a:endParaRPr lang="en-CA" sz="1300" b="0" dirty="0">
              <a:solidFill>
                <a:schemeClr val="bg1"/>
              </a:solidFill>
            </a:endParaRPr>
          </a:p>
        </p:txBody>
      </p:sp>
      <p:pic>
        <p:nvPicPr>
          <p:cNvPr id="4" name="Picture 3" descr="A map of a red area&#10;&#10;Description automatically generated with medium confidence">
            <a:extLst>
              <a:ext uri="{FF2B5EF4-FFF2-40B4-BE49-F238E27FC236}">
                <a16:creationId xmlns:a16="http://schemas.microsoft.com/office/drawing/2014/main" id="{60A96BFE-F029-9508-1F80-D93084986B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421"/>
          <a:stretch/>
        </p:blipFill>
        <p:spPr>
          <a:xfrm>
            <a:off x="5697945" y="1461490"/>
            <a:ext cx="5386368" cy="4817375"/>
          </a:xfrm>
          <a:prstGeom prst="rect">
            <a:avLst/>
          </a:prstGeom>
        </p:spPr>
      </p:pic>
      <p:pic>
        <p:nvPicPr>
          <p:cNvPr id="2" name="Picture 1" descr="A map of a red area&#10;&#10;Description automatically generated with medium confidence">
            <a:extLst>
              <a:ext uri="{FF2B5EF4-FFF2-40B4-BE49-F238E27FC236}">
                <a16:creationId xmlns:a16="http://schemas.microsoft.com/office/drawing/2014/main" id="{EB8F4532-44C8-3261-B330-3203DD19EE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536" r="71960" b="1838"/>
          <a:stretch/>
        </p:blipFill>
        <p:spPr>
          <a:xfrm>
            <a:off x="925553" y="1472069"/>
            <a:ext cx="4267424" cy="4737664"/>
          </a:xfrm>
          <a:prstGeom prst="rect">
            <a:avLst/>
          </a:prstGeom>
        </p:spPr>
      </p:pic>
    </p:spTree>
    <p:extLst>
      <p:ext uri="{BB962C8B-B14F-4D97-AF65-F5344CB8AC3E}">
        <p14:creationId xmlns:p14="http://schemas.microsoft.com/office/powerpoint/2010/main" val="33107720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E5B28AD3-4189-E0F3-16BA-B5D6792C59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1A263F0-9BBF-41B5-B50B-46CE2BEE333E}" type="slidenum">
              <a:rPr lang="en-US" altLang="en-US">
                <a:latin typeface="+mn-lt"/>
              </a:rPr>
              <a:pPr fontAlgn="base">
                <a:spcBef>
                  <a:spcPct val="0"/>
                </a:spcBef>
                <a:spcAft>
                  <a:spcPct val="0"/>
                </a:spcAft>
              </a:pPr>
              <a:t>15</a:t>
            </a:fld>
            <a:endParaRPr lang="en-US" altLang="en-US">
              <a:latin typeface="+mn-lt"/>
            </a:endParaRPr>
          </a:p>
        </p:txBody>
      </p:sp>
      <p:sp>
        <p:nvSpPr>
          <p:cNvPr id="6" name="TextBox 4">
            <a:extLst>
              <a:ext uri="{FF2B5EF4-FFF2-40B4-BE49-F238E27FC236}">
                <a16:creationId xmlns:a16="http://schemas.microsoft.com/office/drawing/2014/main" id="{2B8ED676-B9D9-301A-B3BD-2262AD23F266}"/>
              </a:ext>
            </a:extLst>
          </p:cNvPr>
          <p:cNvSpPr txBox="1">
            <a:spLocks noChangeArrowheads="1"/>
          </p:cNvSpPr>
          <p:nvPr/>
        </p:nvSpPr>
        <p:spPr bwMode="auto">
          <a:xfrm>
            <a:off x="669008" y="328023"/>
            <a:ext cx="7155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panose="020E0502030303020204" pitchFamily="34" charset="0"/>
                <a:ea typeface="Candara" panose="020E0502030303020204" pitchFamily="34" charset="0"/>
                <a:cs typeface="Candara" panose="020E0502030303020204" pitchFamily="34" charset="0"/>
              </a:rPr>
              <a:t>Phase II Exploration Targets : </a:t>
            </a:r>
            <a:r>
              <a:rPr lang="en-US" altLang="en-US" dirty="0">
                <a:latin typeface="Candara" panose="020E0502030303020204" pitchFamily="34" charset="0"/>
                <a:ea typeface="Candara" panose="020E0502030303020204" pitchFamily="34" charset="0"/>
                <a:cs typeface="Candara" panose="020E0502030303020204" pitchFamily="34" charset="0"/>
              </a:rPr>
              <a:t>Merope and </a:t>
            </a:r>
            <a:r>
              <a:rPr lang="en-US" altLang="en-US" dirty="0" err="1">
                <a:latin typeface="Candara" panose="020E0502030303020204" pitchFamily="34" charset="0"/>
                <a:ea typeface="Candara" panose="020E0502030303020204" pitchFamily="34" charset="0"/>
                <a:cs typeface="Candara" panose="020E0502030303020204" pitchFamily="34" charset="0"/>
              </a:rPr>
              <a:t>Taygeta</a:t>
            </a:r>
            <a:endParaRPr lang="en-US" altLang="en-US" dirty="0">
              <a:latin typeface="Candara" panose="020E0502030303020204" pitchFamily="34" charset="0"/>
              <a:ea typeface="Candara" panose="020E0502030303020204" pitchFamily="34" charset="0"/>
              <a:cs typeface="Candara" panose="020E0502030303020204" pitchFamily="34" charset="0"/>
            </a:endParaRPr>
          </a:p>
        </p:txBody>
      </p:sp>
      <p:pic>
        <p:nvPicPr>
          <p:cNvPr id="5" name="Picture 4" descr="A screenshot of a computer screen&#10;&#10;Description automatically generated">
            <a:extLst>
              <a:ext uri="{FF2B5EF4-FFF2-40B4-BE49-F238E27FC236}">
                <a16:creationId xmlns:a16="http://schemas.microsoft.com/office/drawing/2014/main" id="{71CF24CC-55A1-9BEB-BB21-870802986A3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0272" y="1549113"/>
            <a:ext cx="8187950" cy="3759773"/>
          </a:xfrm>
          <a:prstGeom prst="rect">
            <a:avLst/>
          </a:prstGeom>
        </p:spPr>
      </p:pic>
      <p:sp>
        <p:nvSpPr>
          <p:cNvPr id="2" name="CaixaDeTexto 3">
            <a:extLst>
              <a:ext uri="{FF2B5EF4-FFF2-40B4-BE49-F238E27FC236}">
                <a16:creationId xmlns:a16="http://schemas.microsoft.com/office/drawing/2014/main" id="{7477B539-1571-6C36-DCF9-2F747DA32FE8}"/>
              </a:ext>
            </a:extLst>
          </p:cNvPr>
          <p:cNvSpPr txBox="1"/>
          <p:nvPr/>
        </p:nvSpPr>
        <p:spPr>
          <a:xfrm>
            <a:off x="429895" y="2335836"/>
            <a:ext cx="2940967" cy="2973050"/>
          </a:xfrm>
          <a:prstGeom prst="roundRect">
            <a:avLst>
              <a:gd name="adj" fmla="val 7369"/>
            </a:avLst>
          </a:prstGeom>
          <a:solidFill>
            <a:schemeClr val="accent4">
              <a:lumMod val="75000"/>
              <a:lumOff val="25000"/>
            </a:schemeClr>
          </a:solidFill>
          <a:effectLst>
            <a:outerShdw blurRad="50800" dist="38100" dir="8100000" algn="tr" rotWithShape="0">
              <a:prstClr val="black">
                <a:alpha val="40000"/>
              </a:prstClr>
            </a:outerShdw>
          </a:effectLst>
        </p:spPr>
        <p:txBody>
          <a:bodyPr wrap="square" lIns="91440" tIns="45720" rIns="91440" bIns="45720" anchor="ctr">
            <a:spAutoFit/>
          </a:bodyPr>
          <a:lstStyle>
            <a:defPPr>
              <a:defRPr lang="en-US"/>
            </a:defPPr>
            <a:lvl1pPr>
              <a:defRPr sz="1200" b="1"/>
            </a:lvl1pPr>
            <a:lvl2pPr marL="742950" lvl="1" indent="-285750">
              <a:buFont typeface="Courier New" panose="02070309020205020404" pitchFamily="49" charset="0"/>
              <a:buChar char="o"/>
            </a:lvl2pPr>
          </a:lstStyle>
          <a:p>
            <a:pPr algn="l" fontAlgn="base"/>
            <a:r>
              <a:rPr lang="en-US" sz="1800" b="0" dirty="0">
                <a:solidFill>
                  <a:schemeClr val="bg1"/>
                </a:solidFill>
              </a:rPr>
              <a:t>Assay results showed high concentrations of Neodymium + Praseodymium and Dysprosium + Terbium associated with the boundary of </a:t>
            </a:r>
            <a:r>
              <a:rPr lang="en-US" sz="1800" b="0" dirty="0" err="1">
                <a:solidFill>
                  <a:schemeClr val="bg1"/>
                </a:solidFill>
              </a:rPr>
              <a:t>Pedolith</a:t>
            </a:r>
            <a:r>
              <a:rPr lang="en-US" sz="1800" b="0" dirty="0">
                <a:solidFill>
                  <a:schemeClr val="bg1"/>
                </a:solidFill>
              </a:rPr>
              <a:t> and saprolite. This is the main characteristic of an IAC REE mineralization.</a:t>
            </a:r>
          </a:p>
        </p:txBody>
      </p:sp>
    </p:spTree>
    <p:extLst>
      <p:ext uri="{BB962C8B-B14F-4D97-AF65-F5344CB8AC3E}">
        <p14:creationId xmlns:p14="http://schemas.microsoft.com/office/powerpoint/2010/main" val="32872103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E5B28AD3-4189-E0F3-16BA-B5D6792C59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1A263F0-9BBF-41B5-B50B-46CE2BEE333E}" type="slidenum">
              <a:rPr lang="en-US" altLang="en-US">
                <a:latin typeface="+mn-lt"/>
              </a:rPr>
              <a:pPr fontAlgn="base">
                <a:spcBef>
                  <a:spcPct val="0"/>
                </a:spcBef>
                <a:spcAft>
                  <a:spcPct val="0"/>
                </a:spcAft>
              </a:pPr>
              <a:t>16</a:t>
            </a:fld>
            <a:endParaRPr lang="en-US" altLang="en-US">
              <a:latin typeface="+mn-lt"/>
            </a:endParaRPr>
          </a:p>
        </p:txBody>
      </p:sp>
      <p:sp>
        <p:nvSpPr>
          <p:cNvPr id="4" name="TextBox 3">
            <a:extLst>
              <a:ext uri="{FF2B5EF4-FFF2-40B4-BE49-F238E27FC236}">
                <a16:creationId xmlns:a16="http://schemas.microsoft.com/office/drawing/2014/main" id="{392BAB28-F86E-E4BE-2B88-C983AF5DB39F}"/>
              </a:ext>
            </a:extLst>
          </p:cNvPr>
          <p:cNvSpPr txBox="1"/>
          <p:nvPr/>
        </p:nvSpPr>
        <p:spPr>
          <a:xfrm>
            <a:off x="745520" y="624468"/>
            <a:ext cx="6991815" cy="461665"/>
          </a:xfrm>
          <a:prstGeom prst="rect">
            <a:avLst/>
          </a:prstGeom>
          <a:noFill/>
        </p:spPr>
        <p:txBody>
          <a:bodyPr wrap="square" rtlCol="0">
            <a:spAutoFit/>
          </a:bodyPr>
          <a:lstStyle/>
          <a:p>
            <a:r>
              <a:rPr lang="en-US" altLang="en-US" sz="2400" b="1" dirty="0">
                <a:latin typeface="Candara" panose="020E0502030303020204" pitchFamily="34" charset="0"/>
                <a:ea typeface="Candara" panose="020E0502030303020204" pitchFamily="34" charset="0"/>
                <a:cs typeface="Candara" panose="020E0502030303020204" pitchFamily="34" charset="0"/>
              </a:rPr>
              <a:t>PCH REE IAC Project: </a:t>
            </a:r>
            <a:r>
              <a:rPr lang="en-US" altLang="en-US" sz="2400" dirty="0">
                <a:latin typeface="Candara" panose="020E0502030303020204" pitchFamily="34" charset="0"/>
                <a:ea typeface="Candara" panose="020E0502030303020204" pitchFamily="34" charset="0"/>
                <a:cs typeface="Candara" panose="020E0502030303020204" pitchFamily="34" charset="0"/>
              </a:rPr>
              <a:t>Milestone And Next Steps</a:t>
            </a:r>
          </a:p>
        </p:txBody>
      </p:sp>
      <p:sp>
        <p:nvSpPr>
          <p:cNvPr id="13" name="TextBox 12">
            <a:extLst>
              <a:ext uri="{FF2B5EF4-FFF2-40B4-BE49-F238E27FC236}">
                <a16:creationId xmlns:a16="http://schemas.microsoft.com/office/drawing/2014/main" id="{F0BFAEC3-4FC8-CFE7-D5AD-206D850E5747}"/>
              </a:ext>
            </a:extLst>
          </p:cNvPr>
          <p:cNvSpPr txBox="1">
            <a:spLocks noChangeArrowheads="1"/>
          </p:cNvSpPr>
          <p:nvPr/>
        </p:nvSpPr>
        <p:spPr bwMode="auto">
          <a:xfrm>
            <a:off x="652593" y="1249130"/>
            <a:ext cx="5636695" cy="4767589"/>
          </a:xfrm>
          <a:prstGeom prst="roundRect">
            <a:avLst>
              <a:gd name="adj" fmla="val 3781"/>
            </a:avLst>
          </a:prstGeom>
          <a:solidFill>
            <a:schemeClr val="tx2">
              <a:lumMod val="75000"/>
              <a:lumOff val="25000"/>
            </a:schemeClr>
          </a:solidFill>
          <a:ln>
            <a:noFill/>
            <a:prstDash val="dashDot"/>
          </a:ln>
        </p:spPr>
        <p:txBody>
          <a:bodyPr wrap="square" lIns="91440" tIns="45720" rIns="91440" bIns="45720" anchor="t">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lgn="l" fontAlgn="base"/>
            <a:r>
              <a:rPr lang="en-CA" sz="1400" dirty="0">
                <a:solidFill>
                  <a:schemeClr val="bg1"/>
                </a:solidFill>
                <a:latin typeface="+mn-lt"/>
              </a:rPr>
              <a:t>Exploration Milestones</a:t>
            </a:r>
          </a:p>
          <a:p>
            <a:pPr marL="0" indent="0" algn="l" fontAlgn="base"/>
            <a:endParaRPr lang="en-CA" sz="1400" dirty="0">
              <a:solidFill>
                <a:schemeClr val="bg1"/>
              </a:solidFill>
              <a:latin typeface="+mn-lt"/>
            </a:endParaRPr>
          </a:p>
          <a:p>
            <a:pPr marL="285750" indent="-285750" algn="l" fontAlgn="base">
              <a:buFont typeface="Arial" panose="020B0604020202020204" pitchFamily="34" charset="0"/>
              <a:buChar char="•"/>
            </a:pPr>
            <a:r>
              <a:rPr lang="en-CA" sz="1400" dirty="0">
                <a:solidFill>
                  <a:schemeClr val="bg1"/>
                </a:solidFill>
                <a:latin typeface="+mn-lt"/>
              </a:rPr>
              <a:t>Total d</a:t>
            </a:r>
            <a:r>
              <a:rPr lang="en-CA" sz="1400" i="0" dirty="0">
                <a:solidFill>
                  <a:schemeClr val="bg1"/>
                </a:solidFill>
                <a:effectLst/>
                <a:latin typeface="+mn-lt"/>
              </a:rPr>
              <a:t>rilling completed with 1 year – Approximately 400 Auger and RC holes</a:t>
            </a:r>
          </a:p>
          <a:p>
            <a:pPr marL="285750" indent="-285750" algn="l" fontAlgn="base">
              <a:buFont typeface="Arial" panose="020B0604020202020204" pitchFamily="34" charset="0"/>
              <a:buChar char="•"/>
            </a:pPr>
            <a:r>
              <a:rPr lang="en-CA" sz="1400" dirty="0">
                <a:solidFill>
                  <a:schemeClr val="bg1"/>
                </a:solidFill>
                <a:latin typeface="+mn-lt"/>
              </a:rPr>
              <a:t>Approximately $1 million USD budget</a:t>
            </a:r>
            <a:endParaRPr lang="en-CA" sz="1400" i="0" dirty="0">
              <a:solidFill>
                <a:schemeClr val="bg1"/>
              </a:solidFill>
              <a:effectLst/>
              <a:latin typeface="+mn-lt"/>
            </a:endParaRPr>
          </a:p>
          <a:p>
            <a:pPr marL="285750" indent="-285750" algn="l" fontAlgn="base">
              <a:buFont typeface="Arial" panose="020B0604020202020204" pitchFamily="34" charset="0"/>
              <a:buChar char="•"/>
            </a:pPr>
            <a:r>
              <a:rPr lang="en-CA" sz="1400" i="0" dirty="0">
                <a:solidFill>
                  <a:schemeClr val="bg1"/>
                </a:solidFill>
                <a:effectLst/>
                <a:latin typeface="+mn-lt"/>
              </a:rPr>
              <a:t>Target IV and Buriti zones: </a:t>
            </a:r>
            <a:r>
              <a:rPr lang="en-CA" sz="1400" i="1" dirty="0">
                <a:solidFill>
                  <a:schemeClr val="bg1"/>
                </a:solidFill>
                <a:effectLst/>
                <a:latin typeface="+mn-lt"/>
              </a:rPr>
              <a:t>maiden Mineral Resource Estimate (MRE) </a:t>
            </a:r>
            <a:r>
              <a:rPr lang="en-CA" sz="1300" dirty="0">
                <a:solidFill>
                  <a:schemeClr val="bg1"/>
                </a:solidFill>
              </a:rPr>
              <a:t> completed with 52.8 million tonnes (Mt) comprising:</a:t>
            </a:r>
          </a:p>
          <a:p>
            <a:pPr marL="742950" lvl="1" indent="-285750" algn="l" fontAlgn="base">
              <a:buFont typeface="Arial" panose="020B0604020202020204" pitchFamily="34" charset="0"/>
              <a:buChar char="•"/>
            </a:pPr>
            <a:r>
              <a:rPr lang="en-CA" sz="1300" dirty="0">
                <a:solidFill>
                  <a:schemeClr val="bg1"/>
                </a:solidFill>
              </a:rPr>
              <a:t>6.6 Mt Indicated resource with a grade of 2,513 ppm TREO.</a:t>
            </a:r>
          </a:p>
          <a:p>
            <a:pPr marL="742950" lvl="1" indent="-285750" algn="l" fontAlgn="base">
              <a:buFont typeface="Arial" panose="020B0604020202020204" pitchFamily="34" charset="0"/>
              <a:buChar char="•"/>
            </a:pPr>
            <a:r>
              <a:rPr lang="en-CA" sz="1300" dirty="0">
                <a:solidFill>
                  <a:schemeClr val="bg1"/>
                </a:solidFill>
              </a:rPr>
              <a:t>46.2 Mt Inferred resource with a grade of 2,888 ppm TREO.</a:t>
            </a:r>
          </a:p>
          <a:p>
            <a:pPr marL="285750" indent="-285750" algn="l" fontAlgn="base">
              <a:buFont typeface="Arial" panose="020B0604020202020204" pitchFamily="34" charset="0"/>
              <a:buChar char="•"/>
            </a:pPr>
            <a:r>
              <a:rPr lang="en-CA" sz="1400" i="0" dirty="0">
                <a:solidFill>
                  <a:schemeClr val="bg1"/>
                </a:solidFill>
                <a:effectLst/>
                <a:latin typeface="+mn-lt"/>
              </a:rPr>
              <a:t>Desorption results confirmed the IAC REE mineralization associated with the </a:t>
            </a:r>
            <a:r>
              <a:rPr lang="en-CA" sz="1400" i="0" dirty="0" err="1">
                <a:solidFill>
                  <a:schemeClr val="bg1"/>
                </a:solidFill>
                <a:effectLst/>
                <a:latin typeface="+mn-lt"/>
              </a:rPr>
              <a:t>Ipora</a:t>
            </a:r>
            <a:r>
              <a:rPr lang="en-CA" sz="1400" i="0" dirty="0">
                <a:solidFill>
                  <a:schemeClr val="bg1"/>
                </a:solidFill>
                <a:effectLst/>
                <a:latin typeface="+mn-lt"/>
              </a:rPr>
              <a:t> Granite.</a:t>
            </a:r>
          </a:p>
          <a:p>
            <a:pPr marL="285750" indent="-285750" algn="l" fontAlgn="base">
              <a:buFont typeface="Arial" panose="020B0604020202020204" pitchFamily="34" charset="0"/>
              <a:buChar char="•"/>
            </a:pPr>
            <a:r>
              <a:rPr lang="en-CA" sz="1400" dirty="0">
                <a:solidFill>
                  <a:schemeClr val="bg1"/>
                </a:solidFill>
                <a:latin typeface="+mn-lt"/>
              </a:rPr>
              <a:t>Distinction of two REE mineralization styles:</a:t>
            </a:r>
          </a:p>
          <a:p>
            <a:pPr lvl="1" fontAlgn="base">
              <a:buFont typeface="Arial" panose="020B0604020202020204" pitchFamily="34" charset="0"/>
              <a:buChar char="•"/>
            </a:pPr>
            <a:r>
              <a:rPr lang="en-CA" sz="1400" i="0" dirty="0">
                <a:solidFill>
                  <a:schemeClr val="bg1"/>
                </a:solidFill>
                <a:effectLst/>
                <a:latin typeface="+mn-lt"/>
              </a:rPr>
              <a:t>IAC REE.</a:t>
            </a:r>
          </a:p>
          <a:p>
            <a:pPr lvl="1" fontAlgn="base">
              <a:buFont typeface="Arial" panose="020B0604020202020204" pitchFamily="34" charset="0"/>
              <a:buChar char="•"/>
            </a:pPr>
            <a:r>
              <a:rPr lang="en-CA" sz="1400" dirty="0">
                <a:solidFill>
                  <a:schemeClr val="bg1"/>
                </a:solidFill>
                <a:latin typeface="+mn-lt"/>
              </a:rPr>
              <a:t>High-grade REE associated with </a:t>
            </a:r>
            <a:r>
              <a:rPr lang="en-CA" sz="1400" dirty="0" err="1">
                <a:solidFill>
                  <a:schemeClr val="bg1"/>
                </a:solidFill>
                <a:latin typeface="+mn-lt"/>
              </a:rPr>
              <a:t>Carbonitite</a:t>
            </a:r>
            <a:r>
              <a:rPr lang="en-CA" sz="1400" dirty="0">
                <a:solidFill>
                  <a:schemeClr val="bg1"/>
                </a:solidFill>
                <a:latin typeface="+mn-lt"/>
              </a:rPr>
              <a:t> Dike-Sill.</a:t>
            </a:r>
            <a:endParaRPr lang="en-CA" sz="1300" dirty="0">
              <a:solidFill>
                <a:schemeClr val="bg1"/>
              </a:solidFill>
            </a:endParaRPr>
          </a:p>
          <a:p>
            <a:pPr fontAlgn="base">
              <a:buFont typeface="Arial" panose="020B0604020202020204" pitchFamily="34" charset="0"/>
              <a:buChar char="•"/>
            </a:pPr>
            <a:r>
              <a:rPr lang="en-CA" sz="1400" dirty="0">
                <a:solidFill>
                  <a:schemeClr val="bg1"/>
                </a:solidFill>
                <a:latin typeface="+mn-lt"/>
              </a:rPr>
              <a:t>Discovery of new IAC REE targets </a:t>
            </a:r>
            <a:r>
              <a:rPr lang="en-CA" sz="1400" dirty="0" err="1">
                <a:solidFill>
                  <a:schemeClr val="bg1"/>
                </a:solidFill>
                <a:latin typeface="+mn-lt"/>
              </a:rPr>
              <a:t>Taygeta</a:t>
            </a:r>
            <a:r>
              <a:rPr lang="en-CA" sz="1400" dirty="0">
                <a:solidFill>
                  <a:schemeClr val="bg1"/>
                </a:solidFill>
                <a:latin typeface="+mn-lt"/>
              </a:rPr>
              <a:t> and Merope.</a:t>
            </a:r>
          </a:p>
          <a:p>
            <a:pPr marL="0" indent="0" fontAlgn="base"/>
            <a:endParaRPr lang="en-CA" sz="1400" dirty="0">
              <a:solidFill>
                <a:schemeClr val="bg1"/>
              </a:solidFill>
              <a:latin typeface="+mn-lt"/>
            </a:endParaRPr>
          </a:p>
          <a:p>
            <a:pPr marL="0" indent="0" algn="ctr" fontAlgn="base"/>
            <a:r>
              <a:rPr lang="en-CA" b="1" dirty="0">
                <a:solidFill>
                  <a:schemeClr val="bg1"/>
                </a:solidFill>
              </a:rPr>
              <a:t>Indications point to the PCH project’s potential to develop into a premier resource in terms of tonnage and grade within an IAC.</a:t>
            </a:r>
            <a:endParaRPr lang="en-CA" sz="1600" dirty="0">
              <a:solidFill>
                <a:schemeClr val="bg1"/>
              </a:solidFill>
            </a:endParaRPr>
          </a:p>
          <a:p>
            <a:pPr marL="457200" lvl="1" indent="0" algn="l" fontAlgn="base"/>
            <a:endParaRPr lang="en-CA" sz="1300" dirty="0">
              <a:solidFill>
                <a:schemeClr val="bg1"/>
              </a:solidFill>
            </a:endParaRPr>
          </a:p>
        </p:txBody>
      </p:sp>
      <p:sp>
        <p:nvSpPr>
          <p:cNvPr id="14" name="TextBox 13">
            <a:extLst>
              <a:ext uri="{FF2B5EF4-FFF2-40B4-BE49-F238E27FC236}">
                <a16:creationId xmlns:a16="http://schemas.microsoft.com/office/drawing/2014/main" id="{30074AD1-11D7-D16F-5493-8D3B9A2A0B64}"/>
              </a:ext>
            </a:extLst>
          </p:cNvPr>
          <p:cNvSpPr txBox="1">
            <a:spLocks noChangeArrowheads="1"/>
          </p:cNvSpPr>
          <p:nvPr/>
        </p:nvSpPr>
        <p:spPr bwMode="auto">
          <a:xfrm>
            <a:off x="6376964" y="1249130"/>
            <a:ext cx="5350480" cy="2133362"/>
          </a:xfrm>
          <a:prstGeom prst="roundRect">
            <a:avLst>
              <a:gd name="adj" fmla="val 3781"/>
            </a:avLst>
          </a:prstGeom>
          <a:solidFill>
            <a:schemeClr val="tx2">
              <a:lumMod val="75000"/>
              <a:lumOff val="25000"/>
            </a:schemeClr>
          </a:solidFill>
          <a:ln>
            <a:noFill/>
            <a:prstDash val="dashDot"/>
          </a:ln>
        </p:spPr>
        <p:txBody>
          <a:bodyPr wrap="square" lIns="91440" tIns="45720" rIns="91440" bIns="45720" anchor="t">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r>
              <a:rPr lang="en-CA" sz="1300" dirty="0">
                <a:solidFill>
                  <a:schemeClr val="bg1"/>
                </a:solidFill>
                <a:latin typeface="+mn-lt"/>
              </a:rPr>
              <a:t>International focus to secure critical materials</a:t>
            </a:r>
          </a:p>
          <a:p>
            <a:pPr marL="0" indent="0"/>
            <a:endParaRPr lang="en-CA" sz="1300" dirty="0">
              <a:solidFill>
                <a:schemeClr val="bg1"/>
              </a:solidFill>
              <a:latin typeface="+mn-lt"/>
            </a:endParaRPr>
          </a:p>
          <a:p>
            <a:pPr>
              <a:buFont typeface="Arial" panose="020B0604020202020204" pitchFamily="34" charset="0"/>
              <a:buChar char="•"/>
            </a:pPr>
            <a:r>
              <a:rPr lang="en-CA" sz="1300" i="0" dirty="0">
                <a:solidFill>
                  <a:schemeClr val="bg1"/>
                </a:solidFill>
                <a:effectLst/>
                <a:latin typeface="+mn-lt"/>
              </a:rPr>
              <a:t>Advan</a:t>
            </a:r>
            <a:r>
              <a:rPr lang="en-CA" sz="1300" dirty="0">
                <a:solidFill>
                  <a:schemeClr val="bg1"/>
                </a:solidFill>
                <a:latin typeface="+mn-lt"/>
              </a:rPr>
              <a:t>tage of the IAC </a:t>
            </a:r>
          </a:p>
          <a:p>
            <a:pPr lvl="1">
              <a:buFont typeface="Arial" panose="020B0604020202020204" pitchFamily="34" charset="0"/>
              <a:buChar char="•"/>
            </a:pPr>
            <a:r>
              <a:rPr lang="en-CA" sz="1300" i="0" dirty="0">
                <a:solidFill>
                  <a:schemeClr val="bg1"/>
                </a:solidFill>
                <a:effectLst/>
                <a:latin typeface="+mn-lt"/>
              </a:rPr>
              <a:t>Low radioactivity</a:t>
            </a:r>
          </a:p>
          <a:p>
            <a:pPr lvl="1">
              <a:buFont typeface="Arial" panose="020B0604020202020204" pitchFamily="34" charset="0"/>
              <a:buChar char="•"/>
            </a:pPr>
            <a:r>
              <a:rPr lang="en-CA" sz="1300" dirty="0" err="1">
                <a:solidFill>
                  <a:schemeClr val="bg1"/>
                </a:solidFill>
                <a:latin typeface="+mn-lt"/>
              </a:rPr>
              <a:t>Desorbable</a:t>
            </a:r>
            <a:endParaRPr lang="en-CA" sz="1300" dirty="0">
              <a:solidFill>
                <a:schemeClr val="bg1"/>
              </a:solidFill>
              <a:latin typeface="+mn-lt"/>
            </a:endParaRPr>
          </a:p>
          <a:p>
            <a:pPr lvl="1">
              <a:buFont typeface="Arial" panose="020B0604020202020204" pitchFamily="34" charset="0"/>
              <a:buChar char="•"/>
            </a:pPr>
            <a:r>
              <a:rPr lang="en-CA" sz="1300" i="0" dirty="0">
                <a:solidFill>
                  <a:schemeClr val="bg1"/>
                </a:solidFill>
                <a:effectLst/>
                <a:latin typeface="+mn-lt"/>
              </a:rPr>
              <a:t>Low capex/</a:t>
            </a:r>
            <a:r>
              <a:rPr lang="en-CA" sz="1300" i="0" dirty="0" err="1">
                <a:solidFill>
                  <a:schemeClr val="bg1"/>
                </a:solidFill>
                <a:effectLst/>
                <a:latin typeface="+mn-lt"/>
              </a:rPr>
              <a:t>opex</a:t>
            </a:r>
            <a:r>
              <a:rPr lang="en-CA" sz="1300" i="0" dirty="0">
                <a:solidFill>
                  <a:schemeClr val="bg1"/>
                </a:solidFill>
                <a:effectLst/>
                <a:latin typeface="+mn-lt"/>
              </a:rPr>
              <a:t> relative to </a:t>
            </a:r>
            <a:r>
              <a:rPr lang="en-CA" sz="1300" i="0" dirty="0" err="1">
                <a:solidFill>
                  <a:schemeClr val="bg1"/>
                </a:solidFill>
                <a:effectLst/>
                <a:latin typeface="+mn-lt"/>
              </a:rPr>
              <a:t>hardrock</a:t>
            </a:r>
            <a:r>
              <a:rPr lang="en-CA" sz="1300" i="0" dirty="0">
                <a:solidFill>
                  <a:schemeClr val="bg1"/>
                </a:solidFill>
                <a:effectLst/>
                <a:latin typeface="+mn-lt"/>
              </a:rPr>
              <a:t> mining</a:t>
            </a:r>
          </a:p>
          <a:p>
            <a:pPr lvl="1">
              <a:buFont typeface="Arial" panose="020B0604020202020204" pitchFamily="34" charset="0"/>
              <a:buChar char="•"/>
            </a:pPr>
            <a:r>
              <a:rPr lang="en-CA" sz="1300" dirty="0">
                <a:solidFill>
                  <a:schemeClr val="bg1"/>
                </a:solidFill>
                <a:latin typeface="+mn-lt"/>
              </a:rPr>
              <a:t>Most environmentally friendly processing – use of small quantities of re-agents</a:t>
            </a:r>
          </a:p>
          <a:p>
            <a:pPr lvl="1">
              <a:buFont typeface="Arial" panose="020B0604020202020204" pitchFamily="34" charset="0"/>
              <a:buChar char="•"/>
            </a:pPr>
            <a:r>
              <a:rPr lang="en-CA" sz="1300" i="0" dirty="0">
                <a:solidFill>
                  <a:schemeClr val="bg1"/>
                </a:solidFill>
                <a:effectLst/>
                <a:latin typeface="+mn-lt"/>
              </a:rPr>
              <a:t>High</a:t>
            </a:r>
            <a:r>
              <a:rPr lang="en-CA" sz="1300" dirty="0">
                <a:solidFill>
                  <a:schemeClr val="bg1"/>
                </a:solidFill>
                <a:latin typeface="+mn-lt"/>
              </a:rPr>
              <a:t>ly enriched in heavy and magnet REE</a:t>
            </a:r>
          </a:p>
          <a:p>
            <a:pPr lvl="1">
              <a:buFont typeface="Arial" panose="020B0604020202020204" pitchFamily="34" charset="0"/>
              <a:buChar char="•"/>
            </a:pPr>
            <a:endParaRPr lang="en-CA" sz="1300" i="0" dirty="0">
              <a:solidFill>
                <a:schemeClr val="bg1"/>
              </a:solidFill>
              <a:effectLst/>
              <a:latin typeface="+mn-lt"/>
            </a:endParaRPr>
          </a:p>
        </p:txBody>
      </p:sp>
      <p:sp>
        <p:nvSpPr>
          <p:cNvPr id="15" name="TextBox 14">
            <a:extLst>
              <a:ext uri="{FF2B5EF4-FFF2-40B4-BE49-F238E27FC236}">
                <a16:creationId xmlns:a16="http://schemas.microsoft.com/office/drawing/2014/main" id="{5399C37A-0530-15F8-BF42-986507656242}"/>
              </a:ext>
            </a:extLst>
          </p:cNvPr>
          <p:cNvSpPr txBox="1">
            <a:spLocks noChangeArrowheads="1"/>
          </p:cNvSpPr>
          <p:nvPr/>
        </p:nvSpPr>
        <p:spPr bwMode="auto">
          <a:xfrm>
            <a:off x="6376964" y="3475509"/>
            <a:ext cx="5350480" cy="2541210"/>
          </a:xfrm>
          <a:prstGeom prst="roundRect">
            <a:avLst>
              <a:gd name="adj" fmla="val 3781"/>
            </a:avLst>
          </a:prstGeom>
          <a:solidFill>
            <a:schemeClr val="tx2">
              <a:lumMod val="75000"/>
              <a:lumOff val="25000"/>
            </a:schemeClr>
          </a:solidFill>
          <a:ln>
            <a:noFill/>
            <a:prstDash val="dashDot"/>
          </a:ln>
        </p:spPr>
        <p:txBody>
          <a:bodyPr wrap="square" lIns="91440" tIns="45720" rIns="91440" bIns="45720" anchor="t">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r>
              <a:rPr lang="en-CA" sz="1300" b="1" i="0" dirty="0">
                <a:solidFill>
                  <a:schemeClr val="bg1"/>
                </a:solidFill>
                <a:effectLst/>
                <a:latin typeface="+mn-lt"/>
              </a:rPr>
              <a:t>Next Steps</a:t>
            </a:r>
          </a:p>
          <a:p>
            <a:pPr marL="342900" indent="-342900" fontAlgn="base">
              <a:buFont typeface="+mj-lt"/>
              <a:buAutoNum type="arabicPeriod"/>
            </a:pPr>
            <a:endParaRPr lang="en-CA" sz="1300" dirty="0">
              <a:solidFill>
                <a:schemeClr val="bg1"/>
              </a:solidFill>
            </a:endParaRPr>
          </a:p>
          <a:p>
            <a:pPr marL="342900" indent="-342900" fontAlgn="base">
              <a:buFont typeface="+mj-lt"/>
              <a:buAutoNum type="arabicPeriod"/>
            </a:pPr>
            <a:r>
              <a:rPr lang="en-CA" sz="1300" dirty="0">
                <a:solidFill>
                  <a:schemeClr val="bg1"/>
                </a:solidFill>
              </a:rPr>
              <a:t>Complete further REE desorption assays for the remainder of Target IV intervals including an update to the maiden MRE and NI-43101 report.</a:t>
            </a:r>
          </a:p>
          <a:p>
            <a:pPr marL="342900" indent="-342900" fontAlgn="base">
              <a:buFont typeface="+mj-lt"/>
              <a:buAutoNum type="arabicPeriod"/>
            </a:pPr>
            <a:r>
              <a:rPr lang="en-CA" sz="1300" dirty="0">
                <a:solidFill>
                  <a:schemeClr val="bg1"/>
                </a:solidFill>
              </a:rPr>
              <a:t>RC drilling on new target discoveries (</a:t>
            </a:r>
            <a:r>
              <a:rPr lang="en-CA" sz="1300" dirty="0" err="1">
                <a:solidFill>
                  <a:schemeClr val="bg1"/>
                </a:solidFill>
              </a:rPr>
              <a:t>Taygeta</a:t>
            </a:r>
            <a:r>
              <a:rPr lang="en-CA" sz="1300" dirty="0">
                <a:solidFill>
                  <a:schemeClr val="bg1"/>
                </a:solidFill>
              </a:rPr>
              <a:t> and Merope) to delineate the extent of mineralization and to develop an initial resource estimate including desorption testing.</a:t>
            </a:r>
          </a:p>
          <a:p>
            <a:pPr marL="342900" indent="-342900" fontAlgn="base">
              <a:buFont typeface="+mj-lt"/>
              <a:buAutoNum type="arabicPeriod"/>
            </a:pPr>
            <a:r>
              <a:rPr lang="en-CA" sz="1300" dirty="0">
                <a:solidFill>
                  <a:schemeClr val="bg1"/>
                </a:solidFill>
              </a:rPr>
              <a:t>Exploring the remaining tenements through initial auger drilling of new exploration targets.</a:t>
            </a:r>
          </a:p>
          <a:p>
            <a:pPr marL="342900" indent="-342900" fontAlgn="base">
              <a:buFont typeface="+mj-lt"/>
              <a:buAutoNum type="arabicPeriod"/>
            </a:pPr>
            <a:r>
              <a:rPr lang="en-CA" sz="1300" dirty="0">
                <a:solidFill>
                  <a:schemeClr val="bg1"/>
                </a:solidFill>
              </a:rPr>
              <a:t>Initiate the development of a Preliminary Economic Assessment report</a:t>
            </a:r>
          </a:p>
        </p:txBody>
      </p:sp>
    </p:spTree>
    <p:extLst>
      <p:ext uri="{BB962C8B-B14F-4D97-AF65-F5344CB8AC3E}">
        <p14:creationId xmlns:p14="http://schemas.microsoft.com/office/powerpoint/2010/main" val="13680719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44B023-0D21-F76B-7632-8C61BCEFC4AB}"/>
              </a:ext>
            </a:extLst>
          </p:cNvPr>
          <p:cNvSpPr/>
          <p:nvPr/>
        </p:nvSpPr>
        <p:spPr>
          <a:xfrm>
            <a:off x="0" y="-5142"/>
            <a:ext cx="12192000" cy="6872286"/>
          </a:xfrm>
          <a:prstGeom prst="rect">
            <a:avLst/>
          </a:prstGeom>
          <a:solidFill>
            <a:srgbClr val="002749">
              <a:alpha val="7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86" name="Slide Number Placeholder 1">
            <a:extLst>
              <a:ext uri="{FF2B5EF4-FFF2-40B4-BE49-F238E27FC236}">
                <a16:creationId xmlns:a16="http://schemas.microsoft.com/office/drawing/2014/main" id="{E88253AF-B9DA-78E9-A171-1FC35B1427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86EBD27-59B1-4019-B03E-7CEB6EC6DDDD}" type="slidenum">
              <a:rPr lang="en-US" altLang="en-US">
                <a:solidFill>
                  <a:schemeClr val="bg1"/>
                </a:solidFill>
                <a:latin typeface="+mn-lt"/>
              </a:rPr>
              <a:pPr fontAlgn="base">
                <a:spcBef>
                  <a:spcPct val="0"/>
                </a:spcBef>
                <a:spcAft>
                  <a:spcPct val="0"/>
                </a:spcAft>
              </a:pPr>
              <a:t>17</a:t>
            </a:fld>
            <a:endParaRPr lang="en-US" altLang="en-US" dirty="0">
              <a:solidFill>
                <a:schemeClr val="bg1"/>
              </a:solidFill>
              <a:latin typeface="+mn-lt"/>
            </a:endParaRPr>
          </a:p>
        </p:txBody>
      </p:sp>
      <p:pic>
        <p:nvPicPr>
          <p:cNvPr id="9" name="Picture 8">
            <a:extLst>
              <a:ext uri="{FF2B5EF4-FFF2-40B4-BE49-F238E27FC236}">
                <a16:creationId xmlns:a16="http://schemas.microsoft.com/office/drawing/2014/main" id="{FA6CB854-D046-7541-64A0-B57C36E10F8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86"/>
          <a:stretch/>
        </p:blipFill>
        <p:spPr bwMode="auto">
          <a:xfrm>
            <a:off x="-1" y="-14286"/>
            <a:ext cx="9167751" cy="6872286"/>
          </a:xfrm>
          <a:custGeom>
            <a:avLst/>
            <a:gdLst>
              <a:gd name="connsiteX0" fmla="*/ 0 w 9159866"/>
              <a:gd name="connsiteY0" fmla="*/ 0 h 6872286"/>
              <a:gd name="connsiteX1" fmla="*/ 9159866 w 9159866"/>
              <a:gd name="connsiteY1" fmla="*/ 0 h 6872286"/>
              <a:gd name="connsiteX2" fmla="*/ 9159866 w 9159866"/>
              <a:gd name="connsiteY2" fmla="*/ 6077760 h 6872286"/>
              <a:gd name="connsiteX3" fmla="*/ 7589965 w 9159866"/>
              <a:gd name="connsiteY3" fmla="*/ 4607244 h 6872286"/>
              <a:gd name="connsiteX4" fmla="*/ 5468315 w 9159866"/>
              <a:gd name="connsiteY4" fmla="*/ 6872286 h 6872286"/>
              <a:gd name="connsiteX5" fmla="*/ 0 w 9159866"/>
              <a:gd name="connsiteY5" fmla="*/ 6872286 h 687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866" h="6872286">
                <a:moveTo>
                  <a:pt x="0" y="0"/>
                </a:moveTo>
                <a:lnTo>
                  <a:pt x="9159866" y="0"/>
                </a:lnTo>
                <a:lnTo>
                  <a:pt x="9159866" y="6077760"/>
                </a:lnTo>
                <a:lnTo>
                  <a:pt x="7589965" y="4607244"/>
                </a:lnTo>
                <a:lnTo>
                  <a:pt x="5468315" y="6872286"/>
                </a:lnTo>
                <a:lnTo>
                  <a:pt x="0" y="6872286"/>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FA0615-7DCF-67B7-FE7D-ADEAAD3F01D6}"/>
              </a:ext>
            </a:extLst>
          </p:cNvPr>
          <p:cNvSpPr txBox="1">
            <a:spLocks noChangeArrowheads="1"/>
          </p:cNvSpPr>
          <p:nvPr/>
        </p:nvSpPr>
        <p:spPr bwMode="auto">
          <a:xfrm>
            <a:off x="7006002" y="769908"/>
            <a:ext cx="4352027" cy="1191816"/>
          </a:xfrm>
          <a:prstGeom prst="roundRect">
            <a:avLst/>
          </a:prstGeom>
          <a:noFill/>
          <a:ln w="28575">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3200" b="1" dirty="0">
                <a:solidFill>
                  <a:schemeClr val="bg1"/>
                </a:solidFill>
                <a:latin typeface="Candara" panose="020E0502030303020204" pitchFamily="34" charset="0"/>
                <a:ea typeface="Candara" panose="020E0502030303020204" pitchFamily="34" charset="0"/>
                <a:cs typeface="Candara" panose="020E0502030303020204" pitchFamily="34" charset="0"/>
              </a:rPr>
              <a:t>Alces Lake Project, Saskatchewan, Canada</a:t>
            </a:r>
          </a:p>
        </p:txBody>
      </p:sp>
      <p:sp>
        <p:nvSpPr>
          <p:cNvPr id="3" name="TextBox 2">
            <a:extLst>
              <a:ext uri="{FF2B5EF4-FFF2-40B4-BE49-F238E27FC236}">
                <a16:creationId xmlns:a16="http://schemas.microsoft.com/office/drawing/2014/main" id="{B47190C7-1A19-3E47-9D96-E869D8BAB938}"/>
              </a:ext>
            </a:extLst>
          </p:cNvPr>
          <p:cNvSpPr txBox="1"/>
          <p:nvPr/>
        </p:nvSpPr>
        <p:spPr>
          <a:xfrm>
            <a:off x="7061538" y="1824137"/>
            <a:ext cx="4889178" cy="4001095"/>
          </a:xfrm>
          <a:prstGeom prst="rect">
            <a:avLst/>
          </a:prstGeom>
          <a:noFill/>
        </p:spPr>
        <p:txBody>
          <a:bodyPr wrap="square">
            <a:spAutoFit/>
          </a:bodyPr>
          <a:lstStyle/>
          <a:p>
            <a:pPr algn="l"/>
            <a:r>
              <a:rPr lang="en-CA" sz="3200" b="1" i="1" dirty="0">
                <a:solidFill>
                  <a:schemeClr val="bg1"/>
                </a:solidFill>
                <a:latin typeface="Candara" panose="020E0502030303020204" pitchFamily="34" charset="0"/>
              </a:rPr>
              <a:t>Geology: </a:t>
            </a:r>
            <a:r>
              <a:rPr lang="en-CA" sz="3200" i="1" dirty="0">
                <a:solidFill>
                  <a:schemeClr val="bg1"/>
                </a:solidFill>
                <a:effectLst/>
                <a:latin typeface="Candara" panose="020E0502030303020204" pitchFamily="34" charset="0"/>
              </a:rPr>
              <a:t>Pegmatites</a:t>
            </a:r>
          </a:p>
          <a:p>
            <a:pPr algn="l"/>
            <a:endParaRPr lang="en-CA" sz="1400" b="0" i="0" dirty="0">
              <a:solidFill>
                <a:schemeClr val="bg1"/>
              </a:solidFill>
              <a:effectLst/>
            </a:endParaRPr>
          </a:p>
          <a:p>
            <a:pPr marL="285750" indent="-285750" algn="l">
              <a:buFont typeface="Arial" panose="020B0604020202020204" pitchFamily="34" charset="0"/>
              <a:buChar char="•"/>
            </a:pPr>
            <a:r>
              <a:rPr lang="en-CA" sz="1600" b="0" i="0" dirty="0">
                <a:solidFill>
                  <a:schemeClr val="bg1"/>
                </a:solidFill>
                <a:effectLst/>
              </a:rPr>
              <a:t>Pegmatites are a type of intrusive igneous rock characterized by exceptionally coarse grain size, often containing minerals such as quartz, K-feldspar, plagioclase, biotite, muscovite, and monazite.</a:t>
            </a:r>
          </a:p>
          <a:p>
            <a:pPr marL="285750" indent="-285750" algn="l">
              <a:buFont typeface="Arial" panose="020B0604020202020204" pitchFamily="34" charset="0"/>
              <a:buChar char="•"/>
            </a:pPr>
            <a:r>
              <a:rPr lang="en-CA" sz="1600" b="0" i="0" dirty="0">
                <a:solidFill>
                  <a:schemeClr val="bg1"/>
                </a:solidFill>
                <a:effectLst/>
              </a:rPr>
              <a:t>While not specifically classified as carbonatites or alkaline rocks, pegmatites can contain rare earth elements (REE) and other valuable elements/metals.</a:t>
            </a:r>
          </a:p>
          <a:p>
            <a:pPr marL="285750" indent="-285750" algn="l">
              <a:buFont typeface="Arial" panose="020B0604020202020204" pitchFamily="34" charset="0"/>
              <a:buChar char="•"/>
            </a:pPr>
            <a:r>
              <a:rPr lang="en-CA" sz="1600" b="0" i="0" dirty="0">
                <a:solidFill>
                  <a:schemeClr val="bg1"/>
                </a:solidFill>
                <a:effectLst/>
              </a:rPr>
              <a:t>Pegmatites are known for their enriched compositions, which can include economically significant concentrations of rare elements/metals.</a:t>
            </a:r>
          </a:p>
          <a:p>
            <a:pPr marL="285750" indent="-285750" algn="l">
              <a:buFont typeface="Arial" panose="020B0604020202020204" pitchFamily="34" charset="0"/>
              <a:buChar char="•"/>
            </a:pPr>
            <a:r>
              <a:rPr lang="en-CA" sz="1600" b="0" i="0" dirty="0">
                <a:solidFill>
                  <a:schemeClr val="bg1"/>
                </a:solidFill>
                <a:effectLst/>
              </a:rPr>
              <a:t>These rocks often form in the final stages of magma crystallization and can be found intruding into other rocks or as dikes and veins within the Earth's crust.</a:t>
            </a:r>
          </a:p>
        </p:txBody>
      </p:sp>
      <p:pic>
        <p:nvPicPr>
          <p:cNvPr id="7" name="Picture 6">
            <a:extLst>
              <a:ext uri="{FF2B5EF4-FFF2-40B4-BE49-F238E27FC236}">
                <a16:creationId xmlns:a16="http://schemas.microsoft.com/office/drawing/2014/main" id="{B9960971-B167-9972-7616-9F8673E665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19772" y="5902507"/>
            <a:ext cx="1631509" cy="642715"/>
          </a:xfrm>
          <a:prstGeom prst="rect">
            <a:avLst/>
          </a:prstGeom>
        </p:spPr>
      </p:pic>
    </p:spTree>
    <p:extLst>
      <p:ext uri="{BB962C8B-B14F-4D97-AF65-F5344CB8AC3E}">
        <p14:creationId xmlns:p14="http://schemas.microsoft.com/office/powerpoint/2010/main" val="138911526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a:extLst>
              <a:ext uri="{FF2B5EF4-FFF2-40B4-BE49-F238E27FC236}">
                <a16:creationId xmlns:a16="http://schemas.microsoft.com/office/drawing/2014/main" id="{D8FDCFDC-E35A-D16A-1597-EAF6764A090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F826C64D-25ED-4B01-94F3-098FA929D1BE}" type="slidenum">
              <a:rPr lang="en-US" altLang="en-US">
                <a:latin typeface="+mn-lt"/>
              </a:rPr>
              <a:pPr fontAlgn="base">
                <a:spcBef>
                  <a:spcPct val="0"/>
                </a:spcBef>
                <a:spcAft>
                  <a:spcPct val="0"/>
                </a:spcAft>
              </a:pPr>
              <a:t>18</a:t>
            </a:fld>
            <a:endParaRPr lang="en-US" altLang="en-US" dirty="0">
              <a:latin typeface="+mn-lt"/>
            </a:endParaRPr>
          </a:p>
        </p:txBody>
      </p:sp>
      <p:sp>
        <p:nvSpPr>
          <p:cNvPr id="4" name="TextBox 3">
            <a:extLst>
              <a:ext uri="{FF2B5EF4-FFF2-40B4-BE49-F238E27FC236}">
                <a16:creationId xmlns:a16="http://schemas.microsoft.com/office/drawing/2014/main" id="{8CD30BBB-8961-70CD-5F00-C9C4CF025ACF}"/>
              </a:ext>
            </a:extLst>
          </p:cNvPr>
          <p:cNvSpPr txBox="1"/>
          <p:nvPr/>
        </p:nvSpPr>
        <p:spPr>
          <a:xfrm>
            <a:off x="591770" y="3124097"/>
            <a:ext cx="5111888" cy="1430179"/>
          </a:xfrm>
          <a:prstGeom prst="roundRect">
            <a:avLst>
              <a:gd name="adj" fmla="val 10274"/>
            </a:avLst>
          </a:prstGeom>
          <a:solidFill>
            <a:schemeClr val="accent4">
              <a:lumMod val="75000"/>
              <a:lumOff val="25000"/>
            </a:schemeClr>
          </a:solidFill>
        </p:spPr>
        <p:txBody>
          <a:bodyPr wrap="square">
            <a:spAutoFit/>
          </a:bodyPr>
          <a:lstStyle/>
          <a:p>
            <a:pPr algn="l">
              <a:buSzPct val="50000"/>
            </a:pPr>
            <a:r>
              <a:rPr lang="en-CA" sz="1300" b="1" i="0" dirty="0">
                <a:solidFill>
                  <a:schemeClr val="bg1"/>
                </a:solidFill>
                <a:effectLst/>
              </a:rPr>
              <a:t>Exploration and Discoveries:</a:t>
            </a:r>
            <a:endParaRPr lang="en-CA" sz="1300" b="0" i="0" dirty="0">
              <a:solidFill>
                <a:schemeClr val="bg1"/>
              </a:solidFill>
              <a:effectLst/>
            </a:endParaRPr>
          </a:p>
          <a:p>
            <a:pPr marL="742950" lvl="1" indent="-285750" algn="l">
              <a:buSzPct val="50000"/>
              <a:buFont typeface="Arial" panose="020B0604020202020204" pitchFamily="34" charset="0"/>
              <a:buChar char="•"/>
            </a:pPr>
            <a:r>
              <a:rPr lang="en-CA" sz="1300" b="0" i="0" dirty="0">
                <a:solidFill>
                  <a:schemeClr val="bg1"/>
                </a:solidFill>
                <a:effectLst/>
              </a:rPr>
              <a:t>Multiple zones of REE discoveries along geological strike, on sub-parallel trends, and with sub-surface zones open in all directions.</a:t>
            </a:r>
          </a:p>
          <a:p>
            <a:pPr marL="742950" lvl="1" indent="-285750" algn="l">
              <a:buSzPct val="50000"/>
              <a:buFont typeface="Arial" panose="020B0604020202020204" pitchFamily="34" charset="0"/>
              <a:buChar char="•"/>
            </a:pPr>
            <a:r>
              <a:rPr lang="en-CA" sz="1300" b="0" i="0" dirty="0">
                <a:solidFill>
                  <a:schemeClr val="bg1"/>
                </a:solidFill>
                <a:effectLst/>
              </a:rPr>
              <a:t>Awaiting results from the summer 2023 exploration program – 40 diamond drill holes.</a:t>
            </a:r>
          </a:p>
        </p:txBody>
      </p:sp>
      <p:sp>
        <p:nvSpPr>
          <p:cNvPr id="5" name="TextBox 4">
            <a:extLst>
              <a:ext uri="{FF2B5EF4-FFF2-40B4-BE49-F238E27FC236}">
                <a16:creationId xmlns:a16="http://schemas.microsoft.com/office/drawing/2014/main" id="{1F2B9261-1F9C-FF33-0930-56D6A19BB2B8}"/>
              </a:ext>
            </a:extLst>
          </p:cNvPr>
          <p:cNvSpPr txBox="1"/>
          <p:nvPr/>
        </p:nvSpPr>
        <p:spPr>
          <a:xfrm>
            <a:off x="591770" y="1195074"/>
            <a:ext cx="5128310" cy="1823740"/>
          </a:xfrm>
          <a:prstGeom prst="roundRect">
            <a:avLst>
              <a:gd name="adj" fmla="val 9827"/>
            </a:avLst>
          </a:prstGeom>
          <a:solidFill>
            <a:schemeClr val="accent4">
              <a:lumMod val="75000"/>
              <a:lumOff val="25000"/>
            </a:schemeClr>
          </a:solidFill>
        </p:spPr>
        <p:txBody>
          <a:bodyPr wrap="square">
            <a:spAutoFit/>
          </a:bodyPr>
          <a:lstStyle/>
          <a:p>
            <a:pPr algn="l">
              <a:buSzPct val="50000"/>
            </a:pPr>
            <a:r>
              <a:rPr lang="en-CA" sz="1300" b="1" i="0" dirty="0">
                <a:solidFill>
                  <a:schemeClr val="bg1"/>
                </a:solidFill>
                <a:effectLst/>
              </a:rPr>
              <a:t>Resource Characteristics:</a:t>
            </a:r>
            <a:endParaRPr lang="en-CA" sz="1300" b="0" i="0" dirty="0">
              <a:solidFill>
                <a:schemeClr val="bg1"/>
              </a:solidFill>
              <a:effectLst/>
            </a:endParaRPr>
          </a:p>
          <a:p>
            <a:pPr marL="742950" lvl="1" indent="-285750" algn="l">
              <a:buSzPct val="50000"/>
              <a:buFont typeface="Arial" panose="020B0604020202020204" pitchFamily="34" charset="0"/>
              <a:buChar char="•"/>
            </a:pPr>
            <a:r>
              <a:rPr lang="en-CA" sz="1300" b="0" i="0" dirty="0">
                <a:solidFill>
                  <a:schemeClr val="bg1"/>
                </a:solidFill>
                <a:effectLst/>
              </a:rPr>
              <a:t>World-class critical REE with grades up to 50% Total Rare Earths Oxide (TREO) plus gallium.</a:t>
            </a:r>
          </a:p>
          <a:p>
            <a:pPr marL="742950" lvl="1" indent="-285750" algn="l">
              <a:buSzPct val="50000"/>
              <a:buFont typeface="Arial" panose="020B0604020202020204" pitchFamily="34" charset="0"/>
              <a:buChar char="•"/>
            </a:pPr>
            <a:r>
              <a:rPr lang="en-CA" sz="1300" b="0" i="0" dirty="0">
                <a:solidFill>
                  <a:schemeClr val="bg1"/>
                </a:solidFill>
                <a:effectLst/>
              </a:rPr>
              <a:t>Extensive high-grade monazite mineralization.</a:t>
            </a:r>
          </a:p>
          <a:p>
            <a:pPr marL="742950" lvl="1" indent="-285750" algn="l">
              <a:buSzPct val="50000"/>
              <a:buFont typeface="Arial" panose="020B0604020202020204" pitchFamily="34" charset="0"/>
              <a:buChar char="•"/>
            </a:pPr>
            <a:r>
              <a:rPr lang="en-CA" sz="1300" b="0" i="0" dirty="0">
                <a:solidFill>
                  <a:schemeClr val="bg1"/>
                </a:solidFill>
                <a:effectLst/>
              </a:rPr>
              <a:t>Surface and near-surface showings/prospects of up to 80% coarse-grained monazite.</a:t>
            </a:r>
          </a:p>
          <a:p>
            <a:pPr marL="742950" lvl="1" indent="-285750" algn="l">
              <a:buSzPct val="50000"/>
              <a:buFont typeface="Arial" panose="020B0604020202020204" pitchFamily="34" charset="0"/>
              <a:buChar char="•"/>
            </a:pPr>
            <a:r>
              <a:rPr lang="en-CA" sz="1300" b="0" i="0" dirty="0">
                <a:solidFill>
                  <a:schemeClr val="bg1"/>
                </a:solidFill>
                <a:effectLst/>
              </a:rPr>
              <a:t>Simple mineralogy - metallurgical testing confirms processing potential similar to other producing mines.</a:t>
            </a:r>
          </a:p>
        </p:txBody>
      </p:sp>
      <p:sp>
        <p:nvSpPr>
          <p:cNvPr id="6" name="TextBox 5">
            <a:extLst>
              <a:ext uri="{FF2B5EF4-FFF2-40B4-BE49-F238E27FC236}">
                <a16:creationId xmlns:a16="http://schemas.microsoft.com/office/drawing/2014/main" id="{2D6F4F96-4255-73AD-BD98-79A79A7F4AEF}"/>
              </a:ext>
            </a:extLst>
          </p:cNvPr>
          <p:cNvSpPr txBox="1"/>
          <p:nvPr/>
        </p:nvSpPr>
        <p:spPr>
          <a:xfrm>
            <a:off x="608193" y="4666046"/>
            <a:ext cx="5128309" cy="1208842"/>
          </a:xfrm>
          <a:prstGeom prst="roundRect">
            <a:avLst>
              <a:gd name="adj" fmla="val 12128"/>
            </a:avLst>
          </a:prstGeom>
          <a:solidFill>
            <a:schemeClr val="accent4">
              <a:lumMod val="75000"/>
              <a:lumOff val="25000"/>
            </a:schemeClr>
          </a:solidFill>
        </p:spPr>
        <p:txBody>
          <a:bodyPr wrap="square">
            <a:spAutoFit/>
          </a:bodyPr>
          <a:lstStyle/>
          <a:p>
            <a:pPr algn="l">
              <a:buSzPct val="50000"/>
            </a:pPr>
            <a:r>
              <a:rPr lang="en-CA" sz="1300" b="1" i="0" dirty="0">
                <a:solidFill>
                  <a:schemeClr val="bg1"/>
                </a:solidFill>
                <a:effectLst/>
              </a:rPr>
              <a:t>Geographical and Regulatory Context:</a:t>
            </a:r>
            <a:endParaRPr lang="en-CA" sz="1300" b="0" i="0" dirty="0">
              <a:solidFill>
                <a:schemeClr val="bg1"/>
              </a:solidFill>
              <a:effectLst/>
            </a:endParaRPr>
          </a:p>
          <a:p>
            <a:pPr marL="742950" lvl="1" indent="-285750" algn="l">
              <a:buSzPct val="50000"/>
              <a:buFont typeface="Arial" panose="020B0604020202020204" pitchFamily="34" charset="0"/>
              <a:buChar char="•"/>
            </a:pPr>
            <a:r>
              <a:rPr lang="en-CA" sz="1300" b="0" i="0" dirty="0">
                <a:solidFill>
                  <a:schemeClr val="bg1"/>
                </a:solidFill>
                <a:effectLst/>
              </a:rPr>
              <a:t>Located in Saskatchewan’s prolific Athabasca Basin: the “Most Attractive Mining Jurisdiction in Canada.”</a:t>
            </a:r>
          </a:p>
          <a:p>
            <a:pPr marL="742950" lvl="1" indent="-285750" algn="l">
              <a:buSzPct val="50000"/>
              <a:buFont typeface="Arial" panose="020B0604020202020204" pitchFamily="34" charset="0"/>
              <a:buChar char="•"/>
            </a:pPr>
            <a:r>
              <a:rPr lang="en-CA" sz="1300" b="0" i="0" dirty="0">
                <a:solidFill>
                  <a:schemeClr val="bg1"/>
                </a:solidFill>
                <a:effectLst/>
              </a:rPr>
              <a:t>Access to new REE processing facility at Saskatchewan Research Council facility in Saskatoon, Sask.</a:t>
            </a:r>
          </a:p>
        </p:txBody>
      </p:sp>
      <p:sp>
        <p:nvSpPr>
          <p:cNvPr id="7" name="TextBox 4">
            <a:extLst>
              <a:ext uri="{FF2B5EF4-FFF2-40B4-BE49-F238E27FC236}">
                <a16:creationId xmlns:a16="http://schemas.microsoft.com/office/drawing/2014/main" id="{8AFD8413-F555-6AAC-1FE9-41B8D97E3089}"/>
              </a:ext>
            </a:extLst>
          </p:cNvPr>
          <p:cNvSpPr txBox="1">
            <a:spLocks noChangeArrowheads="1"/>
          </p:cNvSpPr>
          <p:nvPr/>
        </p:nvSpPr>
        <p:spPr bwMode="auto">
          <a:xfrm>
            <a:off x="766982" y="578394"/>
            <a:ext cx="6354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panose="020E0502030303020204" pitchFamily="34" charset="0"/>
                <a:ea typeface="Candara" panose="020E0502030303020204" pitchFamily="34" charset="0"/>
                <a:cs typeface="Candara" panose="020E0502030303020204" pitchFamily="34" charset="0"/>
              </a:rPr>
              <a:t>Alces Lake REE Project: </a:t>
            </a:r>
            <a:r>
              <a:rPr lang="en-US" altLang="en-US" dirty="0">
                <a:latin typeface="Candara" panose="020E0502030303020204" pitchFamily="34" charset="0"/>
                <a:ea typeface="Candara" panose="020E0502030303020204" pitchFamily="34" charset="0"/>
                <a:cs typeface="Candara" panose="020E0502030303020204" pitchFamily="34" charset="0"/>
              </a:rPr>
              <a:t>Current Exploration</a:t>
            </a:r>
          </a:p>
        </p:txBody>
      </p:sp>
      <p:pic>
        <p:nvPicPr>
          <p:cNvPr id="8" name="Picture 7">
            <a:extLst>
              <a:ext uri="{FF2B5EF4-FFF2-40B4-BE49-F238E27FC236}">
                <a16:creationId xmlns:a16="http://schemas.microsoft.com/office/drawing/2014/main" id="{AF6F1C32-B0BB-3838-8FFB-B68B13EB906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98830" y="1379149"/>
            <a:ext cx="5973051" cy="411718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A575B6D-FE9F-FFC3-1411-B81F24E7A7A1}"/>
              </a:ext>
            </a:extLst>
          </p:cNvPr>
          <p:cNvSpPr txBox="1"/>
          <p:nvPr/>
        </p:nvSpPr>
        <p:spPr>
          <a:xfrm>
            <a:off x="6422494" y="5583660"/>
            <a:ext cx="5202372" cy="286706"/>
          </a:xfrm>
          <a:prstGeom prst="rect">
            <a:avLst/>
          </a:prstGeom>
          <a:noFill/>
        </p:spPr>
        <p:txBody>
          <a:bodyPr wrap="square">
            <a:spAutoFit/>
          </a:bodyPr>
          <a:lstStyle/>
          <a:p>
            <a:r>
              <a:rPr lang="en-CA" sz="1200" b="0" i="0" dirty="0">
                <a:solidFill>
                  <a:srgbClr val="060606"/>
                </a:solidFill>
                <a:effectLst/>
                <a:latin typeface="ff-real-headline-pro"/>
              </a:rPr>
              <a:t>High-grade monazite outcrop WRCB zone, Alces Lake Saskatchewan</a:t>
            </a:r>
            <a:endParaRPr lang="en-US" sz="1200" dirty="0"/>
          </a:p>
        </p:txBody>
      </p:sp>
    </p:spTree>
    <p:extLst>
      <p:ext uri="{BB962C8B-B14F-4D97-AF65-F5344CB8AC3E}">
        <p14:creationId xmlns:p14="http://schemas.microsoft.com/office/powerpoint/2010/main" val="31473579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TextBox 2">
            <a:extLst>
              <a:ext uri="{FF2B5EF4-FFF2-40B4-BE49-F238E27FC236}">
                <a16:creationId xmlns:a16="http://schemas.microsoft.com/office/drawing/2014/main" id="{FF57708D-A448-4B6B-20EB-DEAD073B5C36}"/>
              </a:ext>
            </a:extLst>
          </p:cNvPr>
          <p:cNvSpPr txBox="1">
            <a:spLocks noChangeArrowheads="1"/>
          </p:cNvSpPr>
          <p:nvPr/>
        </p:nvSpPr>
        <p:spPr bwMode="auto">
          <a:xfrm>
            <a:off x="1727512" y="1161447"/>
            <a:ext cx="987589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1200" dirty="0">
                <a:latin typeface="Calibri" panose="020F0502020204030204" pitchFamily="34" charset="0"/>
                <a:cs typeface="Calibri" panose="020F0502020204030204" pitchFamily="34" charset="0"/>
              </a:rPr>
              <a:t>This presentation contains forward-looking statements which may include but are not limited to statements with respect to the future financial or operating performance of Appia and its projects, the future price of uranium, capital operating and exploration expenditures, success of exploration activities, permitting timelines, government regulation and environmental risks and costs. Appia has tried to identify these statements by using words such as "plans", "proposes", "expects" or "does not expect", "is expected", "estimates", "intends", "anticipates" or "does not anticipate", or "believes", or variations of such words and phrases or statements that certain actions, events or results "may", "could", "would", "might" or "will" be taken, occur or be achieved. </a:t>
            </a:r>
          </a:p>
          <a:p>
            <a:pPr eaLnBrk="1" hangingPunct="1"/>
            <a:endParaRPr lang="en-US" altLang="en-US" sz="1200" dirty="0">
              <a:latin typeface="Calibri" panose="020F0502020204030204" pitchFamily="34" charset="0"/>
              <a:cs typeface="Calibri" panose="020F0502020204030204" pitchFamily="34" charset="0"/>
            </a:endParaRPr>
          </a:p>
          <a:p>
            <a:pPr eaLnBrk="1" hangingPunct="1"/>
            <a:r>
              <a:rPr lang="en-US" altLang="en-US" sz="1200" dirty="0">
                <a:latin typeface="Calibri" panose="020F0502020204030204" pitchFamily="34" charset="0"/>
                <a:cs typeface="Calibri" panose="020F0502020204030204" pitchFamily="34" charset="0"/>
              </a:rPr>
              <a:t>Forward-looking statements are not based on historical facts and involve known and unknown risks, uncertainties and other factors which may cause the actual results, performance or achievements of the Company, or events, to be materially different from any future results, performance, achievements or events express or implied by the forward-looking statements. These forward-looking statements reflect current expectations of management regarding future events and performance. Such forward-looking statements are based on a number of assumptions which management believes to be reasonable but may prove to be incorrect and involve significant risks, including but not limited to: the general risks associated with the mining industry, lack of operating history, dependence on key personnel, conflicts of interest, the need to raise additional capital, title to properties, competition, speculative nature of the business, acquiring additional properties, uninsured risks, external market factors, government regulation, environmental regulations, exploration risk, calculation of resources, insufficient resources, barriers to commercial production, maintaining property interests, commodity prices, exchange rates, lack of dividends, lack of public trading market, currency risk and controlling shareholder.</a:t>
            </a:r>
          </a:p>
          <a:p>
            <a:pPr eaLnBrk="1" hangingPunct="1"/>
            <a:r>
              <a:rPr lang="en-US" altLang="en-US" sz="1200" dirty="0">
                <a:latin typeface="Calibri" panose="020F0502020204030204" pitchFamily="34" charset="0"/>
                <a:cs typeface="Calibri" panose="020F0502020204030204" pitchFamily="34" charset="0"/>
              </a:rPr>
              <a:t> </a:t>
            </a:r>
          </a:p>
          <a:p>
            <a:pPr eaLnBrk="1" hangingPunct="1"/>
            <a:r>
              <a:rPr lang="en-US" altLang="en-US" sz="1200" dirty="0">
                <a:latin typeface="Calibri" panose="020F0502020204030204" pitchFamily="34" charset="0"/>
                <a:cs typeface="Calibri" panose="020F0502020204030204" pitchFamily="34" charset="0"/>
              </a:rPr>
              <a:t>Although Appia has attempted to identify important factors that could cause actual results to differ materially from those contained in forward-looking statements, there may be other factors that cause results not to be as anticipated, estimated or intended. Anyone reviewing this Site should not place undue reliance on forward-looking statements. While the Company anticipates that subsequent events and developments may cause its views to change, Appia specifically disclaims any obligation to update these forward-looking statements, except as required by law. The factors identified above are not intended to represent a complete list of the factors that could affect the Company.</a:t>
            </a:r>
          </a:p>
          <a:p>
            <a:pPr eaLnBrk="1" hangingPunct="1"/>
            <a:endParaRPr lang="en-US" altLang="en-US" sz="1200" dirty="0">
              <a:latin typeface="Calibri" panose="020F0502020204030204" pitchFamily="34" charset="0"/>
              <a:cs typeface="Calibri" panose="020F0502020204030204" pitchFamily="34" charset="0"/>
            </a:endParaRPr>
          </a:p>
          <a:p>
            <a:pPr eaLnBrk="1" hangingPunct="1"/>
            <a:r>
              <a:rPr lang="en-CA" altLang="en-US" sz="1200" dirty="0">
                <a:latin typeface="Calibri" panose="020F0502020204030204" pitchFamily="34" charset="0"/>
                <a:cs typeface="Calibri" panose="020F0502020204030204" pitchFamily="34" charset="0"/>
              </a:rPr>
              <a:t>The technical information in this Presentation has been prepared in accordance with the Canadian regulatory requirements set out in National Instrument 43-101 Standards of Disclosure for Mineral Projects (“NI 43-101”).  The information was reviewed and approved by Dr. Irvine R. Annesley, </a:t>
            </a:r>
            <a:r>
              <a:rPr lang="en-CA" altLang="en-US" sz="1200" dirty="0" err="1">
                <a:latin typeface="Calibri" panose="020F0502020204030204" pitchFamily="34" charset="0"/>
                <a:cs typeface="Calibri" panose="020F0502020204030204" pitchFamily="34" charset="0"/>
              </a:rPr>
              <a:t>P.Geo</a:t>
            </a:r>
            <a:r>
              <a:rPr lang="en-CA" altLang="en-US" sz="1200" dirty="0">
                <a:latin typeface="Calibri" panose="020F0502020204030204" pitchFamily="34" charset="0"/>
                <a:cs typeface="Calibri" panose="020F0502020204030204" pitchFamily="34" charset="0"/>
              </a:rPr>
              <a:t>, Consulting Geologist, and Mr. Andre Costa, VP of Exploration, Brazil and Qualified Persons as defined by National Instrument 43-101.</a:t>
            </a:r>
            <a:endParaRPr lang="en-US" altLang="en-US" sz="1200" dirty="0">
              <a:latin typeface="Calibri" panose="020F0502020204030204" pitchFamily="34" charset="0"/>
              <a:cs typeface="Calibri" panose="020F0502020204030204" pitchFamily="34" charset="0"/>
            </a:endParaRPr>
          </a:p>
          <a:p>
            <a:pPr eaLnBrk="1" hangingPunct="1"/>
            <a:r>
              <a:rPr lang="en-US" altLang="en-US" sz="1000" dirty="0">
                <a:latin typeface="Calibri" panose="020F0502020204030204" pitchFamily="34" charset="0"/>
                <a:cs typeface="Calibri" panose="020F0502020204030204" pitchFamily="34" charset="0"/>
              </a:rPr>
              <a:t> </a:t>
            </a:r>
          </a:p>
        </p:txBody>
      </p:sp>
      <p:sp>
        <p:nvSpPr>
          <p:cNvPr id="11266" name="TextBox 3">
            <a:extLst>
              <a:ext uri="{FF2B5EF4-FFF2-40B4-BE49-F238E27FC236}">
                <a16:creationId xmlns:a16="http://schemas.microsoft.com/office/drawing/2014/main" id="{74E13AEB-3282-0233-5454-8C3994F4C98C}"/>
              </a:ext>
            </a:extLst>
          </p:cNvPr>
          <p:cNvSpPr txBox="1">
            <a:spLocks noChangeArrowheads="1"/>
          </p:cNvSpPr>
          <p:nvPr/>
        </p:nvSpPr>
        <p:spPr bwMode="auto">
          <a:xfrm>
            <a:off x="1727512" y="553770"/>
            <a:ext cx="414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2400" b="1">
                <a:latin typeface="Candara"/>
                <a:ea typeface="Candara" panose="020E0502030303020204" pitchFamily="34" charset="0"/>
                <a:cs typeface="Candara" panose="020E0502030303020204" pitchFamily="34" charset="0"/>
              </a:rPr>
              <a:t>Forward Looking Statement</a:t>
            </a:r>
          </a:p>
        </p:txBody>
      </p:sp>
      <p:sp>
        <p:nvSpPr>
          <p:cNvPr id="11267" name="Slide Number Placeholder 1">
            <a:extLst>
              <a:ext uri="{FF2B5EF4-FFF2-40B4-BE49-F238E27FC236}">
                <a16:creationId xmlns:a16="http://schemas.microsoft.com/office/drawing/2014/main" id="{71600741-018B-B60C-7528-D9EF31DAEC40}"/>
              </a:ext>
            </a:extLst>
          </p:cNvPr>
          <p:cNvSpPr>
            <a:spLocks noGrp="1" noChangeArrowheads="1"/>
          </p:cNvSpPr>
          <p:nvPr>
            <p:ph type="sldNum" sz="quarter" idx="10"/>
          </p:nvPr>
        </p:nvSpPr>
        <p:spPr bwMode="auto">
          <a:xfrm>
            <a:off x="11751281" y="6510034"/>
            <a:ext cx="43391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409E24A-C79A-491A-81A5-BCD4D78F84CA}" type="slidenum">
              <a:rPr lang="en-US" altLang="en-US">
                <a:latin typeface="+mn-lt"/>
              </a:rPr>
              <a:pPr fontAlgn="base">
                <a:spcBef>
                  <a:spcPct val="0"/>
                </a:spcBef>
                <a:spcAft>
                  <a:spcPct val="0"/>
                </a:spcAft>
              </a:pPr>
              <a:t>1</a:t>
            </a:fld>
            <a:endParaRPr lang="en-US" altLang="en-US">
              <a:latin typeface="+mn-lt"/>
            </a:endParaRPr>
          </a:p>
        </p:txBody>
      </p:sp>
      <p:pic>
        <p:nvPicPr>
          <p:cNvPr id="3" name="Picture 2">
            <a:extLst>
              <a:ext uri="{FF2B5EF4-FFF2-40B4-BE49-F238E27FC236}">
                <a16:creationId xmlns:a16="http://schemas.microsoft.com/office/drawing/2014/main" id="{7ED08B36-670E-C5AF-4650-E6CDB32167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6296" y="6090031"/>
            <a:ext cx="1695587" cy="667111"/>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sp>
        <p:nvSpPr>
          <p:cNvPr id="4" name="TextBox 3">
            <a:extLst>
              <a:ext uri="{FF2B5EF4-FFF2-40B4-BE49-F238E27FC236}">
                <a16:creationId xmlns:a16="http://schemas.microsoft.com/office/drawing/2014/main" id="{232EEF54-DB64-EF8D-2F3D-3045FEC5D139}"/>
              </a:ext>
            </a:extLst>
          </p:cNvPr>
          <p:cNvSpPr txBox="1"/>
          <p:nvPr/>
        </p:nvSpPr>
        <p:spPr>
          <a:xfrm>
            <a:off x="3502243" y="6370085"/>
            <a:ext cx="4854889" cy="261610"/>
          </a:xfrm>
          <a:prstGeom prst="rect">
            <a:avLst/>
          </a:prstGeom>
          <a:noFill/>
        </p:spPr>
        <p:txBody>
          <a:bodyPr wrap="square">
            <a:spAutoFit/>
          </a:bodyPr>
          <a:lstStyle/>
          <a:p>
            <a:pPr algn="ctr"/>
            <a:r>
              <a:rPr lang="en-US" sz="1100" b="1">
                <a:latin typeface="Montserrat SemiBold" pitchFamily="2" charset="77"/>
                <a:cs typeface="Calibri" panose="020F0502020204030204" pitchFamily="34" charset="0"/>
              </a:rPr>
              <a:t>CSE: API </a:t>
            </a:r>
            <a:r>
              <a:rPr lang="en-US" sz="1100" b="1">
                <a:solidFill>
                  <a:srgbClr val="C2132F"/>
                </a:solidFill>
                <a:latin typeface="Montserrat SemiBold" pitchFamily="2" charset="77"/>
                <a:cs typeface="Calibri" panose="020F0502020204030204" pitchFamily="34" charset="0"/>
              </a:rPr>
              <a:t>|</a:t>
            </a:r>
            <a:r>
              <a:rPr lang="en-US" sz="1100" b="1">
                <a:latin typeface="Montserrat SemiBold" pitchFamily="2" charset="77"/>
                <a:cs typeface="Calibri" panose="020F0502020204030204" pitchFamily="34" charset="0"/>
              </a:rPr>
              <a:t> OTCQX: APAAF </a:t>
            </a:r>
            <a:r>
              <a:rPr lang="en-US" sz="1100" b="1">
                <a:solidFill>
                  <a:srgbClr val="C2132F"/>
                </a:solidFill>
                <a:latin typeface="Montserrat SemiBold" pitchFamily="2" charset="77"/>
                <a:cs typeface="Calibri" panose="020F0502020204030204" pitchFamily="34" charset="0"/>
              </a:rPr>
              <a:t>| </a:t>
            </a:r>
            <a:r>
              <a:rPr lang="en-CA" sz="1100" b="1">
                <a:effectLst/>
                <a:latin typeface="Montserrat SemiBold" pitchFamily="2" charset="77"/>
              </a:rPr>
              <a:t>FWB: A0I0 </a:t>
            </a:r>
            <a:r>
              <a:rPr lang="en-CA" sz="1100" b="1">
                <a:solidFill>
                  <a:srgbClr val="C2132F"/>
                </a:solidFill>
                <a:effectLst/>
                <a:latin typeface="Montserrat SemiBold" pitchFamily="2" charset="77"/>
              </a:rPr>
              <a:t>|</a:t>
            </a:r>
            <a:r>
              <a:rPr lang="en-CA" sz="1100" b="1">
                <a:effectLst/>
                <a:latin typeface="Montserrat SemiBold" pitchFamily="2" charset="77"/>
              </a:rPr>
              <a:t> MUN: A0I0 </a:t>
            </a:r>
            <a:r>
              <a:rPr lang="en-CA" sz="1100" b="1">
                <a:solidFill>
                  <a:srgbClr val="C2132F"/>
                </a:solidFill>
                <a:effectLst/>
                <a:latin typeface="Montserrat SemiBold" pitchFamily="2" charset="77"/>
              </a:rPr>
              <a:t>|</a:t>
            </a:r>
            <a:r>
              <a:rPr lang="en-CA" sz="1100" b="1">
                <a:effectLst/>
                <a:latin typeface="Montserrat SemiBold" pitchFamily="2" charset="77"/>
              </a:rPr>
              <a:t> BER: A0I0</a:t>
            </a:r>
          </a:p>
        </p:txBody>
      </p:sp>
      <p:sp>
        <p:nvSpPr>
          <p:cNvPr id="11" name="TextBox 10">
            <a:extLst>
              <a:ext uri="{FF2B5EF4-FFF2-40B4-BE49-F238E27FC236}">
                <a16:creationId xmlns:a16="http://schemas.microsoft.com/office/drawing/2014/main" id="{A6678309-6BB1-74FD-7F01-43FA6E66B9BE}"/>
              </a:ext>
            </a:extLst>
          </p:cNvPr>
          <p:cNvSpPr txBox="1"/>
          <p:nvPr/>
        </p:nvSpPr>
        <p:spPr>
          <a:xfrm>
            <a:off x="9827492" y="6362391"/>
            <a:ext cx="1888802" cy="276999"/>
          </a:xfrm>
          <a:prstGeom prst="rect">
            <a:avLst/>
          </a:prstGeom>
          <a:noFill/>
        </p:spPr>
        <p:txBody>
          <a:bodyPr wrap="square">
            <a:spAutoFit/>
          </a:bodyPr>
          <a:lstStyle/>
          <a:p>
            <a:pPr algn="r" eaLnBrk="1" fontAlgn="auto" hangingPunct="1">
              <a:spcBef>
                <a:spcPts val="0"/>
              </a:spcBef>
              <a:spcAft>
                <a:spcPts val="0"/>
              </a:spcAft>
              <a:defRPr/>
            </a:pPr>
            <a:r>
              <a:rPr lang="en-US" sz="1200" b="1" err="1">
                <a:latin typeface="Montserrat SemiBold" pitchFamily="2" charset="77"/>
                <a:cs typeface="Calibri" panose="020F0502020204030204" pitchFamily="34" charset="0"/>
              </a:rPr>
              <a:t>www.appiareu.com</a:t>
            </a:r>
            <a:endParaRPr lang="en-CA" sz="1200" b="1">
              <a:latin typeface="Montserrat SemiBold" pitchFamily="2" charset="77"/>
              <a:cs typeface="Calibri" panose="020F0502020204030204" pitchFamily="34" charset="0"/>
            </a:endParaRPr>
          </a:p>
        </p:txBody>
      </p:sp>
      <p:cxnSp>
        <p:nvCxnSpPr>
          <p:cNvPr id="12" name="Straight Connector 11">
            <a:extLst>
              <a:ext uri="{FF2B5EF4-FFF2-40B4-BE49-F238E27FC236}">
                <a16:creationId xmlns:a16="http://schemas.microsoft.com/office/drawing/2014/main" id="{8E70B96E-F5D5-21D3-3032-78A4606F7AE0}"/>
              </a:ext>
            </a:extLst>
          </p:cNvPr>
          <p:cNvCxnSpPr>
            <a:cxnSpLocks/>
          </p:cNvCxnSpPr>
          <p:nvPr/>
        </p:nvCxnSpPr>
        <p:spPr>
          <a:xfrm>
            <a:off x="2198351"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817AF4-E6B9-574A-874E-4E9D27B2514D}"/>
              </a:ext>
            </a:extLst>
          </p:cNvPr>
          <p:cNvCxnSpPr>
            <a:cxnSpLocks/>
          </p:cNvCxnSpPr>
          <p:nvPr/>
        </p:nvCxnSpPr>
        <p:spPr>
          <a:xfrm>
            <a:off x="8523600"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11AE717-95AB-5262-8750-E1DC53DC685F}"/>
              </a:ext>
            </a:extLst>
          </p:cNvPr>
          <p:cNvGrpSpPr/>
          <p:nvPr/>
        </p:nvGrpSpPr>
        <p:grpSpPr>
          <a:xfrm>
            <a:off x="439487" y="783819"/>
            <a:ext cx="1178561" cy="4860109"/>
            <a:chOff x="119155" y="213747"/>
            <a:chExt cx="1465401" cy="6042968"/>
          </a:xfrm>
        </p:grpSpPr>
        <p:pic>
          <p:nvPicPr>
            <p:cNvPr id="15" name="Picture 14">
              <a:extLst>
                <a:ext uri="{FF2B5EF4-FFF2-40B4-BE49-F238E27FC236}">
                  <a16:creationId xmlns:a16="http://schemas.microsoft.com/office/drawing/2014/main" id="{C3D0776E-CA9D-D5FC-C146-77DE0E3421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55" y="213747"/>
              <a:ext cx="1465401" cy="1465401"/>
            </a:xfrm>
            <a:prstGeom prst="rect">
              <a:avLst/>
            </a:prstGeom>
            <a:effectLst>
              <a:outerShdw blurRad="50800" dist="38100" dir="8100000" algn="tr" rotWithShape="0">
                <a:prstClr val="black">
                  <a:alpha val="40000"/>
                </a:prstClr>
              </a:outerShdw>
            </a:effectLst>
          </p:spPr>
        </p:pic>
        <p:grpSp>
          <p:nvGrpSpPr>
            <p:cNvPr id="21" name="Group 20">
              <a:extLst>
                <a:ext uri="{FF2B5EF4-FFF2-40B4-BE49-F238E27FC236}">
                  <a16:creationId xmlns:a16="http://schemas.microsoft.com/office/drawing/2014/main" id="{1AB05AC8-93C3-C82A-8867-AFA5A7D54489}"/>
                </a:ext>
              </a:extLst>
            </p:cNvPr>
            <p:cNvGrpSpPr/>
            <p:nvPr/>
          </p:nvGrpSpPr>
          <p:grpSpPr>
            <a:xfrm>
              <a:off x="389479" y="1509851"/>
              <a:ext cx="1052294" cy="4746864"/>
              <a:chOff x="389479" y="1509851"/>
              <a:chExt cx="1052294" cy="4746864"/>
            </a:xfrm>
          </p:grpSpPr>
          <p:pic>
            <p:nvPicPr>
              <p:cNvPr id="18" name="Picture 17">
                <a:extLst>
                  <a:ext uri="{FF2B5EF4-FFF2-40B4-BE49-F238E27FC236}">
                    <a16:creationId xmlns:a16="http://schemas.microsoft.com/office/drawing/2014/main" id="{CD602A31-7FFF-1830-737F-6C3CB0F748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9479" y="5036315"/>
                <a:ext cx="969906" cy="1220400"/>
              </a:xfrm>
              <a:prstGeom prst="rect">
                <a:avLst/>
              </a:prstGeom>
              <a:effectLst>
                <a:outerShdw blurRad="50800" dist="38100" dir="8100000" algn="tr" rotWithShape="0">
                  <a:prstClr val="black">
                    <a:alpha val="40000"/>
                  </a:prstClr>
                </a:outerShdw>
              </a:effectLst>
            </p:spPr>
          </p:pic>
          <p:pic>
            <p:nvPicPr>
              <p:cNvPr id="19" name="Picture 18">
                <a:extLst>
                  <a:ext uri="{FF2B5EF4-FFF2-40B4-BE49-F238E27FC236}">
                    <a16:creationId xmlns:a16="http://schemas.microsoft.com/office/drawing/2014/main" id="{2B334D7E-C20A-38C9-1B1A-83B28B6636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6941" y="3849796"/>
                <a:ext cx="969906" cy="1220399"/>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ACC32DE2-4376-9F6B-0909-EA4C9DAAAFA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6941" y="1509851"/>
                <a:ext cx="969906" cy="1186964"/>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id="{6788DF76-ED27-88FA-750C-47DA73C0557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1867" y="2720327"/>
                <a:ext cx="969906" cy="1177846"/>
              </a:xfrm>
              <a:prstGeom prst="rect">
                <a:avLst/>
              </a:prstGeom>
              <a:effectLst>
                <a:outerShdw blurRad="50800" dist="38100" dir="8100000" algn="tr" rotWithShape="0">
                  <a:prstClr val="black">
                    <a:alpha val="40000"/>
                  </a:prstClr>
                </a:outerShdw>
              </a:effectLst>
            </p:spPr>
          </p:pic>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a:extLst>
              <a:ext uri="{FF2B5EF4-FFF2-40B4-BE49-F238E27FC236}">
                <a16:creationId xmlns:a16="http://schemas.microsoft.com/office/drawing/2014/main" id="{D8FDCFDC-E35A-D16A-1597-EAF6764A090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F826C64D-25ED-4B01-94F3-098FA929D1BE}" type="slidenum">
              <a:rPr lang="en-US" altLang="en-US">
                <a:latin typeface="+mn-lt"/>
              </a:rPr>
              <a:pPr fontAlgn="base">
                <a:spcBef>
                  <a:spcPct val="0"/>
                </a:spcBef>
                <a:spcAft>
                  <a:spcPct val="0"/>
                </a:spcAft>
              </a:pPr>
              <a:t>19</a:t>
            </a:fld>
            <a:endParaRPr lang="en-US" altLang="en-US" dirty="0">
              <a:latin typeface="+mn-lt"/>
            </a:endParaRPr>
          </a:p>
        </p:txBody>
      </p:sp>
      <p:pic>
        <p:nvPicPr>
          <p:cNvPr id="2" name="Picture 2">
            <a:extLst>
              <a:ext uri="{FF2B5EF4-FFF2-40B4-BE49-F238E27FC236}">
                <a16:creationId xmlns:a16="http://schemas.microsoft.com/office/drawing/2014/main" id="{A83DBE49-30F2-D136-DBE9-82380A2A5F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0997" r="22983"/>
          <a:stretch/>
        </p:blipFill>
        <p:spPr bwMode="auto">
          <a:xfrm>
            <a:off x="8064588" y="670177"/>
            <a:ext cx="3651705" cy="560416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4">
            <a:extLst>
              <a:ext uri="{FF2B5EF4-FFF2-40B4-BE49-F238E27FC236}">
                <a16:creationId xmlns:a16="http://schemas.microsoft.com/office/drawing/2014/main" id="{32C5CE4C-0407-B69F-4BF4-089247183507}"/>
              </a:ext>
            </a:extLst>
          </p:cNvPr>
          <p:cNvSpPr txBox="1">
            <a:spLocks noChangeArrowheads="1"/>
          </p:cNvSpPr>
          <p:nvPr/>
        </p:nvSpPr>
        <p:spPr bwMode="auto">
          <a:xfrm>
            <a:off x="475706" y="150431"/>
            <a:ext cx="9265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panose="020E0502030303020204" pitchFamily="34" charset="0"/>
                <a:ea typeface="Candara" panose="020E0502030303020204" pitchFamily="34" charset="0"/>
                <a:cs typeface="Candara" panose="020E0502030303020204" pitchFamily="34" charset="0"/>
              </a:rPr>
              <a:t>Alces Lake REE Project: </a:t>
            </a:r>
            <a:r>
              <a:rPr lang="en-US" altLang="en-US" dirty="0">
                <a:latin typeface="Candara" panose="020E0502030303020204" pitchFamily="34" charset="0"/>
                <a:ea typeface="Candara" panose="020E0502030303020204" pitchFamily="34" charset="0"/>
                <a:cs typeface="Candara" panose="020E0502030303020204" pitchFamily="34" charset="0"/>
              </a:rPr>
              <a:t>Overview</a:t>
            </a:r>
            <a:r>
              <a:rPr lang="en-US" altLang="en-US" b="1" dirty="0">
                <a:latin typeface="Candara" panose="020E0502030303020204" pitchFamily="34" charset="0"/>
                <a:ea typeface="Candara" panose="020E0502030303020204" pitchFamily="34" charset="0"/>
                <a:cs typeface="Candara" panose="020E0502030303020204" pitchFamily="34" charset="0"/>
              </a:rPr>
              <a:t> </a:t>
            </a:r>
            <a:endParaRPr lang="en-US" altLang="en-US" dirty="0">
              <a:latin typeface="Candara" panose="020E0502030303020204" pitchFamily="34" charset="0"/>
              <a:ea typeface="Candara" panose="020E0502030303020204" pitchFamily="34" charset="0"/>
              <a:cs typeface="Candara" panose="020E0502030303020204" pitchFamily="34" charset="0"/>
            </a:endParaRPr>
          </a:p>
        </p:txBody>
      </p:sp>
      <p:sp>
        <p:nvSpPr>
          <p:cNvPr id="10" name="TextBox 5">
            <a:extLst>
              <a:ext uri="{FF2B5EF4-FFF2-40B4-BE49-F238E27FC236}">
                <a16:creationId xmlns:a16="http://schemas.microsoft.com/office/drawing/2014/main" id="{44E58E55-7183-A9BE-E9B2-3FBFDC2707DC}"/>
              </a:ext>
            </a:extLst>
          </p:cNvPr>
          <p:cNvSpPr txBox="1">
            <a:spLocks noChangeArrowheads="1"/>
          </p:cNvSpPr>
          <p:nvPr/>
        </p:nvSpPr>
        <p:spPr bwMode="auto">
          <a:xfrm>
            <a:off x="475706" y="1124934"/>
            <a:ext cx="7477670" cy="2729448"/>
          </a:xfrm>
          <a:prstGeom prst="roundRect">
            <a:avLst>
              <a:gd name="adj" fmla="val 4552"/>
            </a:avLst>
          </a:prstGeom>
          <a:solidFill>
            <a:schemeClr val="accent4">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l"/>
            <a:r>
              <a:rPr lang="en-CA" sz="1200" b="1" i="0" dirty="0">
                <a:solidFill>
                  <a:srgbClr val="FFFFFF"/>
                </a:solidFill>
                <a:effectLst/>
                <a:latin typeface="+mn-lt"/>
              </a:rPr>
              <a:t>	</a:t>
            </a:r>
          </a:p>
          <a:p>
            <a:pPr algn="l"/>
            <a:r>
              <a:rPr lang="en-CA" sz="1200" b="1" i="0" dirty="0">
                <a:solidFill>
                  <a:srgbClr val="FFFFFF"/>
                </a:solidFill>
                <a:effectLst/>
                <a:latin typeface="+mn-lt"/>
              </a:rPr>
              <a:t>	</a:t>
            </a:r>
            <a:r>
              <a:rPr lang="en-CA" sz="1200" b="1" i="0" dirty="0">
                <a:solidFill>
                  <a:srgbClr val="FFFFFF"/>
                </a:solidFill>
                <a:effectLst/>
              </a:rPr>
              <a:t>2023 -</a:t>
            </a:r>
            <a:r>
              <a:rPr lang="en-CA" sz="1200" b="0" i="0" dirty="0">
                <a:solidFill>
                  <a:srgbClr val="FFFFFF"/>
                </a:solidFill>
                <a:effectLst/>
              </a:rPr>
              <a:t> Diamond drill results: </a:t>
            </a:r>
            <a:r>
              <a:rPr lang="en-CA" sz="1200" b="1" i="0" dirty="0">
                <a:solidFill>
                  <a:srgbClr val="FFFFFF"/>
                </a:solidFill>
                <a:effectLst/>
                <a:latin typeface="+mn-lt"/>
              </a:rPr>
              <a:t>11 drill holes spanning 1,223 Metres completed </a:t>
            </a:r>
            <a:r>
              <a:rPr lang="en-CA" sz="1200" b="0" i="0" dirty="0">
                <a:solidFill>
                  <a:srgbClr val="FFFFFF"/>
                </a:solidFill>
                <a:effectLst/>
                <a:latin typeface="+mn-lt"/>
              </a:rPr>
              <a:t>in southern extension of Magnet Ridge. Five drill holes showcased substantial mineralization intersections, with </a:t>
            </a:r>
            <a:r>
              <a:rPr lang="en-CA" sz="1200" b="1" i="0" dirty="0">
                <a:solidFill>
                  <a:srgbClr val="FFFFFF"/>
                </a:solidFill>
                <a:effectLst/>
                <a:latin typeface="+mn-lt"/>
              </a:rPr>
              <a:t>widths up to 19 Metres, indicating a potential increase in grade and thickness.</a:t>
            </a:r>
          </a:p>
          <a:p>
            <a:pPr algn="l"/>
            <a:endParaRPr lang="en-CA" sz="1200" b="1" dirty="0">
              <a:solidFill>
                <a:srgbClr val="FFFFFF"/>
              </a:solidFill>
              <a:latin typeface="+mn-lt"/>
            </a:endParaRPr>
          </a:p>
          <a:p>
            <a:pPr algn="l"/>
            <a:r>
              <a:rPr lang="en-CA" sz="1200" b="0" i="0" dirty="0">
                <a:solidFill>
                  <a:srgbClr val="FFFFFF"/>
                </a:solidFill>
                <a:effectLst/>
              </a:rPr>
              <a:t>	</a:t>
            </a:r>
            <a:r>
              <a:rPr lang="en-CA" sz="1200" b="1" i="0" dirty="0">
                <a:solidFill>
                  <a:srgbClr val="FFFFFF"/>
                </a:solidFill>
                <a:effectLst/>
              </a:rPr>
              <a:t>2022 - </a:t>
            </a:r>
            <a:r>
              <a:rPr lang="en-CA" sz="1200" b="0" i="0" dirty="0">
                <a:solidFill>
                  <a:srgbClr val="FFFFFF"/>
                </a:solidFill>
                <a:effectLst/>
              </a:rPr>
              <a:t>Diamond drill results: 17,481 Metres of diamond drilling reported </a:t>
            </a:r>
            <a:r>
              <a:rPr lang="en-CA" sz="1200" b="1" i="0" dirty="0">
                <a:solidFill>
                  <a:srgbClr val="FFFFFF"/>
                </a:solidFill>
                <a:effectLst/>
              </a:rPr>
              <a:t>8.98m @ 9.46 wt.% TREO including 0.87 m @ 17.1 wt.% TREO in hole 22-WRC-024 at Wilson Zone </a:t>
            </a:r>
            <a:r>
              <a:rPr lang="en-CA" sz="1200" b="0" i="0" dirty="0">
                <a:solidFill>
                  <a:srgbClr val="FFFFFF"/>
                </a:solidFill>
                <a:effectLst/>
              </a:rPr>
              <a:t>&amp; </a:t>
            </a:r>
            <a:r>
              <a:rPr lang="en-CA" sz="1200" b="1" i="0" dirty="0">
                <a:solidFill>
                  <a:srgbClr val="FFFFFF"/>
                </a:solidFill>
                <a:effectLst/>
              </a:rPr>
              <a:t>12.13 m @ 0.33 wt.% TREO including 5.7 m @ 0.55 wt.% TREO from hole 22-WRC-016 at AMP Zone in a structural corridor. </a:t>
            </a:r>
          </a:p>
          <a:p>
            <a:pPr algn="l"/>
            <a:endParaRPr lang="en-CA" sz="1200" b="1" i="0" dirty="0">
              <a:solidFill>
                <a:srgbClr val="FFFFFF"/>
              </a:solidFill>
              <a:effectLst/>
              <a:latin typeface="+mn-lt"/>
            </a:endParaRPr>
          </a:p>
          <a:p>
            <a:pPr algn="l"/>
            <a:r>
              <a:rPr lang="en-CA" sz="1200" b="0" i="0" dirty="0">
                <a:solidFill>
                  <a:srgbClr val="FFFFFF"/>
                </a:solidFill>
                <a:effectLst/>
                <a:latin typeface="+mn-lt"/>
              </a:rPr>
              <a:t>	</a:t>
            </a:r>
            <a:r>
              <a:rPr lang="en-CA" sz="1200" b="1" i="0" dirty="0">
                <a:solidFill>
                  <a:srgbClr val="FFFFFF"/>
                </a:solidFill>
                <a:effectLst/>
              </a:rPr>
              <a:t>2021 - </a:t>
            </a:r>
            <a:r>
              <a:rPr lang="en-CA" sz="1200" b="0" i="0" dirty="0">
                <a:solidFill>
                  <a:srgbClr val="FFFFFF"/>
                </a:solidFill>
                <a:effectLst/>
              </a:rPr>
              <a:t>Diamond Drill results: </a:t>
            </a:r>
            <a:r>
              <a:rPr lang="en-CA" sz="1200" b="1" i="0" dirty="0">
                <a:solidFill>
                  <a:srgbClr val="FFFFFF"/>
                </a:solidFill>
                <a:effectLst/>
              </a:rPr>
              <a:t>21-WRC-015 hole at Wilson North intersected 9.38 metres of 17.53 </a:t>
            </a:r>
            <a:r>
              <a:rPr lang="en-CA" sz="1200" b="1" i="0" dirty="0" err="1">
                <a:solidFill>
                  <a:srgbClr val="FFFFFF"/>
                </a:solidFill>
                <a:effectLst/>
              </a:rPr>
              <a:t>wt</a:t>
            </a:r>
            <a:r>
              <a:rPr lang="en-CA" sz="1200" b="1" i="0" dirty="0">
                <a:solidFill>
                  <a:srgbClr val="FFFFFF"/>
                </a:solidFill>
                <a:effectLst/>
              </a:rPr>
              <a:t>% TREO from 15.22 m- 24.60 m, including 2.14 Metres of 32.17 </a:t>
            </a:r>
            <a:r>
              <a:rPr lang="en-CA" sz="1200" b="1" i="0" dirty="0" err="1">
                <a:solidFill>
                  <a:srgbClr val="FFFFFF"/>
                </a:solidFill>
                <a:effectLst/>
              </a:rPr>
              <a:t>wt</a:t>
            </a:r>
            <a:r>
              <a:rPr lang="en-CA" sz="1200" b="1" i="0" dirty="0">
                <a:solidFill>
                  <a:srgbClr val="FFFFFF"/>
                </a:solidFill>
                <a:effectLst/>
              </a:rPr>
              <a:t>% TREO with assays up to 37.92 </a:t>
            </a:r>
            <a:r>
              <a:rPr lang="en-CA" sz="1200" b="1" i="0" dirty="0" err="1">
                <a:solidFill>
                  <a:srgbClr val="FFFFFF"/>
                </a:solidFill>
                <a:effectLst/>
              </a:rPr>
              <a:t>wt</a:t>
            </a:r>
            <a:r>
              <a:rPr lang="en-CA" sz="1200" b="1" i="0" dirty="0">
                <a:solidFill>
                  <a:srgbClr val="FFFFFF"/>
                </a:solidFill>
                <a:effectLst/>
              </a:rPr>
              <a:t>% TREO</a:t>
            </a:r>
          </a:p>
          <a:p>
            <a:pPr algn="l"/>
            <a:endParaRPr lang="en-CA" sz="1200" b="1" i="0" dirty="0">
              <a:solidFill>
                <a:srgbClr val="FFFFFF"/>
              </a:solidFill>
              <a:effectLst/>
              <a:latin typeface="+mn-lt"/>
            </a:endParaRPr>
          </a:p>
          <a:p>
            <a:pPr algn="l"/>
            <a:r>
              <a:rPr lang="en-CA" sz="1200" b="0" i="0" dirty="0">
                <a:solidFill>
                  <a:srgbClr val="FFFFFF"/>
                </a:solidFill>
                <a:effectLst/>
                <a:latin typeface="+mn-lt"/>
              </a:rPr>
              <a:t>	Exploration strategy covers priority zones, extending approximately</a:t>
            </a:r>
            <a:r>
              <a:rPr lang="en-CA" sz="1200" b="1" i="0" dirty="0">
                <a:solidFill>
                  <a:srgbClr val="FFFFFF"/>
                </a:solidFill>
                <a:effectLst/>
                <a:latin typeface="+mn-lt"/>
              </a:rPr>
              <a:t> 20 kilometres in length and 5 to 7 km in width.</a:t>
            </a:r>
          </a:p>
        </p:txBody>
      </p:sp>
      <p:sp>
        <p:nvSpPr>
          <p:cNvPr id="12" name="TextBox 5">
            <a:extLst>
              <a:ext uri="{FF2B5EF4-FFF2-40B4-BE49-F238E27FC236}">
                <a16:creationId xmlns:a16="http://schemas.microsoft.com/office/drawing/2014/main" id="{8D8F903E-A629-A7C2-7E3E-F866C320BD1F}"/>
              </a:ext>
            </a:extLst>
          </p:cNvPr>
          <p:cNvSpPr txBox="1">
            <a:spLocks noChangeArrowheads="1"/>
          </p:cNvSpPr>
          <p:nvPr/>
        </p:nvSpPr>
        <p:spPr bwMode="auto">
          <a:xfrm>
            <a:off x="475706" y="3964930"/>
            <a:ext cx="7477669" cy="1094244"/>
          </a:xfrm>
          <a:prstGeom prst="roundRect">
            <a:avLst>
              <a:gd name="adj" fmla="val 13589"/>
            </a:avLst>
          </a:prstGeom>
          <a:solidFill>
            <a:schemeClr val="accent4">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l"/>
            <a:endParaRPr lang="en-CA" sz="1200" b="0" i="0" dirty="0">
              <a:solidFill>
                <a:schemeClr val="bg1"/>
              </a:solidFill>
              <a:effectLst/>
              <a:latin typeface="+mn-lt"/>
            </a:endParaRPr>
          </a:p>
          <a:p>
            <a:r>
              <a:rPr lang="en-CA" sz="1200" b="0" i="0" dirty="0">
                <a:solidFill>
                  <a:srgbClr val="FFFFFF"/>
                </a:solidFill>
                <a:effectLst/>
                <a:latin typeface="+mn-lt"/>
              </a:rPr>
              <a:t>  	Bench-scale monazite processing and metallurgical testing results comparable to other producing rare earth projects. Preliminary work done at the Saskatchewan Research Council (SRC) </a:t>
            </a:r>
            <a:r>
              <a:rPr lang="en-CA" sz="1200" b="1" i="0" dirty="0">
                <a:solidFill>
                  <a:srgbClr val="FFFFFF"/>
                </a:solidFill>
                <a:effectLst/>
                <a:latin typeface="+mn-lt"/>
              </a:rPr>
              <a:t>achieved flotation concentrate TREO of 48% with 73% TREO recovery</a:t>
            </a:r>
            <a:r>
              <a:rPr lang="en-CA" sz="1200" b="0" i="0" dirty="0">
                <a:solidFill>
                  <a:srgbClr val="FFFFFF"/>
                </a:solidFill>
                <a:effectLst/>
                <a:latin typeface="+mn-lt"/>
              </a:rPr>
              <a:t>. Improvements are expected from future testing. </a:t>
            </a:r>
            <a:endParaRPr lang="en-CA" sz="1200" b="0" i="0" dirty="0">
              <a:solidFill>
                <a:schemeClr val="bg1"/>
              </a:solidFill>
              <a:effectLst/>
              <a:latin typeface="+mn-lt"/>
            </a:endParaRPr>
          </a:p>
          <a:p>
            <a:pPr algn="l"/>
            <a:endParaRPr lang="en-CA" sz="1200" b="0" i="0" dirty="0">
              <a:solidFill>
                <a:schemeClr val="bg1"/>
              </a:solidFill>
              <a:effectLst/>
              <a:latin typeface="+mn-lt"/>
            </a:endParaRPr>
          </a:p>
        </p:txBody>
      </p:sp>
      <p:sp>
        <p:nvSpPr>
          <p:cNvPr id="13" name="TextBox 5">
            <a:extLst>
              <a:ext uri="{FF2B5EF4-FFF2-40B4-BE49-F238E27FC236}">
                <a16:creationId xmlns:a16="http://schemas.microsoft.com/office/drawing/2014/main" id="{47C445AA-5F85-E5EB-C93A-BFE3182D2ACA}"/>
              </a:ext>
            </a:extLst>
          </p:cNvPr>
          <p:cNvSpPr txBox="1">
            <a:spLocks noChangeArrowheads="1"/>
          </p:cNvSpPr>
          <p:nvPr/>
        </p:nvSpPr>
        <p:spPr bwMode="auto">
          <a:xfrm>
            <a:off x="475706" y="691846"/>
            <a:ext cx="7477670" cy="335935"/>
          </a:xfrm>
          <a:prstGeom prst="roundRect">
            <a:avLst>
              <a:gd name="adj" fmla="val 30235"/>
            </a:avLst>
          </a:prstGeom>
          <a:solidFill>
            <a:schemeClr val="accent4">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r>
              <a:rPr lang="en-CA" sz="1200" b="1" i="0" dirty="0">
                <a:solidFill>
                  <a:srgbClr val="FFFFFF"/>
                </a:solidFill>
                <a:effectLst/>
                <a:latin typeface="+mn-lt"/>
              </a:rPr>
              <a:t>	High-grade monazite outcrop WRCB zone range from 4.209 to 32.17 wt.% total rare earth oxide (TREO)</a:t>
            </a:r>
          </a:p>
        </p:txBody>
      </p:sp>
      <p:sp>
        <p:nvSpPr>
          <p:cNvPr id="14" name="TextBox 13">
            <a:extLst>
              <a:ext uri="{FF2B5EF4-FFF2-40B4-BE49-F238E27FC236}">
                <a16:creationId xmlns:a16="http://schemas.microsoft.com/office/drawing/2014/main" id="{B6CBC368-DB96-C497-ACC6-802D0DC29347}"/>
              </a:ext>
            </a:extLst>
          </p:cNvPr>
          <p:cNvSpPr txBox="1"/>
          <p:nvPr/>
        </p:nvSpPr>
        <p:spPr>
          <a:xfrm>
            <a:off x="8064587" y="409809"/>
            <a:ext cx="3651706" cy="238527"/>
          </a:xfrm>
          <a:prstGeom prst="rect">
            <a:avLst/>
          </a:prstGeom>
          <a:noFill/>
        </p:spPr>
        <p:txBody>
          <a:bodyPr wrap="square">
            <a:spAutoFit/>
          </a:bodyPr>
          <a:lstStyle/>
          <a:p>
            <a:pPr algn="r"/>
            <a:r>
              <a:rPr lang="en-CA" sz="900" b="0" i="0">
                <a:solidFill>
                  <a:srgbClr val="060606"/>
                </a:solidFill>
                <a:effectLst/>
              </a:rPr>
              <a:t>High-grade monazite outcrop WRCB zone, </a:t>
            </a:r>
            <a:r>
              <a:rPr lang="en-CA" sz="950" b="1" i="0">
                <a:solidFill>
                  <a:srgbClr val="060606"/>
                </a:solidFill>
                <a:effectLst/>
              </a:rPr>
              <a:t>Alces</a:t>
            </a:r>
            <a:r>
              <a:rPr lang="en-CA" sz="900" b="0" i="0">
                <a:solidFill>
                  <a:srgbClr val="060606"/>
                </a:solidFill>
                <a:effectLst/>
              </a:rPr>
              <a:t> Lake Saskatchewan</a:t>
            </a:r>
            <a:endParaRPr lang="en-US" sz="900"/>
          </a:p>
        </p:txBody>
      </p:sp>
      <p:sp>
        <p:nvSpPr>
          <p:cNvPr id="15" name="TextBox 5">
            <a:extLst>
              <a:ext uri="{FF2B5EF4-FFF2-40B4-BE49-F238E27FC236}">
                <a16:creationId xmlns:a16="http://schemas.microsoft.com/office/drawing/2014/main" id="{30E8B632-D5D1-F708-8C39-BCFB8AEBD23E}"/>
              </a:ext>
            </a:extLst>
          </p:cNvPr>
          <p:cNvSpPr txBox="1">
            <a:spLocks noChangeArrowheads="1"/>
          </p:cNvSpPr>
          <p:nvPr/>
        </p:nvSpPr>
        <p:spPr bwMode="auto">
          <a:xfrm>
            <a:off x="475707" y="5169722"/>
            <a:ext cx="7477667" cy="528638"/>
          </a:xfrm>
          <a:prstGeom prst="roundRect">
            <a:avLst>
              <a:gd name="adj" fmla="val 21967"/>
            </a:avLst>
          </a:prstGeom>
          <a:solidFill>
            <a:schemeClr val="accent4">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r>
              <a:rPr lang="en-CA" sz="1200" b="1" i="0">
                <a:solidFill>
                  <a:srgbClr val="FFFFFF"/>
                </a:solidFill>
                <a:effectLst/>
                <a:latin typeface="+mn-lt"/>
              </a:rPr>
              <a:t>	Permanent 35-person camp with year-around accessibility and promoting</a:t>
            </a:r>
            <a:r>
              <a:rPr lang="en-CA" sz="1200" b="0" i="0">
                <a:solidFill>
                  <a:schemeClr val="bg1"/>
                </a:solidFill>
                <a:effectLst/>
                <a:latin typeface="+mn-lt"/>
              </a:rPr>
              <a:t> Work, Resources, and Employment Expansion for the Local First Nations Community of Fond-du-Lac</a:t>
            </a:r>
            <a:endParaRPr lang="en-CA" sz="1200" b="1" i="0">
              <a:solidFill>
                <a:schemeClr val="bg1"/>
              </a:solidFill>
              <a:effectLst/>
              <a:latin typeface="+mn-lt"/>
            </a:endParaRPr>
          </a:p>
        </p:txBody>
      </p:sp>
    </p:spTree>
    <p:extLst>
      <p:ext uri="{BB962C8B-B14F-4D97-AF65-F5344CB8AC3E}">
        <p14:creationId xmlns:p14="http://schemas.microsoft.com/office/powerpoint/2010/main" val="1158122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a:extLst>
              <a:ext uri="{FF2B5EF4-FFF2-40B4-BE49-F238E27FC236}">
                <a16:creationId xmlns:a16="http://schemas.microsoft.com/office/drawing/2014/main" id="{D8FDCFDC-E35A-D16A-1597-EAF6764A090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F826C64D-25ED-4B01-94F3-098FA929D1BE}" type="slidenum">
              <a:rPr lang="en-US" altLang="en-US">
                <a:latin typeface="+mn-lt"/>
              </a:rPr>
              <a:pPr fontAlgn="base">
                <a:spcBef>
                  <a:spcPct val="0"/>
                </a:spcBef>
                <a:spcAft>
                  <a:spcPct val="0"/>
                </a:spcAft>
              </a:pPr>
              <a:t>20</a:t>
            </a:fld>
            <a:endParaRPr lang="en-US" altLang="en-US">
              <a:latin typeface="+mn-lt"/>
            </a:endParaRPr>
          </a:p>
        </p:txBody>
      </p:sp>
      <p:sp>
        <p:nvSpPr>
          <p:cNvPr id="5" name="TextBox 4">
            <a:extLst>
              <a:ext uri="{FF2B5EF4-FFF2-40B4-BE49-F238E27FC236}">
                <a16:creationId xmlns:a16="http://schemas.microsoft.com/office/drawing/2014/main" id="{E08622FC-A43F-C5D4-EC0F-4371438C4EE6}"/>
              </a:ext>
            </a:extLst>
          </p:cNvPr>
          <p:cNvSpPr txBox="1">
            <a:spLocks noChangeArrowheads="1"/>
          </p:cNvSpPr>
          <p:nvPr/>
        </p:nvSpPr>
        <p:spPr bwMode="auto">
          <a:xfrm>
            <a:off x="766982" y="578394"/>
            <a:ext cx="9265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latin typeface="Candara" panose="020E0502030303020204" pitchFamily="34" charset="0"/>
                <a:ea typeface="Candara" panose="020E0502030303020204" pitchFamily="34" charset="0"/>
                <a:cs typeface="Candara" panose="020E0502030303020204" pitchFamily="34" charset="0"/>
              </a:rPr>
              <a:t>SRC REE Processing Facility: </a:t>
            </a:r>
            <a:r>
              <a:rPr lang="en-US" altLang="en-US">
                <a:latin typeface="Candara" panose="020E0502030303020204" pitchFamily="34" charset="0"/>
                <a:ea typeface="Candara" panose="020E0502030303020204" pitchFamily="34" charset="0"/>
                <a:cs typeface="Candara" panose="020E0502030303020204" pitchFamily="34" charset="0"/>
              </a:rPr>
              <a:t>Saskatoon, Saskatchewan, Canada</a:t>
            </a:r>
          </a:p>
        </p:txBody>
      </p:sp>
      <p:pic>
        <p:nvPicPr>
          <p:cNvPr id="6" name="Picture 14">
            <a:extLst>
              <a:ext uri="{FF2B5EF4-FFF2-40B4-BE49-F238E27FC236}">
                <a16:creationId xmlns:a16="http://schemas.microsoft.com/office/drawing/2014/main" id="{E77D0527-CF3A-BA0F-8C83-21C1AD2A490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1641540"/>
            <a:ext cx="5352034" cy="3574919"/>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7">
            <a:extLst>
              <a:ext uri="{FF2B5EF4-FFF2-40B4-BE49-F238E27FC236}">
                <a16:creationId xmlns:a16="http://schemas.microsoft.com/office/drawing/2014/main" id="{E316FAB4-5836-18AE-EF33-4864237522FF}"/>
              </a:ext>
            </a:extLst>
          </p:cNvPr>
          <p:cNvSpPr txBox="1">
            <a:spLocks noChangeArrowheads="1"/>
          </p:cNvSpPr>
          <p:nvPr/>
        </p:nvSpPr>
        <p:spPr bwMode="auto">
          <a:xfrm>
            <a:off x="8521814" y="5235030"/>
            <a:ext cx="2926220" cy="24606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fontAlgn="auto" hangingPunct="1">
              <a:spcBef>
                <a:spcPct val="0"/>
              </a:spcBef>
              <a:spcAft>
                <a:spcPts val="0"/>
              </a:spcAft>
              <a:buNone/>
              <a:defRPr/>
            </a:pPr>
            <a:r>
              <a:rPr lang="en-CA" altLang="en-US" sz="1000">
                <a:solidFill>
                  <a:srgbClr val="626262"/>
                </a:solidFill>
                <a:latin typeface="+mn-lt"/>
                <a:ea typeface="Candara" panose="020E0502030303020204" pitchFamily="34" charset="0"/>
                <a:cs typeface="Candara" panose="020E0502030303020204" pitchFamily="34" charset="0"/>
              </a:rPr>
              <a:t>SRC Rare Earth Element Extraction Lab</a:t>
            </a:r>
          </a:p>
        </p:txBody>
      </p:sp>
      <p:sp>
        <p:nvSpPr>
          <p:cNvPr id="8" name="TextBox 5">
            <a:extLst>
              <a:ext uri="{FF2B5EF4-FFF2-40B4-BE49-F238E27FC236}">
                <a16:creationId xmlns:a16="http://schemas.microsoft.com/office/drawing/2014/main" id="{CD325D98-5739-61FF-F4ED-4815068E9193}"/>
              </a:ext>
            </a:extLst>
          </p:cNvPr>
          <p:cNvSpPr txBox="1">
            <a:spLocks noChangeArrowheads="1"/>
          </p:cNvSpPr>
          <p:nvPr/>
        </p:nvSpPr>
        <p:spPr bwMode="auto">
          <a:xfrm>
            <a:off x="676588" y="1215084"/>
            <a:ext cx="5094291" cy="1774627"/>
          </a:xfrm>
          <a:prstGeom prst="roundRect">
            <a:avLst>
              <a:gd name="adj" fmla="val 9344"/>
            </a:avLst>
          </a:prstGeom>
          <a:solidFill>
            <a:schemeClr val="tx2">
              <a:lumMod val="75000"/>
              <a:lumOff val="25000"/>
            </a:schemeClr>
          </a:solidFill>
          <a:ln>
            <a:noFill/>
          </a:ln>
        </p:spPr>
        <p:txBody>
          <a:bodyPr wrap="square" lIns="91440" tIns="45720" rIns="91440" bIns="45720" anchor="ctr">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l"/>
            <a:r>
              <a:rPr lang="en-CA" sz="1300" b="1" i="1" dirty="0">
                <a:solidFill>
                  <a:schemeClr val="bg1"/>
                </a:solidFill>
                <a:effectLst/>
                <a:latin typeface="Söhne"/>
              </a:rPr>
              <a:t>Landmark Initiative</a:t>
            </a:r>
            <a:r>
              <a:rPr lang="en-CA" sz="1300" b="1" i="0" dirty="0">
                <a:solidFill>
                  <a:schemeClr val="bg1"/>
                </a:solidFill>
                <a:effectLst/>
                <a:latin typeface="Söhne"/>
              </a:rPr>
              <a:t> </a:t>
            </a:r>
          </a:p>
          <a:p>
            <a:r>
              <a:rPr lang="en-CA" sz="1300" dirty="0">
                <a:solidFill>
                  <a:schemeClr val="bg1"/>
                </a:solidFill>
                <a:latin typeface="Söhne"/>
              </a:rPr>
              <a:t> 	</a:t>
            </a:r>
            <a:r>
              <a:rPr lang="en-CA" sz="1300" b="0" i="0" dirty="0">
                <a:solidFill>
                  <a:schemeClr val="bg1"/>
                </a:solidFill>
                <a:effectLst/>
                <a:latin typeface="Söhne"/>
              </a:rPr>
              <a:t>In August 2020, the Saskatchewan Research Council (SRC), a Provincial Crown Corporation, and the Government of Saskatchewan unveiled ground-breaking plans to finance and establish a unique Rare </a:t>
            </a:r>
            <a:r>
              <a:rPr lang="en-CA" sz="1300" dirty="0">
                <a:solidFill>
                  <a:schemeClr val="bg1"/>
                </a:solidFill>
                <a:latin typeface="Söhne"/>
              </a:rPr>
              <a:t>Earths</a:t>
            </a:r>
            <a:r>
              <a:rPr lang="en-CA" sz="1300" b="0" i="0" dirty="0">
                <a:solidFill>
                  <a:schemeClr val="bg1"/>
                </a:solidFill>
                <a:effectLst/>
                <a:latin typeface="Söhne"/>
              </a:rPr>
              <a:t> Processing Facility in Saskatoon, Canada. This strategic move represents a pioneering effort to enhance rare </a:t>
            </a:r>
            <a:r>
              <a:rPr lang="en-CA" sz="1300" dirty="0">
                <a:solidFill>
                  <a:schemeClr val="bg1"/>
                </a:solidFill>
                <a:latin typeface="Söhne"/>
              </a:rPr>
              <a:t>earths</a:t>
            </a:r>
            <a:r>
              <a:rPr lang="en-CA" sz="1300" b="0" i="0" dirty="0">
                <a:solidFill>
                  <a:schemeClr val="bg1"/>
                </a:solidFill>
                <a:effectLst/>
                <a:latin typeface="Söhne"/>
              </a:rPr>
              <a:t> processing capabilities and foster regional economic growth.</a:t>
            </a:r>
          </a:p>
        </p:txBody>
      </p:sp>
      <p:sp>
        <p:nvSpPr>
          <p:cNvPr id="11" name="TextBox 2">
            <a:extLst>
              <a:ext uri="{FF2B5EF4-FFF2-40B4-BE49-F238E27FC236}">
                <a16:creationId xmlns:a16="http://schemas.microsoft.com/office/drawing/2014/main" id="{13F48D0A-9162-6154-55C2-7BBA6E427E97}"/>
              </a:ext>
            </a:extLst>
          </p:cNvPr>
          <p:cNvSpPr txBox="1">
            <a:spLocks noChangeArrowheads="1"/>
          </p:cNvSpPr>
          <p:nvPr/>
        </p:nvSpPr>
        <p:spPr bwMode="auto">
          <a:xfrm>
            <a:off x="6384697" y="5713339"/>
            <a:ext cx="5063337" cy="340519"/>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lgn="ctr" eaLnBrk="1" hangingPunct="1">
              <a:buClr>
                <a:srgbClr val="C00000"/>
              </a:buClr>
            </a:pPr>
            <a:r>
              <a:rPr lang="en-US" altLang="en-US" sz="1400">
                <a:solidFill>
                  <a:schemeClr val="bg1"/>
                </a:solidFill>
                <a:latin typeface="+mn-lt"/>
                <a:ea typeface="Calibri" panose="020F0502020204030204" pitchFamily="34" charset="0"/>
                <a:cs typeface="Calibri" panose="020F0502020204030204" pitchFamily="34" charset="0"/>
              </a:rPr>
              <a:t>The processing facility is expected to be operational in 2024</a:t>
            </a:r>
          </a:p>
        </p:txBody>
      </p:sp>
      <p:sp>
        <p:nvSpPr>
          <p:cNvPr id="16" name="TextBox 5">
            <a:extLst>
              <a:ext uri="{FF2B5EF4-FFF2-40B4-BE49-F238E27FC236}">
                <a16:creationId xmlns:a16="http://schemas.microsoft.com/office/drawing/2014/main" id="{8C4CFB1D-AE56-FD22-02A9-A6D92378D122}"/>
              </a:ext>
            </a:extLst>
          </p:cNvPr>
          <p:cNvSpPr txBox="1">
            <a:spLocks noChangeArrowheads="1"/>
          </p:cNvSpPr>
          <p:nvPr/>
        </p:nvSpPr>
        <p:spPr bwMode="auto">
          <a:xfrm>
            <a:off x="676589" y="3091605"/>
            <a:ext cx="5094290" cy="1208842"/>
          </a:xfrm>
          <a:prstGeom prst="roundRect">
            <a:avLst>
              <a:gd name="adj" fmla="val 15154"/>
            </a:avLst>
          </a:prstGeom>
          <a:solidFill>
            <a:schemeClr val="tx2">
              <a:lumMod val="75000"/>
              <a:lumOff val="25000"/>
            </a:schemeClr>
          </a:solidFill>
          <a:ln>
            <a:noFill/>
          </a:ln>
        </p:spPr>
        <p:txBody>
          <a:bodyPr wrap="square" lIns="91440" tIns="45720" rIns="91440" bIns="45720" anchor="ctr">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l"/>
            <a:r>
              <a:rPr lang="en-CA" sz="1300" b="1" i="1">
                <a:solidFill>
                  <a:schemeClr val="bg1"/>
                </a:solidFill>
                <a:effectLst/>
                <a:latin typeface="Söhne"/>
              </a:rPr>
              <a:t>SRC: A Research Powerhouse</a:t>
            </a:r>
            <a:r>
              <a:rPr lang="en-CA" sz="1300" b="1" i="0">
                <a:solidFill>
                  <a:schemeClr val="bg1"/>
                </a:solidFill>
                <a:effectLst/>
                <a:latin typeface="Söhne"/>
              </a:rPr>
              <a:t> </a:t>
            </a:r>
          </a:p>
          <a:p>
            <a:r>
              <a:rPr lang="en-CA" sz="1300">
                <a:solidFill>
                  <a:schemeClr val="bg1"/>
                </a:solidFill>
                <a:latin typeface="Söhne"/>
              </a:rPr>
              <a:t>	</a:t>
            </a:r>
            <a:r>
              <a:rPr lang="en-CA" sz="1300" b="0" i="0">
                <a:solidFill>
                  <a:schemeClr val="bg1"/>
                </a:solidFill>
                <a:effectLst/>
                <a:latin typeface="Söhne"/>
              </a:rPr>
              <a:t>As Canada's second-largest research and technology organization, SRC boasts a global footprint, serving </a:t>
            </a:r>
            <a:r>
              <a:rPr lang="en-CA" sz="1300">
                <a:solidFill>
                  <a:schemeClr val="bg1"/>
                </a:solidFill>
                <a:latin typeface="Söhne"/>
              </a:rPr>
              <a:t>1,600</a:t>
            </a:r>
            <a:r>
              <a:rPr lang="en-CA" sz="1300" b="0" i="0">
                <a:solidFill>
                  <a:schemeClr val="bg1"/>
                </a:solidFill>
                <a:effectLst/>
                <a:latin typeface="Söhne"/>
              </a:rPr>
              <a:t> clients across </a:t>
            </a:r>
            <a:r>
              <a:rPr lang="en-CA" sz="1300">
                <a:solidFill>
                  <a:schemeClr val="bg1"/>
                </a:solidFill>
                <a:latin typeface="Söhne"/>
              </a:rPr>
              <a:t>22 </a:t>
            </a:r>
            <a:r>
              <a:rPr lang="en-CA" sz="1300" b="0" i="0">
                <a:solidFill>
                  <a:schemeClr val="bg1"/>
                </a:solidFill>
                <a:effectLst/>
                <a:latin typeface="Söhne"/>
              </a:rPr>
              <a:t>countries. This extensive reach positions SRC as a leading force in driving innovation and research in various sectors.</a:t>
            </a:r>
          </a:p>
        </p:txBody>
      </p:sp>
      <p:sp>
        <p:nvSpPr>
          <p:cNvPr id="17" name="TextBox 5">
            <a:extLst>
              <a:ext uri="{FF2B5EF4-FFF2-40B4-BE49-F238E27FC236}">
                <a16:creationId xmlns:a16="http://schemas.microsoft.com/office/drawing/2014/main" id="{DB258CFD-DB6C-37D5-718B-988C56DA5823}"/>
              </a:ext>
            </a:extLst>
          </p:cNvPr>
          <p:cNvSpPr txBox="1">
            <a:spLocks noChangeArrowheads="1"/>
          </p:cNvSpPr>
          <p:nvPr/>
        </p:nvSpPr>
        <p:spPr bwMode="auto">
          <a:xfrm>
            <a:off x="676589" y="4402342"/>
            <a:ext cx="5094290" cy="1651516"/>
          </a:xfrm>
          <a:prstGeom prst="roundRect">
            <a:avLst>
              <a:gd name="adj" fmla="val 11130"/>
            </a:avLst>
          </a:prstGeom>
          <a:solidFill>
            <a:schemeClr val="tx2">
              <a:lumMod val="75000"/>
              <a:lumOff val="25000"/>
            </a:schemeClr>
          </a:solidFill>
          <a:ln>
            <a:noFill/>
          </a:ln>
        </p:spPr>
        <p:txBody>
          <a:bodyPr wrap="square" lIns="91440" tIns="45720" rIns="91440" bIns="45720" anchor="ctr">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l"/>
            <a:r>
              <a:rPr lang="en-CA" sz="1300" b="1" i="1">
                <a:solidFill>
                  <a:schemeClr val="bg1"/>
                </a:solidFill>
                <a:effectLst/>
                <a:latin typeface="Söhne"/>
              </a:rPr>
              <a:t>Monazite Processing Expertise</a:t>
            </a:r>
            <a:r>
              <a:rPr lang="en-CA" sz="1300" b="1" i="0">
                <a:solidFill>
                  <a:schemeClr val="bg1"/>
                </a:solidFill>
                <a:effectLst/>
                <a:latin typeface="Söhne"/>
              </a:rPr>
              <a:t> </a:t>
            </a:r>
          </a:p>
          <a:p>
            <a:pPr algn="l"/>
            <a:r>
              <a:rPr lang="en-CA" sz="1300">
                <a:solidFill>
                  <a:schemeClr val="bg1"/>
                </a:solidFill>
                <a:latin typeface="Söhne"/>
              </a:rPr>
              <a:t>	</a:t>
            </a:r>
            <a:r>
              <a:rPr lang="en-CA" sz="1300" b="0" i="0">
                <a:solidFill>
                  <a:schemeClr val="bg1"/>
                </a:solidFill>
                <a:effectLst/>
                <a:latin typeface="Söhne"/>
              </a:rPr>
              <a:t>Leveraging existing pilot facilities, SRC has already achieved significant milestones in rare </a:t>
            </a:r>
            <a:r>
              <a:rPr lang="en-CA" sz="1300">
                <a:solidFill>
                  <a:schemeClr val="bg1"/>
                </a:solidFill>
                <a:latin typeface="Söhne"/>
              </a:rPr>
              <a:t>earths</a:t>
            </a:r>
            <a:r>
              <a:rPr lang="en-CA" sz="1300" b="0" i="0">
                <a:solidFill>
                  <a:schemeClr val="bg1"/>
                </a:solidFill>
                <a:effectLst/>
                <a:latin typeface="Söhne"/>
              </a:rPr>
              <a:t> processing. By optimizing a monazite processing flow sheet, SRC's facilities have successfully processed monazite sourced from Appia's Alces Lake project. This achievement underscores the practical application of research outcomes in advancing rare </a:t>
            </a:r>
            <a:r>
              <a:rPr lang="en-CA" sz="1300">
                <a:solidFill>
                  <a:schemeClr val="bg1"/>
                </a:solidFill>
                <a:latin typeface="Söhne"/>
              </a:rPr>
              <a:t>earths</a:t>
            </a:r>
            <a:r>
              <a:rPr lang="en-CA" sz="1300" b="0" i="0">
                <a:solidFill>
                  <a:schemeClr val="bg1"/>
                </a:solidFill>
                <a:effectLst/>
                <a:latin typeface="Söhne"/>
              </a:rPr>
              <a:t> processing technologies.</a:t>
            </a:r>
          </a:p>
        </p:txBody>
      </p:sp>
    </p:spTree>
    <p:extLst>
      <p:ext uri="{BB962C8B-B14F-4D97-AF65-F5344CB8AC3E}">
        <p14:creationId xmlns:p14="http://schemas.microsoft.com/office/powerpoint/2010/main" val="33903816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44B023-0D21-F76B-7632-8C61BCEFC4AB}"/>
              </a:ext>
            </a:extLst>
          </p:cNvPr>
          <p:cNvSpPr/>
          <p:nvPr/>
        </p:nvSpPr>
        <p:spPr>
          <a:xfrm>
            <a:off x="-6803" y="5142"/>
            <a:ext cx="12192000" cy="6872286"/>
          </a:xfrm>
          <a:prstGeom prst="rect">
            <a:avLst/>
          </a:prstGeom>
          <a:solidFill>
            <a:srgbClr val="002749">
              <a:alpha val="7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6" name="Slide Number Placeholder 1">
            <a:extLst>
              <a:ext uri="{FF2B5EF4-FFF2-40B4-BE49-F238E27FC236}">
                <a16:creationId xmlns:a16="http://schemas.microsoft.com/office/drawing/2014/main" id="{E88253AF-B9DA-78E9-A171-1FC35B1427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86EBD27-59B1-4019-B03E-7CEB6EC6DDDD}" type="slidenum">
              <a:rPr lang="en-US" altLang="en-US">
                <a:solidFill>
                  <a:schemeClr val="bg1"/>
                </a:solidFill>
                <a:latin typeface="+mn-lt"/>
              </a:rPr>
              <a:pPr fontAlgn="base">
                <a:spcBef>
                  <a:spcPct val="0"/>
                </a:spcBef>
                <a:spcAft>
                  <a:spcPct val="0"/>
                </a:spcAft>
              </a:pPr>
              <a:t>21</a:t>
            </a:fld>
            <a:endParaRPr lang="en-US" altLang="en-US">
              <a:solidFill>
                <a:schemeClr val="bg1"/>
              </a:solidFill>
              <a:latin typeface="+mn-lt"/>
            </a:endParaRPr>
          </a:p>
        </p:txBody>
      </p:sp>
      <p:grpSp>
        <p:nvGrpSpPr>
          <p:cNvPr id="7" name="Group 6">
            <a:extLst>
              <a:ext uri="{FF2B5EF4-FFF2-40B4-BE49-F238E27FC236}">
                <a16:creationId xmlns:a16="http://schemas.microsoft.com/office/drawing/2014/main" id="{8F4E24E2-E328-FAD2-0581-D6B905CC8959}"/>
              </a:ext>
            </a:extLst>
          </p:cNvPr>
          <p:cNvGrpSpPr/>
          <p:nvPr/>
        </p:nvGrpSpPr>
        <p:grpSpPr>
          <a:xfrm>
            <a:off x="9634654" y="5703919"/>
            <a:ext cx="2557346" cy="768345"/>
            <a:chOff x="8854068" y="5586657"/>
            <a:chExt cx="3337932" cy="1002869"/>
          </a:xfrm>
        </p:grpSpPr>
        <p:sp>
          <p:nvSpPr>
            <p:cNvPr id="6" name="Freeform 5">
              <a:extLst>
                <a:ext uri="{FF2B5EF4-FFF2-40B4-BE49-F238E27FC236}">
                  <a16:creationId xmlns:a16="http://schemas.microsoft.com/office/drawing/2014/main" id="{4E06CCEA-500E-01DF-D533-E104691E4664}"/>
                </a:ext>
              </a:extLst>
            </p:cNvPr>
            <p:cNvSpPr/>
            <p:nvPr/>
          </p:nvSpPr>
          <p:spPr>
            <a:xfrm>
              <a:off x="8854068" y="5586657"/>
              <a:ext cx="3337932" cy="1002869"/>
            </a:xfrm>
            <a:custGeom>
              <a:avLst/>
              <a:gdLst>
                <a:gd name="connsiteX0" fmla="*/ 0 w 3337932"/>
                <a:gd name="connsiteY0" fmla="*/ 0 h 1002869"/>
                <a:gd name="connsiteX1" fmla="*/ 3337932 w 3337932"/>
                <a:gd name="connsiteY1" fmla="*/ 0 h 1002869"/>
                <a:gd name="connsiteX2" fmla="*/ 3337932 w 3337932"/>
                <a:gd name="connsiteY2" fmla="*/ 1002869 h 1002869"/>
                <a:gd name="connsiteX3" fmla="*/ 0 w 3337932"/>
                <a:gd name="connsiteY3" fmla="*/ 1002869 h 1002869"/>
                <a:gd name="connsiteX4" fmla="*/ 501435 w 3337932"/>
                <a:gd name="connsiteY4" fmla="*/ 501435 h 10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932" h="1002869">
                  <a:moveTo>
                    <a:pt x="0" y="0"/>
                  </a:moveTo>
                  <a:lnTo>
                    <a:pt x="3337932" y="0"/>
                  </a:lnTo>
                  <a:lnTo>
                    <a:pt x="3337932" y="1002869"/>
                  </a:lnTo>
                  <a:lnTo>
                    <a:pt x="0" y="1002869"/>
                  </a:lnTo>
                  <a:lnTo>
                    <a:pt x="501435" y="501435"/>
                  </a:lnTo>
                  <a:close/>
                </a:path>
              </a:pathLst>
            </a:custGeom>
            <a:solidFill>
              <a:srgbClr val="E1E1E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8128BC8A-8C38-EEDA-4A03-9DB542697A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45804" y="5644719"/>
              <a:ext cx="2264977" cy="886744"/>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grpSp>
      <p:sp>
        <p:nvSpPr>
          <p:cNvPr id="5" name="TextBox 4">
            <a:extLst>
              <a:ext uri="{FF2B5EF4-FFF2-40B4-BE49-F238E27FC236}">
                <a16:creationId xmlns:a16="http://schemas.microsoft.com/office/drawing/2014/main" id="{45FA0615-7DCF-67B7-FE7D-ADEAAD3F01D6}"/>
              </a:ext>
            </a:extLst>
          </p:cNvPr>
          <p:cNvSpPr txBox="1">
            <a:spLocks noChangeArrowheads="1"/>
          </p:cNvSpPr>
          <p:nvPr/>
        </p:nvSpPr>
        <p:spPr bwMode="auto">
          <a:xfrm>
            <a:off x="7624518" y="949555"/>
            <a:ext cx="4352027" cy="1191816"/>
          </a:xfrm>
          <a:prstGeom prst="roundRect">
            <a:avLst/>
          </a:prstGeom>
          <a:noFill/>
          <a:ln w="28575">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3200" b="1">
                <a:solidFill>
                  <a:schemeClr val="bg1"/>
                </a:solidFill>
                <a:latin typeface="Candara" panose="020E0502030303020204" pitchFamily="34" charset="0"/>
                <a:ea typeface="Candara" panose="020E0502030303020204" pitchFamily="34" charset="0"/>
                <a:cs typeface="Candara" panose="020E0502030303020204" pitchFamily="34" charset="0"/>
              </a:rPr>
              <a:t>Loranger Project, Saskatchewan, Canada</a:t>
            </a:r>
          </a:p>
        </p:txBody>
      </p:sp>
      <p:pic>
        <p:nvPicPr>
          <p:cNvPr id="1026" name="Picture 2">
            <a:extLst>
              <a:ext uri="{FF2B5EF4-FFF2-40B4-BE49-F238E27FC236}">
                <a16:creationId xmlns:a16="http://schemas.microsoft.com/office/drawing/2014/main" id="{8283DEEF-1013-7757-BB7C-7C81D3710F3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06" y="0"/>
            <a:ext cx="9181584" cy="688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3791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66DAE3-2B3E-52FD-C55C-EC3FBB0D64DD}"/>
              </a:ext>
            </a:extLst>
          </p:cNvPr>
          <p:cNvSpPr>
            <a:spLocks noGrp="1"/>
          </p:cNvSpPr>
          <p:nvPr>
            <p:ph type="sldNum" sz="quarter" idx="12"/>
          </p:nvPr>
        </p:nvSpPr>
        <p:spPr>
          <a:xfrm>
            <a:off x="11729302" y="6492875"/>
            <a:ext cx="439605" cy="365125"/>
          </a:xfrm>
        </p:spPr>
        <p:txBody>
          <a:bodyPr/>
          <a:lstStyle/>
          <a:p>
            <a:pPr>
              <a:defRPr/>
            </a:pPr>
            <a:fld id="{DF6DF7D7-2028-4FA1-930B-F5571F51CC1C}" type="slidenum">
              <a:rPr lang="en-US" smtClean="0"/>
              <a:pPr>
                <a:defRPr/>
              </a:pPr>
              <a:t>22</a:t>
            </a:fld>
            <a:endParaRPr lang="en-US"/>
          </a:p>
        </p:txBody>
      </p:sp>
      <p:sp>
        <p:nvSpPr>
          <p:cNvPr id="6" name="TextBox 5">
            <a:extLst>
              <a:ext uri="{FF2B5EF4-FFF2-40B4-BE49-F238E27FC236}">
                <a16:creationId xmlns:a16="http://schemas.microsoft.com/office/drawing/2014/main" id="{AE580E3B-F0AC-51D9-754A-64780691C03E}"/>
              </a:ext>
            </a:extLst>
          </p:cNvPr>
          <p:cNvSpPr txBox="1">
            <a:spLocks noChangeArrowheads="1"/>
          </p:cNvSpPr>
          <p:nvPr/>
        </p:nvSpPr>
        <p:spPr bwMode="auto">
          <a:xfrm>
            <a:off x="766981" y="578394"/>
            <a:ext cx="10030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latin typeface="Candara" panose="020E0502030303020204" pitchFamily="34" charset="0"/>
                <a:ea typeface="Candara" panose="020E0502030303020204" pitchFamily="34" charset="0"/>
                <a:cs typeface="Candara" panose="020E0502030303020204" pitchFamily="34" charset="0"/>
              </a:rPr>
              <a:t>Loranger Uranium Project: </a:t>
            </a:r>
            <a:r>
              <a:rPr lang="en-US" altLang="en-US">
                <a:latin typeface="Candara" panose="020E0502030303020204" pitchFamily="34" charset="0"/>
                <a:ea typeface="Candara" panose="020E0502030303020204" pitchFamily="34" charset="0"/>
                <a:cs typeface="Candara" panose="020E0502030303020204" pitchFamily="34" charset="0"/>
              </a:rPr>
              <a:t>Athabasca Basin Area, Saskatchewan, Canada</a:t>
            </a:r>
          </a:p>
        </p:txBody>
      </p:sp>
      <p:pic>
        <p:nvPicPr>
          <p:cNvPr id="7" name="Picture 6">
            <a:extLst>
              <a:ext uri="{FF2B5EF4-FFF2-40B4-BE49-F238E27FC236}">
                <a16:creationId xmlns:a16="http://schemas.microsoft.com/office/drawing/2014/main" id="{D8A3282F-4043-D320-A61E-EE7E5919F70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6296" y="6090031"/>
            <a:ext cx="1695587" cy="667111"/>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sp>
        <p:nvSpPr>
          <p:cNvPr id="8" name="TextBox 7">
            <a:extLst>
              <a:ext uri="{FF2B5EF4-FFF2-40B4-BE49-F238E27FC236}">
                <a16:creationId xmlns:a16="http://schemas.microsoft.com/office/drawing/2014/main" id="{D90D0492-CEF7-C173-2790-515939E66674}"/>
              </a:ext>
            </a:extLst>
          </p:cNvPr>
          <p:cNvSpPr txBox="1"/>
          <p:nvPr/>
        </p:nvSpPr>
        <p:spPr>
          <a:xfrm>
            <a:off x="3522297" y="6292790"/>
            <a:ext cx="4889877" cy="261592"/>
          </a:xfrm>
          <a:prstGeom prst="rect">
            <a:avLst/>
          </a:prstGeom>
          <a:noFill/>
        </p:spPr>
        <p:txBody>
          <a:bodyPr wrap="square">
            <a:spAutoFit/>
          </a:bodyPr>
          <a:lstStyle/>
          <a:p>
            <a:pPr algn="ctr"/>
            <a:r>
              <a:rPr lang="en-US" sz="1100" b="1">
                <a:latin typeface="Montserrat SemiBold" pitchFamily="2" charset="77"/>
                <a:cs typeface="Calibri" panose="020F0502020204030204" pitchFamily="34" charset="0"/>
              </a:rPr>
              <a:t>CSE: API </a:t>
            </a:r>
            <a:r>
              <a:rPr lang="en-US" sz="1100" b="1">
                <a:solidFill>
                  <a:srgbClr val="C2132F"/>
                </a:solidFill>
                <a:latin typeface="Montserrat SemiBold" pitchFamily="2" charset="77"/>
                <a:cs typeface="Calibri" panose="020F0502020204030204" pitchFamily="34" charset="0"/>
              </a:rPr>
              <a:t>|</a:t>
            </a:r>
            <a:r>
              <a:rPr lang="en-US" sz="1100" b="1">
                <a:latin typeface="Montserrat SemiBold" pitchFamily="2" charset="77"/>
                <a:cs typeface="Calibri" panose="020F0502020204030204" pitchFamily="34" charset="0"/>
              </a:rPr>
              <a:t> OTCQX: APAAF </a:t>
            </a:r>
            <a:r>
              <a:rPr lang="en-US" sz="1100" b="1">
                <a:solidFill>
                  <a:srgbClr val="C2132F"/>
                </a:solidFill>
                <a:latin typeface="Montserrat SemiBold" pitchFamily="2" charset="77"/>
                <a:cs typeface="Calibri" panose="020F0502020204030204" pitchFamily="34" charset="0"/>
              </a:rPr>
              <a:t>| </a:t>
            </a:r>
            <a:r>
              <a:rPr lang="en-CA" sz="1100" b="1">
                <a:effectLst/>
                <a:latin typeface="Montserrat SemiBold" pitchFamily="2" charset="77"/>
              </a:rPr>
              <a:t>FWB: A0I0 </a:t>
            </a:r>
            <a:r>
              <a:rPr lang="en-CA" sz="1100" b="1">
                <a:solidFill>
                  <a:srgbClr val="C2132F"/>
                </a:solidFill>
                <a:effectLst/>
                <a:latin typeface="Montserrat SemiBold" pitchFamily="2" charset="77"/>
              </a:rPr>
              <a:t>|</a:t>
            </a:r>
            <a:r>
              <a:rPr lang="en-CA" sz="1100" b="1">
                <a:effectLst/>
                <a:latin typeface="Montserrat SemiBold" pitchFamily="2" charset="77"/>
              </a:rPr>
              <a:t> MUN: A0I0 </a:t>
            </a:r>
            <a:r>
              <a:rPr lang="en-CA" sz="1100" b="1">
                <a:solidFill>
                  <a:srgbClr val="C2132F"/>
                </a:solidFill>
                <a:effectLst/>
                <a:latin typeface="Montserrat SemiBold" pitchFamily="2" charset="77"/>
              </a:rPr>
              <a:t>|</a:t>
            </a:r>
            <a:r>
              <a:rPr lang="en-CA" sz="1100" b="1">
                <a:effectLst/>
                <a:latin typeface="Montserrat SemiBold" pitchFamily="2" charset="77"/>
              </a:rPr>
              <a:t> BER: A0I0</a:t>
            </a:r>
          </a:p>
        </p:txBody>
      </p:sp>
      <p:sp>
        <p:nvSpPr>
          <p:cNvPr id="9" name="TextBox 8">
            <a:extLst>
              <a:ext uri="{FF2B5EF4-FFF2-40B4-BE49-F238E27FC236}">
                <a16:creationId xmlns:a16="http://schemas.microsoft.com/office/drawing/2014/main" id="{EB55B7CF-A208-6FC9-2E8E-1841C4F43D2E}"/>
              </a:ext>
            </a:extLst>
          </p:cNvPr>
          <p:cNvSpPr txBox="1"/>
          <p:nvPr/>
        </p:nvSpPr>
        <p:spPr>
          <a:xfrm>
            <a:off x="9902589" y="6284305"/>
            <a:ext cx="1826713" cy="278563"/>
          </a:xfrm>
          <a:prstGeom prst="rect">
            <a:avLst/>
          </a:prstGeom>
          <a:noFill/>
        </p:spPr>
        <p:txBody>
          <a:bodyPr wrap="square">
            <a:spAutoFit/>
          </a:bodyPr>
          <a:lstStyle/>
          <a:p>
            <a:pPr algn="r" eaLnBrk="1" fontAlgn="auto" hangingPunct="1">
              <a:spcBef>
                <a:spcPts val="0"/>
              </a:spcBef>
              <a:spcAft>
                <a:spcPts val="0"/>
              </a:spcAft>
              <a:defRPr/>
            </a:pPr>
            <a:r>
              <a:rPr lang="en-US" sz="1200" b="1" err="1">
                <a:latin typeface="Montserrat SemiBold" pitchFamily="2" charset="77"/>
                <a:cs typeface="Calibri" panose="020F0502020204030204" pitchFamily="34" charset="0"/>
              </a:rPr>
              <a:t>www.appiareu.com</a:t>
            </a:r>
            <a:endParaRPr lang="en-CA" sz="1200" b="1">
              <a:latin typeface="Montserrat SemiBold" pitchFamily="2" charset="77"/>
              <a:cs typeface="Calibri" panose="020F0502020204030204" pitchFamily="34" charset="0"/>
            </a:endParaRPr>
          </a:p>
        </p:txBody>
      </p:sp>
      <p:cxnSp>
        <p:nvCxnSpPr>
          <p:cNvPr id="10" name="Straight Connector 9">
            <a:extLst>
              <a:ext uri="{FF2B5EF4-FFF2-40B4-BE49-F238E27FC236}">
                <a16:creationId xmlns:a16="http://schemas.microsoft.com/office/drawing/2014/main" id="{C4E4BA78-2C83-BE73-60EE-3EF4BD400247}"/>
              </a:ext>
            </a:extLst>
          </p:cNvPr>
          <p:cNvCxnSpPr>
            <a:cxnSpLocks/>
          </p:cNvCxnSpPr>
          <p:nvPr/>
        </p:nvCxnSpPr>
        <p:spPr>
          <a:xfrm>
            <a:off x="2208378" y="6423586"/>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B12226-EBE8-6F4C-FBC8-D8BF5EEA63D8}"/>
              </a:ext>
            </a:extLst>
          </p:cNvPr>
          <p:cNvCxnSpPr>
            <a:cxnSpLocks/>
          </p:cNvCxnSpPr>
          <p:nvPr/>
        </p:nvCxnSpPr>
        <p:spPr>
          <a:xfrm>
            <a:off x="8588669" y="6423586"/>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C0FEA2-9681-566E-3463-681E07977D6F}"/>
              </a:ext>
            </a:extLst>
          </p:cNvPr>
          <p:cNvSpPr txBox="1"/>
          <p:nvPr/>
        </p:nvSpPr>
        <p:spPr>
          <a:xfrm>
            <a:off x="766981" y="4912911"/>
            <a:ext cx="5329019" cy="1055608"/>
          </a:xfrm>
          <a:prstGeom prst="roundRect">
            <a:avLst/>
          </a:prstGeom>
          <a:solidFill>
            <a:schemeClr val="tx2">
              <a:lumMod val="75000"/>
              <a:lumOff val="25000"/>
            </a:schemeClr>
          </a:solidFill>
        </p:spPr>
        <p:txBody>
          <a:bodyPr wrap="square">
            <a:spAutoFit/>
          </a:bodyPr>
          <a:lstStyle/>
          <a:p>
            <a:pPr algn="l"/>
            <a:r>
              <a:rPr lang="en-CA" sz="1400" i="0" dirty="0">
                <a:solidFill>
                  <a:schemeClr val="bg1"/>
                </a:solidFill>
                <a:effectLst/>
              </a:rPr>
              <a:t>The property is situated within the Eastern Wollaston Domain, next to the Western Wollaston Domain &amp; Wollaston-</a:t>
            </a:r>
            <a:r>
              <a:rPr lang="en-CA" sz="1400" i="0" dirty="0" err="1">
                <a:solidFill>
                  <a:schemeClr val="bg1"/>
                </a:solidFill>
                <a:effectLst/>
              </a:rPr>
              <a:t>Mudjatik</a:t>
            </a:r>
            <a:r>
              <a:rPr lang="en-CA" sz="1400" i="0" dirty="0">
                <a:solidFill>
                  <a:schemeClr val="bg1"/>
                </a:solidFill>
                <a:effectLst/>
              </a:rPr>
              <a:t> Transition Zone (WMTZ), which is renowned for hosting over </a:t>
            </a:r>
            <a:r>
              <a:rPr lang="en-CA" sz="1400" b="1" i="0" dirty="0">
                <a:solidFill>
                  <a:schemeClr val="bg1"/>
                </a:solidFill>
                <a:effectLst/>
              </a:rPr>
              <a:t>1 billion pounds of high-grade U</a:t>
            </a:r>
            <a:r>
              <a:rPr lang="en-CA" sz="1400" b="1" i="0" baseline="-25000" dirty="0">
                <a:solidFill>
                  <a:schemeClr val="bg1"/>
                </a:solidFill>
                <a:effectLst/>
              </a:rPr>
              <a:t>3</a:t>
            </a:r>
            <a:r>
              <a:rPr lang="en-CA" sz="1400" b="1" i="0" dirty="0">
                <a:solidFill>
                  <a:schemeClr val="bg1"/>
                </a:solidFill>
                <a:effectLst/>
              </a:rPr>
              <a:t>O</a:t>
            </a:r>
            <a:r>
              <a:rPr lang="en-CA" sz="1400" b="1" i="0" baseline="-25000" dirty="0">
                <a:solidFill>
                  <a:schemeClr val="bg1"/>
                </a:solidFill>
                <a:effectLst/>
              </a:rPr>
              <a:t>8</a:t>
            </a:r>
            <a:r>
              <a:rPr lang="en-CA" sz="1400" b="1" i="0" dirty="0">
                <a:solidFill>
                  <a:schemeClr val="bg1"/>
                </a:solidFill>
                <a:effectLst/>
              </a:rPr>
              <a:t>.</a:t>
            </a:r>
          </a:p>
        </p:txBody>
      </p:sp>
      <p:pic>
        <p:nvPicPr>
          <p:cNvPr id="2050" name="Picture 2" descr="Loranger &amp; eastside map">
            <a:extLst>
              <a:ext uri="{FF2B5EF4-FFF2-40B4-BE49-F238E27FC236}">
                <a16:creationId xmlns:a16="http://schemas.microsoft.com/office/drawing/2014/main" id="{51B012CB-1F7E-FDF7-0EB6-B21A0D483F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981" y="1203599"/>
            <a:ext cx="5334271" cy="34767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F604568-6EA9-08CF-C178-3AD48C93EAB6}"/>
              </a:ext>
            </a:extLst>
          </p:cNvPr>
          <p:cNvSpPr txBox="1"/>
          <p:nvPr/>
        </p:nvSpPr>
        <p:spPr>
          <a:xfrm>
            <a:off x="6437746" y="1203599"/>
            <a:ext cx="4784436" cy="4800064"/>
          </a:xfrm>
          <a:prstGeom prst="roundRect">
            <a:avLst>
              <a:gd name="adj" fmla="val 3919"/>
            </a:avLst>
          </a:prstGeom>
          <a:solidFill>
            <a:schemeClr val="tx2">
              <a:lumMod val="75000"/>
              <a:lumOff val="25000"/>
            </a:schemeClr>
          </a:solidFill>
        </p:spPr>
        <p:txBody>
          <a:bodyPr wrap="square">
            <a:spAutoFit/>
          </a:bodyPr>
          <a:lstStyle/>
          <a:p>
            <a:endParaRPr lang="en-CA" sz="1600" b="1" i="0" dirty="0">
              <a:solidFill>
                <a:schemeClr val="bg1"/>
              </a:solidFill>
              <a:effectLst/>
            </a:endParaRPr>
          </a:p>
          <a:p>
            <a:r>
              <a:rPr lang="en-CA" b="1" i="0" dirty="0">
                <a:solidFill>
                  <a:schemeClr val="bg1"/>
                </a:solidFill>
                <a:effectLst/>
              </a:rPr>
              <a:t>Project Highlights:</a:t>
            </a:r>
          </a:p>
          <a:p>
            <a:endParaRPr lang="en-CA" sz="1400" b="0" i="0" dirty="0">
              <a:solidFill>
                <a:schemeClr val="bg1"/>
              </a:solidFill>
              <a:effectLst/>
            </a:endParaRPr>
          </a:p>
          <a:p>
            <a:pPr marL="285750" indent="-285750">
              <a:buFont typeface="Arial" panose="020B0604020202020204" pitchFamily="34" charset="0"/>
              <a:buChar char="•"/>
            </a:pPr>
            <a:r>
              <a:rPr lang="en-CA" sz="1400" b="0" i="0" dirty="0">
                <a:solidFill>
                  <a:schemeClr val="bg1"/>
                </a:solidFill>
                <a:effectLst/>
              </a:rPr>
              <a:t>Upcoming diamond drilling program is anticipated to include 1,000 to 1,200 metres across 8 to 10 drill holes, aiming to uncover new uranium discoveries following up on 2017 and 2019 exploration. </a:t>
            </a:r>
          </a:p>
          <a:p>
            <a:pPr marL="285750" indent="-285750">
              <a:buFont typeface="Arial" panose="020B0604020202020204" pitchFamily="34" charset="0"/>
              <a:buChar char="•"/>
            </a:pPr>
            <a:r>
              <a:rPr lang="en-CA" sz="1400" b="0" i="0" dirty="0">
                <a:solidFill>
                  <a:schemeClr val="bg1"/>
                </a:solidFill>
                <a:effectLst/>
              </a:rPr>
              <a:t>Previous drilling campaigns covered 4,630.8 metres across 34 drill holes</a:t>
            </a:r>
          </a:p>
          <a:p>
            <a:pPr marL="285750" indent="-285750">
              <a:buFont typeface="Arial" panose="020B0604020202020204" pitchFamily="34" charset="0"/>
              <a:buChar char="•"/>
            </a:pPr>
            <a:r>
              <a:rPr lang="en-CA" sz="1400" dirty="0">
                <a:solidFill>
                  <a:schemeClr val="bg1"/>
                </a:solidFill>
              </a:rPr>
              <a:t>U</a:t>
            </a:r>
            <a:r>
              <a:rPr lang="en-CA" sz="1400" b="0" i="0" dirty="0">
                <a:solidFill>
                  <a:schemeClr val="bg1"/>
                </a:solidFill>
                <a:effectLst/>
              </a:rPr>
              <a:t>p to 0.34 </a:t>
            </a:r>
            <a:r>
              <a:rPr lang="en-CA" sz="1400" b="0" i="0" dirty="0" err="1">
                <a:solidFill>
                  <a:schemeClr val="bg1"/>
                </a:solidFill>
                <a:effectLst/>
              </a:rPr>
              <a:t>wt</a:t>
            </a:r>
            <a:r>
              <a:rPr lang="en-CA" sz="1400" b="0" i="0" dirty="0">
                <a:solidFill>
                  <a:schemeClr val="bg1"/>
                </a:solidFill>
                <a:effectLst/>
              </a:rPr>
              <a:t>% U3O8 has been uncovered through previous exploration in the core drill-zone.</a:t>
            </a:r>
            <a:endParaRPr lang="en-CA" sz="1400" dirty="0">
              <a:solidFill>
                <a:schemeClr val="bg1"/>
              </a:solidFill>
            </a:endParaRPr>
          </a:p>
          <a:p>
            <a:pPr marL="285750" indent="-285750">
              <a:buFont typeface="Arial" panose="020B0604020202020204" pitchFamily="34" charset="0"/>
              <a:buChar char="•"/>
            </a:pPr>
            <a:r>
              <a:rPr lang="en-CA" sz="1400" dirty="0">
                <a:solidFill>
                  <a:schemeClr val="bg1"/>
                </a:solidFill>
              </a:rPr>
              <a:t>U</a:t>
            </a:r>
            <a:r>
              <a:rPr lang="en-CA" sz="1400" b="0" i="0" dirty="0">
                <a:solidFill>
                  <a:schemeClr val="bg1"/>
                </a:solidFill>
                <a:effectLst/>
              </a:rPr>
              <a:t>ranium exploration at Loranger boasts surface rights of approximately 26,408.8 hectares, measuring 57 km by 9 Km.</a:t>
            </a:r>
            <a:endParaRPr lang="en-CA" sz="1400" dirty="0">
              <a:solidFill>
                <a:schemeClr val="bg1"/>
              </a:solidFill>
            </a:endParaRPr>
          </a:p>
          <a:p>
            <a:pPr marL="285750" indent="-285750">
              <a:buFont typeface="Arial" panose="020B0604020202020204" pitchFamily="34" charset="0"/>
              <a:buChar char="•"/>
            </a:pPr>
            <a:r>
              <a:rPr lang="en-CA" sz="1400" dirty="0">
                <a:solidFill>
                  <a:schemeClr val="bg1"/>
                </a:solidFill>
              </a:rPr>
              <a:t>Exploration in the </a:t>
            </a:r>
            <a:r>
              <a:rPr lang="en-CA" sz="1400" dirty="0" err="1">
                <a:solidFill>
                  <a:schemeClr val="bg1"/>
                </a:solidFill>
              </a:rPr>
              <a:t>Nuhenéné</a:t>
            </a:r>
            <a:r>
              <a:rPr lang="en-CA" sz="1400" dirty="0">
                <a:solidFill>
                  <a:schemeClr val="bg1"/>
                </a:solidFill>
              </a:rPr>
              <a:t> region will progress through a collaborative partnership with the </a:t>
            </a:r>
            <a:r>
              <a:rPr lang="en-CA" sz="1400" dirty="0" err="1">
                <a:solidFill>
                  <a:schemeClr val="bg1"/>
                </a:solidFill>
              </a:rPr>
              <a:t>Ya’thi</a:t>
            </a:r>
            <a:r>
              <a:rPr lang="en-CA" sz="1400" dirty="0">
                <a:solidFill>
                  <a:schemeClr val="bg1"/>
                </a:solidFill>
              </a:rPr>
              <a:t> </a:t>
            </a:r>
            <a:r>
              <a:rPr lang="en-CA" sz="1400" dirty="0" err="1">
                <a:solidFill>
                  <a:schemeClr val="bg1"/>
                </a:solidFill>
              </a:rPr>
              <a:t>Néné</a:t>
            </a:r>
            <a:r>
              <a:rPr lang="en-CA" sz="1400" dirty="0">
                <a:solidFill>
                  <a:schemeClr val="bg1"/>
                </a:solidFill>
              </a:rPr>
              <a:t> First Nations and local Wollaston residents.</a:t>
            </a:r>
          </a:p>
          <a:p>
            <a:pPr marL="285750" indent="-285750">
              <a:buFont typeface="Arial" panose="020B0604020202020204" pitchFamily="34" charset="0"/>
              <a:buChar char="•"/>
            </a:pPr>
            <a:r>
              <a:rPr lang="en-CA" sz="1400" b="0" i="0" dirty="0" err="1">
                <a:solidFill>
                  <a:schemeClr val="bg1"/>
                </a:solidFill>
                <a:effectLst/>
              </a:rPr>
              <a:t>Appia’s</a:t>
            </a:r>
            <a:r>
              <a:rPr lang="en-CA" sz="1400" b="0" i="0" dirty="0">
                <a:solidFill>
                  <a:schemeClr val="bg1"/>
                </a:solidFill>
                <a:effectLst/>
              </a:rPr>
              <a:t> Athabasca Basin area properties are located near Cameco’s Rabbit Lake uranium mill and Eagle Point mine operations</a:t>
            </a:r>
            <a:r>
              <a:rPr lang="en-CA" sz="1400" dirty="0">
                <a:solidFill>
                  <a:schemeClr val="bg1"/>
                </a:solidFill>
              </a:rPr>
              <a:t>.</a:t>
            </a:r>
          </a:p>
          <a:p>
            <a:pPr marL="285750" indent="-285750">
              <a:buFont typeface="Arial" panose="020B0604020202020204" pitchFamily="34" charset="0"/>
              <a:buChar char="•"/>
            </a:pPr>
            <a:endParaRPr lang="en-CA" sz="1400" dirty="0">
              <a:solidFill>
                <a:schemeClr val="bg1"/>
              </a:solidFill>
            </a:endParaRPr>
          </a:p>
        </p:txBody>
      </p:sp>
    </p:spTree>
    <p:extLst>
      <p:ext uri="{BB962C8B-B14F-4D97-AF65-F5344CB8AC3E}">
        <p14:creationId xmlns:p14="http://schemas.microsoft.com/office/powerpoint/2010/main" val="46273230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44B023-0D21-F76B-7632-8C61BCEFC4AB}"/>
              </a:ext>
            </a:extLst>
          </p:cNvPr>
          <p:cNvSpPr/>
          <p:nvPr/>
        </p:nvSpPr>
        <p:spPr>
          <a:xfrm>
            <a:off x="0" y="0"/>
            <a:ext cx="12192000" cy="6858000"/>
          </a:xfrm>
          <a:prstGeom prst="rect">
            <a:avLst/>
          </a:prstGeom>
          <a:solidFill>
            <a:srgbClr val="002749">
              <a:alpha val="7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6" name="Slide Number Placeholder 1">
            <a:extLst>
              <a:ext uri="{FF2B5EF4-FFF2-40B4-BE49-F238E27FC236}">
                <a16:creationId xmlns:a16="http://schemas.microsoft.com/office/drawing/2014/main" id="{E88253AF-B9DA-78E9-A171-1FC35B1427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86EBD27-59B1-4019-B03E-7CEB6EC6DDDD}" type="slidenum">
              <a:rPr lang="en-US" altLang="en-US">
                <a:solidFill>
                  <a:schemeClr val="bg1"/>
                </a:solidFill>
                <a:latin typeface="+mn-lt"/>
              </a:rPr>
              <a:pPr fontAlgn="base">
                <a:spcBef>
                  <a:spcPct val="0"/>
                </a:spcBef>
                <a:spcAft>
                  <a:spcPct val="0"/>
                </a:spcAft>
              </a:pPr>
              <a:t>23</a:t>
            </a:fld>
            <a:endParaRPr lang="en-US" altLang="en-US">
              <a:solidFill>
                <a:schemeClr val="bg1"/>
              </a:solidFill>
              <a:latin typeface="+mn-lt"/>
            </a:endParaRPr>
          </a:p>
        </p:txBody>
      </p:sp>
      <p:sp>
        <p:nvSpPr>
          <p:cNvPr id="16387" name="TextBox 4">
            <a:extLst>
              <a:ext uri="{FF2B5EF4-FFF2-40B4-BE49-F238E27FC236}">
                <a16:creationId xmlns:a16="http://schemas.microsoft.com/office/drawing/2014/main" id="{6127C031-9499-EEB4-F6EA-A97ED10943F4}"/>
              </a:ext>
            </a:extLst>
          </p:cNvPr>
          <p:cNvSpPr txBox="1">
            <a:spLocks noChangeArrowheads="1"/>
          </p:cNvSpPr>
          <p:nvPr/>
        </p:nvSpPr>
        <p:spPr bwMode="auto">
          <a:xfrm>
            <a:off x="7624518" y="994040"/>
            <a:ext cx="4352027" cy="1191816"/>
          </a:xfrm>
          <a:prstGeom prst="roundRect">
            <a:avLst/>
          </a:prstGeom>
          <a:noFill/>
          <a:ln w="28575">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3200" b="1">
                <a:solidFill>
                  <a:schemeClr val="bg1"/>
                </a:solidFill>
                <a:latin typeface="Candara" panose="020E0502030303020204" pitchFamily="34" charset="0"/>
                <a:ea typeface="Candara" panose="020E0502030303020204" pitchFamily="34" charset="0"/>
                <a:cs typeface="Candara" panose="020E0502030303020204" pitchFamily="34" charset="0"/>
              </a:rPr>
              <a:t>Elliot Lake, Ontario, Canada</a:t>
            </a:r>
          </a:p>
        </p:txBody>
      </p:sp>
      <p:sp>
        <p:nvSpPr>
          <p:cNvPr id="6" name="Freeform 5">
            <a:extLst>
              <a:ext uri="{FF2B5EF4-FFF2-40B4-BE49-F238E27FC236}">
                <a16:creationId xmlns:a16="http://schemas.microsoft.com/office/drawing/2014/main" id="{4E06CCEA-500E-01DF-D533-E104691E4664}"/>
              </a:ext>
            </a:extLst>
          </p:cNvPr>
          <p:cNvSpPr/>
          <p:nvPr/>
        </p:nvSpPr>
        <p:spPr>
          <a:xfrm>
            <a:off x="9634654" y="5703919"/>
            <a:ext cx="2557346" cy="768345"/>
          </a:xfrm>
          <a:custGeom>
            <a:avLst/>
            <a:gdLst>
              <a:gd name="connsiteX0" fmla="*/ 0 w 3337932"/>
              <a:gd name="connsiteY0" fmla="*/ 0 h 1002869"/>
              <a:gd name="connsiteX1" fmla="*/ 3337932 w 3337932"/>
              <a:gd name="connsiteY1" fmla="*/ 0 h 1002869"/>
              <a:gd name="connsiteX2" fmla="*/ 3337932 w 3337932"/>
              <a:gd name="connsiteY2" fmla="*/ 1002869 h 1002869"/>
              <a:gd name="connsiteX3" fmla="*/ 0 w 3337932"/>
              <a:gd name="connsiteY3" fmla="*/ 1002869 h 1002869"/>
              <a:gd name="connsiteX4" fmla="*/ 501435 w 3337932"/>
              <a:gd name="connsiteY4" fmla="*/ 501435 h 10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932" h="1002869">
                <a:moveTo>
                  <a:pt x="0" y="0"/>
                </a:moveTo>
                <a:lnTo>
                  <a:pt x="3337932" y="0"/>
                </a:lnTo>
                <a:lnTo>
                  <a:pt x="3337932" y="1002869"/>
                </a:lnTo>
                <a:lnTo>
                  <a:pt x="0" y="1002869"/>
                </a:lnTo>
                <a:lnTo>
                  <a:pt x="501435" y="501435"/>
                </a:lnTo>
                <a:close/>
              </a:path>
            </a:pathLst>
          </a:custGeom>
          <a:solidFill>
            <a:srgbClr val="E5EE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8128BC8A-8C38-EEDA-4A03-9DB542697A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40" y="5748403"/>
            <a:ext cx="1735305" cy="679376"/>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pic>
        <p:nvPicPr>
          <p:cNvPr id="9" name="Picture 8">
            <a:extLst>
              <a:ext uri="{FF2B5EF4-FFF2-40B4-BE49-F238E27FC236}">
                <a16:creationId xmlns:a16="http://schemas.microsoft.com/office/drawing/2014/main" id="{E5DA231A-4EB1-AC11-1BD9-950663C270F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6506770" cy="7210205"/>
          </a:xfrm>
          <a:custGeom>
            <a:avLst/>
            <a:gdLst>
              <a:gd name="connsiteX0" fmla="*/ 0 w 6200078"/>
              <a:gd name="connsiteY0" fmla="*/ 0 h 6870357"/>
              <a:gd name="connsiteX1" fmla="*/ 6200078 w 6200078"/>
              <a:gd name="connsiteY1" fmla="*/ 0 h 6870357"/>
              <a:gd name="connsiteX2" fmla="*/ 6200078 w 6200078"/>
              <a:gd name="connsiteY2" fmla="*/ 5762690 h 6870357"/>
              <a:gd name="connsiteX3" fmla="*/ 5499342 w 6200078"/>
              <a:gd name="connsiteY3" fmla="*/ 5762690 h 6870357"/>
              <a:gd name="connsiteX4" fmla="*/ 5499342 w 6200078"/>
              <a:gd name="connsiteY4" fmla="*/ 6870357 h 6870357"/>
              <a:gd name="connsiteX5" fmla="*/ 0 w 6200078"/>
              <a:gd name="connsiteY5" fmla="*/ 6870357 h 68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0078" h="6870357">
                <a:moveTo>
                  <a:pt x="0" y="0"/>
                </a:moveTo>
                <a:lnTo>
                  <a:pt x="6200078" y="0"/>
                </a:lnTo>
                <a:lnTo>
                  <a:pt x="6200078" y="5762690"/>
                </a:lnTo>
                <a:lnTo>
                  <a:pt x="5499342" y="5762690"/>
                </a:lnTo>
                <a:lnTo>
                  <a:pt x="5499342" y="6870357"/>
                </a:lnTo>
                <a:lnTo>
                  <a:pt x="0" y="6870357"/>
                </a:lnTo>
                <a:close/>
              </a:path>
            </a:pathLst>
          </a:cu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0A38EDCB-4A13-53A2-C3EB-26D9D5A44449}"/>
              </a:ext>
            </a:extLst>
          </p:cNvPr>
          <p:cNvSpPr/>
          <p:nvPr/>
        </p:nvSpPr>
        <p:spPr>
          <a:xfrm>
            <a:off x="1266825" y="4597400"/>
            <a:ext cx="1162050" cy="304800"/>
          </a:xfrm>
          <a:prstGeom prst="roundRect">
            <a:avLst>
              <a:gd name="adj" fmla="val 45562"/>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Elliot Lake</a:t>
            </a:r>
          </a:p>
        </p:txBody>
      </p:sp>
    </p:spTree>
    <p:extLst>
      <p:ext uri="{BB962C8B-B14F-4D97-AF65-F5344CB8AC3E}">
        <p14:creationId xmlns:p14="http://schemas.microsoft.com/office/powerpoint/2010/main" val="33385224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C35CBF42-2F89-485B-AC12-C877C73475BA}"/>
              </a:ext>
            </a:extLst>
          </p:cNvPr>
          <p:cNvSpPr txBox="1">
            <a:spLocks noChangeArrowheads="1"/>
          </p:cNvSpPr>
          <p:nvPr/>
        </p:nvSpPr>
        <p:spPr bwMode="auto">
          <a:xfrm>
            <a:off x="766982" y="578394"/>
            <a:ext cx="9265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latin typeface="Candara" panose="020E0502030303020204" pitchFamily="34" charset="0"/>
                <a:ea typeface="Candara" panose="020E0502030303020204" pitchFamily="34" charset="0"/>
                <a:cs typeface="Candara" panose="020E0502030303020204" pitchFamily="34" charset="0"/>
              </a:rPr>
              <a:t>Elliot Lake Uranium &amp; REE Project: </a:t>
            </a:r>
            <a:r>
              <a:rPr lang="en-US" altLang="en-US">
                <a:latin typeface="Candara" panose="020E0502030303020204" pitchFamily="34" charset="0"/>
                <a:ea typeface="Candara" panose="020E0502030303020204" pitchFamily="34" charset="0"/>
                <a:cs typeface="Candara" panose="020E0502030303020204" pitchFamily="34" charset="0"/>
              </a:rPr>
              <a:t>Ontario, Canada</a:t>
            </a:r>
          </a:p>
        </p:txBody>
      </p:sp>
      <p:sp>
        <p:nvSpPr>
          <p:cNvPr id="28673" name="TextBox 5">
            <a:extLst>
              <a:ext uri="{FF2B5EF4-FFF2-40B4-BE49-F238E27FC236}">
                <a16:creationId xmlns:a16="http://schemas.microsoft.com/office/drawing/2014/main" id="{8CD4CD41-30B1-4780-481F-F8407EBAA454}"/>
              </a:ext>
            </a:extLst>
          </p:cNvPr>
          <p:cNvSpPr txBox="1">
            <a:spLocks noChangeArrowheads="1"/>
          </p:cNvSpPr>
          <p:nvPr/>
        </p:nvSpPr>
        <p:spPr bwMode="auto">
          <a:xfrm>
            <a:off x="663388" y="1130565"/>
            <a:ext cx="10509709" cy="766167"/>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lgn="l">
              <a:buSzPct val="50000"/>
            </a:pPr>
            <a:r>
              <a:rPr lang="en-CA" sz="1300" b="1" i="0">
                <a:solidFill>
                  <a:schemeClr val="bg1"/>
                </a:solidFill>
                <a:effectLst/>
                <a:latin typeface="+mn-lt"/>
              </a:rPr>
              <a:t>Ownership and Size:</a:t>
            </a:r>
            <a:endParaRPr lang="en-CA" sz="1300" b="0" i="0">
              <a:solidFill>
                <a:schemeClr val="bg1"/>
              </a:solidFill>
              <a:effectLst/>
              <a:latin typeface="+mn-lt"/>
            </a:endParaRPr>
          </a:p>
          <a:p>
            <a:pPr marL="742950" lvl="1" indent="-285750" algn="l">
              <a:buSzPct val="50000"/>
              <a:buFont typeface="Arial" panose="020B0604020202020204" pitchFamily="34" charset="0"/>
              <a:buChar char="•"/>
            </a:pPr>
            <a:r>
              <a:rPr lang="en-CA" sz="1300" b="0" i="0" err="1">
                <a:solidFill>
                  <a:schemeClr val="bg1"/>
                </a:solidFill>
                <a:effectLst/>
                <a:latin typeface="+mn-lt"/>
              </a:rPr>
              <a:t>Appia</a:t>
            </a:r>
            <a:r>
              <a:rPr lang="en-CA" sz="1300" b="0" i="0">
                <a:solidFill>
                  <a:schemeClr val="bg1"/>
                </a:solidFill>
                <a:effectLst/>
                <a:latin typeface="+mn-lt"/>
              </a:rPr>
              <a:t> holds a 100% interest in the Elliot Lake property.</a:t>
            </a:r>
          </a:p>
          <a:p>
            <a:pPr marL="742950" lvl="1" indent="-285750" algn="l">
              <a:buSzPct val="50000"/>
              <a:buFont typeface="Arial" panose="020B0604020202020204" pitchFamily="34" charset="0"/>
              <a:buChar char="•"/>
            </a:pPr>
            <a:r>
              <a:rPr lang="en-CA" sz="1300" b="0" i="0">
                <a:solidFill>
                  <a:schemeClr val="bg1"/>
                </a:solidFill>
                <a:effectLst/>
                <a:latin typeface="+mn-lt"/>
              </a:rPr>
              <a:t>The property spans approximately 13,008 hectares (32,143 acres).</a:t>
            </a:r>
          </a:p>
        </p:txBody>
      </p:sp>
      <p:sp>
        <p:nvSpPr>
          <p:cNvPr id="28675" name="Slide Number Placeholder 1">
            <a:extLst>
              <a:ext uri="{FF2B5EF4-FFF2-40B4-BE49-F238E27FC236}">
                <a16:creationId xmlns:a16="http://schemas.microsoft.com/office/drawing/2014/main" id="{4C6F2C20-439D-45FE-10FF-DCBD699EB29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0F5D1C0-F9BB-424F-9FAA-4241F64B825A}" type="slidenum">
              <a:rPr lang="en-US" altLang="en-US">
                <a:latin typeface="+mn-lt"/>
              </a:rPr>
              <a:pPr fontAlgn="base">
                <a:spcBef>
                  <a:spcPct val="0"/>
                </a:spcBef>
                <a:spcAft>
                  <a:spcPct val="0"/>
                </a:spcAft>
              </a:pPr>
              <a:t>24</a:t>
            </a:fld>
            <a:endParaRPr lang="en-US" altLang="en-US">
              <a:latin typeface="+mn-lt"/>
            </a:endParaRPr>
          </a:p>
        </p:txBody>
      </p:sp>
      <p:sp>
        <p:nvSpPr>
          <p:cNvPr id="4" name="TextBox 5">
            <a:extLst>
              <a:ext uri="{FF2B5EF4-FFF2-40B4-BE49-F238E27FC236}">
                <a16:creationId xmlns:a16="http://schemas.microsoft.com/office/drawing/2014/main" id="{BEA9031D-E45D-9EE6-8796-F7EB28A2A3FE}"/>
              </a:ext>
            </a:extLst>
          </p:cNvPr>
          <p:cNvSpPr txBox="1">
            <a:spLocks noChangeArrowheads="1"/>
          </p:cNvSpPr>
          <p:nvPr/>
        </p:nvSpPr>
        <p:spPr bwMode="auto">
          <a:xfrm>
            <a:off x="663388" y="1971208"/>
            <a:ext cx="10509709" cy="544830"/>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lgn="l">
              <a:buSzPct val="50000"/>
            </a:pPr>
            <a:r>
              <a:rPr lang="en-CA" sz="1300" b="1" i="0">
                <a:solidFill>
                  <a:schemeClr val="bg1"/>
                </a:solidFill>
                <a:effectLst/>
                <a:latin typeface="+mn-lt"/>
              </a:rPr>
              <a:t>Strategic Location:</a:t>
            </a:r>
            <a:endParaRPr lang="en-CA" sz="1300" b="0" i="0">
              <a:solidFill>
                <a:schemeClr val="bg1"/>
              </a:solidFill>
              <a:effectLst/>
              <a:latin typeface="+mn-lt"/>
            </a:endParaRPr>
          </a:p>
          <a:p>
            <a:pPr marL="742950" lvl="1" indent="-285750" algn="l">
              <a:buSzPct val="50000"/>
              <a:buFont typeface="Arial" panose="020B0604020202020204" pitchFamily="34" charset="0"/>
              <a:buChar char="•"/>
            </a:pPr>
            <a:r>
              <a:rPr lang="en-CA" sz="1300" b="0" i="0">
                <a:solidFill>
                  <a:schemeClr val="bg1"/>
                </a:solidFill>
                <a:effectLst/>
                <a:latin typeface="+mn-lt"/>
              </a:rPr>
              <a:t>Adjacent to Denison Mines Corp. and Rio </a:t>
            </a:r>
            <a:r>
              <a:rPr lang="en-CA" sz="1300" b="0" i="0" err="1">
                <a:solidFill>
                  <a:schemeClr val="bg1"/>
                </a:solidFill>
                <a:effectLst/>
                <a:latin typeface="+mn-lt"/>
              </a:rPr>
              <a:t>Algom</a:t>
            </a:r>
            <a:r>
              <a:rPr lang="en-CA" sz="1300" b="0" i="0">
                <a:solidFill>
                  <a:schemeClr val="bg1"/>
                </a:solidFill>
                <a:effectLst/>
                <a:latin typeface="+mn-lt"/>
              </a:rPr>
              <a:t> Limited past-producing uranium and REE mines.</a:t>
            </a:r>
          </a:p>
        </p:txBody>
      </p:sp>
      <p:sp>
        <p:nvSpPr>
          <p:cNvPr id="5" name="TextBox 5">
            <a:extLst>
              <a:ext uri="{FF2B5EF4-FFF2-40B4-BE49-F238E27FC236}">
                <a16:creationId xmlns:a16="http://schemas.microsoft.com/office/drawing/2014/main" id="{5F131A06-3ACE-5639-0887-94782D3717A5}"/>
              </a:ext>
            </a:extLst>
          </p:cNvPr>
          <p:cNvSpPr txBox="1">
            <a:spLocks noChangeArrowheads="1"/>
          </p:cNvSpPr>
          <p:nvPr/>
        </p:nvSpPr>
        <p:spPr bwMode="auto">
          <a:xfrm>
            <a:off x="663388" y="2590514"/>
            <a:ext cx="10509709" cy="766167"/>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lgn="l">
              <a:buSzPct val="50000"/>
            </a:pPr>
            <a:r>
              <a:rPr lang="en-CA" sz="1300" b="1" i="0">
                <a:solidFill>
                  <a:schemeClr val="bg1"/>
                </a:solidFill>
                <a:effectLst/>
                <a:latin typeface="+mn-lt"/>
              </a:rPr>
              <a:t>Historical Significance:</a:t>
            </a:r>
            <a:endParaRPr lang="en-CA" sz="1300" b="0" i="0">
              <a:solidFill>
                <a:schemeClr val="bg1"/>
              </a:solidFill>
              <a:effectLst/>
              <a:latin typeface="+mn-lt"/>
            </a:endParaRPr>
          </a:p>
          <a:p>
            <a:pPr marL="742950" lvl="1" indent="-285750" algn="l">
              <a:buSzPct val="50000"/>
              <a:buFont typeface="Arial" panose="020B0604020202020204" pitchFamily="34" charset="0"/>
              <a:buChar char="•"/>
            </a:pPr>
            <a:r>
              <a:rPr lang="en-CA" sz="1300" b="0" i="0">
                <a:solidFill>
                  <a:schemeClr val="bg1"/>
                </a:solidFill>
                <a:effectLst/>
                <a:latin typeface="+mn-lt"/>
              </a:rPr>
              <a:t>The Elliot Lake camp has a rich history, having produced over 300 million lbs. of U3O8.</a:t>
            </a:r>
          </a:p>
          <a:p>
            <a:pPr marL="742950" lvl="1" indent="-285750" algn="l">
              <a:buSzPct val="50000"/>
              <a:buFont typeface="Arial" panose="020B0604020202020204" pitchFamily="34" charset="0"/>
              <a:buChar char="•"/>
            </a:pPr>
            <a:r>
              <a:rPr lang="en-CA" sz="1300" b="0" i="0">
                <a:solidFill>
                  <a:schemeClr val="bg1"/>
                </a:solidFill>
                <a:effectLst/>
                <a:latin typeface="+mn-lt"/>
              </a:rPr>
              <a:t>Unique distinction as the only Canadian mining camp with significant historical commercial rare earth element production (yttrium).</a:t>
            </a:r>
          </a:p>
        </p:txBody>
      </p:sp>
      <p:sp>
        <p:nvSpPr>
          <p:cNvPr id="6" name="TextBox 5">
            <a:extLst>
              <a:ext uri="{FF2B5EF4-FFF2-40B4-BE49-F238E27FC236}">
                <a16:creationId xmlns:a16="http://schemas.microsoft.com/office/drawing/2014/main" id="{980A331C-95C6-6340-584E-CAE28CC92888}"/>
              </a:ext>
            </a:extLst>
          </p:cNvPr>
          <p:cNvSpPr txBox="1">
            <a:spLocks noChangeArrowheads="1"/>
          </p:cNvSpPr>
          <p:nvPr/>
        </p:nvSpPr>
        <p:spPr bwMode="auto">
          <a:xfrm>
            <a:off x="663388" y="4271800"/>
            <a:ext cx="10509709" cy="766167"/>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lgn="l">
              <a:buSzPct val="50000"/>
            </a:pPr>
            <a:r>
              <a:rPr lang="en-CA" sz="1300" b="1" i="0">
                <a:solidFill>
                  <a:schemeClr val="bg1"/>
                </a:solidFill>
                <a:effectLst/>
                <a:latin typeface="+mn-lt"/>
              </a:rPr>
              <a:t>Metallurgical Testing:</a:t>
            </a:r>
            <a:endParaRPr lang="en-CA" sz="1300" b="0" i="0">
              <a:solidFill>
                <a:schemeClr val="bg1"/>
              </a:solidFill>
              <a:effectLst/>
              <a:latin typeface="+mn-lt"/>
            </a:endParaRPr>
          </a:p>
          <a:p>
            <a:pPr marL="742950" lvl="1" indent="-285750" algn="l">
              <a:buSzPct val="50000"/>
              <a:buFont typeface="Arial" panose="020B0604020202020204" pitchFamily="34" charset="0"/>
              <a:buChar char="•"/>
            </a:pPr>
            <a:r>
              <a:rPr lang="en-CA" sz="1300" b="0" i="0">
                <a:solidFill>
                  <a:schemeClr val="bg1"/>
                </a:solidFill>
                <a:effectLst/>
                <a:latin typeface="+mn-lt"/>
              </a:rPr>
              <a:t>Various process methods employed in metallurgical testing.</a:t>
            </a:r>
          </a:p>
          <a:p>
            <a:pPr marL="742950" lvl="1" indent="-285750" algn="l">
              <a:buSzPct val="50000"/>
              <a:buFont typeface="Arial" panose="020B0604020202020204" pitchFamily="34" charset="0"/>
              <a:buChar char="•"/>
            </a:pPr>
            <a:r>
              <a:rPr lang="en-CA" sz="1300" b="0" i="0">
                <a:solidFill>
                  <a:schemeClr val="bg1"/>
                </a:solidFill>
                <a:effectLst/>
                <a:latin typeface="+mn-lt"/>
              </a:rPr>
              <a:t>Indications of a high recovery rate, approximately 90% for uranium and most REE falling in the 80% to 90% range.</a:t>
            </a:r>
          </a:p>
        </p:txBody>
      </p:sp>
      <p:sp>
        <p:nvSpPr>
          <p:cNvPr id="8" name="TextBox 5">
            <a:extLst>
              <a:ext uri="{FF2B5EF4-FFF2-40B4-BE49-F238E27FC236}">
                <a16:creationId xmlns:a16="http://schemas.microsoft.com/office/drawing/2014/main" id="{21223DDC-5567-FA6D-CA73-A920EC637AA3}"/>
              </a:ext>
            </a:extLst>
          </p:cNvPr>
          <p:cNvSpPr txBox="1">
            <a:spLocks noChangeArrowheads="1"/>
          </p:cNvSpPr>
          <p:nvPr/>
        </p:nvSpPr>
        <p:spPr bwMode="auto">
          <a:xfrm>
            <a:off x="663388" y="3431157"/>
            <a:ext cx="10509709" cy="766167"/>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lgn="l">
              <a:buSzPct val="50000"/>
            </a:pPr>
            <a:r>
              <a:rPr lang="en-CA" sz="1300" b="1" i="0">
                <a:solidFill>
                  <a:schemeClr val="bg1"/>
                </a:solidFill>
                <a:effectLst/>
                <a:latin typeface="+mn-lt"/>
              </a:rPr>
              <a:t>Exploration Potential:</a:t>
            </a:r>
            <a:endParaRPr lang="en-CA" sz="1300" b="0" i="0">
              <a:solidFill>
                <a:schemeClr val="bg1"/>
              </a:solidFill>
              <a:effectLst/>
              <a:latin typeface="+mn-lt"/>
            </a:endParaRPr>
          </a:p>
          <a:p>
            <a:pPr marL="742950" lvl="1" indent="-285750" algn="l">
              <a:buSzPct val="50000"/>
              <a:buFont typeface="Arial" panose="020B0604020202020204" pitchFamily="34" charset="0"/>
              <a:buChar char="•"/>
            </a:pPr>
            <a:r>
              <a:rPr lang="en-CA" sz="1300" b="0" i="0">
                <a:solidFill>
                  <a:schemeClr val="bg1"/>
                </a:solidFill>
                <a:effectLst/>
                <a:latin typeface="+mn-lt"/>
              </a:rPr>
              <a:t>Current resources show substantial potential for expansion.</a:t>
            </a:r>
          </a:p>
          <a:p>
            <a:pPr marL="742950" lvl="1" indent="-285750" algn="l">
              <a:buSzPct val="50000"/>
              <a:buFont typeface="Arial" panose="020B0604020202020204" pitchFamily="34" charset="0"/>
              <a:buChar char="•"/>
            </a:pPr>
            <a:r>
              <a:rPr lang="en-CA" sz="1300" b="0" i="0">
                <a:solidFill>
                  <a:schemeClr val="bg1"/>
                </a:solidFill>
                <a:effectLst/>
                <a:latin typeface="+mn-lt"/>
              </a:rPr>
              <a:t>Resources are largely open along strike and at depth based on historical drilling data.</a:t>
            </a:r>
          </a:p>
        </p:txBody>
      </p:sp>
      <p:sp>
        <p:nvSpPr>
          <p:cNvPr id="9" name="TextBox 5">
            <a:extLst>
              <a:ext uri="{FF2B5EF4-FFF2-40B4-BE49-F238E27FC236}">
                <a16:creationId xmlns:a16="http://schemas.microsoft.com/office/drawing/2014/main" id="{FD57C5EA-EF97-13E2-1310-70F7AA73E9F2}"/>
              </a:ext>
            </a:extLst>
          </p:cNvPr>
          <p:cNvSpPr txBox="1">
            <a:spLocks noChangeArrowheads="1"/>
          </p:cNvSpPr>
          <p:nvPr/>
        </p:nvSpPr>
        <p:spPr bwMode="auto">
          <a:xfrm>
            <a:off x="663388" y="5112441"/>
            <a:ext cx="10509709" cy="987504"/>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lgn="l">
              <a:buSzPct val="50000"/>
            </a:pPr>
            <a:r>
              <a:rPr lang="en-CA" sz="1300" b="1" i="0">
                <a:solidFill>
                  <a:schemeClr val="bg1"/>
                </a:solidFill>
                <a:effectLst/>
                <a:latin typeface="+mn-lt"/>
              </a:rPr>
              <a:t>Geological Features:</a:t>
            </a:r>
            <a:endParaRPr lang="en-CA" sz="1300" b="0" i="0">
              <a:solidFill>
                <a:schemeClr val="bg1"/>
              </a:solidFill>
              <a:effectLst/>
              <a:latin typeface="+mn-lt"/>
            </a:endParaRPr>
          </a:p>
          <a:p>
            <a:pPr marL="742950" lvl="1" indent="-285750" algn="l">
              <a:buSzPct val="50000"/>
              <a:buFont typeface="Arial" panose="020B0604020202020204" pitchFamily="34" charset="0"/>
              <a:buChar char="•"/>
            </a:pPr>
            <a:r>
              <a:rPr lang="en-CA" sz="1300" b="0" i="0">
                <a:solidFill>
                  <a:schemeClr val="bg1"/>
                </a:solidFill>
                <a:effectLst/>
                <a:latin typeface="+mn-lt"/>
              </a:rPr>
              <a:t>Uranium and REE metals are hosted within quartz-pebble conglomerate beds.</a:t>
            </a:r>
          </a:p>
          <a:p>
            <a:pPr marL="742950" lvl="1" indent="-285750" algn="l">
              <a:buSzPct val="50000"/>
              <a:buFont typeface="Arial" panose="020B0604020202020204" pitchFamily="34" charset="0"/>
              <a:buChar char="•"/>
            </a:pPr>
            <a:r>
              <a:rPr lang="en-CA" sz="1300" b="0" i="0">
                <a:solidFill>
                  <a:schemeClr val="bg1"/>
                </a:solidFill>
                <a:effectLst/>
                <a:latin typeface="+mn-lt"/>
              </a:rPr>
              <a:t>These beds are situated in the </a:t>
            </a:r>
            <a:r>
              <a:rPr lang="en-CA" sz="1300" b="0" i="0" err="1">
                <a:solidFill>
                  <a:schemeClr val="bg1"/>
                </a:solidFill>
                <a:effectLst/>
                <a:latin typeface="+mn-lt"/>
              </a:rPr>
              <a:t>Matinenda</a:t>
            </a:r>
            <a:r>
              <a:rPr lang="en-CA" sz="1300" b="0" i="0">
                <a:solidFill>
                  <a:schemeClr val="bg1"/>
                </a:solidFill>
                <a:effectLst/>
                <a:latin typeface="+mn-lt"/>
              </a:rPr>
              <a:t> Formation, the basal unit of the Elliot Lake Group.</a:t>
            </a:r>
          </a:p>
          <a:p>
            <a:pPr marL="742950" lvl="1" indent="-285750" algn="l">
              <a:buSzPct val="50000"/>
              <a:buFont typeface="Arial" panose="020B0604020202020204" pitchFamily="34" charset="0"/>
              <a:buChar char="•"/>
            </a:pPr>
            <a:r>
              <a:rPr lang="en-CA" sz="1300" b="0" i="0">
                <a:solidFill>
                  <a:schemeClr val="bg1"/>
                </a:solidFill>
                <a:effectLst/>
                <a:latin typeface="+mn-lt"/>
              </a:rPr>
              <a:t>The uranium and REE-bearing horizon is characterized as a clean, well-sorted, coarse-pebble conglomerate.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C1B72-FC16-635B-D057-D1951CF55C80}"/>
              </a:ext>
            </a:extLst>
          </p:cNvPr>
          <p:cNvSpPr>
            <a:spLocks noGrp="1"/>
          </p:cNvSpPr>
          <p:nvPr>
            <p:ph type="sldNum" sz="quarter" idx="10"/>
          </p:nvPr>
        </p:nvSpPr>
        <p:spPr/>
        <p:txBody>
          <a:bodyPr/>
          <a:lstStyle/>
          <a:p>
            <a:pPr>
              <a:defRPr/>
            </a:pPr>
            <a:fld id="{D31B2A37-D0A5-4045-A375-2C88DC9217ED}" type="slidenum">
              <a:rPr lang="en-US" smtClean="0"/>
              <a:pPr>
                <a:defRPr/>
              </a:pPr>
              <a:t>25</a:t>
            </a:fld>
            <a:endParaRPr lang="en-US"/>
          </a:p>
        </p:txBody>
      </p:sp>
      <p:sp>
        <p:nvSpPr>
          <p:cNvPr id="3" name="TextBox 4">
            <a:extLst>
              <a:ext uri="{FF2B5EF4-FFF2-40B4-BE49-F238E27FC236}">
                <a16:creationId xmlns:a16="http://schemas.microsoft.com/office/drawing/2014/main" id="{6B59578B-ED28-812E-DFEA-A095FEBD95F7}"/>
              </a:ext>
            </a:extLst>
          </p:cNvPr>
          <p:cNvSpPr txBox="1">
            <a:spLocks noChangeArrowheads="1"/>
          </p:cNvSpPr>
          <p:nvPr/>
        </p:nvSpPr>
        <p:spPr bwMode="auto">
          <a:xfrm>
            <a:off x="766982" y="678753"/>
            <a:ext cx="10049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sz="2000" b="1" dirty="0">
                <a:latin typeface="Candara" panose="020E0502030303020204" pitchFamily="34" charset="0"/>
                <a:ea typeface="Candara" panose="020E0502030303020204" pitchFamily="34" charset="0"/>
                <a:cs typeface="Candara" panose="020E0502030303020204" pitchFamily="34" charset="0"/>
              </a:rPr>
              <a:t>Elliot Lake Uranium &amp; REE Project: </a:t>
            </a:r>
            <a:r>
              <a:rPr lang="en-US" altLang="en-US" sz="2000" dirty="0">
                <a:latin typeface="Candara" panose="020E0502030303020204" pitchFamily="34" charset="0"/>
                <a:ea typeface="Candara" panose="020E0502030303020204" pitchFamily="34" charset="0"/>
                <a:cs typeface="Candara" panose="020E0502030303020204" pitchFamily="34" charset="0"/>
              </a:rPr>
              <a:t>Historical Mineral Resource Estimate (Non-Compliant </a:t>
            </a:r>
          </a:p>
        </p:txBody>
      </p:sp>
      <p:pic>
        <p:nvPicPr>
          <p:cNvPr id="7" name="Picture 6" descr="A screenshot of a red and white chart&#10;&#10;Description automatically generated">
            <a:extLst>
              <a:ext uri="{FF2B5EF4-FFF2-40B4-BE49-F238E27FC236}">
                <a16:creationId xmlns:a16="http://schemas.microsoft.com/office/drawing/2014/main" id="{26FDDD31-9DDF-591F-4303-A700F35C2D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8373" y="1202819"/>
            <a:ext cx="9548824" cy="3386785"/>
          </a:xfrm>
          <a:prstGeom prst="rect">
            <a:avLst/>
          </a:prstGeom>
          <a:ln>
            <a:solidFill>
              <a:schemeClr val="tx1"/>
            </a:solidFill>
          </a:ln>
        </p:spPr>
      </p:pic>
      <p:sp>
        <p:nvSpPr>
          <p:cNvPr id="9" name="TextBox 5">
            <a:extLst>
              <a:ext uri="{FF2B5EF4-FFF2-40B4-BE49-F238E27FC236}">
                <a16:creationId xmlns:a16="http://schemas.microsoft.com/office/drawing/2014/main" id="{835F18FC-12E1-9D8A-66D2-902AA45B1B85}"/>
              </a:ext>
            </a:extLst>
          </p:cNvPr>
          <p:cNvSpPr txBox="1">
            <a:spLocks noChangeArrowheads="1"/>
          </p:cNvSpPr>
          <p:nvPr/>
        </p:nvSpPr>
        <p:spPr bwMode="auto">
          <a:xfrm>
            <a:off x="945400" y="4775987"/>
            <a:ext cx="10194667" cy="1354217"/>
          </a:xfrm>
          <a:prstGeom prst="rect">
            <a:avLst/>
          </a:prstGeom>
          <a:solidFill>
            <a:schemeClr val="tx2">
              <a:lumMod val="75000"/>
              <a:lumOff val="25000"/>
            </a:schemeClr>
          </a:solidFill>
          <a:ln>
            <a:solidFill>
              <a:schemeClr val="tx1"/>
            </a:solid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l"/>
            <a:r>
              <a:rPr lang="en-CA" sz="1200" b="1" i="1" dirty="0">
                <a:solidFill>
                  <a:schemeClr val="bg1"/>
                </a:solidFill>
                <a:effectLst/>
                <a:latin typeface="+mn-lt"/>
              </a:rPr>
              <a:t>Notes</a:t>
            </a:r>
          </a:p>
          <a:p>
            <a:pPr algn="l"/>
            <a:endParaRPr lang="en-CA" sz="1000" b="0" i="1" dirty="0">
              <a:solidFill>
                <a:schemeClr val="bg1"/>
              </a:solidFill>
              <a:effectLst/>
              <a:latin typeface="+mn-lt"/>
            </a:endParaRPr>
          </a:p>
          <a:p>
            <a:pPr algn="l" fontAlgn="base">
              <a:buFont typeface="+mj-lt"/>
              <a:buAutoNum type="arabicPeriod"/>
            </a:pPr>
            <a:r>
              <a:rPr lang="en-CA" sz="1000" b="0" i="1" dirty="0">
                <a:solidFill>
                  <a:schemeClr val="bg1"/>
                </a:solidFill>
                <a:effectLst/>
                <a:latin typeface="+mn-lt"/>
              </a:rPr>
              <a:t>The historical resource was not estimated in accordance with definitions and practices established for the estimation of Mineral Resources and Mineral Reserves by the Canadian Institute of Mining and Metallurgy (“CIM”), is not compliant with Canada’s security rule National Instrument 43-101 (“NI 43-101”), and unreliable for investment decisions.</a:t>
            </a:r>
          </a:p>
          <a:p>
            <a:pPr algn="l" fontAlgn="base">
              <a:buFont typeface="+mj-lt"/>
              <a:buAutoNum type="arabicPeriod"/>
            </a:pPr>
            <a:r>
              <a:rPr lang="en-CA" sz="1000" b="0" i="1" dirty="0">
                <a:solidFill>
                  <a:schemeClr val="bg1"/>
                </a:solidFill>
                <a:effectLst/>
                <a:latin typeface="+mn-lt"/>
              </a:rPr>
              <a:t>Neither Appia nor its Qualified Persons have done sufficient work to classify the historical resource as a current mineral resource under current mineral resource terminology and are not treating the historical resources as current mineral resources</a:t>
            </a:r>
          </a:p>
          <a:p>
            <a:pPr algn="l" fontAlgn="base">
              <a:buFont typeface="+mj-lt"/>
              <a:buAutoNum type="arabicPeriod"/>
            </a:pPr>
            <a:r>
              <a:rPr lang="en-CA" sz="1000" b="0" i="1" dirty="0">
                <a:solidFill>
                  <a:schemeClr val="bg1"/>
                </a:solidFill>
                <a:effectLst/>
                <a:latin typeface="+mn-lt"/>
              </a:rPr>
              <a:t>Most of the historical resources were estimated by mining companies active in the Elliot Lake camp using assumptions, methods and practices that were accepted at the time, and based on corroborative mining experience.</a:t>
            </a:r>
          </a:p>
        </p:txBody>
      </p:sp>
    </p:spTree>
    <p:extLst>
      <p:ext uri="{BB962C8B-B14F-4D97-AF65-F5344CB8AC3E}">
        <p14:creationId xmlns:p14="http://schemas.microsoft.com/office/powerpoint/2010/main" val="321406755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C1B72-FC16-635B-D057-D1951CF55C80}"/>
              </a:ext>
            </a:extLst>
          </p:cNvPr>
          <p:cNvSpPr>
            <a:spLocks noGrp="1"/>
          </p:cNvSpPr>
          <p:nvPr>
            <p:ph type="sldNum" sz="quarter" idx="10"/>
          </p:nvPr>
        </p:nvSpPr>
        <p:spPr/>
        <p:txBody>
          <a:bodyPr/>
          <a:lstStyle/>
          <a:p>
            <a:pPr>
              <a:defRPr/>
            </a:pPr>
            <a:fld id="{D31B2A37-D0A5-4045-A375-2C88DC9217ED}" type="slidenum">
              <a:rPr lang="en-US" smtClean="0"/>
              <a:pPr>
                <a:defRPr/>
              </a:pPr>
              <a:t>26</a:t>
            </a:fld>
            <a:endParaRPr lang="en-US"/>
          </a:p>
        </p:txBody>
      </p:sp>
      <p:sp>
        <p:nvSpPr>
          <p:cNvPr id="3" name="TextBox 4">
            <a:extLst>
              <a:ext uri="{FF2B5EF4-FFF2-40B4-BE49-F238E27FC236}">
                <a16:creationId xmlns:a16="http://schemas.microsoft.com/office/drawing/2014/main" id="{6B59578B-ED28-812E-DFEA-A095FEBD95F7}"/>
              </a:ext>
            </a:extLst>
          </p:cNvPr>
          <p:cNvSpPr txBox="1">
            <a:spLocks noChangeArrowheads="1"/>
          </p:cNvSpPr>
          <p:nvPr/>
        </p:nvSpPr>
        <p:spPr bwMode="auto">
          <a:xfrm>
            <a:off x="766982" y="578394"/>
            <a:ext cx="10049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latin typeface="Candara" panose="020E0502030303020204" pitchFamily="34" charset="0"/>
                <a:ea typeface="Candara" panose="020E0502030303020204" pitchFamily="34" charset="0"/>
                <a:cs typeface="Candara" panose="020E0502030303020204" pitchFamily="34" charset="0"/>
              </a:rPr>
              <a:t>Elliot Lake Uranium &amp; REE Project: </a:t>
            </a:r>
            <a:r>
              <a:rPr lang="en-US" altLang="en-US">
                <a:latin typeface="Candara" panose="020E0502030303020204" pitchFamily="34" charset="0"/>
                <a:ea typeface="Candara" panose="020E0502030303020204" pitchFamily="34" charset="0"/>
                <a:cs typeface="Candara" panose="020E0502030303020204" pitchFamily="34" charset="0"/>
              </a:rPr>
              <a:t>NI 43-101 Mineral Resource Estimate </a:t>
            </a:r>
          </a:p>
        </p:txBody>
      </p:sp>
      <p:pic>
        <p:nvPicPr>
          <p:cNvPr id="5" name="Picture 4" descr="A screenshot of a graph&#10;&#10;Description automatically generated">
            <a:extLst>
              <a:ext uri="{FF2B5EF4-FFF2-40B4-BE49-F238E27FC236}">
                <a16:creationId xmlns:a16="http://schemas.microsoft.com/office/drawing/2014/main" id="{83865D2E-1CE1-9834-2EBC-DCCF3B25D4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3698" y="1265842"/>
            <a:ext cx="9615285" cy="3511745"/>
          </a:xfrm>
          <a:prstGeom prst="rect">
            <a:avLst/>
          </a:prstGeom>
          <a:ln>
            <a:solidFill>
              <a:schemeClr val="tx1"/>
            </a:solidFill>
          </a:ln>
        </p:spPr>
      </p:pic>
      <p:sp>
        <p:nvSpPr>
          <p:cNvPr id="11" name="TextBox 5">
            <a:extLst>
              <a:ext uri="{FF2B5EF4-FFF2-40B4-BE49-F238E27FC236}">
                <a16:creationId xmlns:a16="http://schemas.microsoft.com/office/drawing/2014/main" id="{A6A04610-2DF5-A025-DF6A-0FEE854C28EE}"/>
              </a:ext>
            </a:extLst>
          </p:cNvPr>
          <p:cNvSpPr txBox="1">
            <a:spLocks noChangeArrowheads="1"/>
          </p:cNvSpPr>
          <p:nvPr/>
        </p:nvSpPr>
        <p:spPr bwMode="auto">
          <a:xfrm>
            <a:off x="1045762" y="4907358"/>
            <a:ext cx="10049064" cy="1310615"/>
          </a:xfrm>
          <a:prstGeom prst="roundRect">
            <a:avLst>
              <a:gd name="adj" fmla="val 0"/>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l"/>
            <a:r>
              <a:rPr lang="en-CA" sz="1200" b="1" i="0" dirty="0">
                <a:solidFill>
                  <a:schemeClr val="bg1"/>
                </a:solidFill>
                <a:effectLst/>
                <a:latin typeface="+mn-lt"/>
              </a:rPr>
              <a:t>2013 NI 43-101 Mineral Resource Estimate</a:t>
            </a:r>
            <a:endParaRPr lang="en-CA" sz="1200" i="0" dirty="0">
              <a:solidFill>
                <a:schemeClr val="bg1"/>
              </a:solidFill>
              <a:effectLst/>
              <a:latin typeface="+mn-lt"/>
            </a:endParaRPr>
          </a:p>
          <a:p>
            <a:pPr algn="l"/>
            <a:endParaRPr lang="en-CA" sz="1200" b="1" i="0" dirty="0">
              <a:solidFill>
                <a:schemeClr val="bg1"/>
              </a:solidFill>
              <a:effectLst/>
              <a:latin typeface="+mn-lt"/>
            </a:endParaRPr>
          </a:p>
          <a:p>
            <a:pPr>
              <a:lnSpc>
                <a:spcPct val="107000"/>
              </a:lnSpc>
              <a:spcAft>
                <a:spcPts val="800"/>
              </a:spcAft>
            </a:pPr>
            <a:r>
              <a:rPr lang="en-CA" sz="1200" b="0" i="0" dirty="0">
                <a:solidFill>
                  <a:schemeClr val="bg1"/>
                </a:solidFill>
                <a:effectLst/>
                <a:latin typeface="+mn-lt"/>
              </a:rPr>
              <a:t>	</a:t>
            </a:r>
            <a:r>
              <a:rPr lang="en-CA" sz="1000" b="0" i="0" dirty="0">
                <a:solidFill>
                  <a:schemeClr val="bg1"/>
                </a:solidFill>
                <a:effectLst/>
                <a:latin typeface="+mn-lt"/>
              </a:rPr>
              <a:t>The NI 43-101 Indicated Mineral Resource for the Teasdale Lake Zone stands at 14,435,000 tons with a grade of 0.554 lbs U</a:t>
            </a:r>
            <a:r>
              <a:rPr lang="en-CA" sz="1000" b="0" i="0" baseline="-25000" dirty="0">
                <a:solidFill>
                  <a:schemeClr val="bg1"/>
                </a:solidFill>
                <a:effectLst/>
                <a:latin typeface="+mn-lt"/>
              </a:rPr>
              <a:t>3</a:t>
            </a:r>
            <a:r>
              <a:rPr lang="en-CA" sz="1000" b="0" i="0" dirty="0">
                <a:solidFill>
                  <a:schemeClr val="bg1"/>
                </a:solidFill>
                <a:effectLst/>
                <a:latin typeface="+mn-lt"/>
              </a:rPr>
              <a:t>O</a:t>
            </a:r>
            <a:r>
              <a:rPr lang="en-CA" sz="1000" b="0" i="0" baseline="-25000" dirty="0">
                <a:solidFill>
                  <a:schemeClr val="bg1"/>
                </a:solidFill>
                <a:effectLst/>
                <a:latin typeface="+mn-lt"/>
              </a:rPr>
              <a:t>8</a:t>
            </a:r>
            <a:r>
              <a:rPr lang="en-CA" sz="1000" b="0" i="0" dirty="0">
                <a:solidFill>
                  <a:schemeClr val="bg1"/>
                </a:solidFill>
                <a:effectLst/>
                <a:latin typeface="+mn-lt"/>
              </a:rPr>
              <a:t>/ton and 3.30 lbs TREE/ton, resulting in </a:t>
            </a:r>
            <a:r>
              <a:rPr lang="en-CA" sz="1000" b="1" i="0" dirty="0">
                <a:solidFill>
                  <a:schemeClr val="bg1"/>
                </a:solidFill>
                <a:effectLst/>
                <a:latin typeface="+mn-lt"/>
              </a:rPr>
              <a:t>a total of 7,995,000 lbs U</a:t>
            </a:r>
            <a:r>
              <a:rPr lang="en-CA" sz="1000" b="1" i="0" baseline="-25000" dirty="0">
                <a:solidFill>
                  <a:schemeClr val="bg1"/>
                </a:solidFill>
                <a:effectLst/>
                <a:latin typeface="+mn-lt"/>
              </a:rPr>
              <a:t>3</a:t>
            </a:r>
            <a:r>
              <a:rPr lang="en-CA" sz="1000" b="1" i="0" dirty="0">
                <a:solidFill>
                  <a:schemeClr val="bg1"/>
                </a:solidFill>
                <a:effectLst/>
                <a:latin typeface="+mn-lt"/>
              </a:rPr>
              <a:t>O</a:t>
            </a:r>
            <a:r>
              <a:rPr lang="en-CA" sz="1000" b="1" i="0" baseline="-25000" dirty="0">
                <a:solidFill>
                  <a:schemeClr val="bg1"/>
                </a:solidFill>
                <a:effectLst/>
                <a:latin typeface="+mn-lt"/>
              </a:rPr>
              <a:t>8</a:t>
            </a:r>
            <a:r>
              <a:rPr lang="en-CA" sz="1000" b="1" i="0" dirty="0">
                <a:solidFill>
                  <a:schemeClr val="bg1"/>
                </a:solidFill>
                <a:effectLst/>
                <a:latin typeface="+mn-lt"/>
              </a:rPr>
              <a:t> </a:t>
            </a:r>
            <a:r>
              <a:rPr lang="en-CA" sz="1000" b="0" i="0" dirty="0">
                <a:solidFill>
                  <a:schemeClr val="bg1"/>
                </a:solidFill>
                <a:effectLst/>
                <a:latin typeface="+mn-lt"/>
              </a:rPr>
              <a:t>and 47,689,000 lbs TREE. In the Inferred Mineral Resource category, the Teasdale Lake Zone comprises 42,447,000 tons, grading 0.474 lbs U3O8/ton and 3.14 lbs TREE/ton</a:t>
            </a:r>
            <a:r>
              <a:rPr lang="en-CA" sz="1000" b="1" i="0" dirty="0">
                <a:solidFill>
                  <a:schemeClr val="bg1"/>
                </a:solidFill>
                <a:effectLst/>
                <a:latin typeface="+mn-lt"/>
              </a:rPr>
              <a:t>, totaling 20,115,000 lbs U</a:t>
            </a:r>
            <a:r>
              <a:rPr lang="en-CA" sz="1000" b="1" i="0" baseline="-25000" dirty="0">
                <a:solidFill>
                  <a:schemeClr val="bg1"/>
                </a:solidFill>
                <a:effectLst/>
                <a:latin typeface="+mn-lt"/>
              </a:rPr>
              <a:t>3</a:t>
            </a:r>
            <a:r>
              <a:rPr lang="en-CA" sz="1000" b="1" i="0" dirty="0">
                <a:solidFill>
                  <a:schemeClr val="bg1"/>
                </a:solidFill>
                <a:effectLst/>
                <a:latin typeface="+mn-lt"/>
              </a:rPr>
              <a:t>O</a:t>
            </a:r>
            <a:r>
              <a:rPr lang="en-CA" sz="1000" b="1" i="0" baseline="-25000" dirty="0">
                <a:solidFill>
                  <a:schemeClr val="bg1"/>
                </a:solidFill>
                <a:effectLst/>
                <a:latin typeface="+mn-lt"/>
              </a:rPr>
              <a:t>8</a:t>
            </a:r>
            <a:r>
              <a:rPr lang="en-CA" sz="1000" b="1" i="0" dirty="0">
                <a:solidFill>
                  <a:schemeClr val="bg1"/>
                </a:solidFill>
                <a:effectLst/>
                <a:latin typeface="+mn-lt"/>
              </a:rPr>
              <a:t> </a:t>
            </a:r>
            <a:r>
              <a:rPr lang="en-CA" sz="1000" b="0" i="0" dirty="0">
                <a:solidFill>
                  <a:schemeClr val="bg1"/>
                </a:solidFill>
                <a:effectLst/>
                <a:latin typeface="+mn-lt"/>
              </a:rPr>
              <a:t>and 133,175,000 lbs TREE. Additionally, the Inferred Mineral Resource for the Banana Lake Zone is 30,315,000 tons, with a grade of 0.912 lbs U3O8/ton, resulting in </a:t>
            </a:r>
            <a:r>
              <a:rPr lang="en-CA" sz="1000" b="1" i="0" dirty="0">
                <a:solidFill>
                  <a:schemeClr val="bg1"/>
                </a:solidFill>
                <a:effectLst/>
                <a:latin typeface="+mn-lt"/>
              </a:rPr>
              <a:t>a total of 27,638,000 lbs U</a:t>
            </a:r>
            <a:r>
              <a:rPr lang="en-CA" sz="1000" b="1" i="0" baseline="-25000" dirty="0">
                <a:solidFill>
                  <a:schemeClr val="bg1"/>
                </a:solidFill>
                <a:effectLst/>
                <a:latin typeface="+mn-lt"/>
              </a:rPr>
              <a:t>3</a:t>
            </a:r>
            <a:r>
              <a:rPr lang="en-CA" sz="1000" b="1" i="0" dirty="0">
                <a:solidFill>
                  <a:schemeClr val="bg1"/>
                </a:solidFill>
                <a:effectLst/>
                <a:latin typeface="+mn-lt"/>
              </a:rPr>
              <a:t>O</a:t>
            </a:r>
            <a:r>
              <a:rPr lang="en-CA" sz="1000" b="1" i="0" baseline="-25000" dirty="0">
                <a:solidFill>
                  <a:schemeClr val="bg1"/>
                </a:solidFill>
                <a:effectLst/>
                <a:latin typeface="+mn-lt"/>
              </a:rPr>
              <a:t>8</a:t>
            </a:r>
            <a:r>
              <a:rPr lang="en-CA" sz="1000" b="0" i="0" dirty="0">
                <a:solidFill>
                  <a:schemeClr val="bg1"/>
                </a:solidFill>
                <a:effectLst/>
                <a:latin typeface="+mn-lt"/>
              </a:rPr>
              <a:t>. </a:t>
            </a:r>
            <a:r>
              <a:rPr lang="en-CA" sz="1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resources are largely unconstrained along strike and down dip.</a:t>
            </a:r>
            <a:r>
              <a:rPr lang="en-CA" sz="1000" kern="1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a:t>
            </a:r>
            <a:r>
              <a:rPr lang="en-CA" sz="1000" kern="100" dirty="0">
                <a:solidFill>
                  <a:schemeClr val="bg1"/>
                </a:solidFill>
                <a:effectLst/>
                <a:latin typeface="+mn-lt"/>
                <a:ea typeface="Calibri" panose="020F0502020204030204" pitchFamily="34" charset="0"/>
                <a:cs typeface="Times New Roman" panose="02020603050405020304" pitchFamily="18" charset="0"/>
              </a:rPr>
              <a:t> *Refer to the NI 43-101 Mineral Resource Estimate page for qualifying notes regarding the Mineral Resource estimates, and individual element grades supporting the reported TREE results.</a:t>
            </a:r>
          </a:p>
        </p:txBody>
      </p:sp>
    </p:spTree>
    <p:extLst>
      <p:ext uri="{BB962C8B-B14F-4D97-AF65-F5344CB8AC3E}">
        <p14:creationId xmlns:p14="http://schemas.microsoft.com/office/powerpoint/2010/main" val="179664576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C1B72-FC16-635B-D057-D1951CF55C80}"/>
              </a:ext>
            </a:extLst>
          </p:cNvPr>
          <p:cNvSpPr>
            <a:spLocks noGrp="1"/>
          </p:cNvSpPr>
          <p:nvPr>
            <p:ph type="sldNum" sz="quarter" idx="10"/>
          </p:nvPr>
        </p:nvSpPr>
        <p:spPr/>
        <p:txBody>
          <a:bodyPr/>
          <a:lstStyle/>
          <a:p>
            <a:pPr>
              <a:defRPr/>
            </a:pPr>
            <a:fld id="{D31B2A37-D0A5-4045-A375-2C88DC9217ED}" type="slidenum">
              <a:rPr lang="en-US" smtClean="0"/>
              <a:pPr>
                <a:defRPr/>
              </a:pPr>
              <a:t>27</a:t>
            </a:fld>
            <a:endParaRPr lang="en-US"/>
          </a:p>
        </p:txBody>
      </p:sp>
      <p:sp>
        <p:nvSpPr>
          <p:cNvPr id="11" name="TextBox 5">
            <a:extLst>
              <a:ext uri="{FF2B5EF4-FFF2-40B4-BE49-F238E27FC236}">
                <a16:creationId xmlns:a16="http://schemas.microsoft.com/office/drawing/2014/main" id="{244E629C-8542-731C-A63F-1FA1526E2C97}"/>
              </a:ext>
            </a:extLst>
          </p:cNvPr>
          <p:cNvSpPr txBox="1">
            <a:spLocks noChangeArrowheads="1"/>
          </p:cNvSpPr>
          <p:nvPr/>
        </p:nvSpPr>
        <p:spPr bwMode="auto">
          <a:xfrm>
            <a:off x="842395" y="607697"/>
            <a:ext cx="6690417" cy="306467"/>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eaLnBrk="1" hangingPunct="1">
              <a:spcAft>
                <a:spcPts val="1200"/>
              </a:spcAft>
              <a:buClr>
                <a:srgbClr val="C00000"/>
              </a:buClr>
            </a:pPr>
            <a:r>
              <a:rPr lang="en-US" altLang="en-US" sz="1200">
                <a:solidFill>
                  <a:schemeClr val="bg1"/>
                </a:solidFill>
                <a:latin typeface="+mn-lt"/>
                <a:cs typeface="Calibri" panose="020F0502020204030204" pitchFamily="34" charset="0"/>
              </a:rPr>
              <a:t>Located in the historic mining camp of Elliott Lake, Ontario, Canada</a:t>
            </a:r>
          </a:p>
        </p:txBody>
      </p:sp>
      <p:sp>
        <p:nvSpPr>
          <p:cNvPr id="12" name="TextBox 5">
            <a:extLst>
              <a:ext uri="{FF2B5EF4-FFF2-40B4-BE49-F238E27FC236}">
                <a16:creationId xmlns:a16="http://schemas.microsoft.com/office/drawing/2014/main" id="{F4E45655-F9C4-01FC-F11D-11C923203087}"/>
              </a:ext>
            </a:extLst>
          </p:cNvPr>
          <p:cNvSpPr txBox="1">
            <a:spLocks noChangeArrowheads="1"/>
          </p:cNvSpPr>
          <p:nvPr/>
        </p:nvSpPr>
        <p:spPr bwMode="auto">
          <a:xfrm>
            <a:off x="842395" y="949320"/>
            <a:ext cx="6690417" cy="510778"/>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eaLnBrk="1" hangingPunct="1">
              <a:spcAft>
                <a:spcPts val="1200"/>
              </a:spcAft>
              <a:buClr>
                <a:srgbClr val="C00000"/>
              </a:buClr>
            </a:pPr>
            <a:r>
              <a:rPr lang="en-CA" altLang="en-US" sz="1200" dirty="0">
                <a:solidFill>
                  <a:schemeClr val="bg1"/>
                </a:solidFill>
                <a:latin typeface="+mn-lt"/>
              </a:rPr>
              <a:t>The Elliot Lake uranium-REE property comprises a group of 101 staked mineral claims, approximately 3 km north of the town of Elliot Lake.</a:t>
            </a:r>
            <a:endParaRPr lang="en-US" altLang="en-US" sz="1200" dirty="0">
              <a:solidFill>
                <a:schemeClr val="bg1"/>
              </a:solidFill>
              <a:latin typeface="+mn-lt"/>
              <a:cs typeface="Calibri" panose="020F0502020204030204" pitchFamily="34" charset="0"/>
            </a:endParaRPr>
          </a:p>
        </p:txBody>
      </p:sp>
      <p:sp>
        <p:nvSpPr>
          <p:cNvPr id="13" name="TextBox 5">
            <a:extLst>
              <a:ext uri="{FF2B5EF4-FFF2-40B4-BE49-F238E27FC236}">
                <a16:creationId xmlns:a16="http://schemas.microsoft.com/office/drawing/2014/main" id="{8BCE7C01-DD16-918D-8724-5A862E893274}"/>
              </a:ext>
            </a:extLst>
          </p:cNvPr>
          <p:cNvSpPr txBox="1">
            <a:spLocks noChangeArrowheads="1"/>
          </p:cNvSpPr>
          <p:nvPr/>
        </p:nvSpPr>
        <p:spPr bwMode="auto">
          <a:xfrm>
            <a:off x="842395" y="1495253"/>
            <a:ext cx="6690417" cy="510778"/>
          </a:xfrm>
          <a:prstGeom prst="roundRect">
            <a:avLst/>
          </a:prstGeom>
          <a:solidFill>
            <a:schemeClr val="tx2">
              <a:lumMod val="75000"/>
              <a:lumOff val="25000"/>
            </a:schemeClr>
          </a:solidFill>
          <a:ln>
            <a:noFill/>
          </a:ln>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marL="0" indent="0">
              <a:spcAft>
                <a:spcPts val="1200"/>
              </a:spcAft>
              <a:buClr>
                <a:srgbClr val="C00000"/>
              </a:buClr>
            </a:pPr>
            <a:r>
              <a:rPr lang="en-US" altLang="en-US" sz="1200" dirty="0">
                <a:solidFill>
                  <a:schemeClr val="bg1"/>
                </a:solidFill>
                <a:latin typeface="+mn-lt"/>
                <a:cs typeface="Calibri" panose="020F0502020204030204" pitchFamily="34" charset="0"/>
              </a:rPr>
              <a:t>Strong potential to increase the size of the current resources as they are largely unconstrained along strike and down dip.</a:t>
            </a:r>
          </a:p>
        </p:txBody>
      </p:sp>
      <p:sp>
        <p:nvSpPr>
          <p:cNvPr id="14" name="TextBox 4">
            <a:extLst>
              <a:ext uri="{FF2B5EF4-FFF2-40B4-BE49-F238E27FC236}">
                <a16:creationId xmlns:a16="http://schemas.microsoft.com/office/drawing/2014/main" id="{3E05A8BD-DA31-3C3A-17C1-CAAFF0CA1B2B}"/>
              </a:ext>
            </a:extLst>
          </p:cNvPr>
          <p:cNvSpPr txBox="1">
            <a:spLocks noChangeArrowheads="1"/>
          </p:cNvSpPr>
          <p:nvPr/>
        </p:nvSpPr>
        <p:spPr bwMode="auto">
          <a:xfrm>
            <a:off x="757457" y="166060"/>
            <a:ext cx="10295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dirty="0">
                <a:latin typeface="Candara" panose="020E0502030303020204" pitchFamily="34" charset="0"/>
                <a:ea typeface="Candara" panose="020E0502030303020204" pitchFamily="34" charset="0"/>
                <a:cs typeface="Candara" panose="020E0502030303020204" pitchFamily="34" charset="0"/>
              </a:rPr>
              <a:t>Elliot Lake Uranium &amp; REE Projects</a:t>
            </a:r>
            <a:endParaRPr lang="en-US" altLang="en-US" dirty="0">
              <a:latin typeface="Candara" panose="020E0502030303020204" pitchFamily="34" charset="0"/>
              <a:ea typeface="Candara" panose="020E0502030303020204" pitchFamily="34" charset="0"/>
              <a:cs typeface="Candara" panose="020E0502030303020204" pitchFamily="34" charset="0"/>
            </a:endParaRPr>
          </a:p>
        </p:txBody>
      </p:sp>
      <p:pic>
        <p:nvPicPr>
          <p:cNvPr id="15" name="Picture 14" descr="A small building in the snow&#10;&#10;Description automatically generated">
            <a:extLst>
              <a:ext uri="{FF2B5EF4-FFF2-40B4-BE49-F238E27FC236}">
                <a16:creationId xmlns:a16="http://schemas.microsoft.com/office/drawing/2014/main" id="{22979A40-2F95-54D9-FDFC-BF995A4FB4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420" t="214" b="6968"/>
          <a:stretch/>
        </p:blipFill>
        <p:spPr>
          <a:xfrm>
            <a:off x="7698996" y="627724"/>
            <a:ext cx="3855830" cy="5740201"/>
          </a:xfrm>
          <a:prstGeom prst="rect">
            <a:avLst/>
          </a:prstGeom>
          <a:ln>
            <a:solidFill>
              <a:schemeClr val="tx1"/>
            </a:solidFill>
          </a:ln>
          <a:effectLst>
            <a:outerShdw blurRad="50800" dist="38100" dir="8100000" algn="tr" rotWithShape="0">
              <a:prstClr val="black">
                <a:alpha val="40000"/>
              </a:prstClr>
            </a:outerShdw>
          </a:effectLst>
        </p:spPr>
      </p:pic>
      <p:sp>
        <p:nvSpPr>
          <p:cNvPr id="16" name="TextBox 7">
            <a:extLst>
              <a:ext uri="{FF2B5EF4-FFF2-40B4-BE49-F238E27FC236}">
                <a16:creationId xmlns:a16="http://schemas.microsoft.com/office/drawing/2014/main" id="{3A867D62-DBD6-F7AA-54B6-CB4B0995E1EC}"/>
              </a:ext>
            </a:extLst>
          </p:cNvPr>
          <p:cNvSpPr txBox="1">
            <a:spLocks noChangeArrowheads="1"/>
          </p:cNvSpPr>
          <p:nvPr/>
        </p:nvSpPr>
        <p:spPr bwMode="auto">
          <a:xfrm>
            <a:off x="7532813" y="5910967"/>
            <a:ext cx="3220278" cy="26161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None/>
              <a:defRPr/>
            </a:pPr>
            <a:r>
              <a:rPr lang="en-CA" altLang="en-US" sz="1100">
                <a:solidFill>
                  <a:schemeClr val="bg1"/>
                </a:solidFill>
                <a:latin typeface="+mn-lt"/>
                <a:ea typeface="Candara" panose="020E0502030303020204" pitchFamily="34" charset="0"/>
                <a:cs typeface="Candara" panose="020E0502030303020204" pitchFamily="34" charset="0"/>
              </a:rPr>
              <a:t>2013 drilling program at Elliot Lake</a:t>
            </a:r>
          </a:p>
        </p:txBody>
      </p:sp>
      <p:grpSp>
        <p:nvGrpSpPr>
          <p:cNvPr id="18" name="Group 17">
            <a:extLst>
              <a:ext uri="{FF2B5EF4-FFF2-40B4-BE49-F238E27FC236}">
                <a16:creationId xmlns:a16="http://schemas.microsoft.com/office/drawing/2014/main" id="{237D9E85-49F7-C9D8-2402-C56DDEE1433E}"/>
              </a:ext>
            </a:extLst>
          </p:cNvPr>
          <p:cNvGrpSpPr/>
          <p:nvPr/>
        </p:nvGrpSpPr>
        <p:grpSpPr>
          <a:xfrm>
            <a:off x="910634" y="2019806"/>
            <a:ext cx="6568055" cy="4297811"/>
            <a:chOff x="1085791" y="2722936"/>
            <a:chExt cx="5502556" cy="3402736"/>
          </a:xfrm>
        </p:grpSpPr>
        <p:pic>
          <p:nvPicPr>
            <p:cNvPr id="19" name="Picture 2">
              <a:extLst>
                <a:ext uri="{FF2B5EF4-FFF2-40B4-BE49-F238E27FC236}">
                  <a16:creationId xmlns:a16="http://schemas.microsoft.com/office/drawing/2014/main" id="{7E8A5C68-7BC7-CF66-D73A-8ED9C7CFCC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5791" y="2722936"/>
              <a:ext cx="5502556" cy="3399332"/>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84EA3AB-D1A0-D30F-4C24-C383DB6AF324}"/>
                </a:ext>
              </a:extLst>
            </p:cNvPr>
            <p:cNvSpPr txBox="1"/>
            <p:nvPr/>
          </p:nvSpPr>
          <p:spPr>
            <a:xfrm>
              <a:off x="1753707" y="5945019"/>
              <a:ext cx="4834640" cy="180653"/>
            </a:xfrm>
            <a:prstGeom prst="rect">
              <a:avLst/>
            </a:prstGeom>
            <a:noFill/>
          </p:spPr>
          <p:txBody>
            <a:bodyPr wrap="square" lIns="91440" tIns="45720" rIns="91440" bIns="45720" anchor="t">
              <a:spAutoFit/>
            </a:bodyPr>
            <a:lstStyle/>
            <a:p>
              <a:pPr algn="r"/>
              <a:r>
                <a:rPr lang="en-CA" sz="700" b="1" i="0">
                  <a:effectLst/>
                </a:rPr>
                <a:t>Appia Energy Corp. changed its name to Appia Rare Earths</a:t>
              </a:r>
              <a:r>
                <a:rPr lang="en-CA" sz="700" b="1"/>
                <a:t>  &amp; </a:t>
              </a:r>
              <a:r>
                <a:rPr lang="en-CA" sz="700" b="1" i="0">
                  <a:effectLst/>
                </a:rPr>
                <a:t> Uranium Corp. in October, 2021</a:t>
              </a:r>
              <a:endParaRPr lang="en-US" sz="700"/>
            </a:p>
          </p:txBody>
        </p:sp>
      </p:grpSp>
    </p:spTree>
    <p:extLst>
      <p:ext uri="{BB962C8B-B14F-4D97-AF65-F5344CB8AC3E}">
        <p14:creationId xmlns:p14="http://schemas.microsoft.com/office/powerpoint/2010/main" val="272210915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7C7C7B-2AA2-BC38-6E2B-97CC664DA5F1}"/>
              </a:ext>
            </a:extLst>
          </p:cNvPr>
          <p:cNvSpPr/>
          <p:nvPr/>
        </p:nvSpPr>
        <p:spPr>
          <a:xfrm>
            <a:off x="263" y="0"/>
            <a:ext cx="6018273" cy="6858000"/>
          </a:xfrm>
          <a:prstGeom prst="rect">
            <a:avLst/>
          </a:prstGeom>
          <a:solidFill>
            <a:schemeClr val="bg1">
              <a:alpha val="8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a:p>
            <a:pPr algn="ctr"/>
            <a:endParaRPr lang="en-US"/>
          </a:p>
        </p:txBody>
      </p:sp>
      <p:sp>
        <p:nvSpPr>
          <p:cNvPr id="2" name="Rectangle 1">
            <a:extLst>
              <a:ext uri="{FF2B5EF4-FFF2-40B4-BE49-F238E27FC236}">
                <a16:creationId xmlns:a16="http://schemas.microsoft.com/office/drawing/2014/main" id="{CC2D4ED5-B078-1DEB-2277-306EEBA00D6C}"/>
              </a:ext>
            </a:extLst>
          </p:cNvPr>
          <p:cNvSpPr/>
          <p:nvPr/>
        </p:nvSpPr>
        <p:spPr>
          <a:xfrm>
            <a:off x="6018274" y="0"/>
            <a:ext cx="6173726" cy="6858000"/>
          </a:xfrm>
          <a:prstGeom prst="rect">
            <a:avLst/>
          </a:prstGeom>
          <a:solidFill>
            <a:schemeClr val="tx2">
              <a:lumMod val="75000"/>
              <a:lumOff val="25000"/>
              <a:alpha val="8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a:p>
            <a:pPr algn="ctr"/>
            <a:endParaRPr lang="en-US"/>
          </a:p>
        </p:txBody>
      </p:sp>
      <p:sp>
        <p:nvSpPr>
          <p:cNvPr id="10244" name="Subtitle 2">
            <a:extLst>
              <a:ext uri="{FF2B5EF4-FFF2-40B4-BE49-F238E27FC236}">
                <a16:creationId xmlns:a16="http://schemas.microsoft.com/office/drawing/2014/main" id="{7F6CF2B6-F72D-F72D-51FE-C35A6AE1B4F2}"/>
              </a:ext>
            </a:extLst>
          </p:cNvPr>
          <p:cNvSpPr txBox="1">
            <a:spLocks noChangeArrowheads="1"/>
          </p:cNvSpPr>
          <p:nvPr/>
        </p:nvSpPr>
        <p:spPr bwMode="auto">
          <a:xfrm>
            <a:off x="9309224" y="6074596"/>
            <a:ext cx="2122835" cy="2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buFont typeface="Arial" panose="020B0604020202020204" pitchFamily="34" charset="0"/>
              <a:buNone/>
            </a:pPr>
            <a:r>
              <a:rPr lang="en-CA" altLang="en-US" sz="1400" dirty="0">
                <a:solidFill>
                  <a:schemeClr val="bg1"/>
                </a:solidFill>
                <a:latin typeface="Montserrat" pitchFamily="2" charset="77"/>
                <a:ea typeface="Helvetica Neue Light" panose="02000403000000020004" pitchFamily="2" charset="0"/>
                <a:cs typeface="Helvetica Neue" panose="02000503000000020004" pitchFamily="2" charset="0"/>
              </a:rPr>
              <a:t>May 2024</a:t>
            </a:r>
          </a:p>
        </p:txBody>
      </p:sp>
      <p:sp>
        <p:nvSpPr>
          <p:cNvPr id="19" name="TextBox 18">
            <a:extLst>
              <a:ext uri="{FF2B5EF4-FFF2-40B4-BE49-F238E27FC236}">
                <a16:creationId xmlns:a16="http://schemas.microsoft.com/office/drawing/2014/main" id="{A444157B-D3B1-30C1-C1B3-824CFB907481}"/>
              </a:ext>
            </a:extLst>
          </p:cNvPr>
          <p:cNvSpPr txBox="1"/>
          <p:nvPr/>
        </p:nvSpPr>
        <p:spPr>
          <a:xfrm>
            <a:off x="652736" y="6042983"/>
            <a:ext cx="4876664" cy="261610"/>
          </a:xfrm>
          <a:prstGeom prst="rect">
            <a:avLst/>
          </a:prstGeom>
          <a:noFill/>
        </p:spPr>
        <p:txBody>
          <a:bodyPr wrap="square" lIns="91440" tIns="45720" rIns="91440" bIns="45720" anchor="t">
            <a:spAutoFit/>
          </a:bodyPr>
          <a:lstStyle/>
          <a:p>
            <a:pPr algn="ctr"/>
            <a:r>
              <a:rPr lang="en-US" sz="1100">
                <a:solidFill>
                  <a:srgbClr val="A81832"/>
                </a:solidFill>
                <a:latin typeface="Montserrat ExtraBold" pitchFamily="2" charset="77"/>
                <a:cs typeface="Calibri"/>
              </a:rPr>
              <a:t>CSE: API | OTCQX: APAAF | </a:t>
            </a:r>
            <a:r>
              <a:rPr lang="en-CA" sz="1100">
                <a:solidFill>
                  <a:srgbClr val="A81832"/>
                </a:solidFill>
                <a:effectLst/>
                <a:latin typeface="Montserrat ExtraBold" pitchFamily="2" charset="77"/>
              </a:rPr>
              <a:t>FWB: </a:t>
            </a:r>
            <a:r>
              <a:rPr lang="en-CA" sz="1100">
                <a:solidFill>
                  <a:srgbClr val="A81832"/>
                </a:solidFill>
                <a:latin typeface="Montserrat ExtraBold" pitchFamily="2" charset="77"/>
              </a:rPr>
              <a:t>A0I0</a:t>
            </a:r>
            <a:r>
              <a:rPr lang="en-CA" sz="1100">
                <a:solidFill>
                  <a:srgbClr val="A81832"/>
                </a:solidFill>
                <a:effectLst/>
                <a:latin typeface="Montserrat ExtraBold" pitchFamily="2" charset="77"/>
              </a:rPr>
              <a:t> | MUN: A0I0 | BER: A0I0</a:t>
            </a:r>
          </a:p>
        </p:txBody>
      </p:sp>
      <p:pic>
        <p:nvPicPr>
          <p:cNvPr id="11" name="Picture 10">
            <a:extLst>
              <a:ext uri="{FF2B5EF4-FFF2-40B4-BE49-F238E27FC236}">
                <a16:creationId xmlns:a16="http://schemas.microsoft.com/office/drawing/2014/main" id="{EFC6C7AA-EF0B-35EE-8D39-47C801D564F0}"/>
              </a:ext>
            </a:extLst>
          </p:cNvPr>
          <p:cNvPicPr>
            <a:picLocks noChangeAspect="1"/>
          </p:cNvPicPr>
          <p:nvPr/>
        </p:nvPicPr>
        <p:blipFill>
          <a:blip r:embed="rId4"/>
          <a:stretch>
            <a:fillRect/>
          </a:stretch>
        </p:blipFill>
        <p:spPr>
          <a:xfrm>
            <a:off x="652729" y="2228878"/>
            <a:ext cx="4876671" cy="1921113"/>
          </a:xfrm>
          <a:prstGeom prst="rect">
            <a:avLst/>
          </a:prstGeom>
        </p:spPr>
      </p:pic>
      <p:grpSp>
        <p:nvGrpSpPr>
          <p:cNvPr id="29" name="Group 28">
            <a:extLst>
              <a:ext uri="{FF2B5EF4-FFF2-40B4-BE49-F238E27FC236}">
                <a16:creationId xmlns:a16="http://schemas.microsoft.com/office/drawing/2014/main" id="{F3F9167F-7BFF-E6FE-3F59-0B5C2B654467}"/>
              </a:ext>
            </a:extLst>
          </p:cNvPr>
          <p:cNvGrpSpPr/>
          <p:nvPr/>
        </p:nvGrpSpPr>
        <p:grpSpPr>
          <a:xfrm>
            <a:off x="282679" y="269906"/>
            <a:ext cx="11626643" cy="6318189"/>
            <a:chOff x="294290" y="262758"/>
            <a:chExt cx="11626643" cy="6318189"/>
          </a:xfrm>
        </p:grpSpPr>
        <p:cxnSp>
          <p:nvCxnSpPr>
            <p:cNvPr id="15" name="Straight Connector 14">
              <a:extLst>
                <a:ext uri="{FF2B5EF4-FFF2-40B4-BE49-F238E27FC236}">
                  <a16:creationId xmlns:a16="http://schemas.microsoft.com/office/drawing/2014/main" id="{C3B67483-A6E8-C86A-6042-279C2D494F2A}"/>
                </a:ext>
              </a:extLst>
            </p:cNvPr>
            <p:cNvCxnSpPr>
              <a:cxnSpLocks/>
            </p:cNvCxnSpPr>
            <p:nvPr/>
          </p:nvCxnSpPr>
          <p:spPr>
            <a:xfrm>
              <a:off x="294290" y="262758"/>
              <a:ext cx="57239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B8CB33-C118-70B3-9BAA-D8E095C3F728}"/>
                </a:ext>
              </a:extLst>
            </p:cNvPr>
            <p:cNvCxnSpPr>
              <a:cxnSpLocks/>
            </p:cNvCxnSpPr>
            <p:nvPr/>
          </p:nvCxnSpPr>
          <p:spPr>
            <a:xfrm>
              <a:off x="294290" y="262758"/>
              <a:ext cx="0" cy="6303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12E2DF-34E2-FCF4-BA3F-F74ED01A09B4}"/>
                </a:ext>
              </a:extLst>
            </p:cNvPr>
            <p:cNvCxnSpPr>
              <a:cxnSpLocks/>
            </p:cNvCxnSpPr>
            <p:nvPr/>
          </p:nvCxnSpPr>
          <p:spPr>
            <a:xfrm>
              <a:off x="294290" y="6561396"/>
              <a:ext cx="57239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3ED622D-FB42-B286-247B-FE99EC24DFB7}"/>
                </a:ext>
              </a:extLst>
            </p:cNvPr>
            <p:cNvCxnSpPr>
              <a:cxnSpLocks/>
            </p:cNvCxnSpPr>
            <p:nvPr/>
          </p:nvCxnSpPr>
          <p:spPr>
            <a:xfrm flipH="1">
              <a:off x="6018273" y="262758"/>
              <a:ext cx="5902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CB5111-E285-8144-05F4-4C34794E4656}"/>
                </a:ext>
              </a:extLst>
            </p:cNvPr>
            <p:cNvCxnSpPr>
              <a:cxnSpLocks/>
            </p:cNvCxnSpPr>
            <p:nvPr/>
          </p:nvCxnSpPr>
          <p:spPr>
            <a:xfrm flipH="1">
              <a:off x="11920933" y="277053"/>
              <a:ext cx="0" cy="6303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2DBE14-61DD-4E39-B965-A25A41B7C104}"/>
                </a:ext>
              </a:extLst>
            </p:cNvPr>
            <p:cNvCxnSpPr>
              <a:cxnSpLocks/>
            </p:cNvCxnSpPr>
            <p:nvPr/>
          </p:nvCxnSpPr>
          <p:spPr>
            <a:xfrm flipH="1">
              <a:off x="6018273" y="6561396"/>
              <a:ext cx="5902660" cy="5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9C7418D-A0EB-CB81-F82E-9E9D99639BBB}"/>
              </a:ext>
            </a:extLst>
          </p:cNvPr>
          <p:cNvGrpSpPr/>
          <p:nvPr/>
        </p:nvGrpSpPr>
        <p:grpSpPr>
          <a:xfrm>
            <a:off x="6810537" y="1535551"/>
            <a:ext cx="3178629" cy="3785652"/>
            <a:chOff x="6810537" y="1442382"/>
            <a:chExt cx="3178629" cy="3785652"/>
          </a:xfrm>
        </p:grpSpPr>
        <p:sp>
          <p:nvSpPr>
            <p:cNvPr id="5" name="TextBox 4">
              <a:extLst>
                <a:ext uri="{FF2B5EF4-FFF2-40B4-BE49-F238E27FC236}">
                  <a16:creationId xmlns:a16="http://schemas.microsoft.com/office/drawing/2014/main" id="{7262E0C3-5050-D36B-D7B7-BBF8DD1A0063}"/>
                </a:ext>
              </a:extLst>
            </p:cNvPr>
            <p:cNvSpPr txBox="1"/>
            <p:nvPr/>
          </p:nvSpPr>
          <p:spPr>
            <a:xfrm>
              <a:off x="6810537" y="1811714"/>
              <a:ext cx="3178629" cy="3416320"/>
            </a:xfrm>
            <a:prstGeom prst="rect">
              <a:avLst/>
            </a:prstGeom>
            <a:noFill/>
          </p:spPr>
          <p:txBody>
            <a:bodyPr wrap="square">
              <a:spAutoFit/>
            </a:bodyPr>
            <a:lstStyle/>
            <a:p>
              <a:pPr eaLnBrk="1" hangingPunct="1">
                <a:buFont typeface="Arial" panose="020B0604020202020204" pitchFamily="34" charset="0"/>
                <a:buNone/>
              </a:pPr>
              <a:r>
                <a:rPr lang="en-CA" altLang="en-US" sz="1800">
                  <a:solidFill>
                    <a:schemeClr val="bg1"/>
                  </a:solidFill>
                  <a:latin typeface="+mn-lt"/>
                </a:rPr>
                <a:t>Suite 500 - 2 Toronto St.</a:t>
              </a:r>
              <a:br>
                <a:rPr lang="en-CA" altLang="en-US" sz="1800">
                  <a:solidFill>
                    <a:schemeClr val="bg1"/>
                  </a:solidFill>
                  <a:latin typeface="+mn-lt"/>
                </a:rPr>
              </a:br>
              <a:r>
                <a:rPr lang="en-CA" altLang="en-US" sz="1800">
                  <a:solidFill>
                    <a:schemeClr val="bg1"/>
                  </a:solidFill>
                  <a:latin typeface="+mn-lt"/>
                </a:rPr>
                <a:t>Toronto, ON, Canada</a:t>
              </a:r>
              <a:br>
                <a:rPr lang="en-CA" altLang="en-US" sz="1800">
                  <a:solidFill>
                    <a:schemeClr val="bg1"/>
                  </a:solidFill>
                  <a:latin typeface="+mn-lt"/>
                </a:rPr>
              </a:br>
              <a:r>
                <a:rPr lang="en-CA" altLang="en-US" sz="1800">
                  <a:solidFill>
                    <a:schemeClr val="bg1"/>
                  </a:solidFill>
                  <a:latin typeface="+mn-lt"/>
                </a:rPr>
                <a:t>M5C 2B6</a:t>
              </a:r>
            </a:p>
            <a:p>
              <a:pPr eaLnBrk="1" hangingPunct="1">
                <a:buFont typeface="Arial" panose="020B0604020202020204" pitchFamily="34" charset="0"/>
                <a:buNone/>
              </a:pPr>
              <a:endParaRPr lang="en-CA" altLang="en-US" sz="1800">
                <a:solidFill>
                  <a:schemeClr val="bg1"/>
                </a:solidFill>
                <a:latin typeface="+mn-lt"/>
              </a:endParaRPr>
            </a:p>
            <a:p>
              <a:pPr eaLnBrk="1" hangingPunct="1">
                <a:buFont typeface="Arial" panose="020B0604020202020204" pitchFamily="34" charset="0"/>
                <a:buNone/>
              </a:pPr>
              <a:endParaRPr lang="en-CA" altLang="en-US" sz="1800">
                <a:solidFill>
                  <a:schemeClr val="bg1"/>
                </a:solidFill>
                <a:latin typeface="+mn-lt"/>
              </a:endParaRPr>
            </a:p>
            <a:p>
              <a:pPr eaLnBrk="1" hangingPunct="1">
                <a:buFont typeface="Arial" panose="020B0604020202020204" pitchFamily="34" charset="0"/>
                <a:buNone/>
              </a:pPr>
              <a:r>
                <a:rPr lang="en-CA" altLang="en-US" sz="1800">
                  <a:solidFill>
                    <a:schemeClr val="bg1"/>
                  </a:solidFill>
                  <a:latin typeface="+mn-lt"/>
                </a:rPr>
                <a:t>Tom Drivas, CEO</a:t>
              </a:r>
              <a:br>
                <a:rPr lang="en-CA" altLang="en-US" sz="1800">
                  <a:solidFill>
                    <a:schemeClr val="bg1"/>
                  </a:solidFill>
                  <a:latin typeface="+mn-lt"/>
                </a:rPr>
              </a:br>
              <a:r>
                <a:rPr lang="en-CA" altLang="en-US" sz="1800">
                  <a:solidFill>
                    <a:schemeClr val="bg1"/>
                  </a:solidFill>
                  <a:latin typeface="+mn-lt"/>
                </a:rPr>
                <a:t>Email: </a:t>
              </a:r>
              <a:r>
                <a:rPr lang="en-CA" altLang="en-US" sz="1800">
                  <a:solidFill>
                    <a:schemeClr val="bg1"/>
                  </a:solidFill>
                  <a:latin typeface="+mn-lt"/>
                  <a:hlinkClick r:id="rId5">
                    <a:extLst>
                      <a:ext uri="{A12FA001-AC4F-418D-AE19-62706E023703}">
                        <ahyp:hlinkClr xmlns:ahyp="http://schemas.microsoft.com/office/drawing/2018/hyperlinkcolor" val="tx"/>
                      </a:ext>
                    </a:extLst>
                  </a:hlinkClick>
                </a:rPr>
                <a:t>tdrivas@appiareu.com</a:t>
              </a:r>
              <a:br>
                <a:rPr lang="en-CA" altLang="en-US" sz="1800">
                  <a:solidFill>
                    <a:schemeClr val="bg1"/>
                  </a:solidFill>
                  <a:latin typeface="+mn-lt"/>
                </a:rPr>
              </a:br>
              <a:r>
                <a:rPr lang="en-CA" altLang="en-US" sz="1800">
                  <a:solidFill>
                    <a:schemeClr val="bg1"/>
                  </a:solidFill>
                  <a:latin typeface="+mn-lt"/>
                </a:rPr>
                <a:t>Cell: +1 (416) 876-3957</a:t>
              </a:r>
            </a:p>
            <a:p>
              <a:pPr eaLnBrk="1" hangingPunct="1">
                <a:buFont typeface="Arial" panose="020B0604020202020204" pitchFamily="34" charset="0"/>
                <a:buNone/>
              </a:pPr>
              <a:endParaRPr lang="en-CA" altLang="en-US" sz="1800">
                <a:solidFill>
                  <a:schemeClr val="bg1"/>
                </a:solidFill>
                <a:latin typeface="+mn-lt"/>
              </a:endParaRPr>
            </a:p>
            <a:p>
              <a:pPr eaLnBrk="1" hangingPunct="1">
                <a:buFont typeface="Arial" panose="020B0604020202020204" pitchFamily="34" charset="0"/>
                <a:buNone/>
              </a:pPr>
              <a:r>
                <a:rPr lang="en-CA" altLang="en-US" sz="1800">
                  <a:solidFill>
                    <a:schemeClr val="bg1"/>
                  </a:solidFill>
                  <a:latin typeface="+mn-lt"/>
                </a:rPr>
                <a:t>Stephen Burega, President</a:t>
              </a:r>
              <a:br>
                <a:rPr lang="en-CA" altLang="en-US" sz="1800">
                  <a:solidFill>
                    <a:schemeClr val="bg1"/>
                  </a:solidFill>
                  <a:latin typeface="+mn-lt"/>
                </a:rPr>
              </a:br>
              <a:r>
                <a:rPr lang="en-CA" altLang="en-US" sz="1800">
                  <a:solidFill>
                    <a:schemeClr val="bg1"/>
                  </a:solidFill>
                  <a:latin typeface="+mn-lt"/>
                </a:rPr>
                <a:t>Email: </a:t>
              </a:r>
              <a:r>
                <a:rPr lang="en-CA" altLang="en-US" sz="1800">
                  <a:solidFill>
                    <a:schemeClr val="bg1"/>
                  </a:solidFill>
                  <a:latin typeface="+mn-lt"/>
                  <a:hlinkClick r:id="rId6">
                    <a:extLst>
                      <a:ext uri="{A12FA001-AC4F-418D-AE19-62706E023703}">
                        <ahyp:hlinkClr xmlns:ahyp="http://schemas.microsoft.com/office/drawing/2018/hyperlinkcolor" val="tx"/>
                      </a:ext>
                    </a:extLst>
                  </a:hlinkClick>
                </a:rPr>
                <a:t>sburega@appiareu.com</a:t>
              </a:r>
              <a:br>
                <a:rPr lang="en-CA" altLang="en-US" sz="1800">
                  <a:solidFill>
                    <a:schemeClr val="bg1"/>
                  </a:solidFill>
                  <a:latin typeface="+mn-lt"/>
                </a:rPr>
              </a:br>
              <a:r>
                <a:rPr lang="en-CA" altLang="en-US" sz="1800">
                  <a:solidFill>
                    <a:schemeClr val="bg1"/>
                  </a:solidFill>
                  <a:latin typeface="+mn-lt"/>
                </a:rPr>
                <a:t>Cell: +1 (647) 515-3734</a:t>
              </a:r>
              <a:endParaRPr lang="en-US">
                <a:solidFill>
                  <a:schemeClr val="bg1"/>
                </a:solidFill>
              </a:endParaRPr>
            </a:p>
          </p:txBody>
        </p:sp>
        <p:cxnSp>
          <p:nvCxnSpPr>
            <p:cNvPr id="6" name="Straight Connector 5">
              <a:extLst>
                <a:ext uri="{FF2B5EF4-FFF2-40B4-BE49-F238E27FC236}">
                  <a16:creationId xmlns:a16="http://schemas.microsoft.com/office/drawing/2014/main" id="{2545250A-4997-6E0A-6793-A18C940E669B}"/>
                </a:ext>
              </a:extLst>
            </p:cNvPr>
            <p:cNvCxnSpPr>
              <a:cxnSpLocks/>
            </p:cNvCxnSpPr>
            <p:nvPr/>
          </p:nvCxnSpPr>
          <p:spPr>
            <a:xfrm flipH="1">
              <a:off x="6902603" y="2940460"/>
              <a:ext cx="1492460" cy="0"/>
            </a:xfrm>
            <a:prstGeom prst="line">
              <a:avLst/>
            </a:prstGeom>
            <a:ln>
              <a:solidFill>
                <a:srgbClr val="6262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2E9BC8-5768-8099-3346-D1EDB74EB86D}"/>
                </a:ext>
              </a:extLst>
            </p:cNvPr>
            <p:cNvSpPr txBox="1"/>
            <p:nvPr/>
          </p:nvSpPr>
          <p:spPr>
            <a:xfrm>
              <a:off x="6810537" y="1442382"/>
              <a:ext cx="2103415" cy="369332"/>
            </a:xfrm>
            <a:prstGeom prst="rect">
              <a:avLst/>
            </a:prstGeom>
            <a:noFill/>
          </p:spPr>
          <p:txBody>
            <a:bodyPr wrap="square">
              <a:spAutoFit/>
            </a:bodyPr>
            <a:lstStyle/>
            <a:p>
              <a:r>
                <a:rPr lang="en-US" b="1" i="1">
                  <a:ln w="0"/>
                  <a:solidFill>
                    <a:schemeClr val="bg1"/>
                  </a:solidFill>
                  <a:effectLst>
                    <a:outerShdw blurRad="38100" dist="19050" dir="2700000" algn="tl" rotWithShape="0">
                      <a:schemeClr val="dk1">
                        <a:alpha val="40000"/>
                      </a:schemeClr>
                    </a:outerShdw>
                  </a:effectLst>
                  <a:latin typeface="Helvetica Neue" panose="02000503000000020004" pitchFamily="2" charset="0"/>
                  <a:ea typeface="Helvetica Neue" panose="02000503000000020004" pitchFamily="2" charset="0"/>
                  <a:cs typeface="Helvetica Neue" panose="02000503000000020004" pitchFamily="2" charset="0"/>
                </a:rPr>
                <a:t>CONTACT:</a:t>
              </a:r>
              <a:endParaRPr lang="en-US">
                <a:solidFill>
                  <a:schemeClr val="bg1"/>
                </a:solidFill>
              </a:endParaRPr>
            </a:p>
          </p:txBody>
        </p:sp>
      </p:grpSp>
      <p:cxnSp>
        <p:nvCxnSpPr>
          <p:cNvPr id="8" name="Straight Connector 7">
            <a:extLst>
              <a:ext uri="{FF2B5EF4-FFF2-40B4-BE49-F238E27FC236}">
                <a16:creationId xmlns:a16="http://schemas.microsoft.com/office/drawing/2014/main" id="{287D0290-1D98-DD5A-3252-021329D95AE1}"/>
              </a:ext>
            </a:extLst>
          </p:cNvPr>
          <p:cNvCxnSpPr>
            <a:cxnSpLocks/>
          </p:cNvCxnSpPr>
          <p:nvPr/>
        </p:nvCxnSpPr>
        <p:spPr>
          <a:xfrm flipH="1">
            <a:off x="6902603" y="3045534"/>
            <a:ext cx="14924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9689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1">
            <a:extLst>
              <a:ext uri="{FF2B5EF4-FFF2-40B4-BE49-F238E27FC236}">
                <a16:creationId xmlns:a16="http://schemas.microsoft.com/office/drawing/2014/main" id="{71600741-018B-B60C-7528-D9EF31DAEC4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409E24A-C79A-491A-81A5-BCD4D78F84CA}" type="slidenum">
              <a:rPr lang="en-US" altLang="en-US">
                <a:latin typeface="+mn-lt"/>
              </a:rPr>
              <a:pPr fontAlgn="base">
                <a:spcBef>
                  <a:spcPct val="0"/>
                </a:spcBef>
                <a:spcAft>
                  <a:spcPct val="0"/>
                </a:spcAft>
              </a:pPr>
              <a:t>2</a:t>
            </a:fld>
            <a:endParaRPr lang="en-US" altLang="en-US">
              <a:latin typeface="+mn-lt"/>
            </a:endParaRPr>
          </a:p>
        </p:txBody>
      </p:sp>
      <p:pic>
        <p:nvPicPr>
          <p:cNvPr id="3" name="Picture 2">
            <a:extLst>
              <a:ext uri="{FF2B5EF4-FFF2-40B4-BE49-F238E27FC236}">
                <a16:creationId xmlns:a16="http://schemas.microsoft.com/office/drawing/2014/main" id="{7ED08B36-670E-C5AF-4650-E6CDB32167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817" y="6244639"/>
            <a:ext cx="1309066" cy="512503"/>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sp>
        <p:nvSpPr>
          <p:cNvPr id="11" name="TextBox 10">
            <a:extLst>
              <a:ext uri="{FF2B5EF4-FFF2-40B4-BE49-F238E27FC236}">
                <a16:creationId xmlns:a16="http://schemas.microsoft.com/office/drawing/2014/main" id="{A6678309-6BB1-74FD-7F01-43FA6E66B9BE}"/>
              </a:ext>
            </a:extLst>
          </p:cNvPr>
          <p:cNvSpPr txBox="1"/>
          <p:nvPr/>
        </p:nvSpPr>
        <p:spPr>
          <a:xfrm>
            <a:off x="9969190" y="6362391"/>
            <a:ext cx="1747103" cy="276999"/>
          </a:xfrm>
          <a:prstGeom prst="rect">
            <a:avLst/>
          </a:prstGeom>
          <a:noFill/>
        </p:spPr>
        <p:txBody>
          <a:bodyPr wrap="square">
            <a:spAutoFit/>
          </a:bodyPr>
          <a:lstStyle/>
          <a:p>
            <a:pPr algn="r" eaLnBrk="1" fontAlgn="auto" hangingPunct="1">
              <a:spcBef>
                <a:spcPts val="0"/>
              </a:spcBef>
              <a:spcAft>
                <a:spcPts val="0"/>
              </a:spcAft>
              <a:defRPr/>
            </a:pPr>
            <a:r>
              <a:rPr lang="en-US" sz="1200" b="1">
                <a:latin typeface="Montserrat SemiBold" pitchFamily="2" charset="77"/>
                <a:cs typeface="Calibri" panose="020F0502020204030204" pitchFamily="34" charset="0"/>
              </a:rPr>
              <a:t>www.</a:t>
            </a:r>
            <a:r>
              <a:rPr lang="en-US" sz="1200" b="1" err="1">
                <a:latin typeface="Montserrat SemiBold" pitchFamily="2" charset="77"/>
                <a:cs typeface="Calibri" panose="020F0502020204030204" pitchFamily="34" charset="0"/>
              </a:rPr>
              <a:t>appiareu</a:t>
            </a:r>
            <a:r>
              <a:rPr lang="en-US" sz="1200" b="1">
                <a:latin typeface="Montserrat SemiBold" pitchFamily="2" charset="77"/>
                <a:cs typeface="Calibri" panose="020F0502020204030204" pitchFamily="34" charset="0"/>
              </a:rPr>
              <a:t>.com</a:t>
            </a:r>
            <a:endParaRPr lang="en-CA" sz="1200" b="1">
              <a:latin typeface="Montserrat SemiBold" pitchFamily="2" charset="77"/>
              <a:cs typeface="Calibri" panose="020F0502020204030204" pitchFamily="34" charset="0"/>
            </a:endParaRPr>
          </a:p>
        </p:txBody>
      </p:sp>
      <p:cxnSp>
        <p:nvCxnSpPr>
          <p:cNvPr id="12" name="Straight Connector 11">
            <a:extLst>
              <a:ext uri="{FF2B5EF4-FFF2-40B4-BE49-F238E27FC236}">
                <a16:creationId xmlns:a16="http://schemas.microsoft.com/office/drawing/2014/main" id="{8E70B96E-F5D5-21D3-3032-78A4606F7AE0}"/>
              </a:ext>
            </a:extLst>
          </p:cNvPr>
          <p:cNvCxnSpPr>
            <a:cxnSpLocks/>
          </p:cNvCxnSpPr>
          <p:nvPr/>
        </p:nvCxnSpPr>
        <p:spPr>
          <a:xfrm>
            <a:off x="2289411"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sp>
        <p:nvSpPr>
          <p:cNvPr id="6" name="TextBox 3">
            <a:extLst>
              <a:ext uri="{FF2B5EF4-FFF2-40B4-BE49-F238E27FC236}">
                <a16:creationId xmlns:a16="http://schemas.microsoft.com/office/drawing/2014/main" id="{4BD54195-D424-6ACB-B6E6-D554B4DCE05E}"/>
              </a:ext>
            </a:extLst>
          </p:cNvPr>
          <p:cNvSpPr txBox="1">
            <a:spLocks noChangeArrowheads="1"/>
          </p:cNvSpPr>
          <p:nvPr/>
        </p:nvSpPr>
        <p:spPr bwMode="auto">
          <a:xfrm>
            <a:off x="541207" y="300255"/>
            <a:ext cx="41465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2500" b="1" dirty="0">
                <a:latin typeface="Candara"/>
                <a:ea typeface="Candara" panose="020E0502030303020204" pitchFamily="34" charset="0"/>
                <a:cs typeface="Candara" panose="020E0502030303020204" pitchFamily="34" charset="0"/>
              </a:rPr>
              <a:t>Company Overview</a:t>
            </a:r>
          </a:p>
        </p:txBody>
      </p:sp>
      <p:sp>
        <p:nvSpPr>
          <p:cNvPr id="9" name="Content Placeholder 2">
            <a:extLst>
              <a:ext uri="{FF2B5EF4-FFF2-40B4-BE49-F238E27FC236}">
                <a16:creationId xmlns:a16="http://schemas.microsoft.com/office/drawing/2014/main" id="{14AF6736-B77A-9856-D5FD-360A40B475B0}"/>
              </a:ext>
            </a:extLst>
          </p:cNvPr>
          <p:cNvSpPr txBox="1">
            <a:spLocks/>
          </p:cNvSpPr>
          <p:nvPr/>
        </p:nvSpPr>
        <p:spPr>
          <a:xfrm>
            <a:off x="514554" y="934663"/>
            <a:ext cx="11201739" cy="1006408"/>
          </a:xfrm>
          <a:prstGeom prst="roundRect">
            <a:avLst/>
          </a:prstGeom>
          <a:noFill/>
          <a:ln>
            <a:noFill/>
          </a:ln>
          <a:effectLst/>
        </p:spPr>
        <p:txBody>
          <a:bodyPr lIns="91440" tIns="45720" rIns="91440" bIns="45720" anchor="t"/>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defRPr/>
            </a:pPr>
            <a:r>
              <a:rPr lang="en-CA" sz="1350" b="1" dirty="0" err="1">
                <a:effectLst/>
                <a:ea typeface="Helvetica Neue Light" panose="02000403000000020004" pitchFamily="2" charset="0"/>
                <a:cs typeface="Helvetica Neue" panose="02000503000000020004" pitchFamily="2" charset="0"/>
              </a:rPr>
              <a:t>Appia</a:t>
            </a:r>
            <a:r>
              <a:rPr lang="en-CA" sz="1350" b="1" dirty="0">
                <a:solidFill>
                  <a:srgbClr val="A81832"/>
                </a:solidFill>
                <a:effectLst/>
                <a:ea typeface="Helvetica Neue Light" panose="02000403000000020004" pitchFamily="2" charset="0"/>
                <a:cs typeface="Helvetica Neue" panose="02000503000000020004" pitchFamily="2" charset="0"/>
              </a:rPr>
              <a:t> </a:t>
            </a:r>
            <a:r>
              <a:rPr lang="en-CA" sz="1350" dirty="0">
                <a:effectLst/>
                <a:ea typeface="Helvetica Neue Light" panose="02000403000000020004" pitchFamily="2" charset="0"/>
                <a:cs typeface="Helvetica Neue" panose="02000503000000020004" pitchFamily="2" charset="0"/>
              </a:rPr>
              <a:t>is a publicly traded mineral exploration company that aims to strategically position and capitalize on the increasing demand for critical minerals, such as rare earth elements (REE) and uranium. These resources are essential for meeting the high demand for electric vehicles, wind turbines, advanced renewable electronics, and driving the transition towards a greener environment.</a:t>
            </a:r>
            <a:r>
              <a:rPr lang="en-CA" sz="1350" dirty="0">
                <a:ea typeface="Helvetica Neue Light" panose="02000403000000020004" pitchFamily="2" charset="0"/>
                <a:cs typeface="Helvetica Neue" panose="02000503000000020004" pitchFamily="2" charset="0"/>
              </a:rPr>
              <a:t> </a:t>
            </a:r>
            <a:r>
              <a:rPr lang="en-CA" sz="1350" dirty="0">
                <a:effectLst/>
                <a:ea typeface="Helvetica Neue Light" panose="02000403000000020004" pitchFamily="2" charset="0"/>
                <a:cs typeface="Helvetica Neue" panose="02000503000000020004" pitchFamily="2" charset="0"/>
              </a:rPr>
              <a:t> </a:t>
            </a:r>
            <a:r>
              <a:rPr lang="en-CA" sz="1350" dirty="0" err="1">
                <a:effectLst/>
                <a:ea typeface="Helvetica Neue Light" panose="02000403000000020004" pitchFamily="2" charset="0"/>
                <a:cs typeface="Helvetica Neue" panose="02000503000000020004" pitchFamily="2" charset="0"/>
              </a:rPr>
              <a:t>Appia</a:t>
            </a:r>
            <a:r>
              <a:rPr lang="en-CA" sz="1350" dirty="0">
                <a:effectLst/>
                <a:ea typeface="Helvetica Neue Light" panose="02000403000000020004" pitchFamily="2" charset="0"/>
                <a:cs typeface="Helvetica Neue" panose="02000503000000020004" pitchFamily="2" charset="0"/>
              </a:rPr>
              <a:t> is committed to advancing multiple rare earths and uranium projects in mining-friendly regions, including </a:t>
            </a:r>
            <a:r>
              <a:rPr lang="en-CA" sz="1350" dirty="0" err="1">
                <a:effectLst/>
                <a:ea typeface="Helvetica Neue Light" panose="02000403000000020004" pitchFamily="2" charset="0"/>
                <a:cs typeface="Helvetica Neue" panose="02000503000000020004" pitchFamily="2" charset="0"/>
              </a:rPr>
              <a:t>Goiás</a:t>
            </a:r>
            <a:r>
              <a:rPr lang="en-CA" sz="1350" dirty="0">
                <a:effectLst/>
                <a:ea typeface="Helvetica Neue Light" panose="02000403000000020004" pitchFamily="2" charset="0"/>
                <a:cs typeface="Helvetica Neue" panose="02000503000000020004" pitchFamily="2" charset="0"/>
              </a:rPr>
              <a:t> State, Brazil, the Athabasca Basin</a:t>
            </a:r>
            <a:r>
              <a:rPr lang="en-CA" sz="1350" dirty="0">
                <a:solidFill>
                  <a:schemeClr val="accent1"/>
                </a:solidFill>
                <a:ea typeface="Helvetica Neue Light" panose="02000403000000020004" pitchFamily="2" charset="0"/>
                <a:cs typeface="Helvetica Neue" panose="02000503000000020004" pitchFamily="2" charset="0"/>
              </a:rPr>
              <a:t> </a:t>
            </a:r>
            <a:r>
              <a:rPr lang="en-CA" sz="1350" dirty="0">
                <a:ea typeface="Helvetica Neue Light" panose="02000403000000020004" pitchFamily="2" charset="0"/>
                <a:cs typeface="Helvetica Neue" panose="02000503000000020004" pitchFamily="2" charset="0"/>
              </a:rPr>
              <a:t>area</a:t>
            </a:r>
            <a:r>
              <a:rPr lang="en-CA" sz="1350" dirty="0">
                <a:effectLst/>
                <a:ea typeface="Helvetica Neue Light" panose="02000403000000020004" pitchFamily="2" charset="0"/>
                <a:cs typeface="Helvetica Neue" panose="02000503000000020004" pitchFamily="2" charset="0"/>
              </a:rPr>
              <a:t> in Saskatchewan, Canada and </a:t>
            </a:r>
            <a:r>
              <a:rPr lang="en-CA" sz="1350" dirty="0">
                <a:ea typeface="Helvetica Neue Light" panose="02000403000000020004" pitchFamily="2" charset="0"/>
                <a:cs typeface="Helvetica Neue" panose="02000503000000020004" pitchFamily="2" charset="0"/>
              </a:rPr>
              <a:t>Elliot Lake, </a:t>
            </a:r>
            <a:r>
              <a:rPr lang="en-CA" sz="1350" dirty="0">
                <a:effectLst/>
                <a:ea typeface="Helvetica Neue Light" panose="02000403000000020004" pitchFamily="2" charset="0"/>
                <a:cs typeface="Helvetica Neue" panose="02000503000000020004" pitchFamily="2" charset="0"/>
              </a:rPr>
              <a:t>Ontario, Canada.</a:t>
            </a:r>
            <a:endParaRPr lang="en-US" sz="1350" dirty="0">
              <a:ea typeface="Helvetica Neue Light" panose="02000403000000020004" pitchFamily="2" charset="0"/>
              <a:cs typeface="Helvetica Neue" panose="02000503000000020004" pitchFamily="2" charset="0"/>
            </a:endParaRPr>
          </a:p>
        </p:txBody>
      </p:sp>
      <p:sp>
        <p:nvSpPr>
          <p:cNvPr id="2" name="Rounded Rectangle 1">
            <a:extLst>
              <a:ext uri="{FF2B5EF4-FFF2-40B4-BE49-F238E27FC236}">
                <a16:creationId xmlns:a16="http://schemas.microsoft.com/office/drawing/2014/main" id="{BA6879FA-3EE7-1781-F991-6E0EA44FAE0F}"/>
              </a:ext>
            </a:extLst>
          </p:cNvPr>
          <p:cNvSpPr/>
          <p:nvPr/>
        </p:nvSpPr>
        <p:spPr>
          <a:xfrm>
            <a:off x="3305506" y="2720899"/>
            <a:ext cx="2764503" cy="3303978"/>
          </a:xfrm>
          <a:prstGeom prst="roundRect">
            <a:avLst>
              <a:gd name="adj" fmla="val 11994"/>
            </a:avLst>
          </a:prstGeom>
          <a:solidFill>
            <a:schemeClr val="accent4">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F90A973F-1E88-29EC-D689-3E5F25AC21D5}"/>
              </a:ext>
            </a:extLst>
          </p:cNvPr>
          <p:cNvSpPr/>
          <p:nvPr/>
        </p:nvSpPr>
        <p:spPr>
          <a:xfrm>
            <a:off x="6197837" y="2720899"/>
            <a:ext cx="2769719" cy="3308617"/>
          </a:xfrm>
          <a:prstGeom prst="roundRect">
            <a:avLst>
              <a:gd name="adj" fmla="val 12038"/>
            </a:avLst>
          </a:prstGeom>
          <a:solidFill>
            <a:schemeClr val="tx2">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3">
            <a:extLst>
              <a:ext uri="{FF2B5EF4-FFF2-40B4-BE49-F238E27FC236}">
                <a16:creationId xmlns:a16="http://schemas.microsoft.com/office/drawing/2014/main" id="{FCB24E83-F196-3E5D-C82F-660FE5541639}"/>
              </a:ext>
            </a:extLst>
          </p:cNvPr>
          <p:cNvSpPr txBox="1">
            <a:spLocks noChangeArrowheads="1"/>
          </p:cNvSpPr>
          <p:nvPr/>
        </p:nvSpPr>
        <p:spPr bwMode="auto">
          <a:xfrm>
            <a:off x="368130" y="2300273"/>
            <a:ext cx="28275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dirty="0">
                <a:solidFill>
                  <a:schemeClr val="accent5">
                    <a:lumMod val="75000"/>
                  </a:schemeClr>
                </a:solidFill>
                <a:latin typeface="Candara"/>
                <a:ea typeface="Candara" panose="020E0502030303020204" pitchFamily="34" charset="0"/>
                <a:cs typeface="Candara" panose="020E0502030303020204" pitchFamily="34" charset="0"/>
              </a:rPr>
              <a:t>Ionic Clay Rare Earths</a:t>
            </a:r>
          </a:p>
        </p:txBody>
      </p:sp>
      <p:sp>
        <p:nvSpPr>
          <p:cNvPr id="10" name="TextBox 3">
            <a:extLst>
              <a:ext uri="{FF2B5EF4-FFF2-40B4-BE49-F238E27FC236}">
                <a16:creationId xmlns:a16="http://schemas.microsoft.com/office/drawing/2014/main" id="{EF18EC8E-E557-959B-BE7C-A08C4AA3812D}"/>
              </a:ext>
            </a:extLst>
          </p:cNvPr>
          <p:cNvSpPr txBox="1">
            <a:spLocks noChangeArrowheads="1"/>
          </p:cNvSpPr>
          <p:nvPr/>
        </p:nvSpPr>
        <p:spPr bwMode="auto">
          <a:xfrm>
            <a:off x="3305507" y="2300273"/>
            <a:ext cx="2706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dirty="0">
                <a:solidFill>
                  <a:schemeClr val="accent5">
                    <a:lumMod val="75000"/>
                  </a:schemeClr>
                </a:solidFill>
                <a:latin typeface="Candara"/>
                <a:ea typeface="Candara" panose="020E0502030303020204" pitchFamily="34" charset="0"/>
                <a:cs typeface="Candara" panose="020E0502030303020204" pitchFamily="34" charset="0"/>
              </a:rPr>
              <a:t>Monazite Rare Earths</a:t>
            </a:r>
          </a:p>
        </p:txBody>
      </p:sp>
      <p:sp>
        <p:nvSpPr>
          <p:cNvPr id="14" name="TextBox 3">
            <a:extLst>
              <a:ext uri="{FF2B5EF4-FFF2-40B4-BE49-F238E27FC236}">
                <a16:creationId xmlns:a16="http://schemas.microsoft.com/office/drawing/2014/main" id="{6E7C9AF0-8001-91D6-8A1E-0FCB8C2D8CE4}"/>
              </a:ext>
            </a:extLst>
          </p:cNvPr>
          <p:cNvSpPr txBox="1">
            <a:spLocks noChangeArrowheads="1"/>
          </p:cNvSpPr>
          <p:nvPr/>
        </p:nvSpPr>
        <p:spPr bwMode="auto">
          <a:xfrm>
            <a:off x="6192620" y="2300273"/>
            <a:ext cx="2764503"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dirty="0">
                <a:solidFill>
                  <a:schemeClr val="tx2">
                    <a:lumMod val="75000"/>
                    <a:lumOff val="25000"/>
                  </a:schemeClr>
                </a:solidFill>
                <a:latin typeface="Candara"/>
                <a:ea typeface="Candara" panose="020E0502030303020204" pitchFamily="34" charset="0"/>
                <a:cs typeface="Candara" panose="020E0502030303020204" pitchFamily="34" charset="0"/>
              </a:rPr>
              <a:t>Uranium, Ontario</a:t>
            </a:r>
          </a:p>
        </p:txBody>
      </p:sp>
      <p:sp>
        <p:nvSpPr>
          <p:cNvPr id="7" name="Rounded Rectangle 6">
            <a:extLst>
              <a:ext uri="{FF2B5EF4-FFF2-40B4-BE49-F238E27FC236}">
                <a16:creationId xmlns:a16="http://schemas.microsoft.com/office/drawing/2014/main" id="{515E6A94-360D-912D-04FE-84D1B2122B7E}"/>
              </a:ext>
            </a:extLst>
          </p:cNvPr>
          <p:cNvSpPr/>
          <p:nvPr/>
        </p:nvSpPr>
        <p:spPr>
          <a:xfrm>
            <a:off x="368130" y="2720899"/>
            <a:ext cx="2827557" cy="3303974"/>
          </a:xfrm>
          <a:prstGeom prst="roundRect">
            <a:avLst>
              <a:gd name="adj" fmla="val 13650"/>
            </a:avLst>
          </a:prstGeom>
          <a:solidFill>
            <a:schemeClr val="accent4">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91BE3A3E-59CB-09E0-32F6-8172908F32ED}"/>
              </a:ext>
            </a:extLst>
          </p:cNvPr>
          <p:cNvSpPr txBox="1">
            <a:spLocks/>
          </p:cNvSpPr>
          <p:nvPr/>
        </p:nvSpPr>
        <p:spPr>
          <a:xfrm>
            <a:off x="479062" y="2848894"/>
            <a:ext cx="2605691" cy="3285862"/>
          </a:xfrm>
          <a:prstGeom prst="rect">
            <a:avLst/>
          </a:prstGeom>
        </p:spPr>
        <p:txBody>
          <a:bodyPr lIns="91440" tIns="45720" rIns="91440" bIns="45720" anchor="t"/>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Clr>
                <a:schemeClr val="bg1"/>
              </a:buClr>
              <a:buSzPct val="75000"/>
              <a:buNone/>
              <a:defRPr/>
            </a:pPr>
            <a:r>
              <a:rPr lang="en-US" sz="1600" b="1" i="1" dirty="0">
                <a:solidFill>
                  <a:schemeClr val="bg1"/>
                </a:solidFill>
              </a:rPr>
              <a:t>PCH, GOIAS, BRAZIL</a:t>
            </a:r>
          </a:p>
          <a:p>
            <a:pPr marL="0" indent="0">
              <a:spcBef>
                <a:spcPts val="0"/>
              </a:spcBef>
              <a:spcAft>
                <a:spcPts val="0"/>
              </a:spcAft>
              <a:buClr>
                <a:schemeClr val="bg1"/>
              </a:buClr>
              <a:buSzPct val="75000"/>
              <a:buNone/>
              <a:defRPr/>
            </a:pPr>
            <a:endParaRPr lang="en-US" sz="1800" b="1" i="1" dirty="0">
              <a:solidFill>
                <a:schemeClr val="bg1"/>
              </a:solidFill>
            </a:endParaRPr>
          </a:p>
          <a:p>
            <a:pPr>
              <a:spcBef>
                <a:spcPts val="0"/>
              </a:spcBef>
              <a:spcAft>
                <a:spcPts val="0"/>
              </a:spcAft>
              <a:buClr>
                <a:schemeClr val="bg1"/>
              </a:buClr>
              <a:buSzPct val="75000"/>
            </a:pPr>
            <a:r>
              <a:rPr lang="en-CA" sz="1400" dirty="0">
                <a:solidFill>
                  <a:srgbClr val="FFFFFF"/>
                </a:solidFill>
              </a:rPr>
              <a:t>C</a:t>
            </a:r>
            <a:r>
              <a:rPr lang="en-CA" sz="1400" dirty="0">
                <a:solidFill>
                  <a:srgbClr val="FFFFFF"/>
                </a:solidFill>
                <a:effectLst/>
              </a:rPr>
              <a:t>ritical REE (containing MREE &amp; HREE) hosted in ionic clays</a:t>
            </a:r>
            <a:endParaRPr lang="en-CA" sz="1400" dirty="0">
              <a:solidFill>
                <a:srgbClr val="FFFFFF"/>
              </a:solidFill>
              <a:effectLst/>
              <a:cs typeface="Calibri"/>
            </a:endParaRPr>
          </a:p>
          <a:p>
            <a:pPr>
              <a:spcBef>
                <a:spcPts val="0"/>
              </a:spcBef>
              <a:spcAft>
                <a:spcPts val="0"/>
              </a:spcAft>
              <a:buClr>
                <a:schemeClr val="bg1"/>
              </a:buClr>
              <a:buSzPct val="75000"/>
            </a:pPr>
            <a:r>
              <a:rPr lang="en-CA" sz="1400" dirty="0">
                <a:solidFill>
                  <a:srgbClr val="FFFFFF"/>
                </a:solidFill>
              </a:rPr>
              <a:t>Rare Earths in ionic clays are generally more easily extractable with lower </a:t>
            </a:r>
            <a:r>
              <a:rPr lang="en-CA" sz="1400" dirty="0" err="1">
                <a:solidFill>
                  <a:srgbClr val="FFFFFF"/>
                </a:solidFill>
              </a:rPr>
              <a:t>Opex</a:t>
            </a:r>
            <a:r>
              <a:rPr lang="en-CA" sz="1400" dirty="0">
                <a:solidFill>
                  <a:srgbClr val="FFFFFF"/>
                </a:solidFill>
              </a:rPr>
              <a:t> &amp; Capex costs</a:t>
            </a:r>
            <a:endParaRPr lang="en-CA" sz="1400" dirty="0">
              <a:solidFill>
                <a:srgbClr val="FFFFFF"/>
              </a:solidFill>
              <a:effectLst/>
              <a:cs typeface="Calibri"/>
            </a:endParaRPr>
          </a:p>
          <a:p>
            <a:pPr>
              <a:spcBef>
                <a:spcPts val="0"/>
              </a:spcBef>
              <a:spcAft>
                <a:spcPts val="0"/>
              </a:spcAft>
              <a:buClr>
                <a:schemeClr val="bg1"/>
              </a:buClr>
              <a:buSzPct val="75000"/>
            </a:pPr>
            <a:r>
              <a:rPr lang="en-US" sz="1400" b="1" i="1" dirty="0">
                <a:solidFill>
                  <a:schemeClr val="bg1"/>
                </a:solidFill>
              </a:rPr>
              <a:t>MRE &amp; NI 43-101 </a:t>
            </a:r>
            <a:r>
              <a:rPr lang="en-US" sz="1400" i="1" dirty="0">
                <a:solidFill>
                  <a:schemeClr val="bg1"/>
                </a:solidFill>
              </a:rPr>
              <a:t>Technical Report completed with SGS </a:t>
            </a:r>
          </a:p>
          <a:p>
            <a:pPr>
              <a:spcBef>
                <a:spcPts val="0"/>
              </a:spcBef>
              <a:spcAft>
                <a:spcPts val="0"/>
              </a:spcAft>
              <a:buClr>
                <a:schemeClr val="bg1"/>
              </a:buClr>
              <a:buSzPct val="75000"/>
            </a:pPr>
            <a:r>
              <a:rPr lang="en-US" sz="1400" i="1" dirty="0">
                <a:solidFill>
                  <a:schemeClr val="bg1"/>
                </a:solidFill>
                <a:cs typeface="Calibri"/>
              </a:rPr>
              <a:t>Initial desorption testing proves IAC characteristics</a:t>
            </a:r>
          </a:p>
          <a:p>
            <a:pPr>
              <a:spcBef>
                <a:spcPts val="0"/>
              </a:spcBef>
              <a:spcAft>
                <a:spcPts val="0"/>
              </a:spcAft>
              <a:buClr>
                <a:schemeClr val="bg1"/>
              </a:buClr>
              <a:buSzPct val="75000"/>
            </a:pPr>
            <a:r>
              <a:rPr lang="en-US" sz="1400" i="1" dirty="0">
                <a:solidFill>
                  <a:schemeClr val="bg1"/>
                </a:solidFill>
              </a:rPr>
              <a:t>Ongoing exploration &amp; well-developed infrastructure</a:t>
            </a:r>
            <a:endParaRPr lang="en-US" sz="1400" i="1" dirty="0">
              <a:solidFill>
                <a:schemeClr val="bg1"/>
              </a:solidFill>
              <a:cs typeface="Calibri"/>
            </a:endParaRPr>
          </a:p>
        </p:txBody>
      </p:sp>
      <p:sp>
        <p:nvSpPr>
          <p:cNvPr id="23" name="Content Placeholder 2">
            <a:extLst>
              <a:ext uri="{FF2B5EF4-FFF2-40B4-BE49-F238E27FC236}">
                <a16:creationId xmlns:a16="http://schemas.microsoft.com/office/drawing/2014/main" id="{4320C354-DA77-6791-FA9B-45E1800B33CB}"/>
              </a:ext>
            </a:extLst>
          </p:cNvPr>
          <p:cNvSpPr txBox="1">
            <a:spLocks/>
          </p:cNvSpPr>
          <p:nvPr/>
        </p:nvSpPr>
        <p:spPr>
          <a:xfrm>
            <a:off x="6303359" y="2848894"/>
            <a:ext cx="2546026" cy="3157220"/>
          </a:xfrm>
          <a:prstGeom prst="rect">
            <a:avLst/>
          </a:prstGeom>
          <a:solidFill>
            <a:schemeClr val="tx2">
              <a:lumMod val="75000"/>
              <a:lumOff val="25000"/>
            </a:schemeClr>
          </a:solidFill>
        </p:spPr>
        <p:txBody>
          <a:bodyPr lIns="91440" tIns="45720" rIns="91440" bIns="45720" anchor="t"/>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Clr>
                <a:schemeClr val="bg1"/>
              </a:buClr>
              <a:buSzPct val="75000"/>
              <a:buNone/>
              <a:defRPr/>
            </a:pPr>
            <a:r>
              <a:rPr lang="en-US" sz="1600" b="1" i="1" dirty="0">
                <a:solidFill>
                  <a:schemeClr val="bg1"/>
                </a:solidFill>
              </a:rPr>
              <a:t>ELLIOT LAKE, ON, CANADA</a:t>
            </a:r>
          </a:p>
          <a:p>
            <a:pPr marL="0" indent="0">
              <a:spcBef>
                <a:spcPts val="0"/>
              </a:spcBef>
              <a:spcAft>
                <a:spcPts val="0"/>
              </a:spcAft>
              <a:buClr>
                <a:schemeClr val="bg1"/>
              </a:buClr>
              <a:buSzPct val="75000"/>
              <a:buNone/>
              <a:defRPr/>
            </a:pPr>
            <a:endParaRPr lang="en-US" sz="1400" b="1" i="1" dirty="0">
              <a:solidFill>
                <a:schemeClr val="bg1"/>
              </a:solidFill>
              <a:cs typeface="Calibri"/>
            </a:endParaRPr>
          </a:p>
          <a:p>
            <a:pPr>
              <a:spcBef>
                <a:spcPts val="0"/>
              </a:spcBef>
              <a:spcAft>
                <a:spcPts val="0"/>
              </a:spcAft>
              <a:buClr>
                <a:schemeClr val="bg1"/>
              </a:buClr>
              <a:buSzPct val="75000"/>
              <a:defRPr/>
            </a:pPr>
            <a:r>
              <a:rPr lang="en-US" sz="1400" i="1" dirty="0">
                <a:solidFill>
                  <a:schemeClr val="bg1"/>
                </a:solidFill>
              </a:rPr>
              <a:t>Holds an extensive </a:t>
            </a:r>
            <a:r>
              <a:rPr lang="en-US" sz="1400" b="1" i="1" dirty="0">
                <a:solidFill>
                  <a:schemeClr val="bg1"/>
                </a:solidFill>
              </a:rPr>
              <a:t>Indicated &amp; Inferred Mineral Resource Estimate (MRE)</a:t>
            </a:r>
            <a:r>
              <a:rPr lang="en-US" sz="1400" b="1" i="1" dirty="0">
                <a:solidFill>
                  <a:schemeClr val="bg1"/>
                </a:solidFill>
                <a:cs typeface="Calibri"/>
              </a:rPr>
              <a:t> of over 55 million pounds Uranium</a:t>
            </a:r>
          </a:p>
          <a:p>
            <a:pPr>
              <a:spcBef>
                <a:spcPts val="0"/>
              </a:spcBef>
              <a:spcAft>
                <a:spcPts val="0"/>
              </a:spcAft>
              <a:buClr>
                <a:schemeClr val="bg1"/>
              </a:buClr>
              <a:buSzPct val="75000"/>
              <a:defRPr/>
            </a:pPr>
            <a:r>
              <a:rPr lang="en-US" sz="1400" i="1" dirty="0">
                <a:solidFill>
                  <a:schemeClr val="bg1"/>
                </a:solidFill>
              </a:rPr>
              <a:t>Well-developed infrastructure &amp; 58 Km from Cameco’s uranium refining facility near Blind River, ON</a:t>
            </a:r>
          </a:p>
          <a:p>
            <a:pPr>
              <a:spcBef>
                <a:spcPts val="0"/>
              </a:spcBef>
              <a:spcAft>
                <a:spcPts val="0"/>
              </a:spcAft>
              <a:buClr>
                <a:schemeClr val="bg1"/>
              </a:buClr>
              <a:buSzPct val="75000"/>
              <a:defRPr/>
            </a:pPr>
            <a:r>
              <a:rPr lang="en-US" sz="1400" i="1" dirty="0">
                <a:solidFill>
                  <a:schemeClr val="bg1"/>
                </a:solidFill>
              </a:rPr>
              <a:t>Spanning 13,008 hectares (32,143 acres) </a:t>
            </a:r>
          </a:p>
        </p:txBody>
      </p:sp>
      <p:sp>
        <p:nvSpPr>
          <p:cNvPr id="24" name="Content Placeholder 2">
            <a:extLst>
              <a:ext uri="{FF2B5EF4-FFF2-40B4-BE49-F238E27FC236}">
                <a16:creationId xmlns:a16="http://schemas.microsoft.com/office/drawing/2014/main" id="{6DA9BD59-DC8F-ADD2-43AF-0B3A0B37BF4E}"/>
              </a:ext>
            </a:extLst>
          </p:cNvPr>
          <p:cNvSpPr txBox="1">
            <a:spLocks/>
          </p:cNvSpPr>
          <p:nvPr/>
        </p:nvSpPr>
        <p:spPr>
          <a:xfrm>
            <a:off x="3398940" y="2848894"/>
            <a:ext cx="2562466" cy="3152416"/>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Clr>
                <a:schemeClr val="bg1"/>
              </a:buClr>
              <a:buSzPct val="75000"/>
              <a:buNone/>
              <a:defRPr/>
            </a:pPr>
            <a:r>
              <a:rPr lang="en-US" sz="1600" b="1" i="1">
                <a:solidFill>
                  <a:schemeClr val="bg1"/>
                </a:solidFill>
              </a:rPr>
              <a:t>ALCES LAKE, SASK, CANADA</a:t>
            </a:r>
          </a:p>
          <a:p>
            <a:pPr marL="0" indent="0">
              <a:spcBef>
                <a:spcPts val="0"/>
              </a:spcBef>
              <a:spcAft>
                <a:spcPts val="0"/>
              </a:spcAft>
              <a:buClr>
                <a:schemeClr val="bg1"/>
              </a:buClr>
              <a:buSzPct val="75000"/>
              <a:buNone/>
              <a:defRPr/>
            </a:pPr>
            <a:endParaRPr lang="en-US" sz="1800" b="1" i="1">
              <a:solidFill>
                <a:schemeClr val="bg1"/>
              </a:solidFill>
            </a:endParaRPr>
          </a:p>
          <a:p>
            <a:pPr>
              <a:spcBef>
                <a:spcPts val="0"/>
              </a:spcBef>
              <a:spcAft>
                <a:spcPts val="0"/>
              </a:spcAft>
              <a:buClr>
                <a:schemeClr val="bg1"/>
              </a:buClr>
              <a:buSzPct val="75000"/>
              <a:defRPr/>
            </a:pPr>
            <a:r>
              <a:rPr lang="en-US" sz="1400" i="1">
                <a:solidFill>
                  <a:schemeClr val="bg1"/>
                </a:solidFill>
              </a:rPr>
              <a:t>High-grade </a:t>
            </a:r>
            <a:r>
              <a:rPr lang="en-US" sz="1400" b="1" i="1">
                <a:solidFill>
                  <a:schemeClr val="bg1"/>
                </a:solidFill>
              </a:rPr>
              <a:t>monazite </a:t>
            </a:r>
            <a:r>
              <a:rPr lang="en-US" sz="1400" i="1">
                <a:solidFill>
                  <a:schemeClr val="bg1"/>
                </a:solidFill>
              </a:rPr>
              <a:t>prospect </a:t>
            </a:r>
            <a:r>
              <a:rPr lang="en-CA" sz="1400">
                <a:solidFill>
                  <a:schemeClr val="bg1"/>
                </a:solidFill>
              </a:rPr>
              <a:t>on </a:t>
            </a:r>
            <a:r>
              <a:rPr lang="en-CA" sz="1400" i="1">
                <a:solidFill>
                  <a:schemeClr val="bg1"/>
                </a:solidFill>
              </a:rPr>
              <a:t>s</a:t>
            </a:r>
            <a:r>
              <a:rPr lang="en-CA" sz="1400" b="0" i="1">
                <a:solidFill>
                  <a:schemeClr val="bg1"/>
                </a:solidFill>
                <a:effectLst/>
              </a:rPr>
              <a:t>urface and near-surface of up to 80% coarse-grained monazite</a:t>
            </a:r>
            <a:endParaRPr lang="en-US" sz="1400" i="1">
              <a:solidFill>
                <a:schemeClr val="bg1"/>
              </a:solidFill>
            </a:endParaRPr>
          </a:p>
          <a:p>
            <a:pPr>
              <a:spcBef>
                <a:spcPts val="0"/>
              </a:spcBef>
              <a:spcAft>
                <a:spcPts val="0"/>
              </a:spcAft>
              <a:buClr>
                <a:schemeClr val="bg1"/>
              </a:buClr>
              <a:buSzPct val="75000"/>
              <a:defRPr/>
            </a:pPr>
            <a:r>
              <a:rPr lang="en-CA" sz="1400" b="0" i="1">
                <a:solidFill>
                  <a:schemeClr val="bg1"/>
                </a:solidFill>
                <a:effectLst/>
              </a:rPr>
              <a:t>World-class critical REE with grades up to 50% TREO plus gallium</a:t>
            </a:r>
            <a:endParaRPr lang="en-CA" sz="1400" i="1">
              <a:solidFill>
                <a:schemeClr val="bg1"/>
              </a:solidFill>
            </a:endParaRPr>
          </a:p>
          <a:p>
            <a:pPr>
              <a:spcBef>
                <a:spcPts val="0"/>
              </a:spcBef>
              <a:spcAft>
                <a:spcPts val="0"/>
              </a:spcAft>
              <a:buClr>
                <a:schemeClr val="bg1"/>
              </a:buClr>
              <a:buSzPct val="75000"/>
              <a:defRPr/>
            </a:pPr>
            <a:r>
              <a:rPr lang="en-CA" sz="1400" b="0" i="0">
                <a:solidFill>
                  <a:schemeClr val="bg1"/>
                </a:solidFill>
                <a:effectLst/>
              </a:rPr>
              <a:t>Most Attractive Mining Jurisdiction in Canada with access to SRC monazite processing facility</a:t>
            </a:r>
            <a:endParaRPr lang="en-US" sz="2000" b="0" i="1">
              <a:solidFill>
                <a:schemeClr val="bg1"/>
              </a:solidFill>
              <a:effectLst/>
            </a:endParaRPr>
          </a:p>
        </p:txBody>
      </p:sp>
      <p:sp>
        <p:nvSpPr>
          <p:cNvPr id="15" name="TextBox 3">
            <a:extLst>
              <a:ext uri="{FF2B5EF4-FFF2-40B4-BE49-F238E27FC236}">
                <a16:creationId xmlns:a16="http://schemas.microsoft.com/office/drawing/2014/main" id="{05F1D1C2-E0CC-A20F-E319-F6D416C8FC40}"/>
              </a:ext>
            </a:extLst>
          </p:cNvPr>
          <p:cNvSpPr txBox="1">
            <a:spLocks noChangeArrowheads="1"/>
          </p:cNvSpPr>
          <p:nvPr/>
        </p:nvSpPr>
        <p:spPr bwMode="auto">
          <a:xfrm>
            <a:off x="9073864" y="2300273"/>
            <a:ext cx="27645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dirty="0">
                <a:solidFill>
                  <a:schemeClr val="tx2">
                    <a:lumMod val="75000"/>
                    <a:lumOff val="25000"/>
                  </a:schemeClr>
                </a:solidFill>
                <a:latin typeface="Candara"/>
                <a:ea typeface="Candara" panose="020E0502030303020204" pitchFamily="34" charset="0"/>
                <a:cs typeface="Candara" panose="020E0502030303020204" pitchFamily="34" charset="0"/>
              </a:rPr>
              <a:t>Uranium</a:t>
            </a:r>
            <a:r>
              <a:rPr lang="en-US" altLang="en-US" sz="1600" b="1" dirty="0">
                <a:solidFill>
                  <a:schemeClr val="accent6">
                    <a:lumMod val="75000"/>
                  </a:schemeClr>
                </a:solidFill>
                <a:latin typeface="Candara"/>
                <a:ea typeface="Candara" panose="020E0502030303020204" pitchFamily="34" charset="0"/>
                <a:cs typeface="Candara" panose="020E0502030303020204" pitchFamily="34" charset="0"/>
              </a:rPr>
              <a:t>, </a:t>
            </a:r>
            <a:r>
              <a:rPr lang="en-US" altLang="en-US" sz="1600" b="1" dirty="0">
                <a:solidFill>
                  <a:schemeClr val="tx2">
                    <a:lumMod val="75000"/>
                    <a:lumOff val="25000"/>
                  </a:schemeClr>
                </a:solidFill>
                <a:latin typeface="Candara"/>
                <a:ea typeface="Candara" panose="020E0502030303020204" pitchFamily="34" charset="0"/>
                <a:cs typeface="Candara" panose="020E0502030303020204" pitchFamily="34" charset="0"/>
              </a:rPr>
              <a:t>Saskatchewan</a:t>
            </a:r>
          </a:p>
        </p:txBody>
      </p:sp>
      <p:sp>
        <p:nvSpPr>
          <p:cNvPr id="17" name="Rounded Rectangle 16">
            <a:extLst>
              <a:ext uri="{FF2B5EF4-FFF2-40B4-BE49-F238E27FC236}">
                <a16:creationId xmlns:a16="http://schemas.microsoft.com/office/drawing/2014/main" id="{4F735E33-3302-DAC1-E78D-913EC175F13B}"/>
              </a:ext>
            </a:extLst>
          </p:cNvPr>
          <p:cNvSpPr/>
          <p:nvPr/>
        </p:nvSpPr>
        <p:spPr>
          <a:xfrm>
            <a:off x="9073864" y="2720899"/>
            <a:ext cx="2764503" cy="3303978"/>
          </a:xfrm>
          <a:prstGeom prst="roundRect">
            <a:avLst>
              <a:gd name="adj" fmla="val 11994"/>
            </a:avLst>
          </a:prstGeom>
          <a:solidFill>
            <a:schemeClr val="tx2">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69AF462-5484-308C-5D2D-FCD541F87C9D}"/>
              </a:ext>
            </a:extLst>
          </p:cNvPr>
          <p:cNvSpPr txBox="1">
            <a:spLocks/>
          </p:cNvSpPr>
          <p:nvPr/>
        </p:nvSpPr>
        <p:spPr>
          <a:xfrm>
            <a:off x="9169629" y="2848894"/>
            <a:ext cx="2569894" cy="3157221"/>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Clr>
                <a:schemeClr val="bg1"/>
              </a:buClr>
              <a:buSzPct val="75000"/>
              <a:buNone/>
              <a:defRPr/>
            </a:pPr>
            <a:r>
              <a:rPr lang="en-US" sz="1600" b="1" i="1" dirty="0">
                <a:solidFill>
                  <a:schemeClr val="bg1"/>
                </a:solidFill>
              </a:rPr>
              <a:t>Uranium Projects, SASK, CANADA</a:t>
            </a:r>
            <a:endParaRPr lang="en-US" sz="1800" b="1" i="1" dirty="0">
              <a:solidFill>
                <a:schemeClr val="bg1"/>
              </a:solidFill>
            </a:endParaRPr>
          </a:p>
          <a:p>
            <a:pPr>
              <a:spcBef>
                <a:spcPts val="0"/>
              </a:spcBef>
              <a:spcAft>
                <a:spcPts val="0"/>
              </a:spcAft>
              <a:buClr>
                <a:schemeClr val="bg1"/>
              </a:buClr>
              <a:buSzPct val="75000"/>
              <a:defRPr/>
            </a:pPr>
            <a:r>
              <a:rPr lang="en-US" sz="1400" i="1" dirty="0">
                <a:solidFill>
                  <a:schemeClr val="bg1"/>
                </a:solidFill>
              </a:rPr>
              <a:t>4 exploration projects in the Athabasca Basin</a:t>
            </a:r>
          </a:p>
          <a:p>
            <a:pPr>
              <a:spcBef>
                <a:spcPts val="0"/>
              </a:spcBef>
              <a:spcAft>
                <a:spcPts val="0"/>
              </a:spcAft>
              <a:buClr>
                <a:schemeClr val="bg1"/>
              </a:buClr>
              <a:buSzPct val="75000"/>
              <a:defRPr/>
            </a:pPr>
            <a:r>
              <a:rPr lang="en-US" sz="1400" i="1" dirty="0">
                <a:solidFill>
                  <a:schemeClr val="bg1"/>
                </a:solidFill>
              </a:rPr>
              <a:t>Loranger, Eastside, </a:t>
            </a:r>
            <a:r>
              <a:rPr lang="en-US" sz="1400" i="1" dirty="0" err="1">
                <a:solidFill>
                  <a:schemeClr val="bg1"/>
                </a:solidFill>
              </a:rPr>
              <a:t>Otherside</a:t>
            </a:r>
            <a:r>
              <a:rPr lang="en-US" sz="1400" i="1" dirty="0">
                <a:solidFill>
                  <a:schemeClr val="bg1"/>
                </a:solidFill>
              </a:rPr>
              <a:t> and North Wollaston projects</a:t>
            </a:r>
          </a:p>
          <a:p>
            <a:pPr>
              <a:spcBef>
                <a:spcPts val="0"/>
              </a:spcBef>
              <a:spcAft>
                <a:spcPts val="0"/>
              </a:spcAft>
              <a:buClr>
                <a:schemeClr val="bg1"/>
              </a:buClr>
              <a:buSzPct val="75000"/>
              <a:defRPr/>
            </a:pPr>
            <a:r>
              <a:rPr lang="en-US" sz="1400" b="0" i="1" dirty="0">
                <a:solidFill>
                  <a:schemeClr val="bg1"/>
                </a:solidFill>
                <a:effectLst/>
              </a:rPr>
              <a:t>Plans for exploration in Summer of 2024 include drilling at Loranger, and further ground prospecting and exploration on the other 3 projects</a:t>
            </a:r>
          </a:p>
        </p:txBody>
      </p:sp>
      <p:cxnSp>
        <p:nvCxnSpPr>
          <p:cNvPr id="19" name="Straight Connector 18">
            <a:extLst>
              <a:ext uri="{FF2B5EF4-FFF2-40B4-BE49-F238E27FC236}">
                <a16:creationId xmlns:a16="http://schemas.microsoft.com/office/drawing/2014/main" id="{B794915F-BD82-AC11-51DB-106DD2B5FAD9}"/>
              </a:ext>
            </a:extLst>
          </p:cNvPr>
          <p:cNvCxnSpPr>
            <a:cxnSpLocks/>
          </p:cNvCxnSpPr>
          <p:nvPr/>
        </p:nvCxnSpPr>
        <p:spPr>
          <a:xfrm>
            <a:off x="8574240"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844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596C5-A4E3-A3C4-C817-B4048D8141B1}"/>
              </a:ext>
            </a:extLst>
          </p:cNvPr>
          <p:cNvSpPr>
            <a:spLocks noGrp="1"/>
          </p:cNvSpPr>
          <p:nvPr>
            <p:ph type="sldNum" sz="quarter" idx="10"/>
          </p:nvPr>
        </p:nvSpPr>
        <p:spPr/>
        <p:txBody>
          <a:bodyPr/>
          <a:lstStyle/>
          <a:p>
            <a:pPr>
              <a:defRPr/>
            </a:pPr>
            <a:fld id="{D31B2A37-D0A5-4045-A375-2C88DC9217ED}" type="slidenum">
              <a:rPr lang="en-US" smtClean="0"/>
              <a:pPr>
                <a:defRPr/>
              </a:pPr>
              <a:t>29</a:t>
            </a:fld>
            <a:endParaRPr lang="en-US"/>
          </a:p>
        </p:txBody>
      </p:sp>
      <p:sp>
        <p:nvSpPr>
          <p:cNvPr id="5" name="TextBox 4">
            <a:extLst>
              <a:ext uri="{FF2B5EF4-FFF2-40B4-BE49-F238E27FC236}">
                <a16:creationId xmlns:a16="http://schemas.microsoft.com/office/drawing/2014/main" id="{7506DF2C-DBA0-EAF9-6D2C-A4044D156B81}"/>
              </a:ext>
            </a:extLst>
          </p:cNvPr>
          <p:cNvSpPr txBox="1">
            <a:spLocks noChangeArrowheads="1"/>
          </p:cNvSpPr>
          <p:nvPr/>
        </p:nvSpPr>
        <p:spPr bwMode="auto">
          <a:xfrm>
            <a:off x="766982" y="578394"/>
            <a:ext cx="10049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latin typeface="Candara" panose="020E0502030303020204" pitchFamily="34" charset="0"/>
                <a:ea typeface="Candara" panose="020E0502030303020204" pitchFamily="34" charset="0"/>
                <a:cs typeface="Candara" panose="020E0502030303020204" pitchFamily="34" charset="0"/>
              </a:rPr>
              <a:t>Appendix A</a:t>
            </a:r>
            <a:endParaRPr lang="en-US" altLang="en-US">
              <a:latin typeface="Candara" panose="020E0502030303020204" pitchFamily="34" charset="0"/>
              <a:ea typeface="Candara" panose="020E0502030303020204" pitchFamily="34" charset="0"/>
              <a:cs typeface="Candara" panose="020E0502030303020204" pitchFamily="34" charset="0"/>
            </a:endParaRPr>
          </a:p>
        </p:txBody>
      </p:sp>
      <p:sp>
        <p:nvSpPr>
          <p:cNvPr id="6" name="TextBox 6">
            <a:extLst>
              <a:ext uri="{FF2B5EF4-FFF2-40B4-BE49-F238E27FC236}">
                <a16:creationId xmlns:a16="http://schemas.microsoft.com/office/drawing/2014/main" id="{556F1D24-1D98-36D7-7276-049B1523C9B1}"/>
              </a:ext>
            </a:extLst>
          </p:cNvPr>
          <p:cNvSpPr txBox="1">
            <a:spLocks noChangeArrowheads="1"/>
          </p:cNvSpPr>
          <p:nvPr/>
        </p:nvSpPr>
        <p:spPr bwMode="auto">
          <a:xfrm>
            <a:off x="766982" y="1232342"/>
            <a:ext cx="4718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1400" b="1">
                <a:solidFill>
                  <a:srgbClr val="626262"/>
                </a:solidFill>
                <a:latin typeface="+mj-lt"/>
                <a:ea typeface="Candara" panose="020E0502030303020204" pitchFamily="34" charset="0"/>
                <a:cs typeface="Candara" panose="020E0502030303020204" pitchFamily="34" charset="0"/>
              </a:rPr>
              <a:t>Alces Lake TREO Summary Chart (2017-2020 results)</a:t>
            </a:r>
          </a:p>
        </p:txBody>
      </p:sp>
      <p:graphicFrame>
        <p:nvGraphicFramePr>
          <p:cNvPr id="7" name="Table 6">
            <a:extLst>
              <a:ext uri="{FF2B5EF4-FFF2-40B4-BE49-F238E27FC236}">
                <a16:creationId xmlns:a16="http://schemas.microsoft.com/office/drawing/2014/main" id="{390C90F0-A472-A050-AD22-9809FF21E51B}"/>
              </a:ext>
            </a:extLst>
          </p:cNvPr>
          <p:cNvGraphicFramePr>
            <a:graphicFrameLocks noGrp="1"/>
          </p:cNvGraphicFramePr>
          <p:nvPr>
            <p:extLst>
              <p:ext uri="{D42A27DB-BD31-4B8C-83A1-F6EECF244321}">
                <p14:modId xmlns:p14="http://schemas.microsoft.com/office/powerpoint/2010/main" val="3712195161"/>
              </p:ext>
            </p:extLst>
          </p:nvPr>
        </p:nvGraphicFramePr>
        <p:xfrm>
          <a:off x="766982" y="1569784"/>
          <a:ext cx="10658035" cy="4108202"/>
        </p:xfrm>
        <a:graphic>
          <a:graphicData uri="http://schemas.openxmlformats.org/drawingml/2006/table">
            <a:tbl>
              <a:tblPr/>
              <a:tblGrid>
                <a:gridCol w="1109332">
                  <a:extLst>
                    <a:ext uri="{9D8B030D-6E8A-4147-A177-3AD203B41FA5}">
                      <a16:colId xmlns:a16="http://schemas.microsoft.com/office/drawing/2014/main" val="20000"/>
                    </a:ext>
                  </a:extLst>
                </a:gridCol>
                <a:gridCol w="676165">
                  <a:extLst>
                    <a:ext uri="{9D8B030D-6E8A-4147-A177-3AD203B41FA5}">
                      <a16:colId xmlns:a16="http://schemas.microsoft.com/office/drawing/2014/main" val="20001"/>
                    </a:ext>
                  </a:extLst>
                </a:gridCol>
                <a:gridCol w="473315">
                  <a:extLst>
                    <a:ext uri="{9D8B030D-6E8A-4147-A177-3AD203B41FA5}">
                      <a16:colId xmlns:a16="http://schemas.microsoft.com/office/drawing/2014/main" val="20002"/>
                    </a:ext>
                  </a:extLst>
                </a:gridCol>
                <a:gridCol w="447959">
                  <a:extLst>
                    <a:ext uri="{9D8B030D-6E8A-4147-A177-3AD203B41FA5}">
                      <a16:colId xmlns:a16="http://schemas.microsoft.com/office/drawing/2014/main" val="20003"/>
                    </a:ext>
                  </a:extLst>
                </a:gridCol>
                <a:gridCol w="515575">
                  <a:extLst>
                    <a:ext uri="{9D8B030D-6E8A-4147-A177-3AD203B41FA5}">
                      <a16:colId xmlns:a16="http://schemas.microsoft.com/office/drawing/2014/main" val="20004"/>
                    </a:ext>
                  </a:extLst>
                </a:gridCol>
                <a:gridCol w="500783">
                  <a:extLst>
                    <a:ext uri="{9D8B030D-6E8A-4147-A177-3AD203B41FA5}">
                      <a16:colId xmlns:a16="http://schemas.microsoft.com/office/drawing/2014/main" val="20005"/>
                    </a:ext>
                  </a:extLst>
                </a:gridCol>
                <a:gridCol w="507123">
                  <a:extLst>
                    <a:ext uri="{9D8B030D-6E8A-4147-A177-3AD203B41FA5}">
                      <a16:colId xmlns:a16="http://schemas.microsoft.com/office/drawing/2014/main" val="20006"/>
                    </a:ext>
                  </a:extLst>
                </a:gridCol>
                <a:gridCol w="481767">
                  <a:extLst>
                    <a:ext uri="{9D8B030D-6E8A-4147-A177-3AD203B41FA5}">
                      <a16:colId xmlns:a16="http://schemas.microsoft.com/office/drawing/2014/main" val="20007"/>
                    </a:ext>
                  </a:extLst>
                </a:gridCol>
                <a:gridCol w="500783">
                  <a:extLst>
                    <a:ext uri="{9D8B030D-6E8A-4147-A177-3AD203B41FA5}">
                      <a16:colId xmlns:a16="http://schemas.microsoft.com/office/drawing/2014/main" val="20008"/>
                    </a:ext>
                  </a:extLst>
                </a:gridCol>
                <a:gridCol w="481767">
                  <a:extLst>
                    <a:ext uri="{9D8B030D-6E8A-4147-A177-3AD203B41FA5}">
                      <a16:colId xmlns:a16="http://schemas.microsoft.com/office/drawing/2014/main" val="20009"/>
                    </a:ext>
                  </a:extLst>
                </a:gridCol>
                <a:gridCol w="490219">
                  <a:extLst>
                    <a:ext uri="{9D8B030D-6E8A-4147-A177-3AD203B41FA5}">
                      <a16:colId xmlns:a16="http://schemas.microsoft.com/office/drawing/2014/main" val="20010"/>
                    </a:ext>
                  </a:extLst>
                </a:gridCol>
                <a:gridCol w="498671">
                  <a:extLst>
                    <a:ext uri="{9D8B030D-6E8A-4147-A177-3AD203B41FA5}">
                      <a16:colId xmlns:a16="http://schemas.microsoft.com/office/drawing/2014/main" val="20011"/>
                    </a:ext>
                  </a:extLst>
                </a:gridCol>
                <a:gridCol w="464863">
                  <a:extLst>
                    <a:ext uri="{9D8B030D-6E8A-4147-A177-3AD203B41FA5}">
                      <a16:colId xmlns:a16="http://schemas.microsoft.com/office/drawing/2014/main" val="20012"/>
                    </a:ext>
                  </a:extLst>
                </a:gridCol>
                <a:gridCol w="490219">
                  <a:extLst>
                    <a:ext uri="{9D8B030D-6E8A-4147-A177-3AD203B41FA5}">
                      <a16:colId xmlns:a16="http://schemas.microsoft.com/office/drawing/2014/main" val="20013"/>
                    </a:ext>
                  </a:extLst>
                </a:gridCol>
                <a:gridCol w="475428">
                  <a:extLst>
                    <a:ext uri="{9D8B030D-6E8A-4147-A177-3AD203B41FA5}">
                      <a16:colId xmlns:a16="http://schemas.microsoft.com/office/drawing/2014/main" val="20014"/>
                    </a:ext>
                  </a:extLst>
                </a:gridCol>
                <a:gridCol w="439506">
                  <a:extLst>
                    <a:ext uri="{9D8B030D-6E8A-4147-A177-3AD203B41FA5}">
                      <a16:colId xmlns:a16="http://schemas.microsoft.com/office/drawing/2014/main" val="20015"/>
                    </a:ext>
                  </a:extLst>
                </a:gridCol>
                <a:gridCol w="524027">
                  <a:extLst>
                    <a:ext uri="{9D8B030D-6E8A-4147-A177-3AD203B41FA5}">
                      <a16:colId xmlns:a16="http://schemas.microsoft.com/office/drawing/2014/main" val="20016"/>
                    </a:ext>
                  </a:extLst>
                </a:gridCol>
                <a:gridCol w="439506">
                  <a:extLst>
                    <a:ext uri="{9D8B030D-6E8A-4147-A177-3AD203B41FA5}">
                      <a16:colId xmlns:a16="http://schemas.microsoft.com/office/drawing/2014/main" val="20017"/>
                    </a:ext>
                  </a:extLst>
                </a:gridCol>
                <a:gridCol w="540931">
                  <a:extLst>
                    <a:ext uri="{9D8B030D-6E8A-4147-A177-3AD203B41FA5}">
                      <a16:colId xmlns:a16="http://schemas.microsoft.com/office/drawing/2014/main" val="20018"/>
                    </a:ext>
                  </a:extLst>
                </a:gridCol>
                <a:gridCol w="600096">
                  <a:extLst>
                    <a:ext uri="{9D8B030D-6E8A-4147-A177-3AD203B41FA5}">
                      <a16:colId xmlns:a16="http://schemas.microsoft.com/office/drawing/2014/main" val="20019"/>
                    </a:ext>
                  </a:extLst>
                </a:gridCol>
              </a:tblGrid>
              <a:tr h="203463">
                <a:tc>
                  <a:txBody>
                    <a:bodyPr/>
                    <a:lstStyle/>
                    <a:p>
                      <a:pPr algn="ctr" fontAlgn="ctr"/>
                      <a:r>
                        <a:rPr lang="en-US" sz="600" b="1" i="0" u="none" strike="noStrike">
                          <a:solidFill>
                            <a:srgbClr val="000000"/>
                          </a:solidFill>
                          <a:effectLst/>
                          <a:latin typeface="Calibri" panose="020F0502020204030204" pitchFamily="34" charset="0"/>
                        </a:rPr>
                        <a:t>Zone</a:t>
                      </a:r>
                    </a:p>
                  </a:txBody>
                  <a:tcPr marL="4586" marR="4586" marT="4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alibri" panose="020F0502020204030204" pitchFamily="34" charset="0"/>
                        </a:rPr>
                        <a:t>Slide #</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alibri" panose="020F0502020204030204" pitchFamily="34" charset="0"/>
                        </a:rPr>
                        <a:t>La</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1" i="0" u="none" strike="noStrike">
                          <a:solidFill>
                            <a:srgbClr val="000000"/>
                          </a:solidFill>
                          <a:effectLst/>
                          <a:latin typeface="Calibri" panose="020F0502020204030204" pitchFamily="34" charset="0"/>
                        </a:rPr>
                        <a:t>CeO</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1" i="0" u="none" strike="noStrike">
                          <a:solidFill>
                            <a:srgbClr val="000000"/>
                          </a:solidFill>
                          <a:effectLst/>
                          <a:latin typeface="Calibri" panose="020F0502020204030204" pitchFamily="34" charset="0"/>
                        </a:rPr>
                        <a:t>Pr</a:t>
                      </a:r>
                      <a:r>
                        <a:rPr lang="en-US" sz="600" b="1" i="0" u="none" strike="noStrike" baseline="-25000">
                          <a:solidFill>
                            <a:srgbClr val="000000"/>
                          </a:solidFill>
                          <a:effectLst/>
                          <a:latin typeface="Calibri" panose="020F0502020204030204" pitchFamily="34" charset="0"/>
                        </a:rPr>
                        <a:t>6</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11</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Nd</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Sm</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1" i="0" u="none" strike="noStrike">
                          <a:solidFill>
                            <a:srgbClr val="000000"/>
                          </a:solidFill>
                          <a:effectLst/>
                          <a:latin typeface="Calibri" panose="020F0502020204030204" pitchFamily="34" charset="0"/>
                        </a:rPr>
                        <a:t>Eu</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Gd</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Tb</a:t>
                      </a:r>
                      <a:r>
                        <a:rPr lang="en-US" sz="600" b="1" i="0" u="none" strike="noStrike" baseline="-25000">
                          <a:solidFill>
                            <a:srgbClr val="000000"/>
                          </a:solidFill>
                          <a:effectLst/>
                          <a:latin typeface="Calibri" panose="020F0502020204030204" pitchFamily="34" charset="0"/>
                        </a:rPr>
                        <a:t>4</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7</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Dy</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Ho</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Er</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Yb</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Lu</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Y</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600" b="1" i="0" u="none" strike="noStrike">
                          <a:solidFill>
                            <a:srgbClr val="000000"/>
                          </a:solidFill>
                          <a:effectLst/>
                          <a:latin typeface="Calibri" panose="020F0502020204030204" pitchFamily="34" charset="0"/>
                        </a:rPr>
                        <a:t>ThO</a:t>
                      </a:r>
                      <a:r>
                        <a:rPr lang="en-US" sz="600" b="1" i="0" u="none" strike="noStrike" baseline="-25000">
                          <a:solidFill>
                            <a:srgbClr val="000000"/>
                          </a:solidFill>
                          <a:effectLst/>
                          <a:latin typeface="Calibri" panose="020F0502020204030204" pitchFamily="34" charset="0"/>
                        </a:rPr>
                        <a:t>2</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600" b="1" i="0" u="none" strike="noStrike">
                          <a:solidFill>
                            <a:srgbClr val="000000"/>
                          </a:solidFill>
                          <a:effectLst/>
                          <a:latin typeface="Calibri" panose="020F0502020204030204" pitchFamily="34" charset="0"/>
                        </a:rPr>
                        <a:t>U</a:t>
                      </a:r>
                      <a:r>
                        <a:rPr lang="en-US" sz="600" b="1" i="0" u="none" strike="noStrike" baseline="-25000">
                          <a:solidFill>
                            <a:srgbClr val="000000"/>
                          </a:solidFill>
                          <a:effectLst/>
                          <a:latin typeface="Calibri" panose="020F0502020204030204" pitchFamily="34" charset="0"/>
                        </a:rPr>
                        <a:t>3</a:t>
                      </a:r>
                      <a:r>
                        <a:rPr lang="en-US" sz="600" b="1" i="0" u="none" strike="noStrike">
                          <a:solidFill>
                            <a:srgbClr val="000000"/>
                          </a:solidFill>
                          <a:effectLst/>
                          <a:latin typeface="Calibri" panose="020F0502020204030204" pitchFamily="34" charset="0"/>
                        </a:rPr>
                        <a:t>O</a:t>
                      </a:r>
                      <a:r>
                        <a:rPr lang="en-US" sz="600" b="1" i="0" u="none" strike="noStrike" baseline="-25000">
                          <a:solidFill>
                            <a:srgbClr val="000000"/>
                          </a:solidFill>
                          <a:effectLst/>
                          <a:latin typeface="Calibri" panose="020F0502020204030204" pitchFamily="34" charset="0"/>
                        </a:rPr>
                        <a:t>8</a:t>
                      </a:r>
                      <a:r>
                        <a:rPr lang="en-US" sz="600" b="1" i="0" u="none" strike="noStrike">
                          <a:solidFill>
                            <a:srgbClr val="000000"/>
                          </a:solidFill>
                          <a:effectLst/>
                          <a:latin typeface="Calibri" panose="020F0502020204030204" pitchFamily="34" charset="0"/>
                        </a:rPr>
                        <a:t> wt%</a:t>
                      </a:r>
                    </a:p>
                  </a:txBody>
                  <a:tcPr marL="4586" marR="4586"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TREO </a:t>
                      </a:r>
                      <a:r>
                        <a:rPr lang="en-US" sz="600" b="1" i="0" u="none" strike="noStrike" err="1">
                          <a:solidFill>
                            <a:srgbClr val="000000"/>
                          </a:solidFill>
                          <a:effectLst/>
                          <a:latin typeface="Calibri" panose="020F0502020204030204" pitchFamily="34" charset="0"/>
                        </a:rPr>
                        <a:t>wt</a:t>
                      </a:r>
                      <a:r>
                        <a:rPr lang="en-US" sz="600" b="1" i="0" u="none" strike="noStrike">
                          <a:solidFill>
                            <a:srgbClr val="000000"/>
                          </a:solidFill>
                          <a:effectLst/>
                          <a:latin typeface="Calibri" panose="020F0502020204030204" pitchFamily="34" charset="0"/>
                        </a:rPr>
                        <a:t>%*</a:t>
                      </a:r>
                    </a:p>
                  </a:txBody>
                  <a:tcPr marL="4586" marR="4586" marT="4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b"/>
                      <a:r>
                        <a:rPr lang="en-US" sz="600" b="1" i="0" u="none" strike="noStrike">
                          <a:solidFill>
                            <a:srgbClr val="000000"/>
                          </a:solidFill>
                          <a:effectLst/>
                          <a:latin typeface="Calibri" panose="020F0502020204030204" pitchFamily="34" charset="0"/>
                        </a:rPr>
                        <a:t>CREO wt%**</a:t>
                      </a:r>
                    </a:p>
                  </a:txBody>
                  <a:tcPr marL="4586" marR="4586" marT="45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164337">
                <a:tc>
                  <a:txBody>
                    <a:bodyPr/>
                    <a:lstStyle/>
                    <a:p>
                      <a:pPr algn="ctr" fontAlgn="ctr"/>
                      <a:r>
                        <a:rPr lang="en-US" sz="600" b="0" i="0" u="none" strike="noStrike">
                          <a:solidFill>
                            <a:srgbClr val="000000"/>
                          </a:solidFill>
                          <a:effectLst/>
                          <a:latin typeface="Calibri" panose="020F0502020204030204" pitchFamily="34" charset="0"/>
                        </a:rPr>
                        <a:t>Alces Lake Average</a:t>
                      </a:r>
                    </a:p>
                  </a:txBody>
                  <a:tcPr marL="4586" marR="4586" marT="45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5,8</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3.873</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8.203</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0.896</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2.896</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0.390</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0.005</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0.214</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0.012</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0.037</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0.004</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0.010</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0.102</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2.069</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0.057</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16.645</a:t>
                      </a:r>
                    </a:p>
                  </a:txBody>
                  <a:tcPr marL="4586" marR="4586" marT="458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3.847</a:t>
                      </a:r>
                    </a:p>
                  </a:txBody>
                  <a:tcPr marL="4586" marR="4586" marT="45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164337">
                <a:tc>
                  <a:txBody>
                    <a:bodyPr/>
                    <a:lstStyle/>
                    <a:p>
                      <a:pPr algn="ctr" fontAlgn="ctr"/>
                      <a:r>
                        <a:rPr lang="en-US" sz="600" b="0" i="0" u="none" strike="noStrike">
                          <a:solidFill>
                            <a:srgbClr val="000000"/>
                          </a:solidFill>
                          <a:effectLst/>
                          <a:latin typeface="Calibri" panose="020F0502020204030204" pitchFamily="34" charset="0"/>
                        </a:rPr>
                        <a:t>Bell</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2.394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5.156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0.538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1.647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0.232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0.137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0.083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1.309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0.038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10.239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2.223</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164337">
                <a:tc>
                  <a:txBody>
                    <a:bodyPr/>
                    <a:lstStyle/>
                    <a:p>
                      <a:pPr algn="ctr" fontAlgn="ctr"/>
                      <a:r>
                        <a:rPr lang="en-US" sz="600" b="0" i="0" u="none" strike="noStrike">
                          <a:solidFill>
                            <a:srgbClr val="000000"/>
                          </a:solidFill>
                          <a:effectLst/>
                          <a:latin typeface="Calibri" panose="020F0502020204030204" pitchFamily="34" charset="0"/>
                        </a:rPr>
                        <a:t>Charles</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2.250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4.640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0.517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1.601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0.216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0.125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0.066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1.164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0.036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9.458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2.150</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164337">
                <a:tc>
                  <a:txBody>
                    <a:bodyPr/>
                    <a:lstStyle/>
                    <a:p>
                      <a:pPr algn="ctr" fontAlgn="ctr"/>
                      <a:r>
                        <a:rPr lang="en-US" sz="600" b="0" i="0" u="none" strike="noStrike">
                          <a:solidFill>
                            <a:srgbClr val="000000"/>
                          </a:solidFill>
                          <a:effectLst/>
                          <a:latin typeface="Calibri" panose="020F0502020204030204" pitchFamily="34" charset="0"/>
                        </a:rPr>
                        <a:t>Dante</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3.794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8.310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0.868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2.999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0.414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0.215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0.036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0.096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2.209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0.056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16.763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3.922</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164337">
                <a:tc>
                  <a:txBody>
                    <a:bodyPr/>
                    <a:lstStyle/>
                    <a:p>
                      <a:pPr algn="ctr" fontAlgn="ctr"/>
                      <a:r>
                        <a:rPr lang="en-US" sz="600" b="0" i="0" u="none" strike="noStrike">
                          <a:solidFill>
                            <a:srgbClr val="000000"/>
                          </a:solidFill>
                          <a:effectLst/>
                          <a:latin typeface="Calibri" panose="020F0502020204030204" pitchFamily="34" charset="0"/>
                        </a:rPr>
                        <a:t>Dylan</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7.407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15.841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1.719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5.444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0.708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0.407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0.066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0.174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3.842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31.827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7.259</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164337">
                <a:tc>
                  <a:txBody>
                    <a:bodyPr/>
                    <a:lstStyle/>
                    <a:p>
                      <a:pPr algn="ctr" fontAlgn="ctr"/>
                      <a:r>
                        <a:rPr lang="en-US" sz="600" b="0" i="0" u="none" strike="noStrike">
                          <a:solidFill>
                            <a:srgbClr val="000000"/>
                          </a:solidFill>
                          <a:effectLst/>
                          <a:latin typeface="Calibri" panose="020F0502020204030204" pitchFamily="34" charset="0"/>
                        </a:rPr>
                        <a:t>Ivan</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5.085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10.961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1.211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4.058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0.546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0.287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0.050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0.128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2.804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0.073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22.369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5.344</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6"/>
                  </a:ext>
                </a:extLst>
              </a:tr>
              <a:tr h="164337">
                <a:tc>
                  <a:txBody>
                    <a:bodyPr/>
                    <a:lstStyle/>
                    <a:p>
                      <a:pPr algn="ctr" fontAlgn="ctr"/>
                      <a:r>
                        <a:rPr lang="en-US" sz="600" b="0" i="0" u="none" strike="noStrike">
                          <a:solidFill>
                            <a:srgbClr val="000000"/>
                          </a:solidFill>
                          <a:effectLst/>
                          <a:latin typeface="Calibri" panose="020F0502020204030204" pitchFamily="34" charset="0"/>
                        </a:rPr>
                        <a:t>Richard</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1.960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4.225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0.470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1.618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0.228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0.104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0.074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1.163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0.032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8.725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2.124</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164337">
                <a:tc>
                  <a:txBody>
                    <a:bodyPr/>
                    <a:lstStyle/>
                    <a:p>
                      <a:pPr algn="ctr" fontAlgn="ctr"/>
                      <a:r>
                        <a:rPr lang="en-US" sz="600" b="0" i="0" u="none" strike="noStrike">
                          <a:solidFill>
                            <a:srgbClr val="000000"/>
                          </a:solidFill>
                          <a:effectLst/>
                          <a:latin typeface="Calibri" panose="020F0502020204030204" pitchFamily="34" charset="0"/>
                        </a:rPr>
                        <a:t>Wilson</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2.267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4.668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0.497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1.535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0.210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0.121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0.060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1.162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0.034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9.398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2.062</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8"/>
                  </a:ext>
                </a:extLst>
              </a:tr>
              <a:tr h="164337">
                <a:tc>
                  <a:txBody>
                    <a:bodyPr/>
                    <a:lstStyle/>
                    <a:p>
                      <a:pPr algn="ctr" fontAlgn="ctr"/>
                      <a:r>
                        <a:rPr lang="en-US" sz="600" b="0" i="0" u="none" strike="noStrike">
                          <a:solidFill>
                            <a:srgbClr val="000000"/>
                          </a:solidFill>
                          <a:effectLst/>
                          <a:latin typeface="Calibri" panose="020F0502020204030204" pitchFamily="34" charset="0"/>
                        </a:rPr>
                        <a:t>Ivan (Line 4)</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12.343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26.186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2.875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9.260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1.171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0.663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0.033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0.110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0.035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0.302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6.179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0.143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53.007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12.293</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9"/>
                  </a:ext>
                </a:extLst>
              </a:tr>
              <a:tr h="164337">
                <a:tc>
                  <a:txBody>
                    <a:bodyPr/>
                    <a:lstStyle/>
                    <a:p>
                      <a:pPr algn="ctr" fontAlgn="ctr"/>
                      <a:r>
                        <a:rPr lang="en-US" sz="600" b="0" i="0" u="none" strike="noStrike">
                          <a:solidFill>
                            <a:srgbClr val="000000"/>
                          </a:solidFill>
                          <a:effectLst/>
                          <a:latin typeface="Calibri" panose="020F0502020204030204" pitchFamily="34" charset="0"/>
                        </a:rPr>
                        <a:t>Dylan (Lines 4, 9 to 13)</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16, 18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8.000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17.099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1.861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5.901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0.760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0.439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0.071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0.183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4.182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0.111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34.379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7.865</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0"/>
                  </a:ext>
                </a:extLst>
              </a:tr>
              <a:tr h="164337">
                <a:tc>
                  <a:txBody>
                    <a:bodyPr/>
                    <a:lstStyle/>
                    <a:p>
                      <a:pPr algn="ctr" fontAlgn="ctr"/>
                      <a:r>
                        <a:rPr lang="en-US" sz="600" b="0" i="0" u="none" strike="noStrike">
                          <a:solidFill>
                            <a:srgbClr val="000000"/>
                          </a:solidFill>
                          <a:effectLst/>
                          <a:latin typeface="Calibri" panose="020F0502020204030204" pitchFamily="34" charset="0"/>
                        </a:rPr>
                        <a:t>Ermacre</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n/a</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0.908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1.965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0.239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0.821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0" i="0" u="none" strike="noStrike">
                          <a:solidFill>
                            <a:srgbClr val="000000"/>
                          </a:solidFill>
                          <a:effectLst/>
                          <a:latin typeface="Calibri" panose="020F0502020204030204" pitchFamily="34" charset="0"/>
                        </a:rPr>
                        <a:t>0.128</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0.059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0.004</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0.057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0.506</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4.209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600" b="0" i="0" u="none" strike="noStrike">
                          <a:solidFill>
                            <a:srgbClr val="000000"/>
                          </a:solidFill>
                          <a:effectLst/>
                          <a:latin typeface="Calibri" panose="020F0502020204030204" pitchFamily="34" charset="0"/>
                        </a:rPr>
                        <a:t>1.084</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1"/>
                  </a:ext>
                </a:extLst>
              </a:tr>
              <a:tr h="164337">
                <a:tc>
                  <a:txBody>
                    <a:bodyPr/>
                    <a:lstStyle/>
                    <a:p>
                      <a:pPr algn="ctr" fontAlgn="ctr"/>
                      <a:r>
                        <a:rPr lang="en-US" sz="600" b="0" i="0" u="none" strike="noStrike">
                          <a:solidFill>
                            <a:srgbClr val="000000"/>
                          </a:solidFill>
                          <a:effectLst/>
                          <a:latin typeface="Calibri" panose="020F0502020204030204" pitchFamily="34" charset="0"/>
                        </a:rPr>
                        <a:t>Oldman</a:t>
                      </a: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n/a</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0.262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0.535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0.061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0.211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0.029</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0.012</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0.001</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0.000</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0.003</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0.137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0.005</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1.117</a:t>
                      </a:r>
                    </a:p>
                  </a:txBody>
                  <a:tcPr marL="4586" marR="4586" marT="4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0.275</a:t>
                      </a: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62">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4337">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319906">
                <a:tc>
                  <a:txBody>
                    <a:bodyPr/>
                    <a:lstStyle/>
                    <a:p>
                      <a:pPr algn="l" fontAlgn="ctr"/>
                      <a:r>
                        <a:rPr lang="en-US" sz="600" b="0" i="0" u="none" strike="noStrike">
                          <a:solidFill>
                            <a:srgbClr val="000000"/>
                          </a:solidFill>
                          <a:effectLst/>
                          <a:latin typeface="Calibri" panose="020F0502020204030204" pitchFamily="34" charset="0"/>
                        </a:rPr>
                        <a:t> </a:t>
                      </a:r>
                    </a:p>
                  </a:txBody>
                  <a:tcPr marL="4586" marR="4586" marT="4585" marB="0" anchor="ctr">
                    <a:lnL>
                      <a:noFill/>
                    </a:lnL>
                    <a:lnR>
                      <a:noFill/>
                    </a:lnR>
                    <a:lnT>
                      <a:noFill/>
                    </a:lnT>
                    <a:lnB>
                      <a:noFill/>
                    </a:lnB>
                    <a:solidFill>
                      <a:srgbClr val="B4C6E7"/>
                    </a:solidFill>
                  </a:tcPr>
                </a:tc>
                <a:tc gridSpan="5">
                  <a:txBody>
                    <a:bodyPr/>
                    <a:lstStyle/>
                    <a:p>
                      <a:pPr algn="l" fontAlgn="ctr"/>
                      <a:r>
                        <a:rPr lang="en-US" sz="600" b="0" i="0" u="none" strike="noStrike">
                          <a:solidFill>
                            <a:srgbClr val="000000"/>
                          </a:solidFill>
                          <a:effectLst/>
                          <a:latin typeface="Calibri" panose="020F0502020204030204" pitchFamily="34" charset="0"/>
                        </a:rPr>
                        <a:t>Highlighting Nd grades associated with high-grade Total REOs</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gridSpan="3">
                  <a:txBody>
                    <a:bodyPr/>
                    <a:lstStyle/>
                    <a:p>
                      <a:pPr algn="l" fontAlgn="ctr"/>
                      <a:r>
                        <a:rPr lang="en-US" sz="600" b="0" i="0" u="none" strike="noStrike">
                          <a:solidFill>
                            <a:srgbClr val="000000"/>
                          </a:solidFill>
                          <a:effectLst/>
                          <a:latin typeface="Calibri" panose="020F0502020204030204" pitchFamily="34" charset="0"/>
                        </a:rPr>
                        <a:t>*TREO = Total Rare Earth Oxide = </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extLst>
                  <a:ext uri="{0D108BD9-81ED-4DB2-BD59-A6C34878D82A}">
                    <a16:rowId xmlns:a16="http://schemas.microsoft.com/office/drawing/2014/main" val="10015"/>
                  </a:ext>
                </a:extLst>
              </a:tr>
              <a:tr h="161042">
                <a:tc>
                  <a:txBody>
                    <a:bodyPr/>
                    <a:lstStyle/>
                    <a:p>
                      <a:pPr algn="l" fontAlgn="ctr"/>
                      <a:r>
                        <a:rPr lang="en-US" sz="600" b="0" i="0" u="none" strike="noStrike">
                          <a:solidFill>
                            <a:srgbClr val="000000"/>
                          </a:solidFill>
                          <a:effectLst/>
                          <a:latin typeface="Calibri" panose="020F0502020204030204" pitchFamily="34" charset="0"/>
                        </a:rPr>
                        <a:t> </a:t>
                      </a:r>
                    </a:p>
                  </a:txBody>
                  <a:tcPr marL="4586" marR="4586" marT="4585" marB="0" anchor="ctr">
                    <a:lnL>
                      <a:noFill/>
                    </a:lnL>
                    <a:lnR>
                      <a:noFill/>
                    </a:lnR>
                    <a:lnT>
                      <a:noFill/>
                    </a:lnT>
                    <a:lnB>
                      <a:noFill/>
                    </a:lnB>
                    <a:solidFill>
                      <a:srgbClr val="D9D9D9"/>
                    </a:solidFill>
                  </a:tcPr>
                </a:tc>
                <a:tc gridSpan="5">
                  <a:txBody>
                    <a:bodyPr/>
                    <a:lstStyle/>
                    <a:p>
                      <a:pPr algn="l" fontAlgn="ctr"/>
                      <a:r>
                        <a:rPr lang="en-US" sz="600" b="0" i="0" u="none" strike="noStrike">
                          <a:solidFill>
                            <a:srgbClr val="000000"/>
                          </a:solidFill>
                          <a:effectLst/>
                          <a:latin typeface="Calibri" panose="020F0502020204030204" pitchFamily="34" charset="0"/>
                        </a:rPr>
                        <a:t>Highlighting Pr grades associated with high-grade Total REOs</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gridSpan="10">
                  <a:txBody>
                    <a:bodyPr/>
                    <a:lstStyle/>
                    <a:p>
                      <a:pPr algn="l" fontAlgn="b"/>
                      <a:r>
                        <a:rPr lang="pt-BR" sz="600" b="0" i="0" u="none" strike="noStrike">
                          <a:solidFill>
                            <a:srgbClr val="000000"/>
                          </a:solidFill>
                          <a:effectLst/>
                          <a:latin typeface="Calibri" panose="020F0502020204030204" pitchFamily="34" charset="0"/>
                        </a:rPr>
                        <a:t>sum of La</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+CeO</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+Pr</a:t>
                      </a:r>
                      <a:r>
                        <a:rPr lang="pt-BR" sz="600" b="0" i="0" u="none" strike="noStrike" baseline="-25000">
                          <a:solidFill>
                            <a:srgbClr val="000000"/>
                          </a:solidFill>
                          <a:effectLst/>
                          <a:latin typeface="Calibri" panose="020F0502020204030204" pitchFamily="34" charset="0"/>
                        </a:rPr>
                        <a:t>6</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11</a:t>
                      </a:r>
                      <a:r>
                        <a:rPr lang="pt-BR" sz="600" b="0" i="0" u="none" strike="noStrike">
                          <a:solidFill>
                            <a:srgbClr val="000000"/>
                          </a:solidFill>
                          <a:effectLst/>
                          <a:latin typeface="Calibri" panose="020F0502020204030204" pitchFamily="34" charset="0"/>
                        </a:rPr>
                        <a:t>+Nd</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+Sm</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+Eu</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+Gd</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+Tb</a:t>
                      </a:r>
                      <a:r>
                        <a:rPr lang="pt-BR" sz="600" b="0" i="0" u="none" strike="noStrike" baseline="-25000">
                          <a:solidFill>
                            <a:srgbClr val="000000"/>
                          </a:solidFill>
                          <a:effectLst/>
                          <a:latin typeface="Calibri" panose="020F0502020204030204" pitchFamily="34" charset="0"/>
                        </a:rPr>
                        <a:t>4</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7</a:t>
                      </a:r>
                      <a:r>
                        <a:rPr lang="pt-BR" sz="600" b="0" i="0" u="none" strike="noStrike">
                          <a:solidFill>
                            <a:srgbClr val="000000"/>
                          </a:solidFill>
                          <a:effectLst/>
                          <a:latin typeface="Calibri" panose="020F0502020204030204" pitchFamily="34" charset="0"/>
                        </a:rPr>
                        <a:t>+Dy</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+Ho</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+Er</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+Yb</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+Lu</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+Y</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endParaRPr lang="pt-BR"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extLst>
                  <a:ext uri="{0D108BD9-81ED-4DB2-BD59-A6C34878D82A}">
                    <a16:rowId xmlns:a16="http://schemas.microsoft.com/office/drawing/2014/main" val="10016"/>
                  </a:ext>
                </a:extLst>
              </a:tr>
              <a:tr h="319906">
                <a:tc>
                  <a:txBody>
                    <a:bodyPr/>
                    <a:lstStyle/>
                    <a:p>
                      <a:pPr algn="l" fontAlgn="ctr"/>
                      <a:r>
                        <a:rPr lang="en-US" sz="600" b="0" i="0" u="none" strike="noStrike">
                          <a:solidFill>
                            <a:srgbClr val="000000"/>
                          </a:solidFill>
                          <a:effectLst/>
                          <a:latin typeface="Calibri" panose="020F0502020204030204" pitchFamily="34" charset="0"/>
                        </a:rPr>
                        <a:t> </a:t>
                      </a:r>
                    </a:p>
                  </a:txBody>
                  <a:tcPr marL="4586" marR="4586" marT="4585" marB="0" anchor="ctr">
                    <a:lnL>
                      <a:noFill/>
                    </a:lnL>
                    <a:lnR>
                      <a:noFill/>
                    </a:lnR>
                    <a:lnT>
                      <a:noFill/>
                    </a:lnT>
                    <a:lnB>
                      <a:noFill/>
                    </a:lnB>
                    <a:solidFill>
                      <a:srgbClr val="FFCCCC"/>
                    </a:solidFill>
                  </a:tcPr>
                </a:tc>
                <a:tc gridSpan="7">
                  <a:txBody>
                    <a:bodyPr/>
                    <a:lstStyle/>
                    <a:p>
                      <a:pPr algn="l" fontAlgn="ctr"/>
                      <a:r>
                        <a:rPr lang="en-US" sz="600" b="0" i="0" u="none" strike="noStrike">
                          <a:solidFill>
                            <a:srgbClr val="000000"/>
                          </a:solidFill>
                          <a:effectLst/>
                          <a:latin typeface="Calibri" panose="020F0502020204030204" pitchFamily="34" charset="0"/>
                        </a:rPr>
                        <a:t>Highlighting "High-Grade" Total and Critical REOs (i.e. &gt;1.897 wt% Total REO)</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ctr"/>
                      <a:r>
                        <a:rPr lang="pt-BR" sz="600" b="0" i="0" u="none" strike="noStrike">
                          <a:solidFill>
                            <a:srgbClr val="000000"/>
                          </a:solidFill>
                          <a:effectLst/>
                          <a:latin typeface="Calibri" panose="020F0502020204030204" pitchFamily="34" charset="0"/>
                        </a:rPr>
                        <a:t>**CREO = Critical Rare Earth Oxide = sum of Pr</a:t>
                      </a:r>
                      <a:r>
                        <a:rPr lang="pt-BR" sz="600" b="0" i="0" u="none" strike="noStrike" baseline="-25000">
                          <a:solidFill>
                            <a:srgbClr val="000000"/>
                          </a:solidFill>
                          <a:effectLst/>
                          <a:latin typeface="Calibri" panose="020F0502020204030204" pitchFamily="34" charset="0"/>
                        </a:rPr>
                        <a:t>6</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11</a:t>
                      </a:r>
                      <a:r>
                        <a:rPr lang="pt-BR" sz="600" b="0" i="0" u="none" strike="noStrike">
                          <a:solidFill>
                            <a:srgbClr val="000000"/>
                          </a:solidFill>
                          <a:effectLst/>
                          <a:latin typeface="Calibri" panose="020F0502020204030204" pitchFamily="34" charset="0"/>
                        </a:rPr>
                        <a:t>+Nd</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+Eu</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r>
                        <a:rPr lang="pt-BR" sz="600" b="0" i="0" u="none" strike="noStrike">
                          <a:solidFill>
                            <a:srgbClr val="000000"/>
                          </a:solidFill>
                          <a:effectLst/>
                          <a:latin typeface="Calibri" panose="020F0502020204030204" pitchFamily="34" charset="0"/>
                        </a:rPr>
                        <a:t>+Tb</a:t>
                      </a:r>
                      <a:r>
                        <a:rPr lang="pt-BR" sz="600" b="0" i="0" u="none" strike="noStrike" baseline="-25000">
                          <a:solidFill>
                            <a:srgbClr val="000000"/>
                          </a:solidFill>
                          <a:effectLst/>
                          <a:latin typeface="Calibri" panose="020F0502020204030204" pitchFamily="34" charset="0"/>
                        </a:rPr>
                        <a:t>4</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7</a:t>
                      </a:r>
                      <a:r>
                        <a:rPr lang="pt-BR" sz="600" b="0" i="0" u="none" strike="noStrike">
                          <a:solidFill>
                            <a:srgbClr val="000000"/>
                          </a:solidFill>
                          <a:effectLst/>
                          <a:latin typeface="Calibri" panose="020F0502020204030204" pitchFamily="34" charset="0"/>
                        </a:rPr>
                        <a:t>+Dy</a:t>
                      </a:r>
                      <a:r>
                        <a:rPr lang="pt-BR" sz="600" b="0" i="0" u="none" strike="noStrike" baseline="-25000">
                          <a:solidFill>
                            <a:srgbClr val="000000"/>
                          </a:solidFill>
                          <a:effectLst/>
                          <a:latin typeface="Calibri" panose="020F0502020204030204" pitchFamily="34" charset="0"/>
                        </a:rPr>
                        <a:t>2</a:t>
                      </a:r>
                      <a:r>
                        <a:rPr lang="pt-BR" sz="600" b="0" i="0" u="none" strike="noStrike">
                          <a:solidFill>
                            <a:srgbClr val="000000"/>
                          </a:solidFill>
                          <a:effectLst/>
                          <a:latin typeface="Calibri" panose="020F0502020204030204" pitchFamily="34" charset="0"/>
                        </a:rPr>
                        <a:t>O</a:t>
                      </a:r>
                      <a:r>
                        <a:rPr lang="pt-BR" sz="600" b="0" i="0" u="none" strike="noStrike" baseline="-25000">
                          <a:solidFill>
                            <a:srgbClr val="000000"/>
                          </a:solidFill>
                          <a:effectLst/>
                          <a:latin typeface="Calibri" panose="020F0502020204030204" pitchFamily="34" charset="0"/>
                        </a:rPr>
                        <a:t>3</a:t>
                      </a:r>
                      <a:endParaRPr lang="pt-BR"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extLst>
                  <a:ext uri="{0D108BD9-81ED-4DB2-BD59-A6C34878D82A}">
                    <a16:rowId xmlns:a16="http://schemas.microsoft.com/office/drawing/2014/main" val="10017"/>
                  </a:ext>
                </a:extLst>
              </a:tr>
              <a:tr h="161042">
                <a:tc>
                  <a:txBody>
                    <a:bodyPr/>
                    <a:lstStyle/>
                    <a:p>
                      <a:pPr algn="l" fontAlgn="ctr"/>
                      <a:r>
                        <a:rPr lang="en-US" sz="600" b="0" i="0" u="none" strike="noStrike">
                          <a:solidFill>
                            <a:srgbClr val="000000"/>
                          </a:solidFill>
                          <a:effectLst/>
                          <a:latin typeface="Calibri" panose="020F0502020204030204" pitchFamily="34" charset="0"/>
                        </a:rPr>
                        <a:t> </a:t>
                      </a:r>
                    </a:p>
                  </a:txBody>
                  <a:tcPr marL="4586" marR="4586" marT="4585" marB="0" anchor="ctr">
                    <a:lnL>
                      <a:noFill/>
                    </a:lnL>
                    <a:lnR>
                      <a:noFill/>
                    </a:lnR>
                    <a:lnT>
                      <a:noFill/>
                    </a:lnT>
                    <a:lnB>
                      <a:noFill/>
                    </a:lnB>
                    <a:solidFill>
                      <a:srgbClr val="FFFF00"/>
                    </a:solidFill>
                  </a:tcPr>
                </a:tc>
                <a:tc gridSpan="3">
                  <a:txBody>
                    <a:bodyPr/>
                    <a:lstStyle/>
                    <a:p>
                      <a:pPr algn="l" fontAlgn="ctr"/>
                      <a:r>
                        <a:rPr lang="en-US" sz="600" b="0" i="0" u="none" strike="noStrike">
                          <a:solidFill>
                            <a:srgbClr val="000000"/>
                          </a:solidFill>
                          <a:effectLst/>
                          <a:latin typeface="Calibri" panose="020F0502020204030204" pitchFamily="34" charset="0"/>
                        </a:rPr>
                        <a:t>Indicates light rare earth elements</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gridSpan="6">
                  <a:txBody>
                    <a:bodyPr/>
                    <a:lstStyle/>
                    <a:p>
                      <a:pPr algn="l" fontAlgn="ctr"/>
                      <a:r>
                        <a:rPr lang="en-US" sz="600" b="0" i="0" u="none" strike="noStrike">
                          <a:solidFill>
                            <a:srgbClr val="000000"/>
                          </a:solidFill>
                          <a:effectLst/>
                          <a:latin typeface="Calibri" panose="020F0502020204030204" pitchFamily="34" charset="0"/>
                        </a:rPr>
                        <a:t>Conditions Used for Reporting Composite Summary Average Grades</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extLst>
                  <a:ext uri="{0D108BD9-81ED-4DB2-BD59-A6C34878D82A}">
                    <a16:rowId xmlns:a16="http://schemas.microsoft.com/office/drawing/2014/main" val="10018"/>
                  </a:ext>
                </a:extLst>
              </a:tr>
              <a:tr h="319906">
                <a:tc>
                  <a:txBody>
                    <a:bodyPr/>
                    <a:lstStyle/>
                    <a:p>
                      <a:pPr algn="l" fontAlgn="ctr"/>
                      <a:r>
                        <a:rPr lang="en-US" sz="600" b="0" i="0" u="none" strike="noStrike">
                          <a:solidFill>
                            <a:srgbClr val="000000"/>
                          </a:solidFill>
                          <a:effectLst/>
                          <a:latin typeface="Calibri" panose="020F0502020204030204" pitchFamily="34" charset="0"/>
                        </a:rPr>
                        <a:t> </a:t>
                      </a:r>
                    </a:p>
                  </a:txBody>
                  <a:tcPr marL="4586" marR="4586" marT="4585" marB="0" anchor="ctr">
                    <a:lnL>
                      <a:noFill/>
                    </a:lnL>
                    <a:lnR>
                      <a:noFill/>
                    </a:lnR>
                    <a:lnT>
                      <a:noFill/>
                    </a:lnT>
                    <a:lnB>
                      <a:noFill/>
                    </a:lnB>
                    <a:solidFill>
                      <a:srgbClr val="D7D200"/>
                    </a:solidFill>
                  </a:tcPr>
                </a:tc>
                <a:tc gridSpan="3">
                  <a:txBody>
                    <a:bodyPr/>
                    <a:lstStyle/>
                    <a:p>
                      <a:pPr algn="l" fontAlgn="ctr"/>
                      <a:r>
                        <a:rPr lang="en-US" sz="600" b="0" i="0" u="none" strike="noStrike">
                          <a:solidFill>
                            <a:srgbClr val="000000"/>
                          </a:solidFill>
                          <a:effectLst/>
                          <a:latin typeface="Calibri" panose="020F0502020204030204" pitchFamily="34" charset="0"/>
                        </a:rPr>
                        <a:t>Indicates heavy rare earth elements</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586" marR="4586" marT="4585" marB="0" anchor="b">
                    <a:lnL>
                      <a:noFill/>
                    </a:lnL>
                    <a:lnR>
                      <a:noFill/>
                    </a:lnR>
                    <a:lnT>
                      <a:noFill/>
                    </a:lnT>
                    <a:lnB>
                      <a:noFill/>
                    </a:lnB>
                  </a:tcPr>
                </a:tc>
                <a:tc gridSpan="14">
                  <a:txBody>
                    <a:bodyPr/>
                    <a:lstStyle/>
                    <a:p>
                      <a:pPr algn="l" fontAlgn="ctr"/>
                      <a:r>
                        <a:rPr lang="en-US" sz="600" b="0" i="0" u="none" strike="noStrike">
                          <a:solidFill>
                            <a:srgbClr val="000000"/>
                          </a:solidFill>
                          <a:effectLst/>
                          <a:latin typeface="Calibri" panose="020F0502020204030204" pitchFamily="34" charset="0"/>
                        </a:rPr>
                        <a:t>The Alces Lake Average grade was calculated from 302 combined surface channel and diamond drill hole samples with &gt;4 </a:t>
                      </a:r>
                      <a:r>
                        <a:rPr lang="en-US" sz="600" b="0" i="0" u="none" strike="noStrike" err="1">
                          <a:solidFill>
                            <a:srgbClr val="000000"/>
                          </a:solidFill>
                          <a:effectLst/>
                          <a:latin typeface="Calibri" panose="020F0502020204030204" pitchFamily="34" charset="0"/>
                        </a:rPr>
                        <a:t>wt</a:t>
                      </a:r>
                      <a:r>
                        <a:rPr lang="en-US" sz="600" b="0" i="0" u="none" strike="noStrike">
                          <a:solidFill>
                            <a:srgbClr val="000000"/>
                          </a:solidFill>
                          <a:effectLst/>
                          <a:latin typeface="Calibri" panose="020F0502020204030204" pitchFamily="34" charset="0"/>
                        </a:rPr>
                        <a:t>% TREO out of a total of 997 samples with &gt;0.1 </a:t>
                      </a:r>
                      <a:r>
                        <a:rPr lang="en-US" sz="600" b="0" i="0" u="none" strike="noStrike" err="1">
                          <a:solidFill>
                            <a:srgbClr val="000000"/>
                          </a:solidFill>
                          <a:effectLst/>
                          <a:latin typeface="Calibri" panose="020F0502020204030204" pitchFamily="34" charset="0"/>
                        </a:rPr>
                        <a:t>wt</a:t>
                      </a:r>
                      <a:r>
                        <a:rPr lang="en-US" sz="600" b="0" i="0" u="none" strike="noStrike">
                          <a:solidFill>
                            <a:srgbClr val="000000"/>
                          </a:solidFill>
                          <a:effectLst/>
                          <a:latin typeface="Calibri" panose="020F0502020204030204" pitchFamily="34" charset="0"/>
                        </a:rPr>
                        <a:t>% TREO.</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314394">
                <a:tc>
                  <a:txBody>
                    <a:bodyPr/>
                    <a:lstStyle/>
                    <a:p>
                      <a:pPr algn="l" fontAlgn="ctr"/>
                      <a:r>
                        <a:rPr lang="en-US" sz="600" b="0" i="0" u="none" strike="noStrike">
                          <a:solidFill>
                            <a:srgbClr val="000000"/>
                          </a:solidFill>
                          <a:effectLst/>
                          <a:latin typeface="Calibri" panose="020F0502020204030204" pitchFamily="34" charset="0"/>
                        </a:rPr>
                        <a:t> </a:t>
                      </a:r>
                    </a:p>
                  </a:txBody>
                  <a:tcPr marL="4586" marR="4586" marT="4585" marB="0" anchor="ctr">
                    <a:lnL>
                      <a:noFill/>
                    </a:lnL>
                    <a:lnR>
                      <a:noFill/>
                    </a:lnR>
                    <a:lnT>
                      <a:noFill/>
                    </a:lnT>
                    <a:lnB>
                      <a:noFill/>
                    </a:lnB>
                    <a:solidFill>
                      <a:srgbClr val="FFC000"/>
                    </a:solidFill>
                  </a:tcPr>
                </a:tc>
                <a:tc gridSpan="3">
                  <a:txBody>
                    <a:bodyPr/>
                    <a:lstStyle/>
                    <a:p>
                      <a:pPr algn="l" fontAlgn="ctr"/>
                      <a:r>
                        <a:rPr lang="en-US" sz="600" b="0" i="0" u="none" strike="noStrike">
                          <a:solidFill>
                            <a:srgbClr val="000000"/>
                          </a:solidFill>
                          <a:effectLst/>
                          <a:latin typeface="Calibri" panose="020F0502020204030204" pitchFamily="34" charset="0"/>
                        </a:rPr>
                        <a:t>Indicates radioactive elements</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panose="020F0502020204030204" pitchFamily="34" charset="0"/>
                      </a:endParaRPr>
                    </a:p>
                  </a:txBody>
                  <a:tcPr marL="4586" marR="4586" marT="4585" marB="0" anchor="ctr">
                    <a:lnL>
                      <a:noFill/>
                    </a:lnL>
                    <a:lnR>
                      <a:noFill/>
                    </a:lnR>
                    <a:lnT>
                      <a:noFill/>
                    </a:lnT>
                    <a:lnB>
                      <a:noFill/>
                    </a:lnB>
                  </a:tcPr>
                </a:tc>
                <a:tc gridSpan="14">
                  <a:txBody>
                    <a:bodyPr/>
                    <a:lstStyle/>
                    <a:p>
                      <a:pPr algn="l" fontAlgn="ctr"/>
                      <a:r>
                        <a:rPr lang="en-US" sz="600" b="0" i="0" u="none" strike="noStrike">
                          <a:solidFill>
                            <a:srgbClr val="000000"/>
                          </a:solidFill>
                          <a:effectLst/>
                          <a:latin typeface="Calibri" panose="020F0502020204030204" pitchFamily="34" charset="0"/>
                        </a:rPr>
                        <a:t>Individual "Zone" and "Line" grades were calculated from the same 302 combined surface channel and diamond drill hole samples with &gt;4 </a:t>
                      </a:r>
                      <a:r>
                        <a:rPr lang="en-US" sz="600" b="0" i="0" u="none" strike="noStrike" err="1">
                          <a:solidFill>
                            <a:srgbClr val="000000"/>
                          </a:solidFill>
                          <a:effectLst/>
                          <a:latin typeface="Calibri" panose="020F0502020204030204" pitchFamily="34" charset="0"/>
                        </a:rPr>
                        <a:t>wt</a:t>
                      </a:r>
                      <a:r>
                        <a:rPr lang="en-US" sz="600" b="0" i="0" u="none" strike="noStrike">
                          <a:solidFill>
                            <a:srgbClr val="000000"/>
                          </a:solidFill>
                          <a:effectLst/>
                          <a:latin typeface="Calibri" panose="020F0502020204030204" pitchFamily="34" charset="0"/>
                        </a:rPr>
                        <a:t>% TREO out of a total of 997 samples with &gt;0.1 </a:t>
                      </a:r>
                      <a:r>
                        <a:rPr lang="en-US" sz="600" b="0" i="0" u="none" strike="noStrike" err="1">
                          <a:solidFill>
                            <a:srgbClr val="000000"/>
                          </a:solidFill>
                          <a:effectLst/>
                          <a:latin typeface="Calibri" panose="020F0502020204030204" pitchFamily="34" charset="0"/>
                        </a:rPr>
                        <a:t>wt</a:t>
                      </a:r>
                      <a:r>
                        <a:rPr lang="en-US" sz="600" b="0" i="0" u="none" strike="noStrike">
                          <a:solidFill>
                            <a:srgbClr val="000000"/>
                          </a:solidFill>
                          <a:effectLst/>
                          <a:latin typeface="Calibri" panose="020F0502020204030204" pitchFamily="34" charset="0"/>
                        </a:rPr>
                        <a:t>% TREO, but sorted based on unique "Zone"/"Line" identifier</a:t>
                      </a:r>
                    </a:p>
                  </a:txBody>
                  <a:tcPr marL="4586" marR="4586" marT="45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6233704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596C5-A4E3-A3C4-C817-B4048D8141B1}"/>
              </a:ext>
            </a:extLst>
          </p:cNvPr>
          <p:cNvSpPr>
            <a:spLocks noGrp="1"/>
          </p:cNvSpPr>
          <p:nvPr>
            <p:ph type="sldNum" sz="quarter" idx="10"/>
          </p:nvPr>
        </p:nvSpPr>
        <p:spPr/>
        <p:txBody>
          <a:bodyPr/>
          <a:lstStyle/>
          <a:p>
            <a:pPr>
              <a:defRPr/>
            </a:pPr>
            <a:fld id="{D31B2A37-D0A5-4045-A375-2C88DC9217ED}" type="slidenum">
              <a:rPr lang="en-US" smtClean="0"/>
              <a:pPr>
                <a:defRPr/>
              </a:pPr>
              <a:t>30</a:t>
            </a:fld>
            <a:endParaRPr lang="en-US"/>
          </a:p>
        </p:txBody>
      </p:sp>
      <p:sp>
        <p:nvSpPr>
          <p:cNvPr id="5" name="TextBox 4">
            <a:extLst>
              <a:ext uri="{FF2B5EF4-FFF2-40B4-BE49-F238E27FC236}">
                <a16:creationId xmlns:a16="http://schemas.microsoft.com/office/drawing/2014/main" id="{7506DF2C-DBA0-EAF9-6D2C-A4044D156B81}"/>
              </a:ext>
            </a:extLst>
          </p:cNvPr>
          <p:cNvSpPr txBox="1">
            <a:spLocks noChangeArrowheads="1"/>
          </p:cNvSpPr>
          <p:nvPr/>
        </p:nvSpPr>
        <p:spPr bwMode="auto">
          <a:xfrm>
            <a:off x="766982" y="578394"/>
            <a:ext cx="10049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latin typeface="Candara" panose="020E0502030303020204" pitchFamily="34" charset="0"/>
                <a:ea typeface="Candara" panose="020E0502030303020204" pitchFamily="34" charset="0"/>
                <a:cs typeface="Candara" panose="020E0502030303020204" pitchFamily="34" charset="0"/>
              </a:rPr>
              <a:t>Appendix B</a:t>
            </a:r>
            <a:endParaRPr lang="en-US" altLang="en-US">
              <a:latin typeface="Candara" panose="020E0502030303020204" pitchFamily="34" charset="0"/>
              <a:ea typeface="Candara" panose="020E0502030303020204" pitchFamily="34" charset="0"/>
              <a:cs typeface="Candara" panose="020E0502030303020204" pitchFamily="34" charset="0"/>
            </a:endParaRPr>
          </a:p>
        </p:txBody>
      </p:sp>
      <p:sp>
        <p:nvSpPr>
          <p:cNvPr id="3" name="Rectangle 2">
            <a:extLst>
              <a:ext uri="{FF2B5EF4-FFF2-40B4-BE49-F238E27FC236}">
                <a16:creationId xmlns:a16="http://schemas.microsoft.com/office/drawing/2014/main" id="{05B928B0-7FBB-F558-99F8-0D06A284E0D5}"/>
              </a:ext>
            </a:extLst>
          </p:cNvPr>
          <p:cNvSpPr>
            <a:spLocks noChangeArrowheads="1"/>
          </p:cNvSpPr>
          <p:nvPr/>
        </p:nvSpPr>
        <p:spPr bwMode="auto">
          <a:xfrm>
            <a:off x="766982" y="1286757"/>
            <a:ext cx="4665573" cy="307777"/>
          </a:xfrm>
          <a:prstGeom prst="rect">
            <a:avLst/>
          </a:prstGeom>
          <a:noFill/>
          <a:ln>
            <a:noFill/>
          </a:ln>
          <a:effectLst/>
        </p:spPr>
        <p:txBody>
          <a:bodyPr wrap="none"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defRPr/>
            </a:pPr>
            <a:r>
              <a:rPr lang="en-CA" altLang="en-US" sz="1400" b="1">
                <a:solidFill>
                  <a:srgbClr val="626262"/>
                </a:solidFill>
                <a:latin typeface="+mj-lt"/>
                <a:ea typeface="Times New Roman" panose="02020603050405020304" pitchFamily="18" charset="0"/>
              </a:rPr>
              <a:t>Alces Lake </a:t>
            </a:r>
            <a:r>
              <a:rPr lang="en-CA" altLang="en-US" sz="1400" b="1" err="1">
                <a:solidFill>
                  <a:srgbClr val="626262"/>
                </a:solidFill>
                <a:latin typeface="+mj-lt"/>
                <a:ea typeface="Times New Roman" panose="02020603050405020304" pitchFamily="18" charset="0"/>
              </a:rPr>
              <a:t>Lithogeochemical</a:t>
            </a:r>
            <a:r>
              <a:rPr lang="en-CA" altLang="en-US" sz="1400" b="1">
                <a:solidFill>
                  <a:srgbClr val="626262"/>
                </a:solidFill>
                <a:latin typeface="+mj-lt"/>
                <a:ea typeface="Times New Roman" panose="02020603050405020304" pitchFamily="18" charset="0"/>
              </a:rPr>
              <a:t> Results for Drill Hole IV-19-012</a:t>
            </a:r>
            <a:endParaRPr lang="en-CA" altLang="en-US" sz="1400" b="1" strike="sngStrike">
              <a:solidFill>
                <a:srgbClr val="626262"/>
              </a:solidFill>
              <a:latin typeface="+mj-lt"/>
            </a:endParaRPr>
          </a:p>
        </p:txBody>
      </p:sp>
      <p:pic>
        <p:nvPicPr>
          <p:cNvPr id="9" name="Picture 7">
            <a:extLst>
              <a:ext uri="{FF2B5EF4-FFF2-40B4-BE49-F238E27FC236}">
                <a16:creationId xmlns:a16="http://schemas.microsoft.com/office/drawing/2014/main" id="{6371A7EA-670B-F305-D772-F41B77803F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07" y="3280259"/>
            <a:ext cx="10730686" cy="276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7BA5EFC7-F54B-0CE3-6E2D-7C73424553AE}"/>
              </a:ext>
            </a:extLst>
          </p:cNvPr>
          <p:cNvSpPr txBox="1">
            <a:spLocks noChangeArrowheads="1"/>
          </p:cNvSpPr>
          <p:nvPr/>
        </p:nvSpPr>
        <p:spPr bwMode="auto">
          <a:xfrm>
            <a:off x="766982" y="3000943"/>
            <a:ext cx="8410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1400" b="1">
                <a:solidFill>
                  <a:srgbClr val="626262"/>
                </a:solidFill>
                <a:latin typeface="+mj-lt"/>
                <a:ea typeface="Candara" panose="020E0502030303020204" pitchFamily="34" charset="0"/>
                <a:cs typeface="Candara" panose="020E0502030303020204" pitchFamily="34" charset="0"/>
              </a:rPr>
              <a:t>Elliot Lake’s Teasdale Lake Zone REE Resource Summary Chart</a:t>
            </a:r>
          </a:p>
        </p:txBody>
      </p:sp>
      <p:graphicFrame>
        <p:nvGraphicFramePr>
          <p:cNvPr id="4" name="Table 3">
            <a:extLst>
              <a:ext uri="{FF2B5EF4-FFF2-40B4-BE49-F238E27FC236}">
                <a16:creationId xmlns:a16="http://schemas.microsoft.com/office/drawing/2014/main" id="{72D0772A-91CA-B6DF-20D9-EE0464B77202}"/>
              </a:ext>
            </a:extLst>
          </p:cNvPr>
          <p:cNvGraphicFramePr>
            <a:graphicFrameLocks noGrp="1"/>
          </p:cNvGraphicFramePr>
          <p:nvPr>
            <p:extLst>
              <p:ext uri="{D42A27DB-BD31-4B8C-83A1-F6EECF244321}">
                <p14:modId xmlns:p14="http://schemas.microsoft.com/office/powerpoint/2010/main" val="3454498473"/>
              </p:ext>
            </p:extLst>
          </p:nvPr>
        </p:nvGraphicFramePr>
        <p:xfrm>
          <a:off x="827507" y="1594534"/>
          <a:ext cx="10730691" cy="1078775"/>
        </p:xfrm>
        <a:graphic>
          <a:graphicData uri="http://schemas.openxmlformats.org/drawingml/2006/table">
            <a:tbl>
              <a:tblPr/>
              <a:tblGrid>
                <a:gridCol w="262662">
                  <a:extLst>
                    <a:ext uri="{9D8B030D-6E8A-4147-A177-3AD203B41FA5}">
                      <a16:colId xmlns:a16="http://schemas.microsoft.com/office/drawing/2014/main" val="20000"/>
                    </a:ext>
                  </a:extLst>
                </a:gridCol>
                <a:gridCol w="721542">
                  <a:extLst>
                    <a:ext uri="{9D8B030D-6E8A-4147-A177-3AD203B41FA5}">
                      <a16:colId xmlns:a16="http://schemas.microsoft.com/office/drawing/2014/main" val="20001"/>
                    </a:ext>
                  </a:extLst>
                </a:gridCol>
                <a:gridCol w="536961">
                  <a:extLst>
                    <a:ext uri="{9D8B030D-6E8A-4147-A177-3AD203B41FA5}">
                      <a16:colId xmlns:a16="http://schemas.microsoft.com/office/drawing/2014/main" val="20002"/>
                    </a:ext>
                  </a:extLst>
                </a:gridCol>
                <a:gridCol w="536961">
                  <a:extLst>
                    <a:ext uri="{9D8B030D-6E8A-4147-A177-3AD203B41FA5}">
                      <a16:colId xmlns:a16="http://schemas.microsoft.com/office/drawing/2014/main" val="20003"/>
                    </a:ext>
                  </a:extLst>
                </a:gridCol>
                <a:gridCol w="541157">
                  <a:extLst>
                    <a:ext uri="{9D8B030D-6E8A-4147-A177-3AD203B41FA5}">
                      <a16:colId xmlns:a16="http://schemas.microsoft.com/office/drawing/2014/main" val="20004"/>
                    </a:ext>
                  </a:extLst>
                </a:gridCol>
                <a:gridCol w="436280">
                  <a:extLst>
                    <a:ext uri="{9D8B030D-6E8A-4147-A177-3AD203B41FA5}">
                      <a16:colId xmlns:a16="http://schemas.microsoft.com/office/drawing/2014/main" val="20005"/>
                    </a:ext>
                  </a:extLst>
                </a:gridCol>
                <a:gridCol w="436280">
                  <a:extLst>
                    <a:ext uri="{9D8B030D-6E8A-4147-A177-3AD203B41FA5}">
                      <a16:colId xmlns:a16="http://schemas.microsoft.com/office/drawing/2014/main" val="20006"/>
                    </a:ext>
                  </a:extLst>
                </a:gridCol>
                <a:gridCol w="436280">
                  <a:extLst>
                    <a:ext uri="{9D8B030D-6E8A-4147-A177-3AD203B41FA5}">
                      <a16:colId xmlns:a16="http://schemas.microsoft.com/office/drawing/2014/main" val="20007"/>
                    </a:ext>
                  </a:extLst>
                </a:gridCol>
                <a:gridCol w="436280">
                  <a:extLst>
                    <a:ext uri="{9D8B030D-6E8A-4147-A177-3AD203B41FA5}">
                      <a16:colId xmlns:a16="http://schemas.microsoft.com/office/drawing/2014/main" val="20008"/>
                    </a:ext>
                  </a:extLst>
                </a:gridCol>
                <a:gridCol w="436280">
                  <a:extLst>
                    <a:ext uri="{9D8B030D-6E8A-4147-A177-3AD203B41FA5}">
                      <a16:colId xmlns:a16="http://schemas.microsoft.com/office/drawing/2014/main" val="20009"/>
                    </a:ext>
                  </a:extLst>
                </a:gridCol>
                <a:gridCol w="436280">
                  <a:extLst>
                    <a:ext uri="{9D8B030D-6E8A-4147-A177-3AD203B41FA5}">
                      <a16:colId xmlns:a16="http://schemas.microsoft.com/office/drawing/2014/main" val="20010"/>
                    </a:ext>
                  </a:extLst>
                </a:gridCol>
                <a:gridCol w="436280">
                  <a:extLst>
                    <a:ext uri="{9D8B030D-6E8A-4147-A177-3AD203B41FA5}">
                      <a16:colId xmlns:a16="http://schemas.microsoft.com/office/drawing/2014/main" val="20011"/>
                    </a:ext>
                  </a:extLst>
                </a:gridCol>
                <a:gridCol w="436280">
                  <a:extLst>
                    <a:ext uri="{9D8B030D-6E8A-4147-A177-3AD203B41FA5}">
                      <a16:colId xmlns:a16="http://schemas.microsoft.com/office/drawing/2014/main" val="20012"/>
                    </a:ext>
                  </a:extLst>
                </a:gridCol>
                <a:gridCol w="580404">
                  <a:extLst>
                    <a:ext uri="{9D8B030D-6E8A-4147-A177-3AD203B41FA5}">
                      <a16:colId xmlns:a16="http://schemas.microsoft.com/office/drawing/2014/main" val="20013"/>
                    </a:ext>
                  </a:extLst>
                </a:gridCol>
                <a:gridCol w="436280">
                  <a:extLst>
                    <a:ext uri="{9D8B030D-6E8A-4147-A177-3AD203B41FA5}">
                      <a16:colId xmlns:a16="http://schemas.microsoft.com/office/drawing/2014/main" val="20014"/>
                    </a:ext>
                  </a:extLst>
                </a:gridCol>
                <a:gridCol w="436280">
                  <a:extLst>
                    <a:ext uri="{9D8B030D-6E8A-4147-A177-3AD203B41FA5}">
                      <a16:colId xmlns:a16="http://schemas.microsoft.com/office/drawing/2014/main" val="20015"/>
                    </a:ext>
                  </a:extLst>
                </a:gridCol>
                <a:gridCol w="436280">
                  <a:extLst>
                    <a:ext uri="{9D8B030D-6E8A-4147-A177-3AD203B41FA5}">
                      <a16:colId xmlns:a16="http://schemas.microsoft.com/office/drawing/2014/main" val="20016"/>
                    </a:ext>
                  </a:extLst>
                </a:gridCol>
                <a:gridCol w="436280">
                  <a:extLst>
                    <a:ext uri="{9D8B030D-6E8A-4147-A177-3AD203B41FA5}">
                      <a16:colId xmlns:a16="http://schemas.microsoft.com/office/drawing/2014/main" val="20017"/>
                    </a:ext>
                  </a:extLst>
                </a:gridCol>
                <a:gridCol w="436280">
                  <a:extLst>
                    <a:ext uri="{9D8B030D-6E8A-4147-A177-3AD203B41FA5}">
                      <a16:colId xmlns:a16="http://schemas.microsoft.com/office/drawing/2014/main" val="20018"/>
                    </a:ext>
                  </a:extLst>
                </a:gridCol>
                <a:gridCol w="436280">
                  <a:extLst>
                    <a:ext uri="{9D8B030D-6E8A-4147-A177-3AD203B41FA5}">
                      <a16:colId xmlns:a16="http://schemas.microsoft.com/office/drawing/2014/main" val="20019"/>
                    </a:ext>
                  </a:extLst>
                </a:gridCol>
                <a:gridCol w="436280">
                  <a:extLst>
                    <a:ext uri="{9D8B030D-6E8A-4147-A177-3AD203B41FA5}">
                      <a16:colId xmlns:a16="http://schemas.microsoft.com/office/drawing/2014/main" val="20020"/>
                    </a:ext>
                  </a:extLst>
                </a:gridCol>
                <a:gridCol w="503402">
                  <a:extLst>
                    <a:ext uri="{9D8B030D-6E8A-4147-A177-3AD203B41FA5}">
                      <a16:colId xmlns:a16="http://schemas.microsoft.com/office/drawing/2014/main" val="20021"/>
                    </a:ext>
                  </a:extLst>
                </a:gridCol>
                <a:gridCol w="503402">
                  <a:extLst>
                    <a:ext uri="{9D8B030D-6E8A-4147-A177-3AD203B41FA5}">
                      <a16:colId xmlns:a16="http://schemas.microsoft.com/office/drawing/2014/main" val="20022"/>
                    </a:ext>
                  </a:extLst>
                </a:gridCol>
              </a:tblGrid>
              <a:tr h="444338">
                <a:tc>
                  <a:txBody>
                    <a:bodyPr/>
                    <a:lstStyle/>
                    <a:p>
                      <a:pPr algn="ctr" fontAlgn="ctr"/>
                      <a:r>
                        <a:rPr lang="en-US" sz="800" b="1" i="0" u="none" strike="noStrike">
                          <a:solidFill>
                            <a:srgbClr val="000000"/>
                          </a:solidFill>
                          <a:effectLst/>
                          <a:latin typeface="Calibri" panose="020F0502020204030204" pitchFamily="34" charset="0"/>
                        </a:rPr>
                        <a:t>Zone</a:t>
                      </a:r>
                    </a:p>
                  </a:txBody>
                  <a:tcPr marL="12337" marR="12337" marT="12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DDH</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From (m)</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To (m)</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Interval (m)</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La</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CeO</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 (</a:t>
                      </a:r>
                      <a:r>
                        <a:rPr lang="en-US" sz="800" b="1" i="0" u="none" strike="noStrike" err="1">
                          <a:solidFill>
                            <a:srgbClr val="000000"/>
                          </a:solidFill>
                          <a:effectLst/>
                          <a:latin typeface="Calibri" panose="020F0502020204030204" pitchFamily="34" charset="0"/>
                        </a:rPr>
                        <a:t>wt</a:t>
                      </a:r>
                      <a:r>
                        <a:rPr lang="en-US" sz="800" b="1" i="0" u="none" strike="noStrike">
                          <a:solidFill>
                            <a:srgbClr val="000000"/>
                          </a:solidFill>
                          <a:effectLst/>
                          <a:latin typeface="Calibri" panose="020F0502020204030204" pitchFamily="34" charset="0"/>
                        </a:rPr>
                        <a: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Pr</a:t>
                      </a:r>
                      <a:r>
                        <a:rPr lang="en-US" sz="800" b="1" i="0" u="none" strike="noStrike" baseline="-25000">
                          <a:solidFill>
                            <a:srgbClr val="000000"/>
                          </a:solidFill>
                          <a:effectLst/>
                          <a:latin typeface="Calibri" panose="020F0502020204030204" pitchFamily="34" charset="0"/>
                        </a:rPr>
                        <a:t>6</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11</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Nd</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Sm</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Eu</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Gd</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Tb</a:t>
                      </a:r>
                      <a:r>
                        <a:rPr lang="en-US" sz="800" b="1" i="0" u="none" strike="noStrike" baseline="-25000">
                          <a:solidFill>
                            <a:srgbClr val="000000"/>
                          </a:solidFill>
                          <a:effectLst/>
                          <a:latin typeface="Calibri" panose="020F0502020204030204" pitchFamily="34" charset="0"/>
                        </a:rPr>
                        <a:t>4</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7</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Dy</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Ho</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Er</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Yb</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a:t>
                      </a:r>
                      <a:r>
                        <a:rPr lang="en-US" sz="800" b="1" i="0" u="none" strike="noStrike" err="1">
                          <a:solidFill>
                            <a:srgbClr val="000000"/>
                          </a:solidFill>
                          <a:effectLst/>
                          <a:latin typeface="Calibri" panose="020F0502020204030204" pitchFamily="34" charset="0"/>
                        </a:rPr>
                        <a:t>wt</a:t>
                      </a:r>
                      <a:r>
                        <a:rPr lang="en-US" sz="800" b="1" i="0" u="none" strike="noStrike">
                          <a:solidFill>
                            <a:srgbClr val="000000"/>
                          </a:solidFill>
                          <a:effectLst/>
                          <a:latin typeface="Calibri" panose="020F0502020204030204" pitchFamily="34" charset="0"/>
                        </a:rPr>
                        <a: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Lu</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Y</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200"/>
                    </a:solidFill>
                  </a:tcPr>
                </a:tc>
                <a:tc>
                  <a:txBody>
                    <a:bodyPr/>
                    <a:lstStyle/>
                    <a:p>
                      <a:pPr algn="ctr" fontAlgn="ctr"/>
                      <a:r>
                        <a:rPr lang="en-US" sz="800" b="1" i="0" u="none" strike="noStrike">
                          <a:solidFill>
                            <a:srgbClr val="000000"/>
                          </a:solidFill>
                          <a:effectLst/>
                          <a:latin typeface="Calibri" panose="020F0502020204030204" pitchFamily="34" charset="0"/>
                        </a:rPr>
                        <a:t>ThO</a:t>
                      </a:r>
                      <a:r>
                        <a:rPr lang="en-US" sz="800" b="1" i="0" u="none" strike="noStrike" baseline="-25000">
                          <a:solidFill>
                            <a:srgbClr val="000000"/>
                          </a:solidFill>
                          <a:effectLst/>
                          <a:latin typeface="Calibri" panose="020F0502020204030204" pitchFamily="34" charset="0"/>
                        </a:rPr>
                        <a:t>2</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Calibri" panose="020F0502020204030204" pitchFamily="34" charset="0"/>
                        </a:rPr>
                        <a:t>U</a:t>
                      </a:r>
                      <a:r>
                        <a:rPr lang="en-US" sz="800" b="1" i="0" u="none" strike="noStrike" baseline="-25000">
                          <a:solidFill>
                            <a:srgbClr val="000000"/>
                          </a:solidFill>
                          <a:effectLst/>
                          <a:latin typeface="Calibri" panose="020F0502020204030204" pitchFamily="34" charset="0"/>
                        </a:rPr>
                        <a:t>3</a:t>
                      </a:r>
                      <a:r>
                        <a:rPr lang="en-US" sz="800" b="1" i="0" u="none" strike="noStrike">
                          <a:solidFill>
                            <a:srgbClr val="000000"/>
                          </a:solidFill>
                          <a:effectLst/>
                          <a:latin typeface="Calibri" panose="020F0502020204030204" pitchFamily="34" charset="0"/>
                        </a:rPr>
                        <a:t>O</a:t>
                      </a:r>
                      <a:r>
                        <a:rPr lang="en-US" sz="800" b="1" i="0" u="none" strike="noStrike" baseline="-25000">
                          <a:solidFill>
                            <a:srgbClr val="000000"/>
                          </a:solidFill>
                          <a:effectLst/>
                          <a:latin typeface="Calibri" panose="020F0502020204030204" pitchFamily="34" charset="0"/>
                        </a:rPr>
                        <a:t>8</a:t>
                      </a:r>
                      <a:r>
                        <a:rPr lang="en-US" sz="800" b="1" i="0" u="none" strike="noStrike">
                          <a:solidFill>
                            <a:srgbClr val="000000"/>
                          </a:solidFill>
                          <a:effectLst/>
                          <a:latin typeface="Calibri" panose="020F0502020204030204" pitchFamily="34" charset="0"/>
                        </a:rPr>
                        <a:t> (wt%)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Calibri" panose="020F0502020204030204" pitchFamily="34" charset="0"/>
                        </a:rPr>
                        <a:t>TREO (</a:t>
                      </a:r>
                      <a:r>
                        <a:rPr lang="en-US" sz="800" b="1" i="0" u="none" strike="noStrike" err="1">
                          <a:solidFill>
                            <a:srgbClr val="000000"/>
                          </a:solidFill>
                          <a:effectLst/>
                          <a:latin typeface="Calibri" panose="020F0502020204030204" pitchFamily="34" charset="0"/>
                        </a:rPr>
                        <a:t>wt</a:t>
                      </a:r>
                      <a:r>
                        <a:rPr lang="en-US" sz="800" b="1" i="0" u="none" strike="noStrike">
                          <a:solidFill>
                            <a:srgbClr val="000000"/>
                          </a:solidFill>
                          <a:effectLst/>
                          <a:latin typeface="Calibri" panose="020F0502020204030204" pitchFamily="34" charset="0"/>
                        </a:rPr>
                        <a:t>%)</a:t>
                      </a:r>
                    </a:p>
                  </a:txBody>
                  <a:tcPr marL="12337" marR="12337" marT="12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800" b="1" i="0" u="none" strike="noStrike">
                          <a:solidFill>
                            <a:srgbClr val="000000"/>
                          </a:solidFill>
                          <a:effectLst/>
                          <a:latin typeface="Calibri" panose="020F0502020204030204" pitchFamily="34" charset="0"/>
                        </a:rPr>
                        <a:t>CREO (wt%)</a:t>
                      </a:r>
                    </a:p>
                  </a:txBody>
                  <a:tcPr marL="12337" marR="12337" marT="12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143781">
                <a:tc>
                  <a:txBody>
                    <a:bodyPr/>
                    <a:lstStyle/>
                    <a:p>
                      <a:pPr algn="l" fontAlgn="b"/>
                      <a:r>
                        <a:rPr lang="en-US" sz="800" b="0" i="0" u="none" strike="noStrike">
                          <a:solidFill>
                            <a:srgbClr val="000000"/>
                          </a:solidFill>
                          <a:effectLst/>
                          <a:latin typeface="Calibri" panose="020F0502020204030204" pitchFamily="34" charset="0"/>
                        </a:rPr>
                        <a:t>Ivan</a:t>
                      </a:r>
                    </a:p>
                  </a:txBody>
                  <a:tcPr marL="12337" marR="12337" marT="123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IV-19-012</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8.70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24.25</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15.55</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3.653</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7.798</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0.889</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2.946</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800" b="0" i="0" u="none" strike="noStrike">
                          <a:solidFill>
                            <a:srgbClr val="000000"/>
                          </a:solidFill>
                          <a:effectLst/>
                          <a:latin typeface="Calibri" panose="020F0502020204030204" pitchFamily="34" charset="0"/>
                        </a:rPr>
                        <a:t>0.413</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0.005</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0.205</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0.014</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0.036</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0.004</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0.006</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0.001</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0.000</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0.089</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2.081</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0.054</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16.059</a:t>
                      </a:r>
                    </a:p>
                  </a:txBody>
                  <a:tcPr marL="12337" marR="12337" marT="1233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US" sz="800" b="0" i="0" u="none" strike="noStrike">
                          <a:solidFill>
                            <a:srgbClr val="000000"/>
                          </a:solidFill>
                          <a:effectLst/>
                          <a:latin typeface="Calibri" panose="020F0502020204030204" pitchFamily="34" charset="0"/>
                        </a:rPr>
                        <a:t>3.890</a:t>
                      </a:r>
                    </a:p>
                  </a:txBody>
                  <a:tcPr marL="12337" marR="12337" marT="123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240077">
                <a:tc gridSpan="2">
                  <a:txBody>
                    <a:bodyPr/>
                    <a:lstStyle/>
                    <a:p>
                      <a:pPr algn="ctr" fontAlgn="b"/>
                      <a:r>
                        <a:rPr lang="en-US" sz="800" b="0" i="0" u="none" strike="noStrike">
                          <a:solidFill>
                            <a:srgbClr val="000000"/>
                          </a:solidFill>
                          <a:effectLst/>
                          <a:latin typeface="Calibri" panose="020F0502020204030204" pitchFamily="34" charset="0"/>
                        </a:rPr>
                        <a:t>includes</a:t>
                      </a:r>
                    </a:p>
                  </a:txBody>
                  <a:tcPr marL="123409" marR="123409" marT="61704" marB="61704"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9.70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17.60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7.90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7.130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15.219</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1.735</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5.748</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800" b="0" i="0" u="none" strike="noStrike">
                          <a:solidFill>
                            <a:srgbClr val="000000"/>
                          </a:solidFill>
                          <a:effectLst/>
                          <a:latin typeface="Calibri" panose="020F0502020204030204" pitchFamily="34" charset="0"/>
                        </a:rPr>
                        <a:t>0.805</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0.010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0.400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0.027</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0.071</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0.007</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0.012</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0.002</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0.173</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4.058</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0.105</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31.339</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US" sz="800" b="0" i="0" u="none" strike="noStrike">
                          <a:solidFill>
                            <a:srgbClr val="000000"/>
                          </a:solidFill>
                          <a:effectLst/>
                          <a:latin typeface="Calibri" panose="020F0502020204030204" pitchFamily="34" charset="0"/>
                        </a:rPr>
                        <a:t>7.591</a:t>
                      </a:r>
                    </a:p>
                  </a:txBody>
                  <a:tcPr marL="12337" marR="12337" marT="123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240077">
                <a:tc gridSpan="2">
                  <a:txBody>
                    <a:bodyPr/>
                    <a:lstStyle/>
                    <a:p>
                      <a:pPr algn="ctr" fontAlgn="b"/>
                      <a:r>
                        <a:rPr lang="en-US" sz="800" b="0" i="0" u="none" strike="noStrike">
                          <a:solidFill>
                            <a:srgbClr val="000000"/>
                          </a:solidFill>
                          <a:effectLst/>
                          <a:latin typeface="Calibri" panose="020F0502020204030204" pitchFamily="34" charset="0"/>
                        </a:rPr>
                        <a:t>includes</a:t>
                      </a:r>
                    </a:p>
                  </a:txBody>
                  <a:tcPr marL="123409" marR="123409" marT="61704" marB="61704"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9.70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13.40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3.70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11.233</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23.833</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2.753</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8.996</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800" b="0" i="0" u="none" strike="noStrike">
                          <a:solidFill>
                            <a:srgbClr val="000000"/>
                          </a:solidFill>
                          <a:effectLst/>
                          <a:latin typeface="Calibri" panose="020F0502020204030204" pitchFamily="34" charset="0"/>
                        </a:rPr>
                        <a:t>1.258</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0.016</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0.626</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0.042</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0.110</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0.011</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0.019</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0.002</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0.001</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0.266</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6.365</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0.164</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49.165</a:t>
                      </a:r>
                    </a:p>
                  </a:txBody>
                  <a:tcPr marL="12337" marR="12337" marT="123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US" sz="800" b="0" i="0" u="none" strike="noStrike">
                          <a:solidFill>
                            <a:srgbClr val="000000"/>
                          </a:solidFill>
                          <a:effectLst/>
                          <a:latin typeface="Calibri" panose="020F0502020204030204" pitchFamily="34" charset="0"/>
                        </a:rPr>
                        <a:t>11.918</a:t>
                      </a:r>
                    </a:p>
                  </a:txBody>
                  <a:tcPr marL="12337" marR="12337" marT="123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089315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1">
            <a:extLst>
              <a:ext uri="{FF2B5EF4-FFF2-40B4-BE49-F238E27FC236}">
                <a16:creationId xmlns:a16="http://schemas.microsoft.com/office/drawing/2014/main" id="{CF6B7FCC-485B-27F9-0A79-6ABE5B0680D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5680D77-134B-4298-A20C-5DFBE8D061C8}" type="slidenum">
              <a:rPr lang="en-US" altLang="en-US">
                <a:latin typeface="+mn-lt"/>
              </a:rPr>
              <a:pPr fontAlgn="base">
                <a:spcBef>
                  <a:spcPct val="0"/>
                </a:spcBef>
                <a:spcAft>
                  <a:spcPct val="0"/>
                </a:spcAft>
              </a:pPr>
              <a:t>3</a:t>
            </a:fld>
            <a:endParaRPr lang="en-US" altLang="en-US">
              <a:latin typeface="+mn-lt"/>
            </a:endParaRPr>
          </a:p>
        </p:txBody>
      </p:sp>
      <p:sp>
        <p:nvSpPr>
          <p:cNvPr id="7" name="TextBox 3">
            <a:extLst>
              <a:ext uri="{FF2B5EF4-FFF2-40B4-BE49-F238E27FC236}">
                <a16:creationId xmlns:a16="http://schemas.microsoft.com/office/drawing/2014/main" id="{D3251E52-0FD3-8447-FB72-CACBADBC9FD4}"/>
              </a:ext>
            </a:extLst>
          </p:cNvPr>
          <p:cNvSpPr txBox="1">
            <a:spLocks noChangeArrowheads="1"/>
          </p:cNvSpPr>
          <p:nvPr/>
        </p:nvSpPr>
        <p:spPr bwMode="auto">
          <a:xfrm>
            <a:off x="722816" y="563005"/>
            <a:ext cx="591166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2500" b="1">
                <a:latin typeface="Candara" panose="020E0502030303020204" pitchFamily="34" charset="0"/>
                <a:ea typeface="Candara" panose="020E0502030303020204" pitchFamily="34" charset="0"/>
                <a:cs typeface="Candara" panose="020E0502030303020204" pitchFamily="34" charset="0"/>
              </a:rPr>
              <a:t>Why Appia?</a:t>
            </a:r>
            <a:endParaRPr lang="en-US" altLang="en-US" sz="2500">
              <a:latin typeface="Candara" panose="020E0502030303020204" pitchFamily="34" charset="0"/>
              <a:ea typeface="Candara" panose="020E0502030303020204" pitchFamily="34" charset="0"/>
              <a:cs typeface="Candara" panose="020E0502030303020204" pitchFamily="34" charset="0"/>
            </a:endParaRPr>
          </a:p>
        </p:txBody>
      </p:sp>
      <p:sp>
        <p:nvSpPr>
          <p:cNvPr id="11" name="Rounded Rectangle 10">
            <a:extLst>
              <a:ext uri="{FF2B5EF4-FFF2-40B4-BE49-F238E27FC236}">
                <a16:creationId xmlns:a16="http://schemas.microsoft.com/office/drawing/2014/main" id="{F988FE59-7D59-F9D7-884D-EDD27390EAAE}"/>
              </a:ext>
            </a:extLst>
          </p:cNvPr>
          <p:cNvSpPr/>
          <p:nvPr/>
        </p:nvSpPr>
        <p:spPr>
          <a:xfrm>
            <a:off x="9365673" y="2585193"/>
            <a:ext cx="2238724" cy="3287225"/>
          </a:xfrm>
          <a:prstGeom prst="roundRect">
            <a:avLst>
              <a:gd name="adj" fmla="val 8369"/>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ACC0C52C-9618-DDAB-83F3-A1E32CB37E46}"/>
              </a:ext>
            </a:extLst>
          </p:cNvPr>
          <p:cNvSpPr txBox="1">
            <a:spLocks/>
          </p:cNvSpPr>
          <p:nvPr/>
        </p:nvSpPr>
        <p:spPr>
          <a:xfrm>
            <a:off x="9467274" y="2800353"/>
            <a:ext cx="2001911" cy="3072064"/>
          </a:xfrm>
          <a:prstGeom prst="rect">
            <a:avLst/>
          </a:prstGeom>
        </p:spPr>
        <p:txBody>
          <a:bodyPr lIns="91440" tIns="45720" rIns="91440" bIns="45720" anchor="t"/>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None/>
              <a:defRPr/>
            </a:pPr>
            <a:r>
              <a:rPr lang="en-US" sz="1200" i="1" dirty="0">
                <a:solidFill>
                  <a:schemeClr val="bg1"/>
                </a:solidFill>
              </a:rPr>
              <a:t>(at April 16</a:t>
            </a:r>
            <a:r>
              <a:rPr lang="en-US" sz="1200" i="1" baseline="30000" dirty="0">
                <a:solidFill>
                  <a:schemeClr val="bg1"/>
                </a:solidFill>
              </a:rPr>
              <a:t>th</a:t>
            </a:r>
            <a:r>
              <a:rPr lang="en-US" sz="1200" i="1" dirty="0">
                <a:solidFill>
                  <a:schemeClr val="bg1"/>
                </a:solidFill>
              </a:rPr>
              <a:t>, 2024)</a:t>
            </a:r>
          </a:p>
          <a:p>
            <a:pPr marL="0" indent="0">
              <a:spcBef>
                <a:spcPts val="0"/>
              </a:spcBef>
              <a:spcAft>
                <a:spcPts val="0"/>
              </a:spcAft>
              <a:buClr>
                <a:schemeClr val="bg1"/>
              </a:buClr>
              <a:buSzPct val="50000"/>
              <a:buNone/>
              <a:defRPr/>
            </a:pPr>
            <a:endParaRPr lang="en-US" sz="1400" b="1" dirty="0">
              <a:solidFill>
                <a:schemeClr val="bg1"/>
              </a:solidFill>
            </a:endParaRPr>
          </a:p>
          <a:p>
            <a:pPr marL="0" indent="0">
              <a:spcBef>
                <a:spcPts val="0"/>
              </a:spcBef>
              <a:spcAft>
                <a:spcPts val="0"/>
              </a:spcAft>
              <a:buClr>
                <a:schemeClr val="bg1"/>
              </a:buClr>
              <a:buSzPct val="50000"/>
              <a:buNone/>
              <a:defRPr/>
            </a:pPr>
            <a:r>
              <a:rPr lang="en-US" sz="1400" b="1" dirty="0">
                <a:solidFill>
                  <a:schemeClr val="bg1"/>
                </a:solidFill>
              </a:rPr>
              <a:t>Issued: </a:t>
            </a:r>
          </a:p>
          <a:p>
            <a:pPr marL="0" indent="0">
              <a:spcBef>
                <a:spcPts val="0"/>
              </a:spcBef>
              <a:spcAft>
                <a:spcPts val="0"/>
              </a:spcAft>
              <a:buClr>
                <a:schemeClr val="bg1"/>
              </a:buClr>
              <a:buSzPct val="50000"/>
              <a:buNone/>
              <a:defRPr/>
            </a:pPr>
            <a:r>
              <a:rPr lang="en-US" sz="1400" dirty="0">
                <a:solidFill>
                  <a:schemeClr val="bg1"/>
                </a:solidFill>
              </a:rPr>
              <a:t>136.4M shares</a:t>
            </a:r>
          </a:p>
          <a:p>
            <a:pPr marL="0" indent="0">
              <a:spcBef>
                <a:spcPts val="0"/>
              </a:spcBef>
              <a:spcAft>
                <a:spcPts val="0"/>
              </a:spcAft>
              <a:buClr>
                <a:schemeClr val="bg1"/>
              </a:buClr>
              <a:buSzPct val="50000"/>
              <a:buNone/>
              <a:defRPr/>
            </a:pPr>
            <a:r>
              <a:rPr lang="en-US" sz="1400" dirty="0">
                <a:solidFill>
                  <a:schemeClr val="bg1"/>
                </a:solidFill>
              </a:rPr>
              <a:t>(Insiders approx. 27 %)</a:t>
            </a:r>
            <a:endParaRPr lang="en-US" sz="1400" dirty="0">
              <a:solidFill>
                <a:schemeClr val="bg1"/>
              </a:solidFill>
              <a:cs typeface="Calibri"/>
            </a:endParaRPr>
          </a:p>
          <a:p>
            <a:pPr marL="0" indent="0">
              <a:spcBef>
                <a:spcPts val="0"/>
              </a:spcBef>
              <a:spcAft>
                <a:spcPts val="0"/>
              </a:spcAft>
              <a:buClr>
                <a:schemeClr val="bg1"/>
              </a:buClr>
              <a:buSzPct val="50000"/>
              <a:buNone/>
              <a:defRPr/>
            </a:pPr>
            <a:endParaRPr lang="en-US" sz="1400" b="1" dirty="0">
              <a:solidFill>
                <a:schemeClr val="bg1"/>
              </a:solidFill>
            </a:endParaRPr>
          </a:p>
          <a:p>
            <a:pPr marL="0" indent="0">
              <a:spcBef>
                <a:spcPts val="0"/>
              </a:spcBef>
              <a:spcAft>
                <a:spcPts val="0"/>
              </a:spcAft>
              <a:buClr>
                <a:schemeClr val="bg1"/>
              </a:buClr>
              <a:buSzPct val="50000"/>
              <a:buNone/>
              <a:defRPr/>
            </a:pPr>
            <a:r>
              <a:rPr lang="en-US" sz="1400" b="1" dirty="0">
                <a:solidFill>
                  <a:schemeClr val="bg1"/>
                </a:solidFill>
              </a:rPr>
              <a:t>Fully Diluted: </a:t>
            </a:r>
          </a:p>
          <a:p>
            <a:pPr marL="0" indent="0">
              <a:spcBef>
                <a:spcPts val="0"/>
              </a:spcBef>
              <a:spcAft>
                <a:spcPts val="0"/>
              </a:spcAft>
              <a:buClr>
                <a:schemeClr val="bg1"/>
              </a:buClr>
              <a:buSzPct val="50000"/>
              <a:buNone/>
              <a:defRPr/>
            </a:pPr>
            <a:r>
              <a:rPr lang="en-US" sz="1400" dirty="0">
                <a:solidFill>
                  <a:schemeClr val="bg1"/>
                </a:solidFill>
              </a:rPr>
              <a:t>145M shares</a:t>
            </a:r>
            <a:endParaRPr lang="en-US" sz="1400" dirty="0">
              <a:solidFill>
                <a:schemeClr val="bg1"/>
              </a:solidFill>
              <a:cs typeface="Calibri"/>
            </a:endParaRPr>
          </a:p>
          <a:p>
            <a:pPr marL="0" indent="0">
              <a:spcBef>
                <a:spcPts val="0"/>
              </a:spcBef>
              <a:spcAft>
                <a:spcPts val="0"/>
              </a:spcAft>
              <a:buClr>
                <a:schemeClr val="bg1"/>
              </a:buClr>
              <a:buSzPct val="50000"/>
              <a:buNone/>
              <a:defRPr/>
            </a:pPr>
            <a:endParaRPr lang="en-US" sz="1400" b="1" dirty="0">
              <a:solidFill>
                <a:schemeClr val="bg1"/>
              </a:solidFill>
            </a:endParaRPr>
          </a:p>
          <a:p>
            <a:pPr marL="0" indent="0">
              <a:spcBef>
                <a:spcPts val="0"/>
              </a:spcBef>
              <a:spcAft>
                <a:spcPts val="0"/>
              </a:spcAft>
              <a:buClr>
                <a:schemeClr val="bg1"/>
              </a:buClr>
              <a:buSzPct val="50000"/>
              <a:buNone/>
              <a:defRPr/>
            </a:pPr>
            <a:r>
              <a:rPr lang="en-US" sz="1400" b="1" dirty="0">
                <a:solidFill>
                  <a:schemeClr val="bg1"/>
                </a:solidFill>
              </a:rPr>
              <a:t>Cash on Hand: </a:t>
            </a:r>
            <a:r>
              <a:rPr lang="en-US" sz="1400" dirty="0">
                <a:solidFill>
                  <a:schemeClr val="bg1"/>
                </a:solidFill>
              </a:rPr>
              <a:t>Approx. CAD $1.5 M</a:t>
            </a:r>
            <a:endParaRPr lang="en-US" sz="1400" dirty="0">
              <a:solidFill>
                <a:schemeClr val="bg1"/>
              </a:solidFill>
              <a:cs typeface="Calibri"/>
            </a:endParaRPr>
          </a:p>
          <a:p>
            <a:pPr marL="0" indent="0">
              <a:spcBef>
                <a:spcPts val="0"/>
              </a:spcBef>
              <a:spcAft>
                <a:spcPts val="0"/>
              </a:spcAft>
              <a:buClr>
                <a:schemeClr val="bg1"/>
              </a:buClr>
              <a:buSzPct val="50000"/>
              <a:buNone/>
              <a:defRPr/>
            </a:pPr>
            <a:endParaRPr lang="en-US" sz="1400" dirty="0">
              <a:solidFill>
                <a:schemeClr val="bg1"/>
              </a:solidFill>
            </a:endParaRPr>
          </a:p>
          <a:p>
            <a:pPr marL="0" indent="0">
              <a:spcBef>
                <a:spcPts val="0"/>
              </a:spcBef>
              <a:spcAft>
                <a:spcPts val="0"/>
              </a:spcAft>
              <a:buClr>
                <a:schemeClr val="bg1"/>
              </a:buClr>
              <a:buSzPct val="50000"/>
              <a:buNone/>
              <a:defRPr/>
            </a:pPr>
            <a:r>
              <a:rPr lang="en-US" sz="1400" b="1" dirty="0">
                <a:solidFill>
                  <a:schemeClr val="bg1"/>
                </a:solidFill>
              </a:rPr>
              <a:t>Debt: </a:t>
            </a:r>
            <a:r>
              <a:rPr lang="en-US" sz="1400" dirty="0">
                <a:solidFill>
                  <a:schemeClr val="bg1"/>
                </a:solidFill>
              </a:rPr>
              <a:t>None</a:t>
            </a:r>
            <a:endParaRPr lang="en-US" sz="1400" dirty="0">
              <a:solidFill>
                <a:schemeClr val="bg1"/>
              </a:solidFill>
              <a:cs typeface="Calibri"/>
            </a:endParaRPr>
          </a:p>
        </p:txBody>
      </p:sp>
      <p:sp>
        <p:nvSpPr>
          <p:cNvPr id="8" name="TextBox 3">
            <a:extLst>
              <a:ext uri="{FF2B5EF4-FFF2-40B4-BE49-F238E27FC236}">
                <a16:creationId xmlns:a16="http://schemas.microsoft.com/office/drawing/2014/main" id="{992A6404-1BE0-D079-CA29-F8CF27C03323}"/>
              </a:ext>
            </a:extLst>
          </p:cNvPr>
          <p:cNvSpPr txBox="1">
            <a:spLocks noChangeArrowheads="1"/>
          </p:cNvSpPr>
          <p:nvPr/>
        </p:nvSpPr>
        <p:spPr bwMode="auto">
          <a:xfrm>
            <a:off x="9348867" y="2215861"/>
            <a:ext cx="2238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b="1" dirty="0">
                <a:solidFill>
                  <a:schemeClr val="tx2">
                    <a:lumMod val="75000"/>
                    <a:lumOff val="25000"/>
                  </a:schemeClr>
                </a:solidFill>
                <a:latin typeface="Candara" panose="020E0502030303020204" pitchFamily="34" charset="0"/>
                <a:ea typeface="Candara" panose="020E0502030303020204" pitchFamily="34" charset="0"/>
                <a:cs typeface="Candara" panose="020E0502030303020204" pitchFamily="34" charset="0"/>
              </a:rPr>
              <a:t>Capital Structure</a:t>
            </a:r>
          </a:p>
        </p:txBody>
      </p:sp>
      <p:pic>
        <p:nvPicPr>
          <p:cNvPr id="17" name="Picture 2">
            <a:extLst>
              <a:ext uri="{FF2B5EF4-FFF2-40B4-BE49-F238E27FC236}">
                <a16:creationId xmlns:a16="http://schemas.microsoft.com/office/drawing/2014/main" id="{CF1149AA-4F3B-F512-A771-487B7FEC145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817" y="6244639"/>
            <a:ext cx="1309066" cy="512503"/>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sp>
        <p:nvSpPr>
          <p:cNvPr id="19" name="TextBox 18">
            <a:extLst>
              <a:ext uri="{FF2B5EF4-FFF2-40B4-BE49-F238E27FC236}">
                <a16:creationId xmlns:a16="http://schemas.microsoft.com/office/drawing/2014/main" id="{77AC761B-A4F1-8EED-257D-8FD021F0E8AF}"/>
              </a:ext>
            </a:extLst>
          </p:cNvPr>
          <p:cNvSpPr txBox="1"/>
          <p:nvPr/>
        </p:nvSpPr>
        <p:spPr>
          <a:xfrm>
            <a:off x="9969190" y="6362391"/>
            <a:ext cx="1747103" cy="276999"/>
          </a:xfrm>
          <a:prstGeom prst="rect">
            <a:avLst/>
          </a:prstGeom>
          <a:noFill/>
        </p:spPr>
        <p:txBody>
          <a:bodyPr wrap="square">
            <a:spAutoFit/>
          </a:bodyPr>
          <a:lstStyle/>
          <a:p>
            <a:pPr algn="r" eaLnBrk="1" fontAlgn="auto" hangingPunct="1">
              <a:spcBef>
                <a:spcPts val="0"/>
              </a:spcBef>
              <a:spcAft>
                <a:spcPts val="0"/>
              </a:spcAft>
              <a:defRPr/>
            </a:pPr>
            <a:r>
              <a:rPr lang="en-US" sz="1200" b="1">
                <a:latin typeface="Montserrat SemiBold" pitchFamily="2" charset="77"/>
                <a:cs typeface="Calibri" panose="020F0502020204030204" pitchFamily="34" charset="0"/>
              </a:rPr>
              <a:t>www.</a:t>
            </a:r>
            <a:r>
              <a:rPr lang="en-US" sz="1200" b="1" err="1">
                <a:latin typeface="Montserrat SemiBold" pitchFamily="2" charset="77"/>
                <a:cs typeface="Calibri" panose="020F0502020204030204" pitchFamily="34" charset="0"/>
              </a:rPr>
              <a:t>appiareu</a:t>
            </a:r>
            <a:r>
              <a:rPr lang="en-US" sz="1200" b="1">
                <a:latin typeface="Montserrat SemiBold" pitchFamily="2" charset="77"/>
                <a:cs typeface="Calibri" panose="020F0502020204030204" pitchFamily="34" charset="0"/>
              </a:rPr>
              <a:t>.com</a:t>
            </a:r>
            <a:endParaRPr lang="en-CA" sz="1200" b="1">
              <a:latin typeface="Montserrat SemiBold" pitchFamily="2" charset="77"/>
              <a:cs typeface="Calibri" panose="020F0502020204030204" pitchFamily="34" charset="0"/>
            </a:endParaRPr>
          </a:p>
        </p:txBody>
      </p:sp>
      <p:cxnSp>
        <p:nvCxnSpPr>
          <p:cNvPr id="21" name="Straight Connector 20">
            <a:extLst>
              <a:ext uri="{FF2B5EF4-FFF2-40B4-BE49-F238E27FC236}">
                <a16:creationId xmlns:a16="http://schemas.microsoft.com/office/drawing/2014/main" id="{44DB78B0-828C-6FEE-8C8C-A3884506ECCD}"/>
              </a:ext>
            </a:extLst>
          </p:cNvPr>
          <p:cNvCxnSpPr>
            <a:cxnSpLocks/>
          </p:cNvCxnSpPr>
          <p:nvPr/>
        </p:nvCxnSpPr>
        <p:spPr>
          <a:xfrm>
            <a:off x="2289411"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DB2EE1-C4CC-50AF-D4A8-4775D1237747}"/>
              </a:ext>
            </a:extLst>
          </p:cNvPr>
          <p:cNvCxnSpPr>
            <a:cxnSpLocks/>
          </p:cNvCxnSpPr>
          <p:nvPr/>
        </p:nvCxnSpPr>
        <p:spPr>
          <a:xfrm>
            <a:off x="8574240"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21774EE0-1C09-F6A2-6E64-C212CE98626F}"/>
              </a:ext>
            </a:extLst>
          </p:cNvPr>
          <p:cNvSpPr txBox="1">
            <a:spLocks/>
          </p:cNvSpPr>
          <p:nvPr/>
        </p:nvSpPr>
        <p:spPr>
          <a:xfrm>
            <a:off x="722815" y="2643178"/>
            <a:ext cx="8308060" cy="3174764"/>
          </a:xfrm>
          <a:prstGeom prst="roundRect">
            <a:avLst>
              <a:gd name="adj" fmla="val 10011"/>
            </a:avLst>
          </a:prstGeom>
          <a:solidFill>
            <a:schemeClr val="accent5">
              <a:lumMod val="75000"/>
            </a:schemeClr>
          </a:solidFill>
          <a:effectLst/>
        </p:spPr>
        <p:txBody>
          <a:bodyPr lIns="91440" tIns="45720" rIns="91440" bIns="45720" anchor="ct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800100" lvl="1" indent="-342900">
              <a:buClr>
                <a:schemeClr val="bg1"/>
              </a:buClr>
              <a:buFont typeface="+mj-lt"/>
              <a:buAutoNum type="arabicPeriod"/>
              <a:defRPr/>
            </a:pPr>
            <a:r>
              <a:rPr lang="en-US" sz="1200" dirty="0">
                <a:solidFill>
                  <a:schemeClr val="bg1"/>
                </a:solidFill>
                <a:ea typeface="Helvetica Neue Light" panose="02000403000000020004" pitchFamily="2" charset="0"/>
                <a:cs typeface="Helvetica Neue" panose="02000503000000020004" pitchFamily="2" charset="0"/>
              </a:rPr>
              <a:t>Working towards becoming a major supplier of a secure source of critical minerals, including Uranium and Rare Earths, to supply North American and European markets.</a:t>
            </a:r>
          </a:p>
          <a:p>
            <a:pPr marL="800100" lvl="1" indent="-342900">
              <a:buClr>
                <a:schemeClr val="bg1"/>
              </a:buClr>
              <a:buFont typeface="+mj-lt"/>
              <a:buAutoNum type="arabicPeriod"/>
              <a:defRPr/>
            </a:pPr>
            <a:r>
              <a:rPr lang="en-CA" sz="1200" dirty="0">
                <a:solidFill>
                  <a:schemeClr val="bg1"/>
                </a:solidFill>
                <a:ea typeface="Helvetica Neue Light" panose="02000403000000020004" pitchFamily="2" charset="0"/>
                <a:cs typeface="Helvetica Neue" panose="02000503000000020004" pitchFamily="2" charset="0"/>
              </a:rPr>
              <a:t>Increasing the NI 43-101 resource, and further exploration, at the PCH project.  And will work towards identifying </a:t>
            </a:r>
            <a:r>
              <a:rPr lang="en-US" sz="1200" dirty="0">
                <a:solidFill>
                  <a:schemeClr val="bg1"/>
                </a:solidFill>
                <a:ea typeface="Helvetica Neue Light" panose="02000403000000020004" pitchFamily="2" charset="0"/>
                <a:cs typeface="Helvetica Neue" panose="02000503000000020004" pitchFamily="2" charset="0"/>
              </a:rPr>
              <a:t>potential partners for off-take and/or strategic investment at the PCH project in Brazil.  Moving towards the development of a Preliminary Economic Assessment (PEA).</a:t>
            </a:r>
            <a:endParaRPr lang="en-CA" sz="1200" dirty="0">
              <a:solidFill>
                <a:schemeClr val="bg1"/>
              </a:solidFill>
              <a:ea typeface="Helvetica Neue Light" panose="02000403000000020004" pitchFamily="2" charset="0"/>
              <a:cs typeface="Helvetica Neue" panose="02000503000000020004" pitchFamily="2" charset="0"/>
            </a:endParaRPr>
          </a:p>
          <a:p>
            <a:pPr marL="800100" lvl="1" indent="-342900">
              <a:buClr>
                <a:schemeClr val="bg1"/>
              </a:buClr>
              <a:buFont typeface="+mj-lt"/>
              <a:buAutoNum type="arabicPeriod"/>
              <a:defRPr/>
            </a:pPr>
            <a:r>
              <a:rPr lang="en-CA" sz="1200" dirty="0">
                <a:solidFill>
                  <a:schemeClr val="bg1"/>
                </a:solidFill>
                <a:ea typeface="Helvetica Neue Light" panose="02000403000000020004" pitchFamily="2" charset="0"/>
                <a:cs typeface="Helvetica Neue" panose="02000503000000020004" pitchFamily="2" charset="0"/>
              </a:rPr>
              <a:t>Monetizing the Elliot Lake project through sale or Joint-Venture partnership or off-take agreement.</a:t>
            </a:r>
          </a:p>
          <a:p>
            <a:pPr marL="800100" lvl="1" indent="-342900">
              <a:buClr>
                <a:schemeClr val="bg1"/>
              </a:buClr>
              <a:buFont typeface="+mj-lt"/>
              <a:buAutoNum type="arabicPeriod"/>
              <a:defRPr/>
            </a:pPr>
            <a:r>
              <a:rPr lang="en-CA" sz="1200" dirty="0">
                <a:solidFill>
                  <a:schemeClr val="bg1"/>
                </a:solidFill>
                <a:ea typeface="Helvetica Neue Light" panose="02000403000000020004" pitchFamily="2" charset="0"/>
                <a:cs typeface="Helvetica Neue" panose="02000503000000020004" pitchFamily="2" charset="0"/>
              </a:rPr>
              <a:t>Continue exploration at the Alces Lake project to identify further high grade targets along the +20 KM structural corridor</a:t>
            </a:r>
          </a:p>
          <a:p>
            <a:pPr marL="800100" lvl="1" indent="-342900">
              <a:buClr>
                <a:schemeClr val="bg1"/>
              </a:buClr>
              <a:buFont typeface="+mj-lt"/>
              <a:buAutoNum type="arabicPeriod"/>
              <a:defRPr/>
            </a:pPr>
            <a:r>
              <a:rPr lang="en-CA" sz="1200" dirty="0">
                <a:solidFill>
                  <a:schemeClr val="bg1"/>
                </a:solidFill>
                <a:ea typeface="Helvetica Neue Light" panose="02000403000000020004" pitchFamily="2" charset="0"/>
                <a:cs typeface="Helvetica Neue" panose="02000503000000020004" pitchFamily="2" charset="0"/>
              </a:rPr>
              <a:t>Drilling and ground exploration at </a:t>
            </a:r>
            <a:r>
              <a:rPr lang="en-CA" sz="1200" dirty="0" err="1">
                <a:solidFill>
                  <a:schemeClr val="bg1"/>
                </a:solidFill>
                <a:ea typeface="Helvetica Neue Light" panose="02000403000000020004" pitchFamily="2" charset="0"/>
                <a:cs typeface="Helvetica Neue" panose="02000503000000020004" pitchFamily="2" charset="0"/>
              </a:rPr>
              <a:t>Appia’s</a:t>
            </a:r>
            <a:r>
              <a:rPr lang="en-CA" sz="1200" dirty="0">
                <a:solidFill>
                  <a:schemeClr val="bg1"/>
                </a:solidFill>
                <a:ea typeface="Helvetica Neue Light" panose="02000403000000020004" pitchFamily="2" charset="0"/>
                <a:cs typeface="Helvetica Neue" panose="02000503000000020004" pitchFamily="2" charset="0"/>
              </a:rPr>
              <a:t> 4 uranium projects in Saskatchewan.</a:t>
            </a:r>
          </a:p>
          <a:p>
            <a:pPr marL="800100" lvl="1" indent="-342900">
              <a:buClr>
                <a:schemeClr val="bg1"/>
              </a:buClr>
              <a:buFont typeface="+mj-lt"/>
              <a:buAutoNum type="arabicPeriod"/>
              <a:defRPr/>
            </a:pPr>
            <a:endParaRPr lang="en-US" sz="1200" dirty="0">
              <a:solidFill>
                <a:schemeClr val="bg1"/>
              </a:solidFill>
              <a:ea typeface="Helvetica Neue Light" panose="020004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54A1240-F9D9-FB2F-9C03-52F1B9BFFDA4}"/>
              </a:ext>
            </a:extLst>
          </p:cNvPr>
          <p:cNvSpPr txBox="1"/>
          <p:nvPr/>
        </p:nvSpPr>
        <p:spPr>
          <a:xfrm>
            <a:off x="722815" y="1040059"/>
            <a:ext cx="10864776" cy="923330"/>
          </a:xfrm>
          <a:prstGeom prst="rect">
            <a:avLst/>
          </a:prstGeom>
          <a:noFill/>
        </p:spPr>
        <p:txBody>
          <a:bodyPr wrap="square">
            <a:spAutoFit/>
          </a:bodyPr>
          <a:lstStyle/>
          <a:p>
            <a:r>
              <a:rPr lang="en-US" sz="1350" dirty="0" err="1"/>
              <a:t>Appia</a:t>
            </a:r>
            <a:r>
              <a:rPr lang="en-US" sz="1350" dirty="0"/>
              <a:t> offers a unique opportunity to tap into </a:t>
            </a:r>
            <a:r>
              <a:rPr lang="en-US" sz="1350" b="1" dirty="0"/>
              <a:t>the growing demand for rare earth elements and uranium</a:t>
            </a:r>
            <a:r>
              <a:rPr lang="en-US" sz="1350" dirty="0"/>
              <a:t>, which are pivotal in powering various industries. As the world transitions to cleaner energy sources and advanced technologies, the demand for rare earth elements and uranium is on the rise. </a:t>
            </a:r>
            <a:r>
              <a:rPr lang="en-US" sz="1350" dirty="0" err="1"/>
              <a:t>Appia’s</a:t>
            </a:r>
            <a:r>
              <a:rPr lang="en-US" sz="1350" dirty="0"/>
              <a:t> strategic positioning in these markets, coupled with its commitment to environmentally conscious exploration practices, makes it a compelling choice for investors looking to align their portfolios with the future of clean energy, high-tech innovation, and responsible resource development. </a:t>
            </a:r>
          </a:p>
        </p:txBody>
      </p:sp>
      <p:sp>
        <p:nvSpPr>
          <p:cNvPr id="9" name="TextBox 3">
            <a:extLst>
              <a:ext uri="{FF2B5EF4-FFF2-40B4-BE49-F238E27FC236}">
                <a16:creationId xmlns:a16="http://schemas.microsoft.com/office/drawing/2014/main" id="{C113FFC3-83D9-8ABA-E8BC-EFC5391C0C4E}"/>
              </a:ext>
            </a:extLst>
          </p:cNvPr>
          <p:cNvSpPr txBox="1">
            <a:spLocks noChangeArrowheads="1"/>
          </p:cNvSpPr>
          <p:nvPr/>
        </p:nvSpPr>
        <p:spPr bwMode="auto">
          <a:xfrm>
            <a:off x="722815" y="2215861"/>
            <a:ext cx="2049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b="1" dirty="0">
                <a:solidFill>
                  <a:schemeClr val="accent4">
                    <a:lumMod val="75000"/>
                    <a:lumOff val="25000"/>
                  </a:schemeClr>
                </a:solidFill>
                <a:latin typeface="Candara" panose="020E0502030303020204" pitchFamily="34" charset="0"/>
                <a:ea typeface="Candara" panose="020E0502030303020204" pitchFamily="34" charset="0"/>
                <a:cs typeface="Candara" panose="020E0502030303020204" pitchFamily="34" charset="0"/>
              </a:rPr>
              <a:t>Strategic Outlook</a:t>
            </a:r>
          </a:p>
        </p:txBody>
      </p:sp>
    </p:spTree>
    <p:extLst>
      <p:ext uri="{BB962C8B-B14F-4D97-AF65-F5344CB8AC3E}">
        <p14:creationId xmlns:p14="http://schemas.microsoft.com/office/powerpoint/2010/main" val="41566182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2749"/>
        </a:solidFill>
        <a:effectLst/>
      </p:bgPr>
    </p:bg>
    <p:spTree>
      <p:nvGrpSpPr>
        <p:cNvPr id="1" name=""/>
        <p:cNvGrpSpPr/>
        <p:nvPr/>
      </p:nvGrpSpPr>
      <p:grpSpPr>
        <a:xfrm>
          <a:off x="0" y="0"/>
          <a:ext cx="0" cy="0"/>
          <a:chOff x="0" y="0"/>
          <a:chExt cx="0" cy="0"/>
        </a:xfrm>
      </p:grpSpPr>
      <p:pic>
        <p:nvPicPr>
          <p:cNvPr id="4097" name="Picture 1" descr="A person in a blue suit&#10;&#10;Description automatically generated">
            <a:extLst>
              <a:ext uri="{FF2B5EF4-FFF2-40B4-BE49-F238E27FC236}">
                <a16:creationId xmlns:a16="http://schemas.microsoft.com/office/drawing/2014/main" id="{28CC6C18-4CAD-3B93-8B31-097D962843AF}"/>
              </a:ext>
            </a:extLst>
          </p:cNvPr>
          <p:cNvPicPr>
            <a:picLocks noChangeAspect="1" noChangeArrowheads="1"/>
          </p:cNvPicPr>
          <p:nvPr/>
        </p:nvPicPr>
        <p:blipFill rotWithShape="1">
          <a:blip r:embed="rId2" r:link="rId4"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926716" y="1857946"/>
            <a:ext cx="1280333" cy="137821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2289" name="Slide Number Placeholder 1">
            <a:extLst>
              <a:ext uri="{FF2B5EF4-FFF2-40B4-BE49-F238E27FC236}">
                <a16:creationId xmlns:a16="http://schemas.microsoft.com/office/drawing/2014/main" id="{CF6B7FCC-485B-27F9-0A79-6ABE5B0680D3}"/>
              </a:ext>
            </a:extLst>
          </p:cNvPr>
          <p:cNvSpPr>
            <a:spLocks noGrp="1" noChangeArrowheads="1"/>
          </p:cNvSpPr>
          <p:nvPr>
            <p:ph type="sldNum" sz="quarter" idx="10"/>
          </p:nvPr>
        </p:nvSpPr>
        <p:spPr bwMode="auto">
          <a:xfrm>
            <a:off x="11878056" y="6456827"/>
            <a:ext cx="3139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5680D77-134B-4298-A20C-5DFBE8D061C8}" type="slidenum">
              <a:rPr lang="en-US" altLang="en-US" sz="1100">
                <a:solidFill>
                  <a:schemeClr val="bg1"/>
                </a:solidFill>
                <a:latin typeface="+mn-lt"/>
              </a:rPr>
              <a:pPr fontAlgn="base">
                <a:spcBef>
                  <a:spcPct val="0"/>
                </a:spcBef>
                <a:spcAft>
                  <a:spcPct val="0"/>
                </a:spcAft>
              </a:pPr>
              <a:t>4</a:t>
            </a:fld>
            <a:endParaRPr lang="en-US" altLang="en-US" sz="1100">
              <a:solidFill>
                <a:schemeClr val="bg1"/>
              </a:solidFill>
              <a:latin typeface="+mn-lt"/>
            </a:endParaRPr>
          </a:p>
        </p:txBody>
      </p:sp>
      <p:pic>
        <p:nvPicPr>
          <p:cNvPr id="46" name="Picture Placeholder 45" descr="A person in a suit&#10;&#10;Description automatically generated">
            <a:extLst>
              <a:ext uri="{FF2B5EF4-FFF2-40B4-BE49-F238E27FC236}">
                <a16:creationId xmlns:a16="http://schemas.microsoft.com/office/drawing/2014/main" id="{2480C114-CDE5-8D1D-D8F1-FABE8A2BBD66}"/>
              </a:ext>
            </a:extLst>
          </p:cNvPr>
          <p:cNvPicPr>
            <a:picLocks noGrp="1" noChangeAspect="1"/>
          </p:cNvPicPr>
          <p:nvPr>
            <p:ph type="pic" sz="quarter" idx="12"/>
          </p:nvPr>
        </p:nvPicPr>
        <p:blipFill rotWithShape="1">
          <a:blip r:embed="rId5" cstate="screen">
            <a:grayscl/>
            <a:extLst>
              <a:ext uri="{28A0092B-C50C-407E-A947-70E740481C1C}">
                <a14:useLocalDpi xmlns:a14="http://schemas.microsoft.com/office/drawing/2010/main"/>
              </a:ext>
            </a:extLst>
          </a:blip>
          <a:srcRect/>
          <a:stretch/>
        </p:blipFill>
        <p:spPr>
          <a:xfrm>
            <a:off x="2430435" y="1876420"/>
            <a:ext cx="1280334" cy="1376866"/>
          </a:xfrm>
          <a:ln>
            <a:solidFill>
              <a:schemeClr val="bg1"/>
            </a:solidFill>
          </a:ln>
        </p:spPr>
      </p:pic>
      <p:pic>
        <p:nvPicPr>
          <p:cNvPr id="56" name="Picture Placeholder 55" descr="A person with a beard and glasses&#10;&#10;Description automatically generated">
            <a:extLst>
              <a:ext uri="{FF2B5EF4-FFF2-40B4-BE49-F238E27FC236}">
                <a16:creationId xmlns:a16="http://schemas.microsoft.com/office/drawing/2014/main" id="{784483BD-70BC-CB71-5015-76F10B046E15}"/>
              </a:ext>
            </a:extLst>
          </p:cNvPr>
          <p:cNvPicPr>
            <a:picLocks noGrp="1" noChangeAspect="1"/>
          </p:cNvPicPr>
          <p:nvPr>
            <p:ph type="pic" sz="quarter" idx="15"/>
          </p:nvPr>
        </p:nvPicPr>
        <p:blipFill>
          <a:blip r:embed="rId6" cstate="screen">
            <a:grayscl/>
            <a:extLst>
              <a:ext uri="{28A0092B-C50C-407E-A947-70E740481C1C}">
                <a14:useLocalDpi xmlns:a14="http://schemas.microsoft.com/office/drawing/2010/main"/>
              </a:ext>
            </a:extLst>
          </a:blip>
          <a:srcRect/>
          <a:stretch>
            <a:fillRect/>
          </a:stretch>
        </p:blipFill>
        <p:spPr>
          <a:xfrm flipH="1">
            <a:off x="9937709" y="1857947"/>
            <a:ext cx="1280333" cy="1376866"/>
          </a:xfrm>
          <a:ln>
            <a:solidFill>
              <a:schemeClr val="bg1"/>
            </a:solidFill>
          </a:ln>
        </p:spPr>
      </p:pic>
      <p:sp>
        <p:nvSpPr>
          <p:cNvPr id="7" name="TextBox 3">
            <a:extLst>
              <a:ext uri="{FF2B5EF4-FFF2-40B4-BE49-F238E27FC236}">
                <a16:creationId xmlns:a16="http://schemas.microsoft.com/office/drawing/2014/main" id="{D3251E52-0FD3-8447-FB72-CACBADBC9FD4}"/>
              </a:ext>
            </a:extLst>
          </p:cNvPr>
          <p:cNvSpPr txBox="1">
            <a:spLocks noChangeArrowheads="1"/>
          </p:cNvSpPr>
          <p:nvPr/>
        </p:nvSpPr>
        <p:spPr bwMode="auto">
          <a:xfrm>
            <a:off x="722816" y="563005"/>
            <a:ext cx="514458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2500" b="1">
                <a:solidFill>
                  <a:schemeClr val="bg1"/>
                </a:solidFill>
                <a:latin typeface="Candara" panose="020E0502030303020204" pitchFamily="34" charset="0"/>
                <a:ea typeface="Candara" panose="020E0502030303020204" pitchFamily="34" charset="0"/>
                <a:cs typeface="Candara" panose="020E0502030303020204" pitchFamily="34" charset="0"/>
              </a:rPr>
              <a:t>Executive Leadership &amp; Advisors</a:t>
            </a:r>
          </a:p>
        </p:txBody>
      </p:sp>
      <p:sp>
        <p:nvSpPr>
          <p:cNvPr id="18" name="TextBox 17">
            <a:extLst>
              <a:ext uri="{FF2B5EF4-FFF2-40B4-BE49-F238E27FC236}">
                <a16:creationId xmlns:a16="http://schemas.microsoft.com/office/drawing/2014/main" id="{647B1736-926C-8C58-B1A6-380B330C24EA}"/>
              </a:ext>
            </a:extLst>
          </p:cNvPr>
          <p:cNvSpPr txBox="1"/>
          <p:nvPr/>
        </p:nvSpPr>
        <p:spPr>
          <a:xfrm>
            <a:off x="3500583" y="6370085"/>
            <a:ext cx="4816130" cy="261610"/>
          </a:xfrm>
          <a:prstGeom prst="rect">
            <a:avLst/>
          </a:prstGeom>
          <a:noFill/>
        </p:spPr>
        <p:txBody>
          <a:bodyPr wrap="square">
            <a:spAutoFit/>
          </a:bodyPr>
          <a:lstStyle/>
          <a:p>
            <a:pPr algn="ctr"/>
            <a:r>
              <a:rPr lang="en-US" sz="1100" b="1">
                <a:solidFill>
                  <a:schemeClr val="bg1"/>
                </a:solidFill>
                <a:latin typeface="Montserrat SemiBold" pitchFamily="2" charset="77"/>
                <a:cs typeface="Calibri" panose="020F0502020204030204" pitchFamily="34" charset="0"/>
              </a:rPr>
              <a:t>CSE: API | OTCQX: APAAF | </a:t>
            </a:r>
            <a:r>
              <a:rPr lang="en-CA" sz="1100" b="1">
                <a:solidFill>
                  <a:schemeClr val="bg1"/>
                </a:solidFill>
                <a:effectLst/>
                <a:latin typeface="Montserrat SemiBold" pitchFamily="2" charset="77"/>
              </a:rPr>
              <a:t>FWB: A0I0 | MUN: A0I0 | BER: A0I0</a:t>
            </a:r>
          </a:p>
        </p:txBody>
      </p:sp>
      <p:sp>
        <p:nvSpPr>
          <p:cNvPr id="19" name="TextBox 18">
            <a:extLst>
              <a:ext uri="{FF2B5EF4-FFF2-40B4-BE49-F238E27FC236}">
                <a16:creationId xmlns:a16="http://schemas.microsoft.com/office/drawing/2014/main" id="{77AC761B-A4F1-8EED-257D-8FD021F0E8AF}"/>
              </a:ext>
            </a:extLst>
          </p:cNvPr>
          <p:cNvSpPr txBox="1"/>
          <p:nvPr/>
        </p:nvSpPr>
        <p:spPr>
          <a:xfrm>
            <a:off x="9785414" y="6362391"/>
            <a:ext cx="1930880" cy="276999"/>
          </a:xfrm>
          <a:prstGeom prst="rect">
            <a:avLst/>
          </a:prstGeom>
          <a:noFill/>
        </p:spPr>
        <p:txBody>
          <a:bodyPr wrap="square">
            <a:spAutoFit/>
          </a:bodyPr>
          <a:lstStyle/>
          <a:p>
            <a:pPr algn="r" eaLnBrk="1" fontAlgn="auto" hangingPunct="1">
              <a:spcBef>
                <a:spcPts val="0"/>
              </a:spcBef>
              <a:spcAft>
                <a:spcPts val="0"/>
              </a:spcAft>
              <a:defRPr/>
            </a:pPr>
            <a:r>
              <a:rPr lang="en-US" sz="1200" b="1" err="1">
                <a:solidFill>
                  <a:schemeClr val="bg1"/>
                </a:solidFill>
                <a:latin typeface="Montserrat SemiBold" pitchFamily="2" charset="77"/>
                <a:cs typeface="Calibri" panose="020F0502020204030204" pitchFamily="34" charset="0"/>
              </a:rPr>
              <a:t>www.appiareu.com</a:t>
            </a:r>
            <a:endParaRPr lang="en-CA" sz="1200" b="1">
              <a:solidFill>
                <a:schemeClr val="bg1"/>
              </a:solidFill>
              <a:latin typeface="Montserrat SemiBold" pitchFamily="2" charset="77"/>
              <a:cs typeface="Calibri" panose="020F0502020204030204" pitchFamily="34" charset="0"/>
            </a:endParaRPr>
          </a:p>
        </p:txBody>
      </p:sp>
      <p:cxnSp>
        <p:nvCxnSpPr>
          <p:cNvPr id="21" name="Straight Connector 20">
            <a:extLst>
              <a:ext uri="{FF2B5EF4-FFF2-40B4-BE49-F238E27FC236}">
                <a16:creationId xmlns:a16="http://schemas.microsoft.com/office/drawing/2014/main" id="{44DB78B0-828C-6FEE-8C8C-A3884506ECCD}"/>
              </a:ext>
            </a:extLst>
          </p:cNvPr>
          <p:cNvCxnSpPr>
            <a:cxnSpLocks/>
          </p:cNvCxnSpPr>
          <p:nvPr/>
        </p:nvCxnSpPr>
        <p:spPr>
          <a:xfrm>
            <a:off x="2197521" y="6500890"/>
            <a:ext cx="11374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DB2EE1-C4CC-50AF-D4A8-4775D1237747}"/>
              </a:ext>
            </a:extLst>
          </p:cNvPr>
          <p:cNvCxnSpPr>
            <a:cxnSpLocks/>
          </p:cNvCxnSpPr>
          <p:nvPr/>
        </p:nvCxnSpPr>
        <p:spPr>
          <a:xfrm>
            <a:off x="8482351" y="6500890"/>
            <a:ext cx="11374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7CD534D-DBCD-7325-1038-10AD18B0AF09}"/>
              </a:ext>
            </a:extLst>
          </p:cNvPr>
          <p:cNvSpPr/>
          <p:nvPr/>
        </p:nvSpPr>
        <p:spPr>
          <a:xfrm>
            <a:off x="918944" y="3271530"/>
            <a:ext cx="1281600" cy="2252711"/>
          </a:xfrm>
          <a:prstGeom prst="rect">
            <a:avLst/>
          </a:prstGeom>
          <a:solidFill>
            <a:srgbClr val="2946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900" dirty="0">
              <a:solidFill>
                <a:schemeClr val="bg1"/>
              </a:solidFill>
              <a:latin typeface="+mn-lt"/>
            </a:endParaRPr>
          </a:p>
          <a:p>
            <a:pPr algn="ctr"/>
            <a:r>
              <a:rPr lang="en-US" sz="900" dirty="0">
                <a:solidFill>
                  <a:schemeClr val="bg1"/>
                </a:solidFill>
                <a:latin typeface="+mn-lt"/>
              </a:rPr>
              <a:t>Anastasios (Tom) Drivas </a:t>
            </a:r>
          </a:p>
          <a:p>
            <a:pPr algn="ctr"/>
            <a:endParaRPr lang="en-US" sz="900" b="1" dirty="0">
              <a:solidFill>
                <a:schemeClr val="bg1"/>
              </a:solidFill>
              <a:latin typeface="+mn-lt"/>
            </a:endParaRPr>
          </a:p>
          <a:p>
            <a:pPr algn="ctr"/>
            <a:r>
              <a:rPr lang="en-US" sz="900" b="1" dirty="0">
                <a:solidFill>
                  <a:schemeClr val="bg1"/>
                </a:solidFill>
                <a:latin typeface="+mn-lt"/>
              </a:rPr>
              <a:t>CEO &amp; DIRECTOR</a:t>
            </a:r>
          </a:p>
          <a:p>
            <a:pPr algn="ctr"/>
            <a:endParaRPr lang="en-CA" sz="900" dirty="0">
              <a:solidFill>
                <a:schemeClr val="bg1"/>
              </a:solidFill>
            </a:endParaRPr>
          </a:p>
          <a:p>
            <a:pPr algn="ctr"/>
            <a:r>
              <a:rPr lang="en-CA" sz="900" dirty="0">
                <a:solidFill>
                  <a:schemeClr val="bg1"/>
                </a:solidFill>
              </a:rPr>
              <a:t>Business entrepreneur with over 30 years of experience in various industries, including over 20 years in the mineral resource industry.</a:t>
            </a:r>
          </a:p>
        </p:txBody>
      </p:sp>
      <p:sp>
        <p:nvSpPr>
          <p:cNvPr id="42" name="TextBox 41">
            <a:extLst>
              <a:ext uri="{FF2B5EF4-FFF2-40B4-BE49-F238E27FC236}">
                <a16:creationId xmlns:a16="http://schemas.microsoft.com/office/drawing/2014/main" id="{657E6CA0-426F-E573-F129-9D5270CD424B}"/>
              </a:ext>
            </a:extLst>
          </p:cNvPr>
          <p:cNvSpPr txBox="1"/>
          <p:nvPr/>
        </p:nvSpPr>
        <p:spPr>
          <a:xfrm>
            <a:off x="778994" y="1043550"/>
            <a:ext cx="9825506" cy="369332"/>
          </a:xfrm>
          <a:prstGeom prst="rect">
            <a:avLst/>
          </a:prstGeom>
          <a:noFill/>
        </p:spPr>
        <p:txBody>
          <a:bodyPr wrap="square">
            <a:spAutoFit/>
          </a:bodyPr>
          <a:lstStyle/>
          <a:p>
            <a:pPr eaLnBrk="1" hangingPunct="1"/>
            <a:r>
              <a:rPr lang="en-US" altLang="en-US" sz="1800" dirty="0" err="1">
                <a:solidFill>
                  <a:schemeClr val="bg1">
                    <a:lumMod val="75000"/>
                  </a:schemeClr>
                </a:solidFill>
                <a:latin typeface="Candara" panose="020E0502030303020204" pitchFamily="34" charset="0"/>
                <a:ea typeface="Candara" panose="020E0502030303020204" pitchFamily="34" charset="0"/>
                <a:cs typeface="Candara" panose="020E0502030303020204" pitchFamily="34" charset="0"/>
              </a:rPr>
              <a:t>Appia’s</a:t>
            </a:r>
            <a:r>
              <a:rPr lang="en-US" altLang="en-US" sz="1800" dirty="0">
                <a:solidFill>
                  <a:schemeClr val="bg1">
                    <a:lumMod val="75000"/>
                  </a:schemeClr>
                </a:solidFill>
                <a:latin typeface="Candara" panose="020E0502030303020204" pitchFamily="34" charset="0"/>
                <a:ea typeface="Candara" panose="020E0502030303020204" pitchFamily="34" charset="0"/>
                <a:cs typeface="Candara" panose="020E0502030303020204" pitchFamily="34" charset="0"/>
              </a:rPr>
              <a:t> Management and Board has over </a:t>
            </a:r>
            <a:r>
              <a:rPr lang="en-US" altLang="en-US" dirty="0">
                <a:solidFill>
                  <a:schemeClr val="bg1">
                    <a:lumMod val="75000"/>
                  </a:schemeClr>
                </a:solidFill>
                <a:latin typeface="Candara" panose="020E0502030303020204" pitchFamily="34" charset="0"/>
                <a:ea typeface="Candara" panose="020E0502030303020204" pitchFamily="34" charset="0"/>
                <a:cs typeface="Candara" panose="020E0502030303020204" pitchFamily="34" charset="0"/>
              </a:rPr>
              <a:t>300</a:t>
            </a:r>
            <a:r>
              <a:rPr lang="en-US" altLang="en-US" sz="1800" dirty="0">
                <a:solidFill>
                  <a:schemeClr val="bg1">
                    <a:lumMod val="75000"/>
                  </a:schemeClr>
                </a:solidFill>
                <a:latin typeface="Candara" panose="020E0502030303020204" pitchFamily="34" charset="0"/>
                <a:ea typeface="Candara" panose="020E0502030303020204" pitchFamily="34" charset="0"/>
                <a:cs typeface="Candara" panose="020E0502030303020204" pitchFamily="34" charset="0"/>
              </a:rPr>
              <a:t> years combined industry experience</a:t>
            </a:r>
          </a:p>
        </p:txBody>
      </p:sp>
      <p:pic>
        <p:nvPicPr>
          <p:cNvPr id="52" name="Picture Placeholder 51" descr="A person in a suit and tie&#10;&#10;Description automatically generated">
            <a:extLst>
              <a:ext uri="{FF2B5EF4-FFF2-40B4-BE49-F238E27FC236}">
                <a16:creationId xmlns:a16="http://schemas.microsoft.com/office/drawing/2014/main" id="{73E879DE-29AC-D0F4-A411-2933D42DB9EB}"/>
              </a:ext>
            </a:extLst>
          </p:cNvPr>
          <p:cNvPicPr>
            <a:picLocks noGrp="1" noChangeAspect="1"/>
          </p:cNvPicPr>
          <p:nvPr>
            <p:ph type="pic" sz="quarter" idx="11"/>
          </p:nvPr>
        </p:nvPicPr>
        <p:blipFill>
          <a:blip r:embed="rId7" cstate="screen">
            <a:grayscl/>
            <a:extLst>
              <a:ext uri="{28A0092B-C50C-407E-A947-70E740481C1C}">
                <a14:useLocalDpi xmlns:a14="http://schemas.microsoft.com/office/drawing/2010/main"/>
              </a:ext>
            </a:extLst>
          </a:blip>
          <a:srcRect/>
          <a:stretch>
            <a:fillRect/>
          </a:stretch>
        </p:blipFill>
        <p:spPr>
          <a:xfrm>
            <a:off x="920870" y="1882361"/>
            <a:ext cx="1280334" cy="1376866"/>
          </a:xfrm>
          <a:ln>
            <a:solidFill>
              <a:schemeClr val="bg1"/>
            </a:solidFill>
          </a:ln>
        </p:spPr>
      </p:pic>
      <p:sp>
        <p:nvSpPr>
          <p:cNvPr id="12297" name="Rectangle 12296">
            <a:extLst>
              <a:ext uri="{FF2B5EF4-FFF2-40B4-BE49-F238E27FC236}">
                <a16:creationId xmlns:a16="http://schemas.microsoft.com/office/drawing/2014/main" id="{DBB87D0C-BB3F-1E05-9FCA-957A0734F54A}"/>
              </a:ext>
            </a:extLst>
          </p:cNvPr>
          <p:cNvSpPr/>
          <p:nvPr/>
        </p:nvSpPr>
        <p:spPr>
          <a:xfrm>
            <a:off x="9937712" y="3253286"/>
            <a:ext cx="1280330" cy="2253600"/>
          </a:xfrm>
          <a:prstGeom prst="rect">
            <a:avLst/>
          </a:prstGeom>
          <a:solidFill>
            <a:srgbClr val="2946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900" dirty="0">
              <a:solidFill>
                <a:schemeClr val="bg1"/>
              </a:solidFill>
              <a:latin typeface="+mn-lt"/>
            </a:endParaRPr>
          </a:p>
          <a:p>
            <a:pPr algn="ctr"/>
            <a:r>
              <a:rPr lang="en-US" sz="900" dirty="0">
                <a:solidFill>
                  <a:schemeClr val="bg1"/>
                </a:solidFill>
                <a:latin typeface="+mn-lt"/>
              </a:rPr>
              <a:t>Jack </a:t>
            </a:r>
            <a:r>
              <a:rPr lang="en-US" sz="900" dirty="0" err="1">
                <a:solidFill>
                  <a:schemeClr val="bg1"/>
                </a:solidFill>
                <a:latin typeface="+mn-lt"/>
              </a:rPr>
              <a:t>Lifton</a:t>
            </a:r>
            <a:endParaRPr lang="en-US" sz="900" dirty="0">
              <a:solidFill>
                <a:schemeClr val="bg1"/>
              </a:solidFill>
              <a:latin typeface="+mn-lt"/>
            </a:endParaRPr>
          </a:p>
          <a:p>
            <a:pPr algn="ctr"/>
            <a:endParaRPr lang="en-US" sz="900" b="1" dirty="0">
              <a:solidFill>
                <a:schemeClr val="bg1"/>
              </a:solidFill>
              <a:latin typeface="+mn-lt"/>
            </a:endParaRPr>
          </a:p>
          <a:p>
            <a:pPr algn="ctr"/>
            <a:r>
              <a:rPr lang="en-US" sz="900" b="1" dirty="0">
                <a:solidFill>
                  <a:schemeClr val="bg1"/>
                </a:solidFill>
                <a:latin typeface="+mn-lt"/>
              </a:rPr>
              <a:t>SR. TECHNICAL ADVISOR</a:t>
            </a:r>
            <a:endParaRPr lang="en-CA" sz="900" dirty="0">
              <a:solidFill>
                <a:schemeClr val="bg1"/>
              </a:solidFill>
            </a:endParaRPr>
          </a:p>
          <a:p>
            <a:pPr algn="ctr"/>
            <a:r>
              <a:rPr lang="en-CA" sz="900" dirty="0">
                <a:latin typeface="+mn-lt"/>
              </a:rPr>
              <a:t>Consultant, author, and lecturer on the market fundamentals of technology metals. </a:t>
            </a:r>
            <a:endParaRPr lang="en-CA" sz="900" dirty="0">
              <a:solidFill>
                <a:schemeClr val="bg1"/>
              </a:solidFill>
            </a:endParaRPr>
          </a:p>
        </p:txBody>
      </p:sp>
      <p:sp>
        <p:nvSpPr>
          <p:cNvPr id="12298" name="Rectangle 12297">
            <a:extLst>
              <a:ext uri="{FF2B5EF4-FFF2-40B4-BE49-F238E27FC236}">
                <a16:creationId xmlns:a16="http://schemas.microsoft.com/office/drawing/2014/main" id="{26BEBA71-9239-D893-7667-E9CB6C9F931B}"/>
              </a:ext>
            </a:extLst>
          </p:cNvPr>
          <p:cNvSpPr/>
          <p:nvPr/>
        </p:nvSpPr>
        <p:spPr>
          <a:xfrm>
            <a:off x="5421453" y="3259226"/>
            <a:ext cx="1280331" cy="2253600"/>
          </a:xfrm>
          <a:prstGeom prst="rect">
            <a:avLst/>
          </a:prstGeom>
          <a:solidFill>
            <a:srgbClr val="29466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900" dirty="0">
              <a:latin typeface="+mn-lt"/>
            </a:endParaRPr>
          </a:p>
          <a:p>
            <a:pPr algn="ctr"/>
            <a:r>
              <a:rPr lang="en-US" sz="900" dirty="0"/>
              <a:t>Antonio Vitor</a:t>
            </a:r>
            <a:r>
              <a:rPr lang="en-US" sz="900" dirty="0">
                <a:latin typeface="+mn-lt"/>
              </a:rPr>
              <a:t> </a:t>
            </a:r>
            <a:r>
              <a:rPr lang="en-CA" sz="900" dirty="0"/>
              <a:t> </a:t>
            </a:r>
            <a:endParaRPr lang="en-CA" sz="900" dirty="0">
              <a:latin typeface="+mn-lt"/>
              <a:cs typeface="Calibri"/>
            </a:endParaRPr>
          </a:p>
          <a:p>
            <a:pPr algn="ctr"/>
            <a:endParaRPr lang="en-US" sz="900" b="1" dirty="0">
              <a:solidFill>
                <a:schemeClr val="bg1"/>
              </a:solidFill>
              <a:latin typeface="+mn-lt"/>
            </a:endParaRPr>
          </a:p>
          <a:p>
            <a:pPr algn="ctr"/>
            <a:r>
              <a:rPr lang="en-US" sz="900" b="1" dirty="0">
                <a:solidFill>
                  <a:schemeClr val="bg1"/>
                </a:solidFill>
                <a:latin typeface="+mn-lt"/>
              </a:rPr>
              <a:t>COUNTRY MANAGER</a:t>
            </a:r>
          </a:p>
          <a:p>
            <a:pPr algn="ctr"/>
            <a:endParaRPr lang="en-US" sz="900" b="1" dirty="0">
              <a:solidFill>
                <a:schemeClr val="bg1"/>
              </a:solidFill>
              <a:latin typeface="+mn-lt"/>
            </a:endParaRPr>
          </a:p>
          <a:p>
            <a:pPr algn="ctr" fontAlgn="t">
              <a:spcBef>
                <a:spcPct val="20000"/>
              </a:spcBef>
              <a:spcAft>
                <a:spcPts val="600"/>
              </a:spcAft>
              <a:buClr>
                <a:schemeClr val="accent1">
                  <a:lumMod val="75000"/>
                </a:schemeClr>
              </a:buClr>
              <a:buSzPct val="145000"/>
              <a:defRPr/>
            </a:pPr>
            <a:r>
              <a:rPr lang="en-CA" sz="900" dirty="0"/>
              <a:t>Track record as a portfolio manager and valued board member. Since 2015 exclusive dedication to mining industry – Graphite, REE and Silica sands</a:t>
            </a:r>
            <a:r>
              <a:rPr lang="en-CA" sz="900" b="0" i="0" u="none" strike="noStrike" dirty="0">
                <a:solidFill>
                  <a:srgbClr val="212121"/>
                </a:solidFill>
                <a:effectLst/>
                <a:latin typeface="Aptos" panose="020B0004020202020204" pitchFamily="34" charset="0"/>
              </a:rPr>
              <a:t>.</a:t>
            </a:r>
            <a:endParaRPr lang="en-CA" sz="900" dirty="0">
              <a:solidFill>
                <a:schemeClr val="bg1"/>
              </a:solidFill>
            </a:endParaRPr>
          </a:p>
        </p:txBody>
      </p:sp>
      <p:sp>
        <p:nvSpPr>
          <p:cNvPr id="12299" name="Rectangle 12298">
            <a:extLst>
              <a:ext uri="{FF2B5EF4-FFF2-40B4-BE49-F238E27FC236}">
                <a16:creationId xmlns:a16="http://schemas.microsoft.com/office/drawing/2014/main" id="{AACF7642-D223-F779-FF12-C2C8BB339E57}"/>
              </a:ext>
            </a:extLst>
          </p:cNvPr>
          <p:cNvSpPr/>
          <p:nvPr/>
        </p:nvSpPr>
        <p:spPr>
          <a:xfrm>
            <a:off x="6926717" y="3253450"/>
            <a:ext cx="1280330" cy="2253600"/>
          </a:xfrm>
          <a:prstGeom prst="rect">
            <a:avLst/>
          </a:prstGeom>
          <a:solidFill>
            <a:srgbClr val="29466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900" dirty="0">
                <a:latin typeface="+mn-lt"/>
              </a:rPr>
              <a:t>Constantine Karayannopoulos </a:t>
            </a:r>
          </a:p>
          <a:p>
            <a:pPr algn="ctr"/>
            <a:endParaRPr lang="en-US" sz="900" b="1" dirty="0">
              <a:solidFill>
                <a:schemeClr val="bg1"/>
              </a:solidFill>
              <a:latin typeface="+mn-lt"/>
            </a:endParaRPr>
          </a:p>
          <a:p>
            <a:pPr algn="ctr"/>
            <a:r>
              <a:rPr lang="en-US" sz="900" b="1" dirty="0">
                <a:solidFill>
                  <a:schemeClr val="bg1"/>
                </a:solidFill>
                <a:latin typeface="+mn-lt"/>
              </a:rPr>
              <a:t>SR. </a:t>
            </a:r>
            <a:r>
              <a:rPr lang="en-US" sz="900" b="1" dirty="0">
                <a:solidFill>
                  <a:schemeClr val="bg1"/>
                </a:solidFill>
              </a:rPr>
              <a:t>TECHNICAL ADVISOR</a:t>
            </a:r>
            <a:endParaRPr lang="en-US" sz="900" b="1" dirty="0">
              <a:solidFill>
                <a:schemeClr val="bg1"/>
              </a:solidFill>
              <a:latin typeface="+mn-lt"/>
            </a:endParaRPr>
          </a:p>
          <a:p>
            <a:pPr algn="ctr" eaLnBrk="1" fontAlgn="t" hangingPunct="1">
              <a:spcBef>
                <a:spcPct val="20000"/>
              </a:spcBef>
              <a:spcAft>
                <a:spcPts val="600"/>
              </a:spcAft>
              <a:buClr>
                <a:schemeClr val="accent1">
                  <a:lumMod val="75000"/>
                </a:schemeClr>
              </a:buClr>
              <a:buSzPct val="145000"/>
              <a:defRPr/>
            </a:pPr>
            <a:r>
              <a:rPr lang="en-US" sz="900" dirty="0">
                <a:latin typeface="+mn-lt"/>
              </a:rPr>
              <a:t>30 years of expertise and leadership at NEO Performance Materials as COO, CEO, Chairman of the Board and CEO again from 2020-2023.</a:t>
            </a:r>
            <a:endParaRPr lang="en-US" sz="900" dirty="0">
              <a:latin typeface="+mn-lt"/>
              <a:cs typeface="Calibri"/>
            </a:endParaRPr>
          </a:p>
        </p:txBody>
      </p:sp>
      <p:sp>
        <p:nvSpPr>
          <p:cNvPr id="12300" name="Rectangle 12299">
            <a:extLst>
              <a:ext uri="{FF2B5EF4-FFF2-40B4-BE49-F238E27FC236}">
                <a16:creationId xmlns:a16="http://schemas.microsoft.com/office/drawing/2014/main" id="{33C0C04A-5CEA-0CC3-8F16-4E199A1A0B06}"/>
              </a:ext>
            </a:extLst>
          </p:cNvPr>
          <p:cNvSpPr/>
          <p:nvPr/>
        </p:nvSpPr>
        <p:spPr>
          <a:xfrm>
            <a:off x="8410169" y="3253058"/>
            <a:ext cx="1329063" cy="2252712"/>
          </a:xfrm>
          <a:prstGeom prst="rect">
            <a:avLst/>
          </a:prstGeom>
          <a:solidFill>
            <a:srgbClr val="2946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900" dirty="0">
              <a:latin typeface="+mn-lt"/>
            </a:endParaRPr>
          </a:p>
          <a:p>
            <a:pPr algn="ctr"/>
            <a:r>
              <a:rPr lang="en-US" sz="900" dirty="0">
                <a:latin typeface="+mn-lt"/>
              </a:rPr>
              <a:t>Don Hains, P. Geo </a:t>
            </a:r>
          </a:p>
          <a:p>
            <a:pPr algn="ctr"/>
            <a:endParaRPr lang="en-CA" sz="900" b="1" dirty="0">
              <a:latin typeface="+mn-lt"/>
            </a:endParaRPr>
          </a:p>
          <a:p>
            <a:pPr algn="ctr"/>
            <a:r>
              <a:rPr lang="en-CA" sz="900" b="1" dirty="0">
                <a:latin typeface="+mn-lt"/>
              </a:rPr>
              <a:t>SR. TECHNICAL ADVISOR</a:t>
            </a:r>
            <a:endParaRPr lang="en-CA" sz="900" b="1" dirty="0">
              <a:solidFill>
                <a:schemeClr val="bg1"/>
              </a:solidFill>
            </a:endParaRPr>
          </a:p>
          <a:p>
            <a:pPr algn="ctr" eaLnBrk="1" fontAlgn="auto" hangingPunct="1">
              <a:spcBef>
                <a:spcPct val="20000"/>
              </a:spcBef>
              <a:spcAft>
                <a:spcPts val="600"/>
              </a:spcAft>
              <a:buClr>
                <a:schemeClr val="accent1">
                  <a:lumMod val="75000"/>
                </a:schemeClr>
              </a:buClr>
              <a:buSzPct val="145000"/>
              <a:defRPr/>
            </a:pPr>
            <a:r>
              <a:rPr lang="en-CA" sz="900" dirty="0">
                <a:latin typeface="+mn-lt"/>
              </a:rPr>
              <a:t>40+ years’ experience as a consulting </a:t>
            </a:r>
            <a:r>
              <a:rPr lang="en-CA" sz="900" dirty="0"/>
              <a:t>g</a:t>
            </a:r>
            <a:r>
              <a:rPr lang="en-CA" sz="900" dirty="0">
                <a:latin typeface="+mn-lt"/>
              </a:rPr>
              <a:t>eologist and QP, with highly advanced Industrial Minerals </a:t>
            </a:r>
            <a:r>
              <a:rPr lang="en-US" sz="900" dirty="0">
                <a:latin typeface="+mn-lt"/>
              </a:rPr>
              <a:t>and Ionic Adsorption Clay expertise.</a:t>
            </a:r>
          </a:p>
        </p:txBody>
      </p:sp>
      <p:sp>
        <p:nvSpPr>
          <p:cNvPr id="12301" name="Rectangle 12300">
            <a:extLst>
              <a:ext uri="{FF2B5EF4-FFF2-40B4-BE49-F238E27FC236}">
                <a16:creationId xmlns:a16="http://schemas.microsoft.com/office/drawing/2014/main" id="{D111AED4-119F-02B0-DC34-63E8F32AC273}"/>
              </a:ext>
            </a:extLst>
          </p:cNvPr>
          <p:cNvSpPr/>
          <p:nvPr/>
        </p:nvSpPr>
        <p:spPr>
          <a:xfrm>
            <a:off x="2430436" y="3259227"/>
            <a:ext cx="1280334" cy="2253600"/>
          </a:xfrm>
          <a:prstGeom prst="rect">
            <a:avLst/>
          </a:prstGeom>
          <a:solidFill>
            <a:srgbClr val="29466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900" dirty="0">
              <a:solidFill>
                <a:schemeClr val="bg1"/>
              </a:solidFill>
              <a:latin typeface="+mn-lt"/>
            </a:endParaRPr>
          </a:p>
          <a:p>
            <a:pPr algn="ctr"/>
            <a:r>
              <a:rPr lang="en-US" sz="900" dirty="0">
                <a:solidFill>
                  <a:schemeClr val="bg1"/>
                </a:solidFill>
                <a:latin typeface="+mn-lt"/>
              </a:rPr>
              <a:t>Stephen Burega</a:t>
            </a:r>
            <a:endParaRPr lang="en-US" sz="900" dirty="0">
              <a:solidFill>
                <a:schemeClr val="bg1"/>
              </a:solidFill>
              <a:latin typeface="+mn-lt"/>
              <a:ea typeface="Calibri"/>
              <a:cs typeface="Calibri"/>
            </a:endParaRPr>
          </a:p>
          <a:p>
            <a:pPr algn="ctr"/>
            <a:endParaRPr lang="en-US" sz="900" b="1" dirty="0">
              <a:solidFill>
                <a:schemeClr val="bg1"/>
              </a:solidFill>
              <a:latin typeface="+mn-lt"/>
            </a:endParaRPr>
          </a:p>
          <a:p>
            <a:pPr algn="ctr"/>
            <a:r>
              <a:rPr lang="en-US" sz="900" b="1" dirty="0">
                <a:solidFill>
                  <a:schemeClr val="bg1"/>
                </a:solidFill>
                <a:latin typeface="+mn-lt"/>
              </a:rPr>
              <a:t>PRESIDENT</a:t>
            </a:r>
            <a:endParaRPr lang="en-US" sz="900" b="1" dirty="0">
              <a:solidFill>
                <a:schemeClr val="bg1"/>
              </a:solidFill>
              <a:latin typeface="+mn-lt"/>
              <a:ea typeface="Calibri"/>
              <a:cs typeface="Calibri"/>
            </a:endParaRPr>
          </a:p>
          <a:p>
            <a:pPr algn="ctr"/>
            <a:endParaRPr lang="en-CA" sz="900" dirty="0">
              <a:solidFill>
                <a:schemeClr val="bg1"/>
              </a:solidFill>
            </a:endParaRPr>
          </a:p>
          <a:p>
            <a:pPr algn="ctr">
              <a:spcBef>
                <a:spcPct val="20000"/>
              </a:spcBef>
              <a:spcAft>
                <a:spcPts val="600"/>
              </a:spcAft>
              <a:buClr>
                <a:schemeClr val="accent1">
                  <a:lumMod val="75000"/>
                </a:schemeClr>
              </a:buClr>
              <a:buSzPct val="145000"/>
              <a:defRPr/>
            </a:pPr>
            <a:r>
              <a:rPr lang="en-CA" sz="900" dirty="0">
                <a:solidFill>
                  <a:schemeClr val="bg1"/>
                </a:solidFill>
              </a:rPr>
              <a:t>Brings 15 years of management and operations experience in the international mining and natural resources sectors, plus 15 years of experience in finance &amp; communications</a:t>
            </a:r>
            <a:r>
              <a:rPr lang="en-CA" sz="900" dirty="0"/>
              <a:t>.</a:t>
            </a:r>
            <a:endParaRPr lang="en-CA" sz="900" dirty="0">
              <a:latin typeface="+mn-lt"/>
              <a:ea typeface="Calibri"/>
              <a:cs typeface="Calibri"/>
            </a:endParaRPr>
          </a:p>
        </p:txBody>
      </p:sp>
      <p:pic>
        <p:nvPicPr>
          <p:cNvPr id="8" name="Picture Placeholder 7" descr="A person in a suit&#10;&#10;Description automatically generated">
            <a:extLst>
              <a:ext uri="{FF2B5EF4-FFF2-40B4-BE49-F238E27FC236}">
                <a16:creationId xmlns:a16="http://schemas.microsoft.com/office/drawing/2014/main" id="{05EA88D5-BFCF-A539-6832-BAA48F61CCD7}"/>
              </a:ext>
            </a:extLst>
          </p:cNvPr>
          <p:cNvPicPr>
            <a:picLocks noGrp="1"/>
          </p:cNvPicPr>
          <p:nvPr>
            <p:ph type="pic" sz="quarter" idx="16"/>
          </p:nvPr>
        </p:nvPicPr>
        <p:blipFill>
          <a:blip r:embed="rId8" cstate="screen">
            <a:extLst>
              <a:ext uri="{28A0092B-C50C-407E-A947-70E740481C1C}">
                <a14:useLocalDpi xmlns:a14="http://schemas.microsoft.com/office/drawing/2010/main"/>
              </a:ext>
            </a:extLst>
          </a:blip>
          <a:srcRect/>
          <a:stretch>
            <a:fillRect/>
          </a:stretch>
        </p:blipFill>
        <p:spPr>
          <a:xfrm>
            <a:off x="8436169" y="1857946"/>
            <a:ext cx="1281600" cy="1378800"/>
          </a:xfrm>
          <a:ln>
            <a:solidFill>
              <a:schemeClr val="bg1">
                <a:lumMod val="95000"/>
              </a:schemeClr>
            </a:solidFill>
          </a:ln>
        </p:spPr>
      </p:pic>
      <p:pic>
        <p:nvPicPr>
          <p:cNvPr id="3" name="Picture 2">
            <a:extLst>
              <a:ext uri="{FF2B5EF4-FFF2-40B4-BE49-F238E27FC236}">
                <a16:creationId xmlns:a16="http://schemas.microsoft.com/office/drawing/2014/main" id="{BF632945-936F-DD30-B05F-ABA457C1FF6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8994" y="6294995"/>
            <a:ext cx="1039296" cy="409419"/>
          </a:xfrm>
          <a:prstGeom prst="rect">
            <a:avLst/>
          </a:prstGeom>
        </p:spPr>
      </p:pic>
      <p:pic>
        <p:nvPicPr>
          <p:cNvPr id="12" name="Picture 11" descr="A close-up of a person&#10;&#10;Description automatically generated">
            <a:extLst>
              <a:ext uri="{FF2B5EF4-FFF2-40B4-BE49-F238E27FC236}">
                <a16:creationId xmlns:a16="http://schemas.microsoft.com/office/drawing/2014/main" id="{DF42FC26-113C-26A0-489D-8378CDD69461}"/>
              </a:ext>
            </a:extLst>
          </p:cNvPr>
          <p:cNvPicPr>
            <a:picLocks noChangeAspect="1"/>
          </p:cNvPicPr>
          <p:nvPr/>
        </p:nvPicPr>
        <p:blipFill rotWithShape="1">
          <a:blip r:embed="rId10" cstate="screen">
            <a:grayscl/>
            <a:extLst>
              <a:ext uri="{28A0092B-C50C-407E-A947-70E740481C1C}">
                <a14:useLocalDpi xmlns:a14="http://schemas.microsoft.com/office/drawing/2010/main"/>
              </a:ext>
            </a:extLst>
          </a:blip>
          <a:srcRect/>
          <a:stretch/>
        </p:blipFill>
        <p:spPr>
          <a:xfrm>
            <a:off x="5427246" y="1867184"/>
            <a:ext cx="1280333" cy="1376826"/>
          </a:xfrm>
          <a:prstGeom prst="rect">
            <a:avLst/>
          </a:prstGeom>
          <a:ln>
            <a:solidFill>
              <a:schemeClr val="bg1"/>
            </a:solidFill>
          </a:ln>
        </p:spPr>
      </p:pic>
      <p:sp>
        <p:nvSpPr>
          <p:cNvPr id="6" name="Rectangle 5">
            <a:extLst>
              <a:ext uri="{FF2B5EF4-FFF2-40B4-BE49-F238E27FC236}">
                <a16:creationId xmlns:a16="http://schemas.microsoft.com/office/drawing/2014/main" id="{F27F0CC0-979D-EB77-3618-9D29365D3D19}"/>
              </a:ext>
            </a:extLst>
          </p:cNvPr>
          <p:cNvSpPr/>
          <p:nvPr/>
        </p:nvSpPr>
        <p:spPr>
          <a:xfrm>
            <a:off x="3910480" y="3253058"/>
            <a:ext cx="1329062" cy="2253600"/>
          </a:xfrm>
          <a:prstGeom prst="rect">
            <a:avLst/>
          </a:prstGeom>
          <a:solidFill>
            <a:srgbClr val="29466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900" dirty="0">
              <a:latin typeface="+mn-lt"/>
            </a:endParaRPr>
          </a:p>
          <a:p>
            <a:pPr algn="ctr"/>
            <a:r>
              <a:rPr lang="en-US" sz="900" dirty="0"/>
              <a:t>Andre Costa</a:t>
            </a:r>
            <a:r>
              <a:rPr lang="en-US" sz="900" dirty="0">
                <a:latin typeface="+mn-lt"/>
              </a:rPr>
              <a:t> M.Sc., FAIG</a:t>
            </a:r>
            <a:r>
              <a:rPr lang="en-CA" sz="900" dirty="0"/>
              <a:t> </a:t>
            </a:r>
            <a:endParaRPr lang="en-CA" sz="900" dirty="0">
              <a:latin typeface="+mn-lt"/>
              <a:cs typeface="Calibri"/>
            </a:endParaRPr>
          </a:p>
          <a:p>
            <a:pPr algn="ctr"/>
            <a:endParaRPr lang="en-US" sz="900" b="1" dirty="0">
              <a:solidFill>
                <a:schemeClr val="bg1"/>
              </a:solidFill>
              <a:latin typeface="+mn-lt"/>
            </a:endParaRPr>
          </a:p>
          <a:p>
            <a:pPr algn="ctr"/>
            <a:r>
              <a:rPr lang="en-US" sz="900" b="1" dirty="0">
                <a:solidFill>
                  <a:schemeClr val="bg1"/>
                </a:solidFill>
                <a:latin typeface="+mn-lt"/>
              </a:rPr>
              <a:t>VP EXPLORATION</a:t>
            </a:r>
          </a:p>
          <a:p>
            <a:pPr algn="ctr"/>
            <a:endParaRPr lang="en-US" sz="900" b="1" dirty="0">
              <a:solidFill>
                <a:schemeClr val="bg1"/>
              </a:solidFill>
              <a:latin typeface="+mn-lt"/>
            </a:endParaRPr>
          </a:p>
          <a:p>
            <a:pPr algn="ctr" fontAlgn="t">
              <a:spcBef>
                <a:spcPct val="20000"/>
              </a:spcBef>
              <a:spcAft>
                <a:spcPts val="600"/>
              </a:spcAft>
              <a:buClr>
                <a:schemeClr val="accent1">
                  <a:lumMod val="75000"/>
                </a:schemeClr>
              </a:buClr>
              <a:buSzPct val="145000"/>
              <a:defRPr/>
            </a:pPr>
            <a:r>
              <a:rPr lang="en-CA" sz="900" dirty="0"/>
              <a:t>30 years´ Experience in Canada and Brazil managing exploration projects for Diamond, Potash, Uranium, Gold, Lithium, REE and  copper</a:t>
            </a:r>
            <a:r>
              <a:rPr lang="en-CA" sz="900" b="0" i="0" u="none" strike="noStrike" dirty="0">
                <a:solidFill>
                  <a:srgbClr val="212121"/>
                </a:solidFill>
                <a:effectLst/>
                <a:latin typeface="Aptos" panose="020B0004020202020204" pitchFamily="34" charset="0"/>
              </a:rPr>
              <a:t>.</a:t>
            </a:r>
            <a:endParaRPr lang="en-CA" sz="900" dirty="0">
              <a:solidFill>
                <a:schemeClr val="bg1"/>
              </a:solidFill>
            </a:endParaRPr>
          </a:p>
        </p:txBody>
      </p:sp>
      <p:pic>
        <p:nvPicPr>
          <p:cNvPr id="10" name="Picture 9" descr="A person wearing glasses and a suit&#10;&#10;Description automatically generated">
            <a:extLst>
              <a:ext uri="{FF2B5EF4-FFF2-40B4-BE49-F238E27FC236}">
                <a16:creationId xmlns:a16="http://schemas.microsoft.com/office/drawing/2014/main" id="{110DAEF6-EE3F-CC73-E013-69EABC25C4F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930648" y="1860159"/>
            <a:ext cx="1276658" cy="1378800"/>
          </a:xfrm>
          <a:prstGeom prst="rect">
            <a:avLst/>
          </a:prstGeom>
          <a:ln>
            <a:solidFill>
              <a:schemeClr val="bg1"/>
            </a:solidFill>
          </a:ln>
        </p:spPr>
      </p:pic>
    </p:spTree>
    <p:extLst>
      <p:ext uri="{BB962C8B-B14F-4D97-AF65-F5344CB8AC3E}">
        <p14:creationId xmlns:p14="http://schemas.microsoft.com/office/powerpoint/2010/main" val="22609075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Slide Number Placeholder 1">
            <a:extLst>
              <a:ext uri="{FF2B5EF4-FFF2-40B4-BE49-F238E27FC236}">
                <a16:creationId xmlns:a16="http://schemas.microsoft.com/office/drawing/2014/main" id="{71600741-018B-B60C-7528-D9EF31DAEC40}"/>
              </a:ext>
            </a:extLst>
          </p:cNvPr>
          <p:cNvSpPr>
            <a:spLocks noGrp="1" noChangeArrowheads="1"/>
          </p:cNvSpPr>
          <p:nvPr>
            <p:ph type="sldNum" sz="quarter" idx="10"/>
          </p:nvPr>
        </p:nvSpPr>
        <p:spPr bwMode="auto">
          <a:xfrm>
            <a:off x="11751281" y="6510034"/>
            <a:ext cx="43391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409E24A-C79A-491A-81A5-BCD4D78F84CA}" type="slidenum">
              <a:rPr lang="en-US" altLang="en-US">
                <a:latin typeface="+mn-lt"/>
              </a:rPr>
              <a:pPr fontAlgn="base">
                <a:spcBef>
                  <a:spcPct val="0"/>
                </a:spcBef>
                <a:spcAft>
                  <a:spcPct val="0"/>
                </a:spcAft>
              </a:pPr>
              <a:t>5</a:t>
            </a:fld>
            <a:endParaRPr lang="en-US" altLang="en-US">
              <a:latin typeface="+mn-lt"/>
            </a:endParaRPr>
          </a:p>
        </p:txBody>
      </p:sp>
      <p:pic>
        <p:nvPicPr>
          <p:cNvPr id="3" name="Picture 2">
            <a:extLst>
              <a:ext uri="{FF2B5EF4-FFF2-40B4-BE49-F238E27FC236}">
                <a16:creationId xmlns:a16="http://schemas.microsoft.com/office/drawing/2014/main" id="{7ED08B36-670E-C5AF-4650-E6CDB32167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817" y="6244639"/>
            <a:ext cx="1309066" cy="512503"/>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sp>
        <p:nvSpPr>
          <p:cNvPr id="4" name="TextBox 3">
            <a:extLst>
              <a:ext uri="{FF2B5EF4-FFF2-40B4-BE49-F238E27FC236}">
                <a16:creationId xmlns:a16="http://schemas.microsoft.com/office/drawing/2014/main" id="{232EEF54-DB64-EF8D-2F3D-3045FEC5D139}"/>
              </a:ext>
            </a:extLst>
          </p:cNvPr>
          <p:cNvSpPr txBox="1"/>
          <p:nvPr/>
        </p:nvSpPr>
        <p:spPr>
          <a:xfrm>
            <a:off x="3573026" y="6370085"/>
            <a:ext cx="4788421" cy="261610"/>
          </a:xfrm>
          <a:prstGeom prst="rect">
            <a:avLst/>
          </a:prstGeom>
          <a:noFill/>
        </p:spPr>
        <p:txBody>
          <a:bodyPr wrap="square">
            <a:spAutoFit/>
          </a:bodyPr>
          <a:lstStyle/>
          <a:p>
            <a:pPr algn="ctr"/>
            <a:r>
              <a:rPr lang="en-US" sz="1100" b="1">
                <a:latin typeface="Montserrat SemiBold" pitchFamily="2" charset="77"/>
                <a:cs typeface="Calibri" panose="020F0502020204030204" pitchFamily="34" charset="0"/>
              </a:rPr>
              <a:t>CSE: API </a:t>
            </a:r>
            <a:r>
              <a:rPr lang="en-US" sz="1100" b="1">
                <a:solidFill>
                  <a:srgbClr val="C2132F"/>
                </a:solidFill>
                <a:latin typeface="Montserrat SemiBold" pitchFamily="2" charset="77"/>
                <a:cs typeface="Calibri" panose="020F0502020204030204" pitchFamily="34" charset="0"/>
              </a:rPr>
              <a:t>|</a:t>
            </a:r>
            <a:r>
              <a:rPr lang="en-US" sz="1100" b="1">
                <a:latin typeface="Montserrat SemiBold" pitchFamily="2" charset="77"/>
                <a:cs typeface="Calibri" panose="020F0502020204030204" pitchFamily="34" charset="0"/>
              </a:rPr>
              <a:t> OTCQX: APAAF </a:t>
            </a:r>
            <a:r>
              <a:rPr lang="en-US" sz="1100" b="1">
                <a:solidFill>
                  <a:srgbClr val="C2132F"/>
                </a:solidFill>
                <a:latin typeface="Montserrat SemiBold" pitchFamily="2" charset="77"/>
                <a:cs typeface="Calibri" panose="020F0502020204030204" pitchFamily="34" charset="0"/>
              </a:rPr>
              <a:t>| </a:t>
            </a:r>
            <a:r>
              <a:rPr lang="en-CA" sz="1100" b="1">
                <a:effectLst/>
                <a:latin typeface="Montserrat SemiBold" pitchFamily="2" charset="77"/>
              </a:rPr>
              <a:t>FWB: A0I0 </a:t>
            </a:r>
            <a:r>
              <a:rPr lang="en-CA" sz="1100" b="1">
                <a:solidFill>
                  <a:srgbClr val="C2132F"/>
                </a:solidFill>
                <a:effectLst/>
                <a:latin typeface="Montserrat SemiBold" pitchFamily="2" charset="77"/>
              </a:rPr>
              <a:t>|</a:t>
            </a:r>
            <a:r>
              <a:rPr lang="en-CA" sz="1100" b="1">
                <a:effectLst/>
                <a:latin typeface="Montserrat SemiBold" pitchFamily="2" charset="77"/>
              </a:rPr>
              <a:t> MUN: A0I0 </a:t>
            </a:r>
            <a:r>
              <a:rPr lang="en-CA" sz="1100" b="1">
                <a:solidFill>
                  <a:srgbClr val="C2132F"/>
                </a:solidFill>
                <a:effectLst/>
                <a:latin typeface="Montserrat SemiBold" pitchFamily="2" charset="77"/>
              </a:rPr>
              <a:t>|</a:t>
            </a:r>
            <a:r>
              <a:rPr lang="en-CA" sz="1100" b="1">
                <a:effectLst/>
                <a:latin typeface="Montserrat SemiBold" pitchFamily="2" charset="77"/>
              </a:rPr>
              <a:t> BER: A0I0</a:t>
            </a:r>
          </a:p>
        </p:txBody>
      </p:sp>
      <p:sp>
        <p:nvSpPr>
          <p:cNvPr id="11" name="TextBox 10">
            <a:extLst>
              <a:ext uri="{FF2B5EF4-FFF2-40B4-BE49-F238E27FC236}">
                <a16:creationId xmlns:a16="http://schemas.microsoft.com/office/drawing/2014/main" id="{A6678309-6BB1-74FD-7F01-43FA6E66B9BE}"/>
              </a:ext>
            </a:extLst>
          </p:cNvPr>
          <p:cNvSpPr txBox="1"/>
          <p:nvPr/>
        </p:nvSpPr>
        <p:spPr>
          <a:xfrm>
            <a:off x="9902590" y="6362391"/>
            <a:ext cx="1813704" cy="276999"/>
          </a:xfrm>
          <a:prstGeom prst="rect">
            <a:avLst/>
          </a:prstGeom>
          <a:noFill/>
        </p:spPr>
        <p:txBody>
          <a:bodyPr wrap="square">
            <a:spAutoFit/>
          </a:bodyPr>
          <a:lstStyle/>
          <a:p>
            <a:pPr algn="r" eaLnBrk="1" fontAlgn="auto" hangingPunct="1">
              <a:spcBef>
                <a:spcPts val="0"/>
              </a:spcBef>
              <a:spcAft>
                <a:spcPts val="0"/>
              </a:spcAft>
              <a:defRPr/>
            </a:pPr>
            <a:r>
              <a:rPr lang="en-US" sz="1200" b="1" err="1">
                <a:latin typeface="Montserrat SemiBold" pitchFamily="2" charset="77"/>
                <a:cs typeface="Calibri" panose="020F0502020204030204" pitchFamily="34" charset="0"/>
              </a:rPr>
              <a:t>www.appiareu.com</a:t>
            </a:r>
            <a:endParaRPr lang="en-CA" sz="1200" b="1">
              <a:latin typeface="Montserrat SemiBold" pitchFamily="2" charset="77"/>
              <a:cs typeface="Calibri" panose="020F0502020204030204" pitchFamily="34" charset="0"/>
            </a:endParaRPr>
          </a:p>
        </p:txBody>
      </p:sp>
      <p:cxnSp>
        <p:nvCxnSpPr>
          <p:cNvPr id="12" name="Straight Connector 11">
            <a:extLst>
              <a:ext uri="{FF2B5EF4-FFF2-40B4-BE49-F238E27FC236}">
                <a16:creationId xmlns:a16="http://schemas.microsoft.com/office/drawing/2014/main" id="{8E70B96E-F5D5-21D3-3032-78A4606F7AE0}"/>
              </a:ext>
            </a:extLst>
          </p:cNvPr>
          <p:cNvCxnSpPr>
            <a:cxnSpLocks/>
          </p:cNvCxnSpPr>
          <p:nvPr/>
        </p:nvCxnSpPr>
        <p:spPr>
          <a:xfrm>
            <a:off x="2233742"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817AF4-E6B9-574A-874E-4E9D27B2514D}"/>
              </a:ext>
            </a:extLst>
          </p:cNvPr>
          <p:cNvCxnSpPr>
            <a:cxnSpLocks/>
          </p:cNvCxnSpPr>
          <p:nvPr/>
        </p:nvCxnSpPr>
        <p:spPr>
          <a:xfrm>
            <a:off x="8563306"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sp>
        <p:nvSpPr>
          <p:cNvPr id="5" name="TextBox 2">
            <a:extLst>
              <a:ext uri="{FF2B5EF4-FFF2-40B4-BE49-F238E27FC236}">
                <a16:creationId xmlns:a16="http://schemas.microsoft.com/office/drawing/2014/main" id="{45845247-DD85-2CF5-57D1-AB37635FE724}"/>
              </a:ext>
            </a:extLst>
          </p:cNvPr>
          <p:cNvSpPr txBox="1">
            <a:spLocks noChangeArrowheads="1"/>
          </p:cNvSpPr>
          <p:nvPr/>
        </p:nvSpPr>
        <p:spPr bwMode="auto">
          <a:xfrm>
            <a:off x="722817" y="578097"/>
            <a:ext cx="685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2400" b="1">
                <a:latin typeface="Candara" panose="020E0502030303020204" pitchFamily="34" charset="0"/>
                <a:ea typeface="Candara" panose="020E0502030303020204" pitchFamily="34" charset="0"/>
                <a:cs typeface="Candara" panose="020E0502030303020204" pitchFamily="34" charset="0"/>
              </a:rPr>
              <a:t>Critical Minerals: </a:t>
            </a:r>
            <a:r>
              <a:rPr lang="en-US" altLang="en-US" sz="2400">
                <a:latin typeface="Candara" panose="020E0502030303020204" pitchFamily="34" charset="0"/>
                <a:ea typeface="Candara" panose="020E0502030303020204" pitchFamily="34" charset="0"/>
                <a:cs typeface="Candara" panose="020E0502030303020204" pitchFamily="34" charset="0"/>
              </a:rPr>
              <a:t>Rare Earths and Uranium</a:t>
            </a:r>
          </a:p>
        </p:txBody>
      </p:sp>
      <p:grpSp>
        <p:nvGrpSpPr>
          <p:cNvPr id="6" name="Group 5">
            <a:extLst>
              <a:ext uri="{FF2B5EF4-FFF2-40B4-BE49-F238E27FC236}">
                <a16:creationId xmlns:a16="http://schemas.microsoft.com/office/drawing/2014/main" id="{E88FF991-5E9A-5E3D-7FB9-071AEFBB7C88}"/>
              </a:ext>
            </a:extLst>
          </p:cNvPr>
          <p:cNvGrpSpPr/>
          <p:nvPr/>
        </p:nvGrpSpPr>
        <p:grpSpPr>
          <a:xfrm>
            <a:off x="817113" y="1229540"/>
            <a:ext cx="1146175" cy="4814644"/>
            <a:chOff x="581259" y="1784761"/>
            <a:chExt cx="1047422" cy="4302087"/>
          </a:xfrm>
        </p:grpSpPr>
        <p:pic>
          <p:nvPicPr>
            <p:cNvPr id="7" name="Picture 6">
              <a:extLst>
                <a:ext uri="{FF2B5EF4-FFF2-40B4-BE49-F238E27FC236}">
                  <a16:creationId xmlns:a16="http://schemas.microsoft.com/office/drawing/2014/main" id="{09E66903-C8FB-8518-4DAA-22C55B70A5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259" y="3954538"/>
              <a:ext cx="1039083" cy="1047422"/>
            </a:xfrm>
            <a:prstGeom prst="rect">
              <a:avLst/>
            </a:prstGeom>
          </p:spPr>
        </p:pic>
        <p:pic>
          <p:nvPicPr>
            <p:cNvPr id="8" name="Picture 7">
              <a:extLst>
                <a:ext uri="{FF2B5EF4-FFF2-40B4-BE49-F238E27FC236}">
                  <a16:creationId xmlns:a16="http://schemas.microsoft.com/office/drawing/2014/main" id="{8730CFDC-F080-3147-D169-5BE7F81FA0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259" y="2880938"/>
              <a:ext cx="1047422" cy="1047422"/>
            </a:xfrm>
            <a:prstGeom prst="rect">
              <a:avLst/>
            </a:prstGeom>
          </p:spPr>
        </p:pic>
        <p:pic>
          <p:nvPicPr>
            <p:cNvPr id="9" name="Picture 8" descr="A collage of images of various types of objects&#10;&#10;Description automatically generated">
              <a:extLst>
                <a:ext uri="{FF2B5EF4-FFF2-40B4-BE49-F238E27FC236}">
                  <a16:creationId xmlns:a16="http://schemas.microsoft.com/office/drawing/2014/main" id="{4169CC8E-041C-E7DD-500A-7334E0B9DA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1259" y="1784761"/>
              <a:ext cx="1047421" cy="1047421"/>
            </a:xfrm>
            <a:prstGeom prst="rect">
              <a:avLst/>
            </a:prstGeom>
          </p:spPr>
        </p:pic>
        <p:pic>
          <p:nvPicPr>
            <p:cNvPr id="10" name="Picture 9">
              <a:extLst>
                <a:ext uri="{FF2B5EF4-FFF2-40B4-BE49-F238E27FC236}">
                  <a16:creationId xmlns:a16="http://schemas.microsoft.com/office/drawing/2014/main" id="{911D3E5E-374D-2D1F-555F-8FB3070C8F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1259" y="5039426"/>
              <a:ext cx="1034701" cy="1047422"/>
            </a:xfrm>
            <a:prstGeom prst="rect">
              <a:avLst/>
            </a:prstGeom>
          </p:spPr>
        </p:pic>
      </p:grpSp>
      <p:grpSp>
        <p:nvGrpSpPr>
          <p:cNvPr id="14" name="Group 13">
            <a:extLst>
              <a:ext uri="{FF2B5EF4-FFF2-40B4-BE49-F238E27FC236}">
                <a16:creationId xmlns:a16="http://schemas.microsoft.com/office/drawing/2014/main" id="{52F928AF-A276-F31E-C983-0E3C8FE68781}"/>
              </a:ext>
            </a:extLst>
          </p:cNvPr>
          <p:cNvGrpSpPr/>
          <p:nvPr/>
        </p:nvGrpSpPr>
        <p:grpSpPr>
          <a:xfrm>
            <a:off x="2289411" y="1166380"/>
            <a:ext cx="9426882" cy="1326058"/>
            <a:chOff x="2289411" y="1138948"/>
            <a:chExt cx="9426882" cy="1326058"/>
          </a:xfrm>
        </p:grpSpPr>
        <p:sp>
          <p:nvSpPr>
            <p:cNvPr id="16" name="TextBox 15">
              <a:extLst>
                <a:ext uri="{FF2B5EF4-FFF2-40B4-BE49-F238E27FC236}">
                  <a16:creationId xmlns:a16="http://schemas.microsoft.com/office/drawing/2014/main" id="{156C680F-7DDC-A669-D3B6-4C3173E21F1A}"/>
                </a:ext>
              </a:extLst>
            </p:cNvPr>
            <p:cNvSpPr txBox="1"/>
            <p:nvPr/>
          </p:nvSpPr>
          <p:spPr>
            <a:xfrm>
              <a:off x="2289412" y="1477502"/>
              <a:ext cx="9426881" cy="987504"/>
            </a:xfrm>
            <a:prstGeom prst="roundRect">
              <a:avLst/>
            </a:prstGeom>
            <a:solidFill>
              <a:schemeClr val="tx2">
                <a:lumMod val="75000"/>
                <a:lumOff val="25000"/>
              </a:schemeClr>
            </a:solidFill>
          </p:spPr>
          <p:txBody>
            <a:bodyPr wrap="square">
              <a:spAutoFit/>
            </a:bodyPr>
            <a:lstStyle/>
            <a:p>
              <a:pPr marL="285750" indent="-285750" fontAlgn="auto">
                <a:lnSpc>
                  <a:spcPct val="100000"/>
                </a:lnSpc>
                <a:buClr>
                  <a:schemeClr val="bg1"/>
                </a:buClr>
                <a:buSzPct val="50000"/>
                <a:buFont typeface="Arial" panose="020B0604020202020204" pitchFamily="34" charset="0"/>
                <a:buChar char="•"/>
                <a:defRPr/>
              </a:pPr>
              <a:r>
                <a:rPr lang="en-US" sz="1300" dirty="0">
                  <a:solidFill>
                    <a:schemeClr val="bg1"/>
                  </a:solidFill>
                  <a:latin typeface="+mn-lt"/>
                </a:rPr>
                <a:t>Global transition to clean energy is underway</a:t>
              </a:r>
            </a:p>
            <a:p>
              <a:pPr marL="285750" indent="-285750" fontAlgn="auto">
                <a:lnSpc>
                  <a:spcPct val="100000"/>
                </a:lnSpc>
                <a:buClr>
                  <a:schemeClr val="bg1"/>
                </a:buClr>
                <a:buSzPct val="50000"/>
                <a:buFont typeface="Arial" panose="020B0604020202020204" pitchFamily="34" charset="0"/>
                <a:buChar char="•"/>
                <a:defRPr/>
              </a:pPr>
              <a:r>
                <a:rPr lang="en-US" sz="1300" dirty="0">
                  <a:solidFill>
                    <a:schemeClr val="bg1"/>
                  </a:solidFill>
                  <a:latin typeface="+mn-lt"/>
                </a:rPr>
                <a:t>US, Europe, Canada and Australia have listed rare earths and uranium as critical materials due to their strategic economic importance for the transition to clean energy</a:t>
              </a:r>
            </a:p>
            <a:p>
              <a:pPr marL="285750" indent="-285750" fontAlgn="auto">
                <a:lnSpc>
                  <a:spcPct val="100000"/>
                </a:lnSpc>
                <a:buClr>
                  <a:schemeClr val="bg1"/>
                </a:buClr>
                <a:buSzPct val="50000"/>
                <a:buFont typeface="Arial" panose="020B0604020202020204" pitchFamily="34" charset="0"/>
                <a:buChar char="•"/>
                <a:defRPr/>
              </a:pPr>
              <a:r>
                <a:rPr lang="en-US" sz="1300" dirty="0">
                  <a:solidFill>
                    <a:schemeClr val="bg1"/>
                  </a:solidFill>
                  <a:latin typeface="+mn-lt"/>
                </a:rPr>
                <a:t>Uranium is primarily used in the generation of clean energy, medicine, and scientific research</a:t>
              </a:r>
            </a:p>
          </p:txBody>
        </p:sp>
        <p:sp>
          <p:nvSpPr>
            <p:cNvPr id="23" name="TextBox 22">
              <a:extLst>
                <a:ext uri="{FF2B5EF4-FFF2-40B4-BE49-F238E27FC236}">
                  <a16:creationId xmlns:a16="http://schemas.microsoft.com/office/drawing/2014/main" id="{8BF0FA02-3CDB-55F4-A7B2-D2F369612B58}"/>
                </a:ext>
              </a:extLst>
            </p:cNvPr>
            <p:cNvSpPr txBox="1"/>
            <p:nvPr/>
          </p:nvSpPr>
          <p:spPr>
            <a:xfrm>
              <a:off x="2289411" y="1138948"/>
              <a:ext cx="6097656" cy="338554"/>
            </a:xfrm>
            <a:prstGeom prst="rect">
              <a:avLst/>
            </a:prstGeom>
            <a:noFill/>
          </p:spPr>
          <p:txBody>
            <a:bodyPr wrap="square">
              <a:spAutoFit/>
            </a:bodyPr>
            <a:lstStyle/>
            <a:p>
              <a:r>
                <a:rPr lang="en-US" sz="1600" b="1" dirty="0"/>
                <a:t>Transition to </a:t>
              </a:r>
              <a:r>
                <a:rPr lang="en-US" sz="1600" b="1" dirty="0">
                  <a:latin typeface="+mn-lt"/>
                </a:rPr>
                <a:t>Clean Energy</a:t>
              </a:r>
              <a:endParaRPr lang="en-US" sz="1600" b="1" dirty="0"/>
            </a:p>
          </p:txBody>
        </p:sp>
      </p:grpSp>
      <p:grpSp>
        <p:nvGrpSpPr>
          <p:cNvPr id="24" name="Group 23">
            <a:extLst>
              <a:ext uri="{FF2B5EF4-FFF2-40B4-BE49-F238E27FC236}">
                <a16:creationId xmlns:a16="http://schemas.microsoft.com/office/drawing/2014/main" id="{AAC11386-BF53-A9EB-EE1F-930F7D7E8CAD}"/>
              </a:ext>
            </a:extLst>
          </p:cNvPr>
          <p:cNvGrpSpPr/>
          <p:nvPr/>
        </p:nvGrpSpPr>
        <p:grpSpPr>
          <a:xfrm>
            <a:off x="2289412" y="2529055"/>
            <a:ext cx="9426881" cy="1555838"/>
            <a:chOff x="2227912" y="2443057"/>
            <a:chExt cx="9426881" cy="1555838"/>
          </a:xfrm>
        </p:grpSpPr>
        <p:sp>
          <p:nvSpPr>
            <p:cNvPr id="25" name="TextBox 24">
              <a:extLst>
                <a:ext uri="{FF2B5EF4-FFF2-40B4-BE49-F238E27FC236}">
                  <a16:creationId xmlns:a16="http://schemas.microsoft.com/office/drawing/2014/main" id="{340FD248-A25A-5A9F-E910-DD9548175547}"/>
                </a:ext>
              </a:extLst>
            </p:cNvPr>
            <p:cNvSpPr txBox="1"/>
            <p:nvPr/>
          </p:nvSpPr>
          <p:spPr>
            <a:xfrm>
              <a:off x="2227912" y="2756002"/>
              <a:ext cx="9426881" cy="1242893"/>
            </a:xfrm>
            <a:prstGeom prst="roundRect">
              <a:avLst/>
            </a:prstGeom>
            <a:solidFill>
              <a:schemeClr val="tx2">
                <a:lumMod val="75000"/>
                <a:lumOff val="25000"/>
              </a:schemeClr>
            </a:solidFill>
          </p:spPr>
          <p:txBody>
            <a:bodyPr wrap="square" lIns="91440" tIns="45720" rIns="91440" bIns="45720" anchor="ctr">
              <a:spAutoFit/>
            </a:bodyPr>
            <a:lstStyle/>
            <a:p>
              <a:pPr marL="285750" indent="-285750" fontAlgn="auto">
                <a:buClr>
                  <a:schemeClr val="bg1"/>
                </a:buClr>
                <a:buSzPct val="50000"/>
                <a:buFont typeface="Arial" panose="020B0604020202020204" pitchFamily="34" charset="0"/>
                <a:buChar char="•"/>
                <a:defRPr/>
              </a:pPr>
              <a:r>
                <a:rPr lang="en-US" sz="1300" dirty="0">
                  <a:solidFill>
                    <a:schemeClr val="bg1"/>
                  </a:solidFill>
                  <a:latin typeface="+mn-lt"/>
                </a:rPr>
                <a:t>The highest REE demand is for Heavy (Dysprosium and Terbium) and Light (Neodymium and Praseodymium)</a:t>
              </a:r>
            </a:p>
            <a:p>
              <a:pPr marL="285750" indent="-285750">
                <a:buClr>
                  <a:schemeClr val="bg1"/>
                </a:buClr>
                <a:buSzPct val="50000"/>
                <a:buFont typeface="Arial" panose="020B0604020202020204" pitchFamily="34" charset="0"/>
                <a:buChar char="•"/>
                <a:defRPr/>
              </a:pPr>
              <a:r>
                <a:rPr lang="en-US" sz="1300" dirty="0">
                  <a:solidFill>
                    <a:schemeClr val="bg1"/>
                  </a:solidFill>
                  <a:latin typeface="+mn-lt"/>
                </a:rPr>
                <a:t>These heavy and light </a:t>
              </a:r>
              <a:r>
                <a:rPr lang="en-US" sz="1300" dirty="0">
                  <a:solidFill>
                    <a:schemeClr val="bg1"/>
                  </a:solidFill>
                </a:rPr>
                <a:t>REEs </a:t>
              </a:r>
              <a:r>
                <a:rPr lang="en-US" sz="1300" dirty="0">
                  <a:solidFill>
                    <a:schemeClr val="bg1"/>
                  </a:solidFill>
                  <a:latin typeface="+mn-lt"/>
                </a:rPr>
                <a:t>are used primarily for permanent magnets, in EV drivetrains, wind turbines, </a:t>
              </a:r>
              <a:r>
                <a:rPr lang="en-US" sz="1300" dirty="0">
                  <a:solidFill>
                    <a:schemeClr val="bg1"/>
                  </a:solidFill>
                </a:rPr>
                <a:t>technological, </a:t>
              </a:r>
              <a:r>
                <a:rPr lang="en-US" sz="1300" dirty="0">
                  <a:solidFill>
                    <a:schemeClr val="bg1"/>
                  </a:solidFill>
                  <a:latin typeface="+mn-lt"/>
                </a:rPr>
                <a:t> and military applications</a:t>
              </a:r>
              <a:endParaRPr lang="en-US" sz="1300" dirty="0">
                <a:solidFill>
                  <a:schemeClr val="bg1"/>
                </a:solidFill>
                <a:latin typeface="+mn-lt"/>
                <a:cs typeface="Calibri"/>
              </a:endParaRPr>
            </a:p>
            <a:p>
              <a:pPr marL="285750" indent="-285750" fontAlgn="auto">
                <a:buClr>
                  <a:schemeClr val="bg1"/>
                </a:buClr>
                <a:buSzPct val="50000"/>
                <a:buFont typeface="Arial" panose="020B0604020202020204" pitchFamily="34" charset="0"/>
                <a:buChar char="•"/>
                <a:defRPr/>
              </a:pPr>
              <a:r>
                <a:rPr lang="en-CA" sz="1400" b="0" i="0" dirty="0">
                  <a:solidFill>
                    <a:schemeClr val="bg1"/>
                  </a:solidFill>
                  <a:effectLst/>
                  <a:latin typeface="Söhne"/>
                </a:rPr>
                <a:t>The global rare earth metals market grew from </a:t>
              </a:r>
              <a:r>
                <a:rPr lang="en-CA" sz="1400" i="0" dirty="0">
                  <a:solidFill>
                    <a:schemeClr val="bg1"/>
                  </a:solidFill>
                  <a:effectLst/>
                  <a:latin typeface="Söhne"/>
                </a:rPr>
                <a:t>$6.58 billion in 2022 to $7.29 billion in 2023</a:t>
              </a:r>
              <a:r>
                <a:rPr lang="en-CA" sz="1400" b="0" i="0" dirty="0">
                  <a:solidFill>
                    <a:schemeClr val="bg1"/>
                  </a:solidFill>
                  <a:effectLst/>
                  <a:latin typeface="Söhne"/>
                </a:rPr>
                <a:t>, with a 10.8% CAGR. Projections indicate further growth, potentially reaching </a:t>
              </a:r>
              <a:r>
                <a:rPr lang="en-CA" sz="1400" b="1" i="0" dirty="0">
                  <a:solidFill>
                    <a:schemeClr val="bg1"/>
                  </a:solidFill>
                  <a:effectLst/>
                  <a:latin typeface="Söhne"/>
                </a:rPr>
                <a:t>$9.6 billion by 2027 at a CAGR of 7.1%. </a:t>
              </a:r>
              <a:endParaRPr lang="en-US" sz="1300" dirty="0">
                <a:solidFill>
                  <a:schemeClr val="bg1"/>
                </a:solidFill>
              </a:endParaRPr>
            </a:p>
          </p:txBody>
        </p:sp>
        <p:sp>
          <p:nvSpPr>
            <p:cNvPr id="26" name="TextBox 25">
              <a:extLst>
                <a:ext uri="{FF2B5EF4-FFF2-40B4-BE49-F238E27FC236}">
                  <a16:creationId xmlns:a16="http://schemas.microsoft.com/office/drawing/2014/main" id="{9BE0F902-D356-6072-3E32-0C25E5B1CC2E}"/>
                </a:ext>
              </a:extLst>
            </p:cNvPr>
            <p:cNvSpPr txBox="1"/>
            <p:nvPr/>
          </p:nvSpPr>
          <p:spPr>
            <a:xfrm>
              <a:off x="2238475" y="2443057"/>
              <a:ext cx="6097656" cy="338554"/>
            </a:xfrm>
            <a:prstGeom prst="rect">
              <a:avLst/>
            </a:prstGeom>
            <a:noFill/>
          </p:spPr>
          <p:txBody>
            <a:bodyPr wrap="square">
              <a:spAutoFit/>
            </a:bodyPr>
            <a:lstStyle/>
            <a:p>
              <a:r>
                <a:rPr lang="en-US" sz="1600" b="1">
                  <a:latin typeface="+mn-lt"/>
                </a:rPr>
                <a:t>Rare Earth Elements</a:t>
              </a:r>
              <a:endParaRPr lang="en-US" sz="1600" b="1"/>
            </a:p>
          </p:txBody>
        </p:sp>
      </p:grpSp>
      <p:grpSp>
        <p:nvGrpSpPr>
          <p:cNvPr id="27" name="Group 26">
            <a:extLst>
              <a:ext uri="{FF2B5EF4-FFF2-40B4-BE49-F238E27FC236}">
                <a16:creationId xmlns:a16="http://schemas.microsoft.com/office/drawing/2014/main" id="{3682B580-F4D2-CA1A-3B83-934B50EF0CCF}"/>
              </a:ext>
            </a:extLst>
          </p:cNvPr>
          <p:cNvGrpSpPr/>
          <p:nvPr/>
        </p:nvGrpSpPr>
        <p:grpSpPr>
          <a:xfrm>
            <a:off x="2289411" y="4104484"/>
            <a:ext cx="9490890" cy="1286675"/>
            <a:chOff x="2219056" y="4183253"/>
            <a:chExt cx="9490890" cy="1286675"/>
          </a:xfrm>
        </p:grpSpPr>
        <p:sp>
          <p:nvSpPr>
            <p:cNvPr id="28" name="TextBox 27">
              <a:extLst>
                <a:ext uri="{FF2B5EF4-FFF2-40B4-BE49-F238E27FC236}">
                  <a16:creationId xmlns:a16="http://schemas.microsoft.com/office/drawing/2014/main" id="{78581767-6269-B23E-7D74-DEAA16ABCDA6}"/>
                </a:ext>
              </a:extLst>
            </p:cNvPr>
            <p:cNvSpPr txBox="1"/>
            <p:nvPr/>
          </p:nvSpPr>
          <p:spPr>
            <a:xfrm>
              <a:off x="2219056" y="4482424"/>
              <a:ext cx="9490890" cy="987504"/>
            </a:xfrm>
            <a:prstGeom prst="roundRect">
              <a:avLst/>
            </a:prstGeom>
            <a:solidFill>
              <a:schemeClr val="tx2">
                <a:lumMod val="75000"/>
                <a:lumOff val="25000"/>
              </a:schemeClr>
            </a:solidFill>
          </p:spPr>
          <p:txBody>
            <a:bodyPr wrap="square" lIns="91440" tIns="45720" rIns="91440" bIns="45720" anchor="t">
              <a:spAutoFit/>
            </a:bodyPr>
            <a:lstStyle/>
            <a:p>
              <a:pPr marL="285750" indent="-285750" fontAlgn="auto">
                <a:buClr>
                  <a:schemeClr val="bg1"/>
                </a:buClr>
                <a:buSzPct val="50000"/>
                <a:buFont typeface="Arial" panose="020B0604020202020204" pitchFamily="34" charset="0"/>
                <a:buChar char="•"/>
                <a:defRPr/>
              </a:pPr>
              <a:r>
                <a:rPr lang="en-US" sz="1300" dirty="0">
                  <a:solidFill>
                    <a:schemeClr val="bg1"/>
                  </a:solidFill>
                  <a:latin typeface="+mn-lt"/>
                </a:rPr>
                <a:t>China controls up to 90% of the supply of </a:t>
              </a:r>
              <a:r>
                <a:rPr lang="en-US" sz="1300" dirty="0">
                  <a:solidFill>
                    <a:schemeClr val="bg1"/>
                  </a:solidFill>
                </a:rPr>
                <a:t>REEs</a:t>
              </a:r>
              <a:r>
                <a:rPr lang="en-US" sz="1300" dirty="0">
                  <a:solidFill>
                    <a:schemeClr val="bg1"/>
                  </a:solidFill>
                  <a:latin typeface="+mn-lt"/>
                </a:rPr>
                <a:t> and the market for permanent magnets</a:t>
              </a:r>
            </a:p>
            <a:p>
              <a:pPr marL="285750" indent="-285750" fontAlgn="auto">
                <a:buClr>
                  <a:schemeClr val="bg1"/>
                </a:buClr>
                <a:buSzPct val="50000"/>
                <a:buFont typeface="Arial" panose="020B0604020202020204" pitchFamily="34" charset="0"/>
                <a:buChar char="•"/>
                <a:defRPr/>
              </a:pPr>
              <a:r>
                <a:rPr lang="en-US" sz="1300" dirty="0">
                  <a:solidFill>
                    <a:schemeClr val="bg1"/>
                  </a:solidFill>
                  <a:latin typeface="+mn-lt"/>
                </a:rPr>
                <a:t>Western world is desperately working to build a supply of critical materials (including </a:t>
              </a:r>
              <a:r>
                <a:rPr lang="en-US" sz="1300" dirty="0">
                  <a:solidFill>
                    <a:schemeClr val="bg1"/>
                  </a:solidFill>
                </a:rPr>
                <a:t>REEs</a:t>
              </a:r>
              <a:r>
                <a:rPr lang="en-US" sz="1300" dirty="0">
                  <a:solidFill>
                    <a:schemeClr val="bg1"/>
                  </a:solidFill>
                  <a:latin typeface="+mn-lt"/>
                </a:rPr>
                <a:t>) outside of China</a:t>
              </a:r>
              <a:endParaRPr lang="en-US" sz="1300" dirty="0">
                <a:solidFill>
                  <a:schemeClr val="bg1"/>
                </a:solidFill>
                <a:latin typeface="+mn-lt"/>
                <a:cs typeface="Calibri"/>
              </a:endParaRPr>
            </a:p>
            <a:p>
              <a:pPr marL="285750" indent="-285750" fontAlgn="auto">
                <a:buClr>
                  <a:schemeClr val="bg1"/>
                </a:buClr>
                <a:buSzPct val="50000"/>
                <a:buFont typeface="Arial" panose="020B0604020202020204" pitchFamily="34" charset="0"/>
                <a:buChar char="•"/>
                <a:defRPr/>
              </a:pPr>
              <a:r>
                <a:rPr lang="en-US" sz="1300" dirty="0">
                  <a:solidFill>
                    <a:schemeClr val="bg1"/>
                  </a:solidFill>
                  <a:latin typeface="+mn-lt"/>
                </a:rPr>
                <a:t>International </a:t>
              </a:r>
              <a:r>
                <a:rPr lang="en-US" sz="1300" dirty="0">
                  <a:solidFill>
                    <a:schemeClr val="bg1"/>
                  </a:solidFill>
                </a:rPr>
                <a:t>REEs</a:t>
              </a:r>
              <a:r>
                <a:rPr lang="en-US" sz="1300" dirty="0">
                  <a:solidFill>
                    <a:schemeClr val="bg1"/>
                  </a:solidFill>
                  <a:latin typeface="+mn-lt"/>
                </a:rPr>
                <a:t> demand will exceed supply and therefore pricing for </a:t>
              </a:r>
              <a:r>
                <a:rPr lang="en-US" sz="1300" dirty="0">
                  <a:solidFill>
                    <a:schemeClr val="bg1"/>
                  </a:solidFill>
                </a:rPr>
                <a:t>REEs</a:t>
              </a:r>
              <a:r>
                <a:rPr lang="en-US" sz="1300" dirty="0">
                  <a:solidFill>
                    <a:schemeClr val="bg1"/>
                  </a:solidFill>
                  <a:latin typeface="+mn-lt"/>
                </a:rPr>
                <a:t> is forecast to dramatically increase over the coming years</a:t>
              </a:r>
              <a:endParaRPr lang="en-US" sz="1300" dirty="0">
                <a:solidFill>
                  <a:schemeClr val="bg1"/>
                </a:solidFill>
                <a:latin typeface="+mn-lt"/>
                <a:cs typeface="Calibri"/>
              </a:endParaRPr>
            </a:p>
          </p:txBody>
        </p:sp>
        <p:sp>
          <p:nvSpPr>
            <p:cNvPr id="29" name="TextBox 28">
              <a:extLst>
                <a:ext uri="{FF2B5EF4-FFF2-40B4-BE49-F238E27FC236}">
                  <a16:creationId xmlns:a16="http://schemas.microsoft.com/office/drawing/2014/main" id="{874A77E8-B2E2-35B2-B652-EFB1C7063E30}"/>
                </a:ext>
              </a:extLst>
            </p:cNvPr>
            <p:cNvSpPr txBox="1"/>
            <p:nvPr/>
          </p:nvSpPr>
          <p:spPr>
            <a:xfrm>
              <a:off x="2219056" y="4183253"/>
              <a:ext cx="6097656" cy="338554"/>
            </a:xfrm>
            <a:prstGeom prst="rect">
              <a:avLst/>
            </a:prstGeom>
            <a:noFill/>
          </p:spPr>
          <p:txBody>
            <a:bodyPr wrap="square" lIns="91440" tIns="45720" rIns="91440" bIns="45720" anchor="t">
              <a:spAutoFit/>
            </a:bodyPr>
            <a:lstStyle/>
            <a:p>
              <a:r>
                <a:rPr lang="en-US" sz="1600" b="1">
                  <a:latin typeface="+mn-lt"/>
                </a:rPr>
                <a:t>Global </a:t>
              </a:r>
              <a:r>
                <a:rPr lang="en-US" sz="1600" b="1"/>
                <a:t>REEs</a:t>
              </a:r>
              <a:r>
                <a:rPr lang="en-US" sz="1600" b="1">
                  <a:latin typeface="+mn-lt"/>
                </a:rPr>
                <a:t> Supply</a:t>
              </a:r>
              <a:endParaRPr lang="en-US" sz="1600" b="1"/>
            </a:p>
          </p:txBody>
        </p:sp>
      </p:grpSp>
    </p:spTree>
    <p:extLst>
      <p:ext uri="{BB962C8B-B14F-4D97-AF65-F5344CB8AC3E}">
        <p14:creationId xmlns:p14="http://schemas.microsoft.com/office/powerpoint/2010/main" val="31120454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982C63-35F9-448F-F76F-E60167BB0F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06721" y="-181"/>
            <a:ext cx="7359272" cy="6862949"/>
          </a:xfrm>
          <a:prstGeom prst="rect">
            <a:avLst/>
          </a:prstGeom>
        </p:spPr>
      </p:pic>
      <p:sp>
        <p:nvSpPr>
          <p:cNvPr id="7" name="Rectangle 6">
            <a:extLst>
              <a:ext uri="{FF2B5EF4-FFF2-40B4-BE49-F238E27FC236}">
                <a16:creationId xmlns:a16="http://schemas.microsoft.com/office/drawing/2014/main" id="{2F6F6317-45BF-E4B4-00B7-B9BBE1D8AABE}"/>
              </a:ext>
            </a:extLst>
          </p:cNvPr>
          <p:cNvSpPr/>
          <p:nvPr/>
        </p:nvSpPr>
        <p:spPr>
          <a:xfrm>
            <a:off x="0" y="6342701"/>
            <a:ext cx="12192000" cy="520152"/>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Slide Number Placeholder 9">
            <a:extLst>
              <a:ext uri="{FF2B5EF4-FFF2-40B4-BE49-F238E27FC236}">
                <a16:creationId xmlns:a16="http://schemas.microsoft.com/office/drawing/2014/main" id="{5A2D173F-A6B1-B0BD-07FE-889F1230140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5FA9434-461A-4A70-A314-730203A59CBB}" type="slidenum">
              <a:rPr lang="en-US" altLang="en-US"/>
              <a:pPr fontAlgn="base">
                <a:spcBef>
                  <a:spcPct val="0"/>
                </a:spcBef>
                <a:spcAft>
                  <a:spcPct val="0"/>
                </a:spcAft>
              </a:pPr>
              <a:t>6</a:t>
            </a:fld>
            <a:endParaRPr lang="en-US" altLang="en-US"/>
          </a:p>
        </p:txBody>
      </p:sp>
      <p:pic>
        <p:nvPicPr>
          <p:cNvPr id="8" name="Picture 2">
            <a:extLst>
              <a:ext uri="{FF2B5EF4-FFF2-40B4-BE49-F238E27FC236}">
                <a16:creationId xmlns:a16="http://schemas.microsoft.com/office/drawing/2014/main" id="{5EF9A79A-1F64-76F5-A9A1-6C43E3F8D84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2817" y="6244639"/>
            <a:ext cx="1309066" cy="512503"/>
          </a:xfrm>
          <a:prstGeom prst="rect">
            <a:avLst/>
          </a:prstGeom>
          <a:solidFill>
            <a:schemeClr val="bg1">
              <a:alpha val="0"/>
            </a:schemeClr>
          </a:solidFill>
          <a:ln>
            <a:noFill/>
          </a:ln>
          <a:extLst>
            <a:ext uri="{91240B29-F687-4F45-9708-019B960494DF}">
              <a14:hiddenLine xmlns:a14="http://schemas.microsoft.com/office/drawing/2010/main" w="22225">
                <a:solidFill>
                  <a:srgbClr val="000000"/>
                </a:solidFill>
                <a:miter lim="800000"/>
                <a:headEnd/>
                <a:tailEnd/>
              </a14:hiddenLine>
            </a:ext>
          </a:extLst>
        </p:spPr>
      </p:pic>
      <p:sp>
        <p:nvSpPr>
          <p:cNvPr id="10" name="TextBox 9">
            <a:extLst>
              <a:ext uri="{FF2B5EF4-FFF2-40B4-BE49-F238E27FC236}">
                <a16:creationId xmlns:a16="http://schemas.microsoft.com/office/drawing/2014/main" id="{8655FD34-6291-C7E2-939D-AE38EA0A7631}"/>
              </a:ext>
            </a:extLst>
          </p:cNvPr>
          <p:cNvSpPr txBox="1"/>
          <p:nvPr/>
        </p:nvSpPr>
        <p:spPr>
          <a:xfrm>
            <a:off x="9969190" y="6362391"/>
            <a:ext cx="1747103" cy="276999"/>
          </a:xfrm>
          <a:prstGeom prst="rect">
            <a:avLst/>
          </a:prstGeom>
          <a:noFill/>
        </p:spPr>
        <p:txBody>
          <a:bodyPr wrap="square">
            <a:spAutoFit/>
          </a:bodyPr>
          <a:lstStyle/>
          <a:p>
            <a:pPr algn="r" eaLnBrk="1" fontAlgn="auto" hangingPunct="1">
              <a:spcBef>
                <a:spcPts val="0"/>
              </a:spcBef>
              <a:spcAft>
                <a:spcPts val="0"/>
              </a:spcAft>
              <a:defRPr/>
            </a:pPr>
            <a:r>
              <a:rPr lang="en-US" sz="1200" b="1">
                <a:latin typeface="Montserrat SemiBold" pitchFamily="2" charset="77"/>
                <a:cs typeface="Calibri" panose="020F0502020204030204" pitchFamily="34" charset="0"/>
              </a:rPr>
              <a:t>www.</a:t>
            </a:r>
            <a:r>
              <a:rPr lang="en-US" sz="1200" b="1" err="1">
                <a:latin typeface="Montserrat SemiBold" pitchFamily="2" charset="77"/>
                <a:cs typeface="Calibri" panose="020F0502020204030204" pitchFamily="34" charset="0"/>
              </a:rPr>
              <a:t>appiareu</a:t>
            </a:r>
            <a:r>
              <a:rPr lang="en-US" sz="1200" b="1">
                <a:latin typeface="Montserrat SemiBold" pitchFamily="2" charset="77"/>
                <a:cs typeface="Calibri" panose="020F0502020204030204" pitchFamily="34" charset="0"/>
              </a:rPr>
              <a:t>.com</a:t>
            </a:r>
            <a:endParaRPr lang="en-CA" sz="1200" b="1">
              <a:latin typeface="Montserrat SemiBold" pitchFamily="2" charset="77"/>
              <a:cs typeface="Calibri" panose="020F0502020204030204" pitchFamily="34" charset="0"/>
            </a:endParaRPr>
          </a:p>
        </p:txBody>
      </p:sp>
      <p:cxnSp>
        <p:nvCxnSpPr>
          <p:cNvPr id="11" name="Straight Connector 10">
            <a:extLst>
              <a:ext uri="{FF2B5EF4-FFF2-40B4-BE49-F238E27FC236}">
                <a16:creationId xmlns:a16="http://schemas.microsoft.com/office/drawing/2014/main" id="{E1EB1428-9667-7D8B-B5F0-8BFB566DC89F}"/>
              </a:ext>
            </a:extLst>
          </p:cNvPr>
          <p:cNvCxnSpPr>
            <a:cxnSpLocks/>
          </p:cNvCxnSpPr>
          <p:nvPr/>
        </p:nvCxnSpPr>
        <p:spPr>
          <a:xfrm>
            <a:off x="2289411"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493D26-A594-594B-EE24-99B450C445F3}"/>
              </a:ext>
            </a:extLst>
          </p:cNvPr>
          <p:cNvCxnSpPr>
            <a:cxnSpLocks/>
          </p:cNvCxnSpPr>
          <p:nvPr/>
        </p:nvCxnSpPr>
        <p:spPr>
          <a:xfrm>
            <a:off x="8574240" y="6500890"/>
            <a:ext cx="1137424" cy="0"/>
          </a:xfrm>
          <a:prstGeom prst="line">
            <a:avLst/>
          </a:prstGeom>
          <a:ln w="12700">
            <a:solidFill>
              <a:srgbClr val="C3122E"/>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2A30E2-C629-8BB4-964B-FBB7A94626E2}"/>
              </a:ext>
            </a:extLst>
          </p:cNvPr>
          <p:cNvSpPr txBox="1"/>
          <p:nvPr/>
        </p:nvSpPr>
        <p:spPr>
          <a:xfrm>
            <a:off x="728814" y="1107039"/>
            <a:ext cx="3952413" cy="5224507"/>
          </a:xfrm>
          <a:prstGeom prst="rect">
            <a:avLst/>
          </a:prstGeom>
          <a:noFill/>
        </p:spPr>
        <p:txBody>
          <a:bodyPr wrap="square" lIns="91440" tIns="45720" rIns="91440" bIns="45720" anchor="t">
            <a:spAutoFit/>
          </a:bodyPr>
          <a:lstStyle/>
          <a:p>
            <a:pPr algn="l"/>
            <a:r>
              <a:rPr lang="en-CA" sz="1400" b="1" i="0" dirty="0">
                <a:effectLst/>
              </a:rPr>
              <a:t>Appia </a:t>
            </a:r>
            <a:r>
              <a:rPr lang="en-CA" sz="1300" b="0" i="0" dirty="0">
                <a:effectLst/>
              </a:rPr>
              <a:t>is strategically positioned with mining projects in two of the world’s most mining-friendly jurisdictions, Canada and Brazil. </a:t>
            </a:r>
          </a:p>
          <a:p>
            <a:pPr algn="l"/>
            <a:endParaRPr lang="en-CA" sz="1400" dirty="0"/>
          </a:p>
          <a:p>
            <a:r>
              <a:rPr lang="en-CA" sz="1400" b="1" i="0" dirty="0">
                <a:effectLst/>
              </a:rPr>
              <a:t>Canada</a:t>
            </a:r>
            <a:endParaRPr lang="en-CA" sz="1400" b="0" i="0" dirty="0">
              <a:effectLst/>
            </a:endParaRPr>
          </a:p>
          <a:p>
            <a:pPr marL="285750" indent="-285750">
              <a:buFont typeface="Arial" panose="020B0604020202020204" pitchFamily="34" charset="0"/>
              <a:buChar char="•"/>
            </a:pPr>
            <a:r>
              <a:rPr lang="en-CA" sz="1250" b="0" i="0" dirty="0">
                <a:effectLst/>
              </a:rPr>
              <a:t>Renowned for political stability and robust legal framework</a:t>
            </a:r>
          </a:p>
          <a:p>
            <a:pPr marL="285750" indent="-285750">
              <a:buFont typeface="Arial" panose="020B0604020202020204" pitchFamily="34" charset="0"/>
              <a:buChar char="•"/>
            </a:pPr>
            <a:r>
              <a:rPr lang="en-CA" sz="1250" b="0" i="0" dirty="0">
                <a:effectLst/>
              </a:rPr>
              <a:t>Beacon of security for mining investments</a:t>
            </a:r>
          </a:p>
          <a:p>
            <a:pPr marL="285750" indent="-285750">
              <a:buFont typeface="Arial" panose="020B0604020202020204" pitchFamily="34" charset="0"/>
              <a:buChar char="•"/>
            </a:pPr>
            <a:r>
              <a:rPr lang="en-CA" sz="1250" b="0" i="0" dirty="0">
                <a:effectLst/>
              </a:rPr>
              <a:t>Rich endowment of mineral resources</a:t>
            </a:r>
          </a:p>
          <a:p>
            <a:pPr marL="285750" indent="-285750">
              <a:buFont typeface="Arial" panose="020B0604020202020204" pitchFamily="34" charset="0"/>
              <a:buChar char="•"/>
            </a:pPr>
            <a:r>
              <a:rPr lang="en-CA" sz="1250" b="0" i="0" dirty="0">
                <a:effectLst/>
              </a:rPr>
              <a:t>Well-established mining industry</a:t>
            </a:r>
          </a:p>
          <a:p>
            <a:pPr marL="285750" indent="-285750">
              <a:buFont typeface="Arial" panose="020B0604020202020204" pitchFamily="34" charset="0"/>
              <a:buChar char="•"/>
            </a:pPr>
            <a:r>
              <a:rPr lang="en-CA" sz="1250" b="0" i="0" dirty="0">
                <a:effectLst/>
              </a:rPr>
              <a:t>Secure environment safeguarding investor interests</a:t>
            </a:r>
          </a:p>
          <a:p>
            <a:pPr marL="285750" indent="-285750">
              <a:buFont typeface="Arial" panose="020B0604020202020204" pitchFamily="34" charset="0"/>
              <a:buChar char="•"/>
            </a:pPr>
            <a:r>
              <a:rPr lang="en-CA" sz="1250" b="0" i="0" dirty="0">
                <a:effectLst/>
              </a:rPr>
              <a:t>Geological diversity for vast resource exploration</a:t>
            </a:r>
          </a:p>
          <a:p>
            <a:pPr marL="285750" indent="-285750">
              <a:buFont typeface="Arial" panose="020B0604020202020204" pitchFamily="34" charset="0"/>
              <a:buChar char="•"/>
            </a:pPr>
            <a:r>
              <a:rPr lang="en-CA" sz="1250" b="0" i="0" dirty="0">
                <a:effectLst/>
              </a:rPr>
              <a:t>Experienced mining workforce for efficient project execution</a:t>
            </a:r>
          </a:p>
          <a:p>
            <a:pPr marL="285750" indent="-285750">
              <a:buFont typeface="Arial" panose="020B0604020202020204" pitchFamily="34" charset="0"/>
              <a:buChar char="•"/>
            </a:pPr>
            <a:r>
              <a:rPr lang="en-CA" sz="1250" b="0" i="0" dirty="0">
                <a:effectLst/>
              </a:rPr>
              <a:t>Developed infrastructure supporting mining operations</a:t>
            </a:r>
            <a:endParaRPr lang="en-CA" sz="1400" b="0" i="0" dirty="0">
              <a:effectLst/>
            </a:endParaRPr>
          </a:p>
          <a:p>
            <a:r>
              <a:rPr lang="en-CA" sz="1400" b="1" i="0" dirty="0">
                <a:effectLst/>
              </a:rPr>
              <a:t>Company's Projects in Canada</a:t>
            </a:r>
            <a:endParaRPr lang="en-CA" sz="1400" b="0" i="0" dirty="0">
              <a:effectLst/>
            </a:endParaRPr>
          </a:p>
          <a:p>
            <a:pPr marL="285750" indent="-285750">
              <a:buFont typeface="Arial" panose="020B0604020202020204" pitchFamily="34" charset="0"/>
              <a:buChar char="•"/>
            </a:pPr>
            <a:r>
              <a:rPr lang="en-CA" sz="1250" b="0" i="0" dirty="0">
                <a:effectLst/>
              </a:rPr>
              <a:t>Alces Lake REE project is a high-grade Monazite</a:t>
            </a:r>
            <a:r>
              <a:rPr lang="en-CA" sz="1250" dirty="0"/>
              <a:t> project</a:t>
            </a:r>
            <a:endParaRPr lang="en-CA" sz="1250" b="0" i="0" dirty="0">
              <a:effectLst/>
            </a:endParaRPr>
          </a:p>
          <a:p>
            <a:pPr marL="285750" indent="-285750">
              <a:buFont typeface="Arial" panose="020B0604020202020204" pitchFamily="34" charset="0"/>
              <a:buChar char="•"/>
            </a:pPr>
            <a:r>
              <a:rPr lang="en-CA" sz="1250" b="0" i="0" dirty="0">
                <a:effectLst/>
              </a:rPr>
              <a:t>Large uranium ground position in Elliot Lake</a:t>
            </a:r>
          </a:p>
          <a:p>
            <a:pPr marL="285750" indent="-285750">
              <a:buFont typeface="Arial" panose="020B0604020202020204" pitchFamily="34" charset="0"/>
              <a:buChar char="•"/>
            </a:pPr>
            <a:r>
              <a:rPr lang="en-CA" sz="1250" b="0" i="0" dirty="0">
                <a:effectLst/>
              </a:rPr>
              <a:t>Four highly prospective uranium exploration projects in Athabasca Basin area: Loranger, North Wollaston, </a:t>
            </a:r>
            <a:r>
              <a:rPr lang="en-CA" sz="1250" b="0" i="0" dirty="0" err="1">
                <a:effectLst/>
              </a:rPr>
              <a:t>Eastside</a:t>
            </a:r>
            <a:r>
              <a:rPr lang="en-CA" sz="1250" b="0" i="0" dirty="0">
                <a:effectLst/>
              </a:rPr>
              <a:t>, </a:t>
            </a:r>
            <a:r>
              <a:rPr lang="en-CA" sz="1250" b="0" i="0" dirty="0" err="1">
                <a:effectLst/>
              </a:rPr>
              <a:t>Otherside</a:t>
            </a:r>
            <a:endParaRPr lang="en-CA" sz="1250" b="0" i="0" dirty="0">
              <a:effectLst/>
            </a:endParaRPr>
          </a:p>
          <a:p>
            <a:r>
              <a:rPr lang="en-CA" sz="1400" b="1" i="0" dirty="0">
                <a:effectLst/>
                <a:cs typeface="Calibri"/>
              </a:rPr>
              <a:t>Company’s Project in Brazil</a:t>
            </a:r>
          </a:p>
          <a:p>
            <a:pPr marL="285750" indent="-285750">
              <a:buFont typeface="Arial" panose="020B0604020202020204" pitchFamily="34" charset="0"/>
              <a:buChar char="•"/>
            </a:pPr>
            <a:r>
              <a:rPr lang="en-CA" sz="1250" i="0" dirty="0">
                <a:effectLst/>
                <a:cs typeface="Calibri"/>
              </a:rPr>
              <a:t>PCH Project is a large REE Ionic Adsorption Clay project</a:t>
            </a:r>
          </a:p>
        </p:txBody>
      </p:sp>
      <p:sp>
        <p:nvSpPr>
          <p:cNvPr id="6" name="TextBox 4">
            <a:extLst>
              <a:ext uri="{FF2B5EF4-FFF2-40B4-BE49-F238E27FC236}">
                <a16:creationId xmlns:a16="http://schemas.microsoft.com/office/drawing/2014/main" id="{E226AE0D-20FE-A4AF-69C4-566428782EAC}"/>
              </a:ext>
            </a:extLst>
          </p:cNvPr>
          <p:cNvSpPr txBox="1">
            <a:spLocks noChangeArrowheads="1"/>
          </p:cNvSpPr>
          <p:nvPr/>
        </p:nvSpPr>
        <p:spPr bwMode="auto">
          <a:xfrm>
            <a:off x="766982" y="578394"/>
            <a:ext cx="6354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solidFill>
                  <a:srgbClr val="A81832"/>
                </a:solidFill>
                <a:latin typeface="Candara" panose="020E0502030303020204" pitchFamily="34" charset="0"/>
                <a:ea typeface="Candara" panose="020E0502030303020204" pitchFamily="34" charset="0"/>
                <a:cs typeface="Candara" panose="020E0502030303020204" pitchFamily="34" charset="0"/>
              </a:rPr>
              <a:t>Our Projects</a:t>
            </a:r>
            <a:endParaRPr lang="en-US" altLang="en-US">
              <a:solidFill>
                <a:srgbClr val="A81832"/>
              </a:solidFill>
              <a:latin typeface="Candara" panose="020E0502030303020204" pitchFamily="34" charset="0"/>
              <a:ea typeface="Candara" panose="020E0502030303020204" pitchFamily="34" charset="0"/>
              <a:cs typeface="Candara" panose="020E0502030303020204" pitchFamily="34" charset="0"/>
            </a:endParaRPr>
          </a:p>
        </p:txBody>
      </p:sp>
      <p:pic>
        <p:nvPicPr>
          <p:cNvPr id="3074" name="Picture 2" descr="2024 map">
            <a:extLst>
              <a:ext uri="{FF2B5EF4-FFF2-40B4-BE49-F238E27FC236}">
                <a16:creationId xmlns:a16="http://schemas.microsoft.com/office/drawing/2014/main" id="{58D711DA-9C10-E431-9940-6548C4F4D34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1401" b="3095"/>
          <a:stretch/>
        </p:blipFill>
        <p:spPr bwMode="auto">
          <a:xfrm>
            <a:off x="4938755" y="8015"/>
            <a:ext cx="71610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3A384AA-63FD-7FA0-DD1D-9D592132498D}"/>
              </a:ext>
            </a:extLst>
          </p:cNvPr>
          <p:cNvSpPr/>
          <p:nvPr/>
        </p:nvSpPr>
        <p:spPr>
          <a:xfrm>
            <a:off x="7680960" y="1216152"/>
            <a:ext cx="192024" cy="1920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D688291-4B76-A4A4-46BA-62D0AB9D5112}"/>
              </a:ext>
            </a:extLst>
          </p:cNvPr>
          <p:cNvSpPr/>
          <p:nvPr/>
        </p:nvSpPr>
        <p:spPr>
          <a:xfrm>
            <a:off x="8853269" y="1922579"/>
            <a:ext cx="192024" cy="1920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9B584B2-F486-EAAE-FF68-0E209AA7C5D0}"/>
              </a:ext>
            </a:extLst>
          </p:cNvPr>
          <p:cNvSpPr/>
          <p:nvPr/>
        </p:nvSpPr>
        <p:spPr>
          <a:xfrm>
            <a:off x="10314286" y="4935421"/>
            <a:ext cx="192024" cy="1920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22D725-76CB-851C-BBF3-BFD4BA1701E4}"/>
              </a:ext>
            </a:extLst>
          </p:cNvPr>
          <p:cNvSpPr/>
          <p:nvPr/>
        </p:nvSpPr>
        <p:spPr>
          <a:xfrm>
            <a:off x="9554005" y="4578312"/>
            <a:ext cx="1712585" cy="400110"/>
          </a:xfrm>
          <a:prstGeom prst="rect">
            <a:avLst/>
          </a:prstGeom>
          <a:noFill/>
        </p:spPr>
        <p:txBody>
          <a:bodyPr wrap="square" lIns="91440" tIns="45720" rIns="91440" bIns="45720">
            <a:spAutoFit/>
          </a:bodyPr>
          <a:lstStyle/>
          <a:p>
            <a:pPr algn="ctr"/>
            <a:r>
              <a:rPr lang="en-US" sz="2000" b="0" cap="none" spc="0">
                <a:ln w="0"/>
                <a:solidFill>
                  <a:schemeClr val="bg1"/>
                </a:solidFill>
                <a:effectLst>
                  <a:outerShdw blurRad="38100" dist="19050" dir="2700000" algn="tl" rotWithShape="0">
                    <a:schemeClr val="dk1">
                      <a:alpha val="40000"/>
                    </a:schemeClr>
                  </a:outerShdw>
                </a:effectLst>
              </a:rPr>
              <a:t>Brazil</a:t>
            </a:r>
          </a:p>
        </p:txBody>
      </p:sp>
      <p:sp>
        <p:nvSpPr>
          <p:cNvPr id="16" name="Rectangle 15">
            <a:extLst>
              <a:ext uri="{FF2B5EF4-FFF2-40B4-BE49-F238E27FC236}">
                <a16:creationId xmlns:a16="http://schemas.microsoft.com/office/drawing/2014/main" id="{7109870F-5C7C-2349-3201-5F15F359D05D}"/>
              </a:ext>
            </a:extLst>
          </p:cNvPr>
          <p:cNvSpPr/>
          <p:nvPr/>
        </p:nvSpPr>
        <p:spPr>
          <a:xfrm>
            <a:off x="7249223" y="1609824"/>
            <a:ext cx="1712585" cy="400110"/>
          </a:xfrm>
          <a:prstGeom prst="rect">
            <a:avLst/>
          </a:prstGeom>
          <a:noFill/>
        </p:spPr>
        <p:txBody>
          <a:bodyPr wrap="square" lIns="91440" tIns="45720" rIns="91440" bIns="45720">
            <a:spAutoFit/>
          </a:bodyPr>
          <a:lstStyle/>
          <a:p>
            <a:pPr algn="ctr"/>
            <a:r>
              <a:rPr lang="en-US" sz="2000" b="0" cap="none" spc="0">
                <a:ln w="0"/>
                <a:solidFill>
                  <a:schemeClr val="bg1"/>
                </a:solidFill>
                <a:effectLst>
                  <a:outerShdw blurRad="38100" dist="19050" dir="2700000" algn="tl" rotWithShape="0">
                    <a:schemeClr val="dk1">
                      <a:alpha val="40000"/>
                    </a:schemeClr>
                  </a:outerShdw>
                </a:effectLst>
              </a:rPr>
              <a:t>Canada</a:t>
            </a:r>
          </a:p>
        </p:txBody>
      </p:sp>
      <p:sp>
        <p:nvSpPr>
          <p:cNvPr id="17" name="Rectangle 16">
            <a:extLst>
              <a:ext uri="{FF2B5EF4-FFF2-40B4-BE49-F238E27FC236}">
                <a16:creationId xmlns:a16="http://schemas.microsoft.com/office/drawing/2014/main" id="{44289C5D-9F07-FFC6-64D9-DF1C59475547}"/>
              </a:ext>
            </a:extLst>
          </p:cNvPr>
          <p:cNvSpPr/>
          <p:nvPr/>
        </p:nvSpPr>
        <p:spPr>
          <a:xfrm>
            <a:off x="7249223" y="1880490"/>
            <a:ext cx="1712585" cy="400110"/>
          </a:xfrm>
          <a:prstGeom prst="rect">
            <a:avLst/>
          </a:prstGeom>
          <a:noFill/>
        </p:spPr>
        <p:txBody>
          <a:bodyPr wrap="square" lIns="91440" tIns="45720" rIns="91440" bIns="45720">
            <a:spAutoFit/>
          </a:bodyPr>
          <a:lstStyle/>
          <a:p>
            <a:pPr algn="ctr"/>
            <a:r>
              <a:rPr lang="en-US" sz="2000">
                <a:ln w="0"/>
                <a:solidFill>
                  <a:schemeClr val="bg1"/>
                </a:solidFill>
                <a:effectLst>
                  <a:outerShdw blurRad="38100" dist="19050" dir="2700000" algn="tl" rotWithShape="0">
                    <a:schemeClr val="dk1">
                      <a:alpha val="40000"/>
                    </a:schemeClr>
                  </a:outerShdw>
                </a:effectLst>
              </a:rPr>
              <a:t>USA</a:t>
            </a:r>
            <a:endParaRPr lang="en-US" sz="2000" b="0" cap="none" spc="0">
              <a:ln w="0"/>
              <a:solidFill>
                <a:schemeClr val="bg1"/>
              </a:solidFill>
              <a:effectLst>
                <a:outerShdw blurRad="38100" dist="19050" dir="2700000" algn="tl" rotWithShape="0">
                  <a:schemeClr val="dk1">
                    <a:alpha val="40000"/>
                  </a:schemeClr>
                </a:outerShdw>
              </a:effectLst>
            </a:endParaRPr>
          </a:p>
        </p:txBody>
      </p:sp>
      <p:sp>
        <p:nvSpPr>
          <p:cNvPr id="18" name="TextBox 17">
            <a:extLst>
              <a:ext uri="{FF2B5EF4-FFF2-40B4-BE49-F238E27FC236}">
                <a16:creationId xmlns:a16="http://schemas.microsoft.com/office/drawing/2014/main" id="{068109E8-C85D-7132-38E9-7A7C844291D5}"/>
              </a:ext>
            </a:extLst>
          </p:cNvPr>
          <p:cNvSpPr txBox="1"/>
          <p:nvPr/>
        </p:nvSpPr>
        <p:spPr>
          <a:xfrm>
            <a:off x="4696619" y="3877314"/>
            <a:ext cx="4462719" cy="2039020"/>
          </a:xfrm>
          <a:prstGeom prst="rect">
            <a:avLst/>
          </a:prstGeom>
          <a:noFill/>
        </p:spPr>
        <p:txBody>
          <a:bodyPr wrap="square" lIns="91440" tIns="45720" rIns="91440" bIns="45720" anchor="t">
            <a:spAutoFit/>
          </a:bodyPr>
          <a:lstStyle/>
          <a:p>
            <a:r>
              <a:rPr lang="en-CA" sz="1400" b="1" i="0" dirty="0">
                <a:effectLst/>
              </a:rPr>
              <a:t>Brazil</a:t>
            </a:r>
            <a:endParaRPr lang="en-CA" sz="1400" b="0" i="0" dirty="0">
              <a:effectLst/>
            </a:endParaRPr>
          </a:p>
          <a:p>
            <a:pPr marL="285750" indent="-285750">
              <a:buFont typeface="Arial" panose="020B0604020202020204" pitchFamily="34" charset="0"/>
              <a:buChar char="•"/>
            </a:pPr>
            <a:r>
              <a:rPr lang="en-CA" sz="1250" b="0" i="0" dirty="0">
                <a:effectLst/>
              </a:rPr>
              <a:t>Abundance in mineral wealth</a:t>
            </a:r>
          </a:p>
          <a:p>
            <a:pPr marL="285750" indent="-285750">
              <a:buFont typeface="Arial" panose="020B0604020202020204" pitchFamily="34" charset="0"/>
              <a:buChar char="•"/>
            </a:pPr>
            <a:r>
              <a:rPr lang="en-CA" sz="1250" b="0" i="0" dirty="0">
                <a:effectLst/>
              </a:rPr>
              <a:t>Welcoming atmosphere for mining endeavors</a:t>
            </a:r>
          </a:p>
          <a:p>
            <a:pPr marL="285750" indent="-285750">
              <a:buFont typeface="Arial" panose="020B0604020202020204" pitchFamily="34" charset="0"/>
              <a:buChar char="•"/>
            </a:pPr>
            <a:r>
              <a:rPr lang="en-CA" sz="1250" b="0" i="0" dirty="0">
                <a:effectLst/>
              </a:rPr>
              <a:t>Regulatory improvements for increased investment</a:t>
            </a:r>
          </a:p>
          <a:p>
            <a:pPr marL="285750" indent="-285750">
              <a:buFont typeface="Arial" panose="020B0604020202020204" pitchFamily="34" charset="0"/>
              <a:buChar char="•"/>
            </a:pPr>
            <a:r>
              <a:rPr lang="en-CA" sz="1250" b="0" i="0" dirty="0">
                <a:effectLst/>
              </a:rPr>
              <a:t>Legal certainty for mining operations</a:t>
            </a:r>
          </a:p>
          <a:p>
            <a:pPr marL="285750" indent="-285750">
              <a:buFont typeface="Arial" panose="020B0604020202020204" pitchFamily="34" charset="0"/>
              <a:buChar char="•"/>
            </a:pPr>
            <a:r>
              <a:rPr lang="en-CA" sz="1250" b="0" i="0" dirty="0">
                <a:effectLst/>
              </a:rPr>
              <a:t>Geological accessibility</a:t>
            </a:r>
          </a:p>
          <a:p>
            <a:pPr marL="285750" indent="-285750">
              <a:buFont typeface="Arial" panose="020B0604020202020204" pitchFamily="34" charset="0"/>
              <a:buChar char="•"/>
            </a:pPr>
            <a:r>
              <a:rPr lang="en-CA" sz="1250" b="0" i="0" dirty="0">
                <a:effectLst/>
              </a:rPr>
              <a:t>Well-established infrastructure with extensive transportation network</a:t>
            </a:r>
          </a:p>
          <a:p>
            <a:pPr marL="285750" indent="-285750">
              <a:buFont typeface="Arial" panose="020B0604020202020204" pitchFamily="34" charset="0"/>
              <a:buChar char="•"/>
            </a:pPr>
            <a:r>
              <a:rPr lang="en-CA" sz="1250" b="0" i="0" dirty="0">
                <a:effectLst/>
              </a:rPr>
              <a:t>Diverse range of mineral resources</a:t>
            </a:r>
          </a:p>
          <a:p>
            <a:pPr marL="285750" indent="-285750">
              <a:buFont typeface="Arial" panose="020B0604020202020204" pitchFamily="34" charset="0"/>
              <a:buChar char="•"/>
            </a:pPr>
            <a:r>
              <a:rPr lang="en-CA" sz="1250" b="0" i="0" dirty="0">
                <a:effectLst/>
              </a:rPr>
              <a:t>Skilled workforce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44B023-0D21-F76B-7632-8C61BCEFC4AB}"/>
              </a:ext>
            </a:extLst>
          </p:cNvPr>
          <p:cNvSpPr/>
          <p:nvPr/>
        </p:nvSpPr>
        <p:spPr>
          <a:xfrm>
            <a:off x="0" y="14286"/>
            <a:ext cx="12192000" cy="6858000"/>
          </a:xfrm>
          <a:prstGeom prst="rect">
            <a:avLst/>
          </a:prstGeom>
          <a:solidFill>
            <a:srgbClr val="002749">
              <a:alpha val="7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6" name="Slide Number Placeholder 1">
            <a:extLst>
              <a:ext uri="{FF2B5EF4-FFF2-40B4-BE49-F238E27FC236}">
                <a16:creationId xmlns:a16="http://schemas.microsoft.com/office/drawing/2014/main" id="{E88253AF-B9DA-78E9-A171-1FC35B1427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86EBD27-59B1-4019-B03E-7CEB6EC6DDDD}" type="slidenum">
              <a:rPr lang="en-US" altLang="en-US">
                <a:solidFill>
                  <a:schemeClr val="bg1"/>
                </a:solidFill>
              </a:rPr>
              <a:pPr fontAlgn="base">
                <a:spcBef>
                  <a:spcPct val="0"/>
                </a:spcBef>
                <a:spcAft>
                  <a:spcPct val="0"/>
                </a:spcAft>
              </a:pPr>
              <a:t>7</a:t>
            </a:fld>
            <a:endParaRPr lang="en-US" altLang="en-US">
              <a:solidFill>
                <a:schemeClr val="bg1"/>
              </a:solidFill>
            </a:endParaRPr>
          </a:p>
        </p:txBody>
      </p:sp>
      <p:sp>
        <p:nvSpPr>
          <p:cNvPr id="16387" name="TextBox 4">
            <a:extLst>
              <a:ext uri="{FF2B5EF4-FFF2-40B4-BE49-F238E27FC236}">
                <a16:creationId xmlns:a16="http://schemas.microsoft.com/office/drawing/2014/main" id="{6127C031-9499-EEB4-F6EA-A97ED10943F4}"/>
              </a:ext>
            </a:extLst>
          </p:cNvPr>
          <p:cNvSpPr txBox="1">
            <a:spLocks noChangeArrowheads="1"/>
          </p:cNvSpPr>
          <p:nvPr/>
        </p:nvSpPr>
        <p:spPr bwMode="auto">
          <a:xfrm>
            <a:off x="6364109" y="858900"/>
            <a:ext cx="4681499" cy="646986"/>
          </a:xfrm>
          <a:prstGeom prst="roundRect">
            <a:avLst/>
          </a:prstGeom>
          <a:noFill/>
          <a:ln w="28575">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r>
              <a:rPr lang="en-US" altLang="en-US" sz="3200" b="1">
                <a:solidFill>
                  <a:schemeClr val="bg1"/>
                </a:solidFill>
                <a:latin typeface="Candara" panose="020E0502030303020204" pitchFamily="34" charset="0"/>
                <a:ea typeface="Candara" panose="020E0502030303020204" pitchFamily="34" charset="0"/>
                <a:cs typeface="Candara" panose="020E0502030303020204" pitchFamily="34" charset="0"/>
              </a:rPr>
              <a:t>PCH Project, Goiás, Brazil </a:t>
            </a:r>
          </a:p>
        </p:txBody>
      </p:sp>
      <p:pic>
        <p:nvPicPr>
          <p:cNvPr id="4098" name="Picture 2" descr="PCH LOCATOR 2.0">
            <a:extLst>
              <a:ext uri="{FF2B5EF4-FFF2-40B4-BE49-F238E27FC236}">
                <a16:creationId xmlns:a16="http://schemas.microsoft.com/office/drawing/2014/main" id="{8D248256-2354-C094-4CCA-8F1273542EE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8293" y="-28572"/>
            <a:ext cx="5966186" cy="6872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7C99D8-8FA9-C41D-615F-22686EE71AFE}"/>
              </a:ext>
            </a:extLst>
          </p:cNvPr>
          <p:cNvSpPr txBox="1"/>
          <p:nvPr/>
        </p:nvSpPr>
        <p:spPr>
          <a:xfrm>
            <a:off x="6366256" y="1498350"/>
            <a:ext cx="5502737" cy="4124206"/>
          </a:xfrm>
          <a:prstGeom prst="rect">
            <a:avLst/>
          </a:prstGeom>
          <a:noFill/>
        </p:spPr>
        <p:txBody>
          <a:bodyPr wrap="square">
            <a:spAutoFit/>
          </a:bodyPr>
          <a:lstStyle/>
          <a:p>
            <a:pPr algn="l"/>
            <a:r>
              <a:rPr lang="en-CA" sz="3200" b="1" i="1" dirty="0">
                <a:solidFill>
                  <a:schemeClr val="bg1"/>
                </a:solidFill>
                <a:effectLst/>
              </a:rPr>
              <a:t>Highlights:</a:t>
            </a:r>
            <a:endParaRPr lang="en-CA" sz="3200" i="1" dirty="0">
              <a:solidFill>
                <a:schemeClr val="bg1"/>
              </a:solidFill>
              <a:effectLst/>
            </a:endParaRPr>
          </a:p>
          <a:p>
            <a:pPr algn="l"/>
            <a:endParaRPr lang="en-CA" sz="1400" b="0" i="0" dirty="0">
              <a:solidFill>
                <a:schemeClr val="bg1"/>
              </a:solidFill>
              <a:effectLst/>
            </a:endParaRPr>
          </a:p>
          <a:p>
            <a:pPr marL="285750" indent="-285750">
              <a:buFont typeface="Arial" panose="020B0604020202020204" pitchFamily="34" charset="0"/>
              <a:buChar char="•"/>
            </a:pPr>
            <a:r>
              <a:rPr lang="en-CA" sz="1800" b="0" i="0" dirty="0">
                <a:solidFill>
                  <a:schemeClr val="bg1"/>
                </a:solidFill>
                <a:effectLst/>
                <a:latin typeface="+mn-lt"/>
              </a:rPr>
              <a:t>40,963 hectares in Tocantins Structural Province, Brasília Fold Belt, </a:t>
            </a:r>
            <a:r>
              <a:rPr lang="en-CA" sz="1800" b="0" i="0" dirty="0" err="1">
                <a:solidFill>
                  <a:schemeClr val="bg1"/>
                </a:solidFill>
                <a:effectLst/>
                <a:latin typeface="+mn-lt"/>
              </a:rPr>
              <a:t>Goiás</a:t>
            </a:r>
            <a:r>
              <a:rPr lang="en-CA" sz="1800" b="0" i="0" dirty="0">
                <a:solidFill>
                  <a:schemeClr val="bg1"/>
                </a:solidFill>
                <a:effectLst/>
                <a:latin typeface="+mn-lt"/>
              </a:rPr>
              <a:t>, Brazil.</a:t>
            </a:r>
            <a:endParaRPr lang="en-CA" b="0" i="0" dirty="0">
              <a:solidFill>
                <a:schemeClr val="bg1"/>
              </a:solidFill>
              <a:effectLst/>
            </a:endParaRPr>
          </a:p>
          <a:p>
            <a:pPr marL="285750" indent="-285750" algn="l">
              <a:buFont typeface="Arial" panose="020B0604020202020204" pitchFamily="34" charset="0"/>
              <a:buChar char="•"/>
            </a:pPr>
            <a:r>
              <a:rPr lang="en-CA" b="0" i="0" dirty="0">
                <a:solidFill>
                  <a:schemeClr val="bg1"/>
                </a:solidFill>
                <a:effectLst/>
              </a:rPr>
              <a:t>Characterized by IAC REE mineralization associated with the weathered </a:t>
            </a:r>
            <a:r>
              <a:rPr lang="en-CA" b="0" i="0" dirty="0" err="1">
                <a:solidFill>
                  <a:schemeClr val="bg1"/>
                </a:solidFill>
                <a:effectLst/>
              </a:rPr>
              <a:t>Ipora</a:t>
            </a:r>
            <a:r>
              <a:rPr lang="en-CA" b="0" i="0" dirty="0">
                <a:solidFill>
                  <a:schemeClr val="bg1"/>
                </a:solidFill>
                <a:effectLst/>
              </a:rPr>
              <a:t> Granite.</a:t>
            </a:r>
          </a:p>
          <a:p>
            <a:pPr marL="285750" indent="-285750" algn="l">
              <a:buFont typeface="Arial" panose="020B0604020202020204" pitchFamily="34" charset="0"/>
              <a:buChar char="•"/>
            </a:pPr>
            <a:r>
              <a:rPr lang="en-CA" dirty="0">
                <a:solidFill>
                  <a:schemeClr val="bg1"/>
                </a:solidFill>
              </a:rPr>
              <a:t>H</a:t>
            </a:r>
            <a:r>
              <a:rPr lang="en-CA" b="0" i="0" dirty="0">
                <a:solidFill>
                  <a:schemeClr val="bg1"/>
                </a:solidFill>
                <a:effectLst/>
              </a:rPr>
              <a:t>igh-grade REE mineralization associated with Carbonatitic dykes with u</a:t>
            </a:r>
            <a:r>
              <a:rPr lang="en-CA" dirty="0">
                <a:solidFill>
                  <a:schemeClr val="bg1"/>
                </a:solidFill>
              </a:rPr>
              <a:t>nprecedented TREO assay results. </a:t>
            </a:r>
          </a:p>
          <a:p>
            <a:pPr marL="285750" indent="-285750" algn="l">
              <a:buFont typeface="Arial" panose="020B0604020202020204" pitchFamily="34" charset="0"/>
              <a:buChar char="•"/>
            </a:pPr>
            <a:r>
              <a:rPr lang="en-CA" dirty="0">
                <a:solidFill>
                  <a:schemeClr val="bg1"/>
                </a:solidFill>
              </a:rPr>
              <a:t>Mining-friendly jurisdiction with well-developed infrastructure and substantial government support and initiatives.</a:t>
            </a:r>
          </a:p>
          <a:p>
            <a:pPr marL="285750" indent="-285750" algn="l">
              <a:buFont typeface="Arial" panose="020B0604020202020204" pitchFamily="34" charset="0"/>
              <a:buChar char="•"/>
            </a:pPr>
            <a:r>
              <a:rPr lang="en-CA" sz="1800" b="0" i="0" dirty="0">
                <a:solidFill>
                  <a:schemeClr val="bg1"/>
                </a:solidFill>
                <a:effectLst/>
                <a:latin typeface="+mn-lt"/>
              </a:rPr>
              <a:t>Supported by surrounding landowners and community.</a:t>
            </a:r>
            <a:endParaRPr lang="en-CA" dirty="0">
              <a:solidFill>
                <a:schemeClr val="bg1"/>
              </a:solidFill>
            </a:endParaRPr>
          </a:p>
        </p:txBody>
      </p:sp>
    </p:spTree>
    <p:extLst>
      <p:ext uri="{BB962C8B-B14F-4D97-AF65-F5344CB8AC3E}">
        <p14:creationId xmlns:p14="http://schemas.microsoft.com/office/powerpoint/2010/main" val="14621173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a:extLst>
              <a:ext uri="{FF2B5EF4-FFF2-40B4-BE49-F238E27FC236}">
                <a16:creationId xmlns:a16="http://schemas.microsoft.com/office/drawing/2014/main" id="{E5B28AD3-4189-E0F3-16BA-B5D6792C59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1A263F0-9BBF-41B5-B50B-46CE2BEE333E}" type="slidenum">
              <a:rPr lang="en-US" altLang="en-US"/>
              <a:pPr fontAlgn="base">
                <a:spcBef>
                  <a:spcPct val="0"/>
                </a:spcBef>
                <a:spcAft>
                  <a:spcPct val="0"/>
                </a:spcAft>
              </a:pPr>
              <a:t>8</a:t>
            </a:fld>
            <a:endParaRPr lang="en-US" altLang="en-US"/>
          </a:p>
        </p:txBody>
      </p:sp>
      <p:sp>
        <p:nvSpPr>
          <p:cNvPr id="4" name="TextBox 4">
            <a:extLst>
              <a:ext uri="{FF2B5EF4-FFF2-40B4-BE49-F238E27FC236}">
                <a16:creationId xmlns:a16="http://schemas.microsoft.com/office/drawing/2014/main" id="{C910FD60-7F35-7FEF-281D-566EFE4EA77F}"/>
              </a:ext>
            </a:extLst>
          </p:cNvPr>
          <p:cNvSpPr txBox="1">
            <a:spLocks noChangeArrowheads="1"/>
          </p:cNvSpPr>
          <p:nvPr/>
        </p:nvSpPr>
        <p:spPr bwMode="auto">
          <a:xfrm>
            <a:off x="766981" y="578394"/>
            <a:ext cx="6958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fontAlgn="base">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r>
              <a:rPr lang="en-US" altLang="en-US" b="1">
                <a:latin typeface="Candara"/>
                <a:ea typeface="Candara" panose="020E0502030303020204" pitchFamily="34" charset="0"/>
                <a:cs typeface="Candara" panose="020E0502030303020204" pitchFamily="34" charset="0"/>
              </a:rPr>
              <a:t>PCH REE Ionic Adsorption Clay (IAC) Project: </a:t>
            </a:r>
            <a:r>
              <a:rPr lang="en-US" altLang="en-US">
                <a:latin typeface="Candara"/>
                <a:ea typeface="Candara" panose="020E0502030303020204" pitchFamily="34" charset="0"/>
                <a:cs typeface="Candara" panose="020E0502030303020204" pitchFamily="34" charset="0"/>
              </a:rPr>
              <a:t>Brazil</a:t>
            </a:r>
          </a:p>
        </p:txBody>
      </p:sp>
      <p:sp>
        <p:nvSpPr>
          <p:cNvPr id="12" name="TextBox 11">
            <a:extLst>
              <a:ext uri="{FF2B5EF4-FFF2-40B4-BE49-F238E27FC236}">
                <a16:creationId xmlns:a16="http://schemas.microsoft.com/office/drawing/2014/main" id="{348D48CB-9939-4B1D-76F4-9224C2C314AA}"/>
              </a:ext>
            </a:extLst>
          </p:cNvPr>
          <p:cNvSpPr txBox="1"/>
          <p:nvPr/>
        </p:nvSpPr>
        <p:spPr>
          <a:xfrm>
            <a:off x="520137" y="1226081"/>
            <a:ext cx="4642878" cy="4667369"/>
          </a:xfrm>
          <a:prstGeom prst="roundRect">
            <a:avLst>
              <a:gd name="adj" fmla="val 7741"/>
            </a:avLst>
          </a:prstGeom>
          <a:solidFill>
            <a:schemeClr val="accent4">
              <a:lumMod val="75000"/>
              <a:lumOff val="25000"/>
            </a:schemeClr>
          </a:solidFill>
          <a:effectLst>
            <a:outerShdw blurRad="50800" dist="38100" dir="8100000" algn="tr" rotWithShape="0">
              <a:prstClr val="black">
                <a:alpha val="40000"/>
              </a:prstClr>
            </a:outerShdw>
          </a:effectLst>
        </p:spPr>
        <p:txBody>
          <a:bodyPr wrap="square" lIns="91440" tIns="45720" rIns="91440" bIns="45720" anchor="ctr">
            <a:spAutoFit/>
          </a:bodyPr>
          <a:lstStyle/>
          <a:p>
            <a:pPr algn="ctr"/>
            <a:r>
              <a:rPr lang="en-CA" b="1" i="0" dirty="0">
                <a:solidFill>
                  <a:schemeClr val="bg1">
                    <a:lumMod val="95000"/>
                  </a:schemeClr>
                </a:solidFill>
                <a:effectLst/>
              </a:rPr>
              <a:t>The PCH Ionic Clay Project</a:t>
            </a:r>
          </a:p>
          <a:p>
            <a:pPr algn="ctr"/>
            <a:endParaRPr lang="en-CA" sz="1600" b="1" i="0" dirty="0">
              <a:solidFill>
                <a:schemeClr val="bg1">
                  <a:lumMod val="95000"/>
                </a:schemeClr>
              </a:solidFill>
              <a:effectLst/>
            </a:endParaRPr>
          </a:p>
          <a:p>
            <a:pPr marL="285750" indent="-285750">
              <a:buFont typeface="Arial" panose="020B0604020202020204" pitchFamily="34" charset="0"/>
              <a:buChar char="•"/>
            </a:pPr>
            <a:r>
              <a:rPr lang="en-CA" sz="1400" dirty="0">
                <a:solidFill>
                  <a:schemeClr val="bg1">
                    <a:lumMod val="95000"/>
                  </a:schemeClr>
                </a:solidFill>
              </a:rPr>
              <a:t>Located in the </a:t>
            </a:r>
            <a:r>
              <a:rPr lang="en-CA" sz="1400" dirty="0" err="1">
                <a:solidFill>
                  <a:schemeClr val="bg1">
                    <a:lumMod val="95000"/>
                  </a:schemeClr>
                </a:solidFill>
              </a:rPr>
              <a:t>Goiás</a:t>
            </a:r>
            <a:r>
              <a:rPr lang="en-CA" sz="1400" dirty="0">
                <a:solidFill>
                  <a:schemeClr val="bg1">
                    <a:lumMod val="95000"/>
                  </a:schemeClr>
                </a:solidFill>
              </a:rPr>
              <a:t> state of Brazil in the Brasilia fold belt, 216 km from </a:t>
            </a:r>
            <a:r>
              <a:rPr lang="en-CA" sz="1400" dirty="0" err="1">
                <a:solidFill>
                  <a:schemeClr val="bg1">
                    <a:lumMod val="95000"/>
                  </a:schemeClr>
                </a:solidFill>
              </a:rPr>
              <a:t>Goiânia</a:t>
            </a:r>
            <a:r>
              <a:rPr lang="en-CA" sz="1400" dirty="0">
                <a:solidFill>
                  <a:schemeClr val="bg1">
                    <a:lumMod val="95000"/>
                  </a:schemeClr>
                </a:solidFill>
              </a:rPr>
              <a:t> &amp; 410 km from Brasília.</a:t>
            </a:r>
          </a:p>
          <a:p>
            <a:pPr marL="285750" indent="-285750">
              <a:buFont typeface="Arial" panose="020B0604020202020204" pitchFamily="34" charset="0"/>
              <a:buChar char="•"/>
            </a:pPr>
            <a:r>
              <a:rPr lang="en-CA" sz="1400" dirty="0">
                <a:solidFill>
                  <a:schemeClr val="bg1">
                    <a:lumMod val="95000"/>
                  </a:schemeClr>
                </a:solidFill>
              </a:rPr>
              <a:t>30 km from </a:t>
            </a:r>
            <a:r>
              <a:rPr lang="en-CA" sz="1400" dirty="0" err="1">
                <a:solidFill>
                  <a:schemeClr val="bg1">
                    <a:lumMod val="95000"/>
                  </a:schemeClr>
                </a:solidFill>
              </a:rPr>
              <a:t>Iporá</a:t>
            </a:r>
            <a:r>
              <a:rPr lang="en-CA" sz="1400" dirty="0">
                <a:solidFill>
                  <a:schemeClr val="bg1">
                    <a:lumMod val="95000"/>
                  </a:schemeClr>
                </a:solidFill>
              </a:rPr>
              <a:t>, ensuring access to skilled labour.</a:t>
            </a:r>
          </a:p>
          <a:p>
            <a:pPr marL="285750" indent="-285750">
              <a:buFont typeface="Arial" panose="020B0604020202020204" pitchFamily="34" charset="0"/>
              <a:buChar char="•"/>
            </a:pPr>
            <a:r>
              <a:rPr lang="en-CA" sz="1400" dirty="0">
                <a:solidFill>
                  <a:schemeClr val="bg1">
                    <a:lumMod val="95000"/>
                  </a:schemeClr>
                </a:solidFill>
              </a:rPr>
              <a:t>Infrastructure includes power and water, &amp; is easily accessible via well-developed regional roads</a:t>
            </a:r>
          </a:p>
          <a:p>
            <a:pPr marL="285750" indent="-285750">
              <a:buFont typeface="Arial" panose="020B0604020202020204" pitchFamily="34" charset="0"/>
              <a:buChar char="•"/>
            </a:pPr>
            <a:r>
              <a:rPr lang="en-CA" sz="1400" dirty="0">
                <a:solidFill>
                  <a:schemeClr val="bg1">
                    <a:lumMod val="95000"/>
                  </a:schemeClr>
                </a:solidFill>
              </a:rPr>
              <a:t>The property hosts rare earths including </a:t>
            </a:r>
            <a:r>
              <a:rPr lang="en-US" sz="1400" dirty="0">
                <a:solidFill>
                  <a:schemeClr val="bg1">
                    <a:lumMod val="95000"/>
                  </a:schemeClr>
                </a:solidFill>
              </a:rPr>
              <a:t>Tb, Dy, Nd and </a:t>
            </a:r>
            <a:r>
              <a:rPr lang="en-US" sz="1400" dirty="0" err="1">
                <a:solidFill>
                  <a:schemeClr val="bg1">
                    <a:lumMod val="95000"/>
                  </a:schemeClr>
                </a:solidFill>
              </a:rPr>
              <a:t>Pr</a:t>
            </a:r>
            <a:r>
              <a:rPr lang="en-CA" sz="1400" dirty="0">
                <a:solidFill>
                  <a:schemeClr val="bg1">
                    <a:lumMod val="95000"/>
                  </a:schemeClr>
                </a:solidFill>
              </a:rPr>
              <a:t>, also scandium, and cobalt</a:t>
            </a:r>
          </a:p>
          <a:p>
            <a:pPr marL="285750" indent="-285750">
              <a:buFont typeface="Arial" panose="020B0604020202020204" pitchFamily="34" charset="0"/>
              <a:buChar char="•"/>
            </a:pPr>
            <a:r>
              <a:rPr lang="en-CA" sz="1400" dirty="0">
                <a:solidFill>
                  <a:schemeClr val="bg1"/>
                </a:solidFill>
              </a:rPr>
              <a:t>E</a:t>
            </a:r>
            <a:r>
              <a:rPr lang="en-CA" sz="1400" b="0" i="0" dirty="0">
                <a:solidFill>
                  <a:schemeClr val="bg1"/>
                </a:solidFill>
                <a:effectLst/>
                <a:latin typeface="+mn-lt"/>
              </a:rPr>
              <a:t>xperienced Brazilian team.</a:t>
            </a:r>
          </a:p>
          <a:p>
            <a:pPr marL="285750" indent="-285750">
              <a:buFont typeface="Arial" panose="020B0604020202020204" pitchFamily="34" charset="0"/>
              <a:buChar char="•"/>
            </a:pPr>
            <a:r>
              <a:rPr lang="en-CA" sz="1400" dirty="0">
                <a:solidFill>
                  <a:schemeClr val="bg1"/>
                </a:solidFill>
              </a:rPr>
              <a:t>70% Earn in agreement to be completed by 2028</a:t>
            </a:r>
            <a:endParaRPr lang="en-CA" sz="1400" dirty="0">
              <a:solidFill>
                <a:schemeClr val="bg1">
                  <a:lumMod val="95000"/>
                </a:schemeClr>
              </a:solidFill>
            </a:endParaRPr>
          </a:p>
          <a:p>
            <a:pPr algn="ctr"/>
            <a:r>
              <a:rPr lang="en-CA" sz="1400" dirty="0">
                <a:solidFill>
                  <a:schemeClr val="bg1">
                    <a:lumMod val="95000"/>
                  </a:schemeClr>
                </a:solidFill>
              </a:rPr>
              <a:t>_____________________</a:t>
            </a:r>
          </a:p>
          <a:p>
            <a:pPr algn="ctr"/>
            <a:endParaRPr lang="en-CA" sz="1400" dirty="0">
              <a:solidFill>
                <a:schemeClr val="bg1">
                  <a:lumMod val="95000"/>
                </a:schemeClr>
              </a:solidFill>
            </a:endParaRPr>
          </a:p>
          <a:p>
            <a:pPr marL="285750" indent="-285750">
              <a:buFont typeface="Wingdings" pitchFamily="2" charset="2"/>
              <a:buChar char="ü"/>
            </a:pPr>
            <a:r>
              <a:rPr lang="en-CA" sz="1400" b="1" dirty="0">
                <a:solidFill>
                  <a:schemeClr val="bg1">
                    <a:lumMod val="95000"/>
                  </a:schemeClr>
                </a:solidFill>
              </a:rPr>
              <a:t>2024 Mineral Resource Estimate on Target IV &amp; Buriti</a:t>
            </a:r>
          </a:p>
          <a:p>
            <a:pPr marL="285750" indent="-285750">
              <a:buFont typeface="Wingdings" pitchFamily="2" charset="2"/>
              <a:buChar char="ü"/>
            </a:pPr>
            <a:r>
              <a:rPr lang="en-CA" sz="1400" b="1" dirty="0">
                <a:solidFill>
                  <a:schemeClr val="bg1">
                    <a:lumMod val="95000"/>
                  </a:schemeClr>
                </a:solidFill>
              </a:rPr>
              <a:t>2024 NI 43-101 on PCH REE project.</a:t>
            </a:r>
          </a:p>
          <a:p>
            <a:pPr algn="ctr"/>
            <a:r>
              <a:rPr lang="en-CA" sz="1400" dirty="0">
                <a:solidFill>
                  <a:schemeClr val="bg1">
                    <a:lumMod val="95000"/>
                  </a:schemeClr>
                </a:solidFill>
              </a:rPr>
              <a:t>_____________________</a:t>
            </a:r>
          </a:p>
          <a:p>
            <a:pPr marL="285750" indent="-285750">
              <a:buFont typeface="Wingdings" pitchFamily="2" charset="2"/>
              <a:buChar char="ü"/>
            </a:pPr>
            <a:endParaRPr lang="en-CA" sz="1400" b="1" dirty="0">
              <a:solidFill>
                <a:schemeClr val="bg1">
                  <a:lumMod val="95000"/>
                </a:schemeClr>
              </a:solidFill>
            </a:endParaRPr>
          </a:p>
          <a:p>
            <a:pPr marL="285750" indent="-285750">
              <a:buFont typeface="Arial" panose="020B0604020202020204" pitchFamily="34" charset="0"/>
              <a:buChar char="•"/>
            </a:pPr>
            <a:r>
              <a:rPr lang="en-CA" sz="1400" dirty="0">
                <a:solidFill>
                  <a:schemeClr val="bg1">
                    <a:lumMod val="95000"/>
                  </a:schemeClr>
                </a:solidFill>
              </a:rPr>
              <a:t>South of producing Serra Verde project (with an expected 900 million tonnes reserves at 1200 ppm TREO)</a:t>
            </a:r>
          </a:p>
        </p:txBody>
      </p:sp>
      <p:sp>
        <p:nvSpPr>
          <p:cNvPr id="9" name="TextBox 8">
            <a:extLst>
              <a:ext uri="{FF2B5EF4-FFF2-40B4-BE49-F238E27FC236}">
                <a16:creationId xmlns:a16="http://schemas.microsoft.com/office/drawing/2014/main" id="{F5C336C5-A65C-1CA3-7F94-0E4815CF330A}"/>
              </a:ext>
            </a:extLst>
          </p:cNvPr>
          <p:cNvSpPr txBox="1"/>
          <p:nvPr/>
        </p:nvSpPr>
        <p:spPr>
          <a:xfrm>
            <a:off x="7838402" y="5724607"/>
            <a:ext cx="4129837" cy="246221"/>
          </a:xfrm>
          <a:prstGeom prst="rect">
            <a:avLst/>
          </a:prstGeom>
          <a:noFill/>
        </p:spPr>
        <p:txBody>
          <a:bodyPr wrap="square">
            <a:spAutoFit/>
          </a:bodyPr>
          <a:lstStyle/>
          <a:p>
            <a:pPr algn="ctr" eaLnBrk="1" fontAlgn="auto" hangingPunct="1">
              <a:spcBef>
                <a:spcPts val="0"/>
              </a:spcBef>
              <a:spcAft>
                <a:spcPts val="0"/>
              </a:spcAft>
              <a:defRPr/>
            </a:pPr>
            <a:r>
              <a:rPr lang="en-US" sz="1000" b="1">
                <a:latin typeface="Montserrat SemiBold" pitchFamily="2" charset="77"/>
                <a:cs typeface="Calibri" panose="020F0502020204030204" pitchFamily="34" charset="0"/>
              </a:rPr>
              <a:t>The 22-claim PCH Project spans a total of 40,963 hectares</a:t>
            </a:r>
            <a:endParaRPr lang="en-CA" sz="1000" b="1">
              <a:latin typeface="Montserrat SemiBold" pitchFamily="2" charset="77"/>
              <a:cs typeface="Calibri" panose="020F0502020204030204" pitchFamily="34" charset="0"/>
            </a:endParaRPr>
          </a:p>
        </p:txBody>
      </p:sp>
      <p:pic>
        <p:nvPicPr>
          <p:cNvPr id="11" name="Picture 10">
            <a:extLst>
              <a:ext uri="{FF2B5EF4-FFF2-40B4-BE49-F238E27FC236}">
                <a16:creationId xmlns:a16="http://schemas.microsoft.com/office/drawing/2014/main" id="{B99DB106-C332-60CD-76EA-E1CC92DD46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80249" y="1358017"/>
            <a:ext cx="6574690" cy="4403498"/>
          </a:xfrm>
          <a:prstGeom prst="rect">
            <a:avLst/>
          </a:prstGeom>
          <a:effectLst/>
        </p:spPr>
      </p:pic>
    </p:spTree>
    <p:extLst>
      <p:ext uri="{BB962C8B-B14F-4D97-AF65-F5344CB8AC3E}">
        <p14:creationId xmlns:p14="http://schemas.microsoft.com/office/powerpoint/2010/main" val="2180119727"/>
      </p:ext>
    </p:extLst>
  </p:cSld>
  <p:clrMapOvr>
    <a:masterClrMapping/>
  </p:clrMapOvr>
  <p:transition/>
</p:sld>
</file>

<file path=ppt/theme/theme1.xml><?xml version="1.0" encoding="utf-8"?>
<a:theme xmlns:a="http://schemas.openxmlformats.org/drawingml/2006/main" name="Office Theme">
  <a:themeElements>
    <a:clrScheme name="Custom 5">
      <a:dk1>
        <a:srgbClr val="000000"/>
      </a:dk1>
      <a:lt1>
        <a:srgbClr val="FFFFFF"/>
      </a:lt1>
      <a:dk2>
        <a:srgbClr val="002749"/>
      </a:dk2>
      <a:lt2>
        <a:srgbClr val="E7E6E6"/>
      </a:lt2>
      <a:accent1>
        <a:srgbClr val="C3122E"/>
      </a:accent1>
      <a:accent2>
        <a:srgbClr val="807F83"/>
      </a:accent2>
      <a:accent3>
        <a:srgbClr val="274360"/>
      </a:accent3>
      <a:accent4>
        <a:srgbClr val="002749"/>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F7E08DBEC1A5498E10D822E5A1992B" ma:contentTypeVersion="14" ma:contentTypeDescription="Create a new document." ma:contentTypeScope="" ma:versionID="e6815be0009c792581be08fe4e577947">
  <xsd:schema xmlns:xsd="http://www.w3.org/2001/XMLSchema" xmlns:xs="http://www.w3.org/2001/XMLSchema" xmlns:p="http://schemas.microsoft.com/office/2006/metadata/properties" xmlns:ns3="2a99c180-bf17-47bf-af80-290a2cba93fc" xmlns:ns4="28ddc34d-347d-4b20-92ba-b89664ca29be" targetNamespace="http://schemas.microsoft.com/office/2006/metadata/properties" ma:root="true" ma:fieldsID="1f52fe187d7eb93b76b04f20eb979fba" ns3:_="" ns4:_="">
    <xsd:import namespace="2a99c180-bf17-47bf-af80-290a2cba93fc"/>
    <xsd:import namespace="28ddc34d-347d-4b20-92ba-b89664ca29b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9c180-bf17-47bf-af80-290a2cba9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ddc34d-347d-4b20-92ba-b89664ca29b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8ddc34d-347d-4b20-92ba-b89664ca29be">
      <UserInfo>
        <DisplayName>Tom Drivas</DisplayName>
        <AccountId>13</AccountId>
        <AccountType/>
      </UserInfo>
      <UserInfo>
        <DisplayName>Sherry Bates</DisplayName>
        <AccountId>9</AccountId>
        <AccountType/>
      </UserInfo>
    </SharedWithUsers>
  </documentManagement>
</p:properties>
</file>

<file path=customXml/itemProps1.xml><?xml version="1.0" encoding="utf-8"?>
<ds:datastoreItem xmlns:ds="http://schemas.openxmlformats.org/officeDocument/2006/customXml" ds:itemID="{9939B696-513D-44E1-A973-C70A16AAFCF8}">
  <ds:schemaRefs>
    <ds:schemaRef ds:uri="http://schemas.microsoft.com/sharepoint/v3/contenttype/forms"/>
  </ds:schemaRefs>
</ds:datastoreItem>
</file>

<file path=customXml/itemProps2.xml><?xml version="1.0" encoding="utf-8"?>
<ds:datastoreItem xmlns:ds="http://schemas.openxmlformats.org/officeDocument/2006/customXml" ds:itemID="{26A24243-5A88-466E-A6E9-287DAA40F031}">
  <ds:schemaRefs>
    <ds:schemaRef ds:uri="28ddc34d-347d-4b20-92ba-b89664ca29be"/>
    <ds:schemaRef ds:uri="2a99c180-bf17-47bf-af80-290a2cba93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D4F6B3-0B63-448D-84AC-EA8874A22E54}">
  <ds:schemaRefs>
    <ds:schemaRef ds:uri="2a99c180-bf17-47bf-af80-290a2cba93fc"/>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28ddc34d-347d-4b20-92ba-b89664ca29b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12174</TotalTime>
  <Words>5505</Words>
  <Application>Microsoft Office PowerPoint</Application>
  <PresentationFormat>Widescreen</PresentationFormat>
  <Paragraphs>754</Paragraphs>
  <Slides>31</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Aptos</vt:lpstr>
      <vt:lpstr>Arial</vt:lpstr>
      <vt:lpstr>Calibri</vt:lpstr>
      <vt:lpstr>Calibri Light</vt:lpstr>
      <vt:lpstr>Candara</vt:lpstr>
      <vt:lpstr>ff-real-headline-pro</vt:lpstr>
      <vt:lpstr>Helvetica Neue</vt:lpstr>
      <vt:lpstr>Helvetica Neue Light</vt:lpstr>
      <vt:lpstr>Montserrat</vt:lpstr>
      <vt:lpstr>Montserrat ExtraBold</vt:lpstr>
      <vt:lpstr>Montserrat SemiBold</vt:lpstr>
      <vt:lpstr>Open Sans</vt:lpstr>
      <vt:lpstr>Söhne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Bates</dc:creator>
  <cp:lastModifiedBy>Alicia Cortes Aydin</cp:lastModifiedBy>
  <cp:revision>44</cp:revision>
  <cp:lastPrinted>2023-10-23T23:13:17Z</cp:lastPrinted>
  <dcterms:created xsi:type="dcterms:W3CDTF">2021-02-02T22:19:10Z</dcterms:created>
  <dcterms:modified xsi:type="dcterms:W3CDTF">2024-05-13T13:38:23Z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0x01010064F7E08DBEC1A5498E10D822E5A1992B</vt:lpwstr>
  </property>
</Properties>
</file>